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2964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JtZVHGtQ4fWC56Fj0MfmWVo1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579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Both</a:t>
            </a: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6ae2e1ffc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6ae2e1ffc_1_4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116" name="Google Shape;116;g346ae2e1ffc_1_4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6ae2e1ff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g346ae2e1ffc_0_12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126" name="Google Shape;126;g346ae2e1ffc_0_12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6ae2e1ff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46ae2e1ffc_1_6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135" name="Google Shape;135;g346ae2e1ffc_1_6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6ae2e1ff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g346ae2e1ffc_1_9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148" name="Google Shape;148;g346ae2e1ffc_1_9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6ae2e1ffc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346ae2e1ffc_1_7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159" name="Google Shape;159;g346ae2e1ffc_1_7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6ae2e1ff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6ae2e1ffc_2_1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171" name="Google Shape;171;g346ae2e1ffc_2_1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6ae2e1ffc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g346ae2e1ffc_1_11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181" name="Google Shape;181;g346ae2e1ffc_1_11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6ae2e1ffc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g346ae2e1ffc_1_132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192" name="Google Shape;192;g346ae2e1ffc_1_132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6c9174a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g346c9174a26_1_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201" name="Google Shape;201;g346c9174a26_1_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6c9174a2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g346c9174a26_1_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213" name="Google Shape;213;g346c9174a26_1_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6ae2e1ffc_0_2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47" name="Google Shape;47;g346ae2e1ff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6ae2e1ff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346ae2e1ffc_0_13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Gabi </a:t>
            </a:r>
            <a:endParaRPr/>
          </a:p>
        </p:txBody>
      </p:sp>
      <p:sp>
        <p:nvSpPr>
          <p:cNvPr id="222" name="Google Shape;222;g346ae2e1ffc_0_13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6ae2e1ff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0" name="Google Shape;230;g346ae2e1ffc_0_128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231" name="Google Shape;231;g346ae2e1ffc_0_128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6c9174a2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g346c9174a26_1_2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Gabriella</a:t>
            </a:r>
            <a:endParaRPr/>
          </a:p>
        </p:txBody>
      </p:sp>
      <p:sp>
        <p:nvSpPr>
          <p:cNvPr id="241" name="Google Shape;241;g346c9174a26_1_2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6c9174a2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6c9174a26_0_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250" name="Google Shape;250;g346c9174a26_0_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6c9174a2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6c9174a26_0_1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Gabriella</a:t>
            </a:r>
            <a:endParaRPr/>
          </a:p>
        </p:txBody>
      </p:sp>
      <p:sp>
        <p:nvSpPr>
          <p:cNvPr id="260" name="Google Shape;260;g346c9174a26_0_1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6ae2e1ff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g346ae2e1ffc_0_142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270" name="Google Shape;270;g346ae2e1ffc_0_142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6ae2e1ffc_0_20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Both </a:t>
            </a:r>
            <a:endParaRPr/>
          </a:p>
        </p:txBody>
      </p:sp>
      <p:sp>
        <p:nvSpPr>
          <p:cNvPr id="278" name="Google Shape;278;g346ae2e1ff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6ae2e1ff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" name="Google Shape;54;g346ae2e1ffc_0_15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55" name="Google Shape;55;g346ae2e1ffc_0_15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6ae2e1ffc_0_8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64" name="Google Shape;64;g346ae2e1ff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6ae2e1ffc_1_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71" name="Google Shape;71;g346ae2e1ff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6ae2e1ff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g346ae2e1ffc_0_1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79" name="Google Shape;79;g346ae2e1ffc_0_1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ae2e1ff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ae2e1ffc_1_1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Gabi</a:t>
            </a:r>
            <a:endParaRPr/>
          </a:p>
        </p:txBody>
      </p:sp>
      <p:sp>
        <p:nvSpPr>
          <p:cNvPr id="88" name="Google Shape;88;g346ae2e1ffc_1_13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6ae2e1ff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6ae2e1ffc_1_2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96" name="Google Shape;96;g346ae2e1ffc_1_2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ae2e1ffc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ae2e1ffc_1_3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Natalie</a:t>
            </a:r>
            <a:endParaRPr/>
          </a:p>
        </p:txBody>
      </p:sp>
      <p:sp>
        <p:nvSpPr>
          <p:cNvPr id="106" name="Google Shape;106;g346ae2e1ffc_1_3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/>
          <p:nvPr/>
        </p:nvSpPr>
        <p:spPr>
          <a:xfrm>
            <a:off x="0" y="2647950"/>
            <a:ext cx="914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Company/Organization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 Name, Conference Dates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 Location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29B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0" y="74295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and/or End slide">
  <p:cSld name="Start and/or End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7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396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495800" y="1123950"/>
            <a:ext cx="441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" y="19050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/>
          <p:nvPr/>
        </p:nvSpPr>
        <p:spPr>
          <a:xfrm>
            <a:off x="1181100" y="4572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"/>
          <p:cNvSpPr/>
          <p:nvPr/>
        </p:nvSpPr>
        <p:spPr>
          <a:xfrm>
            <a:off x="3181350" y="4572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/>
          <p:nvPr/>
        </p:nvSpPr>
        <p:spPr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-60556" y="2019300"/>
            <a:ext cx="914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>
                <a:solidFill>
                  <a:schemeClr val="lt1"/>
                </a:solidFill>
              </a:rPr>
              <a:t>Natalie Nicole Perez, Gabriella Silva Araujo, Dr. Alicia Petersen</a:t>
            </a:r>
            <a:endParaRPr sz="1600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>
                <a:solidFill>
                  <a:schemeClr val="lt1"/>
                </a:solidFill>
              </a:rPr>
              <a:t>University of Florida 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>
                <a:solidFill>
                  <a:schemeClr val="lt1"/>
                </a:solidFill>
              </a:rPr>
              <a:t>Region II Student Conference, April 3-4</a:t>
            </a:r>
            <a:r>
              <a:rPr lang="en-US" sz="1600" baseline="30000">
                <a:solidFill>
                  <a:schemeClr val="lt1"/>
                </a:solidFill>
              </a:rPr>
              <a:t>th</a:t>
            </a:r>
            <a:r>
              <a:rPr lang="en-US" sz="1600">
                <a:solidFill>
                  <a:schemeClr val="lt1"/>
                </a:solidFill>
              </a:rPr>
              <a:t>, 2025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Copyright © by</a:t>
            </a:r>
            <a:r>
              <a:rPr lang="en-US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University of Florida </a:t>
            </a:r>
            <a:b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Published by the American Institute of Aeronautics and Astronautics, Inc., with permission.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b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29B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0" y="74295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lt1"/>
                </a:solidFill>
              </a:rPr>
              <a:t>Requirements for a Vacuum Chamber to Replicate the Space Environment</a:t>
            </a:r>
            <a:endParaRPr sz="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6ae2e1ffc_1_49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Criteria</a:t>
            </a:r>
            <a:endParaRPr/>
          </a:p>
        </p:txBody>
      </p:sp>
      <p:sp>
        <p:nvSpPr>
          <p:cNvPr id="119" name="Google Shape;119;g346ae2e1ffc_1_4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0" name="Google Shape;120;g346ae2e1ffc_1_49"/>
          <p:cNvSpPr txBox="1">
            <a:spLocks noGrp="1"/>
          </p:cNvSpPr>
          <p:nvPr>
            <p:ph type="body" idx="1"/>
          </p:nvPr>
        </p:nvSpPr>
        <p:spPr>
          <a:xfrm>
            <a:off x="230875" y="1123950"/>
            <a:ext cx="50856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u="sng"/>
              <a:t>Chamber Stand</a:t>
            </a:r>
            <a:endParaRPr u="sng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Creates a stable foundation for the chamber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Fitted specifically for the SEVC’s dimensions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Customizable for electronic components,specific vacuum chamber criteria, and experimental setup</a:t>
            </a:r>
            <a:endParaRPr/>
          </a:p>
        </p:txBody>
      </p:sp>
      <p:pic>
        <p:nvPicPr>
          <p:cNvPr id="121" name="Google Shape;121;g346ae2e1ffc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529" y="963498"/>
            <a:ext cx="2771928" cy="296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46ae2e1ffc_1_49"/>
          <p:cNvSpPr txBox="1"/>
          <p:nvPr/>
        </p:nvSpPr>
        <p:spPr>
          <a:xfrm>
            <a:off x="153300" y="4154575"/>
            <a:ext cx="7488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[4] Ide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alVacuum Products, “Ideal Vacuum ExploraVAC Environmental Chamber Series System Stand, for up to 28 in. Chambers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,” retrieved 1 April 2025,</a:t>
            </a:r>
            <a:r>
              <a:rPr lang="en-US" sz="9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https://www.idealvac.com/en-us/Ideal-Vacuum-ExploraVAC-Environmental-Chamber-Series-System-</a:t>
            </a:r>
            <a:r>
              <a:rPr lang="en-US" sz="900">
                <a:solidFill>
                  <a:schemeClr val="dk1"/>
                </a:solidFill>
              </a:rPr>
              <a:t>Stand-for-up-to-28-in-Chambers/pp/P1012142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6ae2e1ffc_0_121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9" name="Google Shape;129;g346ae2e1ffc_0_121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46ae2e1ffc_0_121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Specific Criteria </a:t>
            </a:r>
            <a:endParaRPr sz="2800"/>
          </a:p>
        </p:txBody>
      </p:sp>
      <p:sp>
        <p:nvSpPr>
          <p:cNvPr id="131" name="Google Shape;131;g346ae2e1ffc_0_121"/>
          <p:cNvSpPr txBox="1"/>
          <p:nvPr/>
        </p:nvSpPr>
        <p:spPr>
          <a:xfrm>
            <a:off x="494100" y="918200"/>
            <a:ext cx="81558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criteria encompasses everything that a vacuum chamber needs to transform into an SEVC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Control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Particle Sources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 Source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Proton Source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Field Generator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6ae2e1ffc_1_60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8" name="Google Shape;138;g346ae2e1ffc_1_60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46ae2e1ffc_1_60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Specific Criteria </a:t>
            </a:r>
            <a:endParaRPr sz="2800"/>
          </a:p>
        </p:txBody>
      </p:sp>
      <p:sp>
        <p:nvSpPr>
          <p:cNvPr id="140" name="Google Shape;140;g346ae2e1ffc_1_60"/>
          <p:cNvSpPr txBox="1"/>
          <p:nvPr/>
        </p:nvSpPr>
        <p:spPr>
          <a:xfrm>
            <a:off x="290050" y="840150"/>
            <a:ext cx="35214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Control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Temperatures in LEO range from –65°C to +125°C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SEVC’s temperature control unit can maintain a tight range of temperatures from –75°C  to +250°C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g346ae2e1ffc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359" y="1397725"/>
            <a:ext cx="2999809" cy="2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46ae2e1ffc_1_60"/>
          <p:cNvSpPr/>
          <p:nvPr/>
        </p:nvSpPr>
        <p:spPr>
          <a:xfrm>
            <a:off x="6735775" y="1842949"/>
            <a:ext cx="1639500" cy="743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Helvetica Neue"/>
                <a:ea typeface="Helvetica Neue"/>
                <a:cs typeface="Helvetica Neue"/>
                <a:sym typeface="Helvetica Neue"/>
              </a:rPr>
              <a:t>Vacuum Chamber 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346ae2e1ffc_1_60"/>
          <p:cNvSpPr/>
          <p:nvPr/>
        </p:nvSpPr>
        <p:spPr>
          <a:xfrm>
            <a:off x="7563875" y="3039850"/>
            <a:ext cx="1580100" cy="65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Helvetica Neue"/>
                <a:ea typeface="Helvetica Neue"/>
                <a:cs typeface="Helvetica Neue"/>
                <a:sym typeface="Helvetica Neue"/>
              </a:rPr>
              <a:t>Temp Control Unit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g346ae2e1ffc_1_60"/>
          <p:cNvSpPr/>
          <p:nvPr/>
        </p:nvSpPr>
        <p:spPr>
          <a:xfrm>
            <a:off x="4015500" y="2835158"/>
            <a:ext cx="1060200" cy="35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Stand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6ae2e1ffc_1_90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1" name="Google Shape;151;g346ae2e1ffc_1_90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46ae2e1ffc_1_90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Specific Criteria </a:t>
            </a:r>
            <a:endParaRPr sz="2800"/>
          </a:p>
        </p:txBody>
      </p:sp>
      <p:sp>
        <p:nvSpPr>
          <p:cNvPr id="153" name="Google Shape;153;g346ae2e1ffc_1_90"/>
          <p:cNvSpPr txBox="1"/>
          <p:nvPr/>
        </p:nvSpPr>
        <p:spPr>
          <a:xfrm>
            <a:off x="290050" y="840150"/>
            <a:ext cx="42819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Particle Sources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electrons and protons are types of SEPs that contribute to solar ionizing radiation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can breach through radiation shielding of a spacecraft and create permanent damage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to model them!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g346ae2e1ffc_1_90" descr="A diagram of a charg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400" y="1027376"/>
            <a:ext cx="4173074" cy="30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46ae2e1ffc_1_90"/>
          <p:cNvSpPr txBox="1"/>
          <p:nvPr/>
        </p:nvSpPr>
        <p:spPr>
          <a:xfrm>
            <a:off x="228600" y="4235216"/>
            <a:ext cx="89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-US" sz="10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000" i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Baker, D. N., Erickson, P. J., Fennell, J. F., Foster, J. C., Jaynes, A. N., and Verronen, P. T., ”Space Weather Effects in the Earth’s Radiation Belts,” </a:t>
            </a:r>
            <a:r>
              <a:rPr lang="en-US" sz="1000" i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Science Reviews</a:t>
            </a:r>
            <a:r>
              <a:rPr lang="en-US" sz="10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Vol.</a:t>
            </a:r>
            <a:r>
              <a:rPr lang="en-US" sz="1000" i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214, No. 1, 2018, pp. 1-60. https://doi.org/10.1007/s11214-017-0452-7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6ae2e1ffc_1_74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2" name="Google Shape;162;g346ae2e1ffc_1_74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46ae2e1ffc_1_74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Specific Criteria </a:t>
            </a:r>
            <a:endParaRPr sz="2800"/>
          </a:p>
        </p:txBody>
      </p:sp>
      <p:sp>
        <p:nvSpPr>
          <p:cNvPr id="164" name="Google Shape;164;g346ae2e1ffc_1_74"/>
          <p:cNvSpPr txBox="1"/>
          <p:nvPr/>
        </p:nvSpPr>
        <p:spPr>
          <a:xfrm>
            <a:off x="4115375" y="858250"/>
            <a:ext cx="47973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 Source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Energetic electrons range from a few keV to a few MeV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SEVC introduces these electrons through the use of an electron beam gun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Tungsten feed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 range: 200 eV to 30 keV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Uniform flood spot size: 15mm to 500mm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g346ae2e1ffc_1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75" y="743100"/>
            <a:ext cx="3765800" cy="24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46ae2e1ffc_1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25" y="2902000"/>
            <a:ext cx="1820275" cy="15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46ae2e1ffc_1_74"/>
          <p:cNvSpPr txBox="1"/>
          <p:nvPr/>
        </p:nvSpPr>
        <p:spPr>
          <a:xfrm>
            <a:off x="1490275" y="4252100"/>
            <a:ext cx="748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[6] Kimball Physics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“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EGF-4104/EGPS-4104,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retrieved 1 April 2025,</a:t>
            </a:r>
            <a:r>
              <a:rPr lang="en-US" sz="9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https://www.kimballphysics.com/product/egf-4104-egps-4104/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6ae2e1ffc_2_14"/>
          <p:cNvSpPr txBox="1">
            <a:spLocks noGrp="1"/>
          </p:cNvSpPr>
          <p:nvPr>
            <p:ph type="title"/>
          </p:nvPr>
        </p:nvSpPr>
        <p:spPr>
          <a:xfrm>
            <a:off x="228600" y="1101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Specific Criteria </a:t>
            </a:r>
            <a:endParaRPr/>
          </a:p>
        </p:txBody>
      </p:sp>
      <p:sp>
        <p:nvSpPr>
          <p:cNvPr id="174" name="Google Shape;174;g346ae2e1ffc_2_14"/>
          <p:cNvSpPr txBox="1">
            <a:spLocks noGrp="1"/>
          </p:cNvSpPr>
          <p:nvPr>
            <p:ph type="body" idx="1"/>
          </p:nvPr>
        </p:nvSpPr>
        <p:spPr>
          <a:xfrm>
            <a:off x="230880" y="1123950"/>
            <a:ext cx="5123902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u="sng" dirty="0"/>
              <a:t>Proton Source</a:t>
            </a:r>
            <a:endParaRPr u="sng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dirty="0"/>
              <a:t>Energy range for moderate SEP events can be from  20-80 MeV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 dirty="0"/>
              <a:t>Extreme events exceed this range 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Char char="⮚"/>
            </a:pPr>
            <a:r>
              <a:rPr lang="en-US" dirty="0"/>
              <a:t>Solar Wind Plasma 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 dirty="0"/>
              <a:t>Bulk proton source can be employed using a penning trap</a:t>
            </a:r>
            <a:endParaRPr dirty="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⮚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Precise 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control over particle motion and confinement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 dirty="0"/>
              <a:t>Solar wind proton energy range order of 0.5-10 keV</a:t>
            </a:r>
            <a:endParaRPr dirty="0"/>
          </a:p>
        </p:txBody>
      </p:sp>
      <p:sp>
        <p:nvSpPr>
          <p:cNvPr id="175" name="Google Shape;175;g346ae2e1ffc_2_1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76" name="Google Shape;176;g346ae2e1ffc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875" y="1539200"/>
            <a:ext cx="3150625" cy="2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46ae2e1ffc_2_14"/>
          <p:cNvSpPr txBox="1"/>
          <p:nvPr/>
        </p:nvSpPr>
        <p:spPr>
          <a:xfrm>
            <a:off x="5295625" y="3868200"/>
            <a:ext cx="371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[7] Kt, S., Gupta, A., Joshi, G., Mohan, S., Pushpa, R.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Ananthamurthy, S., “Loading Detection and Number Estimation of an Electron Plasma in a Penning Trap,” </a:t>
            </a:r>
            <a:r>
              <a:rPr lang="en-US" sz="9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Plasma Science and Technology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Vol 11. No. 521, 2009 https://doi.org/</a:t>
            </a:r>
            <a:r>
              <a:rPr lang="en-US" sz="900">
                <a:solidFill>
                  <a:schemeClr val="dk1"/>
                </a:solidFill>
              </a:rPr>
              <a:t>10.1088/1009-0630/11/5/02</a:t>
            </a: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6ae2e1ffc_1_11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4" name="Google Shape;184;g346ae2e1ffc_1_117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46ae2e1ffc_1_117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Specific Criteria </a:t>
            </a:r>
            <a:endParaRPr sz="2800"/>
          </a:p>
        </p:txBody>
      </p:sp>
      <p:sp>
        <p:nvSpPr>
          <p:cNvPr id="186" name="Google Shape;186;g346ae2e1ffc_1_117"/>
          <p:cNvSpPr txBox="1"/>
          <p:nvPr/>
        </p:nvSpPr>
        <p:spPr>
          <a:xfrm>
            <a:off x="4115375" y="858250"/>
            <a:ext cx="4797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Field Generator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dynamics of SEPs are governed by the magnetic field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Helmholtz cage control a volume of uniform magnetic field in their centers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coils can be used to “cancel” the Earth’s magnetic field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g346ae2e1ffc_1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5500"/>
            <a:ext cx="3656906" cy="306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46ae2e1ffc_1_117"/>
          <p:cNvSpPr txBox="1"/>
          <p:nvPr/>
        </p:nvSpPr>
        <p:spPr>
          <a:xfrm>
            <a:off x="135150" y="4169400"/>
            <a:ext cx="8873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[8] Positioning Navigation Intelligence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“</a:t>
            </a:r>
            <a:r>
              <a:rPr lang="en-US" sz="1000">
                <a:solidFill>
                  <a:srgbClr val="0A0A0A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Helmholtz Coil: Design, Applications, and Impact</a:t>
            </a: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retrieved 1 April 2025,</a:t>
            </a:r>
            <a:r>
              <a:rPr lang="en-US" sz="10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https://www.pnisensor.com/helmholtz-coil-design-applications-and-impact/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6ae2e1ffc_1_132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5" name="Google Shape;195;g346ae2e1ffc_1_132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46ae2e1ffc_1_132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Sensors</a:t>
            </a:r>
            <a:endParaRPr sz="2800"/>
          </a:p>
        </p:txBody>
      </p:sp>
      <p:sp>
        <p:nvSpPr>
          <p:cNvPr id="197" name="Google Shape;197;g346ae2e1ffc_1_132"/>
          <p:cNvSpPr txBox="1"/>
          <p:nvPr/>
        </p:nvSpPr>
        <p:spPr>
          <a:xfrm>
            <a:off x="494100" y="918200"/>
            <a:ext cx="8155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Sensors are needed in the SEVC to measure how well every addition is working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sensor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sensor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Vacuum sensor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field sensor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6c9174a26_1_0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4" name="Google Shape;204;g346c9174a26_1_0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6c9174a26_1_0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Sensors</a:t>
            </a:r>
            <a:endParaRPr sz="2800"/>
          </a:p>
        </p:txBody>
      </p:sp>
      <p:sp>
        <p:nvSpPr>
          <p:cNvPr id="206" name="Google Shape;206;g346c9174a26_1_0"/>
          <p:cNvSpPr txBox="1"/>
          <p:nvPr/>
        </p:nvSpPr>
        <p:spPr>
          <a:xfrm>
            <a:off x="494100" y="918200"/>
            <a:ext cx="43371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Sensor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Radiochromic sheets!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Changes color when exposed to ionizing radiation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Radiochromic analysis software gives quantitative values of dosage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g346c9174a2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198" y="1006200"/>
            <a:ext cx="3968403" cy="28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46c9174a26_1_0"/>
          <p:cNvSpPr txBox="1"/>
          <p:nvPr/>
        </p:nvSpPr>
        <p:spPr>
          <a:xfrm>
            <a:off x="4162650" y="3911013"/>
            <a:ext cx="3375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</a:rPr>
              <a:t>https://www.sciencedirect.com/science/article/pii/S0958394717300134</a:t>
            </a:r>
            <a:endParaRPr sz="100"/>
          </a:p>
        </p:txBody>
      </p:sp>
      <p:sp>
        <p:nvSpPr>
          <p:cNvPr id="209" name="Google Shape;209;g346c9174a26_1_0"/>
          <p:cNvSpPr txBox="1"/>
          <p:nvPr/>
        </p:nvSpPr>
        <p:spPr>
          <a:xfrm>
            <a:off x="105025" y="4252100"/>
            <a:ext cx="8873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[9] </a:t>
            </a:r>
            <a:r>
              <a:rPr lang="en-US" sz="9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Najafi, M., Geraily, G., Shirazi, A., Esfahani, M.,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Teimouri, Javad., “Analysis of Gafchromic EBT3 film calibration irradiated with gamma rays from different systems: Gamma Knife and Cobalt-60 unit,” </a:t>
            </a:r>
            <a:r>
              <a:rPr lang="en-US" sz="9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Dosimetry</a:t>
            </a: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Vol 42. No. 3, 2017, pp. 159-168. </a:t>
            </a:r>
            <a:r>
              <a:rPr lang="en-US" sz="900">
                <a:solidFill>
                  <a:schemeClr val="dk1"/>
                </a:solidFill>
              </a:rPr>
              <a:t>https://doi.org/10.1016/j.meddos.2017.01.003</a:t>
            </a: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6c9174a26_1_9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16" name="Google Shape;216;g346c9174a26_1_9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46c9174a26_1_9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Sensors</a:t>
            </a:r>
            <a:endParaRPr sz="2800"/>
          </a:p>
        </p:txBody>
      </p:sp>
      <p:sp>
        <p:nvSpPr>
          <p:cNvPr id="218" name="Google Shape;218;g346c9174a26_1_9"/>
          <p:cNvSpPr txBox="1"/>
          <p:nvPr/>
        </p:nvSpPr>
        <p:spPr>
          <a:xfrm>
            <a:off x="494100" y="918200"/>
            <a:ext cx="8155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Sensor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Thermometer!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control unit has one built in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Vacuum Sensor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Chamber and stand comes with a built in digital readout for the current vacuum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Field Sensor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microelectromechanical systems (MEM) magnetometer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Fluxgate magnetometer placed inside Helmholtz cage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6ae2e1ffc_0_2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en-US"/>
              <a:t>What is Space Weather?</a:t>
            </a:r>
            <a:endParaRPr/>
          </a:p>
        </p:txBody>
      </p:sp>
      <p:sp>
        <p:nvSpPr>
          <p:cNvPr id="50" name="Google Shape;50;g346ae2e1ffc_0_24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/>
              <a:t>Sun is a massive ball of dynamic plasma</a:t>
            </a:r>
            <a:endParaRPr/>
          </a:p>
          <a:p>
            <a:pPr marL="685800" lvl="1" indent="-342900" algn="l" rtl="0">
              <a:spcBef>
                <a:spcPts val="42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Super high in energy!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/>
              <a:t>Space weather is driven by the Sun’s activity which explosively releases Solar Energetic Particles (SEPs), Coronal Mass Ejections (CMEs), and solar flares</a:t>
            </a:r>
            <a:endParaRPr/>
          </a:p>
          <a:p>
            <a:pPr marL="685800" lvl="1" indent="-342900" algn="l" rtl="0">
              <a:spcBef>
                <a:spcPts val="42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SEPs travel using the solar magnetic field</a:t>
            </a:r>
            <a:endParaRPr/>
          </a:p>
          <a:p>
            <a:pPr marL="685800" lvl="1" indent="-342900" algn="l" rtl="0">
              <a:spcBef>
                <a:spcPts val="42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CMEs interact with Earth’s magnetic field, causing geomagnetic storms</a:t>
            </a:r>
            <a:endParaRPr/>
          </a:p>
        </p:txBody>
      </p:sp>
      <p:sp>
        <p:nvSpPr>
          <p:cNvPr id="51" name="Google Shape;51;g346ae2e1ffc_0_2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6ae2e1ffc_0_135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5" name="Google Shape;225;g346ae2e1ffc_0_135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46ae2e1ffc_0_135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Planned Projects </a:t>
            </a:r>
            <a:endParaRPr sz="2800"/>
          </a:p>
        </p:txBody>
      </p:sp>
      <p:sp>
        <p:nvSpPr>
          <p:cNvPr id="227" name="Google Shape;227;g346ae2e1ffc_0_135"/>
          <p:cNvSpPr txBox="1"/>
          <p:nvPr/>
        </p:nvSpPr>
        <p:spPr>
          <a:xfrm>
            <a:off x="228600" y="987800"/>
            <a:ext cx="9144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into what the SEVC is able to do!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Testing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Additive Manufacturing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Composites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Coverglasses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Instrument Testing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Cubesat Testing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6ae2e1ffc_0_128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4" name="Google Shape;234;g346ae2e1ffc_0_128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46ae2e1ffc_0_128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Planned Projects</a:t>
            </a:r>
            <a:endParaRPr sz="2800"/>
          </a:p>
        </p:txBody>
      </p:sp>
      <p:pic>
        <p:nvPicPr>
          <p:cNvPr id="236" name="Google Shape;236;g346ae2e1ffc_0_128" title="scheme.png"/>
          <p:cNvPicPr preferRelativeResize="0"/>
          <p:nvPr/>
        </p:nvPicPr>
        <p:blipFill rotWithShape="1">
          <a:blip r:embed="rId3">
            <a:alphaModFix/>
          </a:blip>
          <a:srcRect l="6751" r="9797"/>
          <a:stretch/>
        </p:blipFill>
        <p:spPr>
          <a:xfrm>
            <a:off x="5295525" y="1697300"/>
            <a:ext cx="3758900" cy="22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46ae2e1ffc_0_128"/>
          <p:cNvSpPr txBox="1"/>
          <p:nvPr/>
        </p:nvSpPr>
        <p:spPr>
          <a:xfrm>
            <a:off x="205650" y="808225"/>
            <a:ext cx="56646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Testing 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Additive Manufacturing</a:t>
            </a:r>
            <a:r>
              <a:rPr lang="en-US" sz="21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Aerospace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Easier to make unique and hard to manufacture parts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 manufacturing costs for spacecraft!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SEVC to quantitatively test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ionizing radiation shielding 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capabilities!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how much radiation 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breaches the material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which material is most suitable for space!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6c9174a26_1_27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4" name="Google Shape;244;g346c9174a26_1_27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46c9174a26_1_27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Planned Projects</a:t>
            </a:r>
            <a:endParaRPr sz="2800"/>
          </a:p>
        </p:txBody>
      </p:sp>
      <p:sp>
        <p:nvSpPr>
          <p:cNvPr id="246" name="Google Shape;246;g346c9174a26_1_27"/>
          <p:cNvSpPr txBox="1"/>
          <p:nvPr/>
        </p:nvSpPr>
        <p:spPr>
          <a:xfrm>
            <a:off x="99425" y="868400"/>
            <a:ext cx="84006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Composites 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 geometry and great strength to weight ratio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Customize matrices and fibers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 properties based off of needed specifications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 to determine best combinations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their ionizing radiation shielding 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capabilities!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how much radiation </a:t>
            </a:r>
            <a:b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breaches the material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their structural integrity and how that changes when exposed to high energy particles over different period of time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6c9174a26_0_9"/>
          <p:cNvSpPr txBox="1">
            <a:spLocks noGrp="1"/>
          </p:cNvSpPr>
          <p:nvPr>
            <p:ph type="title"/>
          </p:nvPr>
        </p:nvSpPr>
        <p:spPr>
          <a:xfrm>
            <a:off x="228600" y="11014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Planned Projects</a:t>
            </a:r>
            <a:endParaRPr/>
          </a:p>
        </p:txBody>
      </p:sp>
      <p:sp>
        <p:nvSpPr>
          <p:cNvPr id="253" name="Google Shape;253;g346c9174a26_0_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54" name="Google Shape;254;g346c9174a26_0_9" descr="A close-up of a solar pane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5165" y="1105543"/>
            <a:ext cx="3972219" cy="281978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46c9174a26_0_9"/>
          <p:cNvSpPr txBox="1"/>
          <p:nvPr/>
        </p:nvSpPr>
        <p:spPr>
          <a:xfrm>
            <a:off x="228600" y="918950"/>
            <a:ext cx="45261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Coverglass</a:t>
            </a:r>
            <a:endParaRPr sz="2400" u="sng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Radiation and SEPs cause damage to spacecraft solar cells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Coverglasses prevent this!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Testing in the SEVC of which coverglasses protect solar cells the best!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the energy output of the solar cell after exposure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346c9174a26_0_9"/>
          <p:cNvSpPr txBox="1"/>
          <p:nvPr/>
        </p:nvSpPr>
        <p:spPr>
          <a:xfrm>
            <a:off x="4852625" y="4103275"/>
            <a:ext cx="3897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NASA, “Low Earth Orbit Spacecraft Charging Design Handbook,” NASA-NDBK-4006, 2007.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6c9174a26_0_17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Planned Projects </a:t>
            </a:r>
            <a:endParaRPr/>
          </a:p>
        </p:txBody>
      </p:sp>
      <p:sp>
        <p:nvSpPr>
          <p:cNvPr id="263" name="Google Shape;263;g346c9174a26_0_17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64" name="Google Shape;264;g346c9174a2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406" y="1524137"/>
            <a:ext cx="3184849" cy="21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46c9174a26_0_17"/>
          <p:cNvSpPr txBox="1"/>
          <p:nvPr/>
        </p:nvSpPr>
        <p:spPr>
          <a:xfrm>
            <a:off x="535175" y="889225"/>
            <a:ext cx="45261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Instrument Development and Testing 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Space weather instruments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Onboard monitoring 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Forecasting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Cubesat Resiliency Testing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⮚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Environment Simulations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⮚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Plasma, vacuum and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g346c9174a26_0_17"/>
          <p:cNvSpPr txBox="1"/>
          <p:nvPr/>
        </p:nvSpPr>
        <p:spPr>
          <a:xfrm>
            <a:off x="135150" y="4264125"/>
            <a:ext cx="887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[11] Virginia Space Grant Consortium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“</a:t>
            </a:r>
            <a:r>
              <a:rPr lang="en-US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Virginia CubeSat Constellation,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retrieved 1 April 2025,</a:t>
            </a:r>
            <a:r>
              <a:rPr lang="en-US" sz="10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https://vsgc.odu.edu/virginiacubesatconstellation/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6ae2e1ffc_0_142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73" name="Google Shape;273;g346ae2e1ffc_0_142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46ae2e1ffc_0_142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What Does This Mean? </a:t>
            </a:r>
            <a:endParaRPr sz="2800"/>
          </a:p>
        </p:txBody>
      </p:sp>
      <p:sp>
        <p:nvSpPr>
          <p:cNvPr id="275" name="Google Shape;275;g346ae2e1ffc_0_142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/>
              <a:t>In order to model the space environment in our lab we are using: 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Vacuum Chamber size : 20” X 20” X 28”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Vacuum pump: Reaching </a:t>
            </a:r>
            <a:r>
              <a:rPr lang="en-US">
                <a:highlight>
                  <a:schemeClr val="lt1"/>
                </a:highlight>
              </a:rPr>
              <a:t>1×10</a:t>
            </a:r>
            <a:r>
              <a:rPr lang="en-US" baseline="30000">
                <a:highlight>
                  <a:schemeClr val="lt1"/>
                </a:highlight>
              </a:rPr>
              <a:t>-8</a:t>
            </a:r>
            <a:r>
              <a:rPr lang="en-US"/>
              <a:t> Torr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Temperature Control Unit: –75°C  to +250°C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Energetic particle Sources : Electron source &amp; Proton Source 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Magnetic Field Generation 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Sensors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/>
              <a:t>The possibility of experiments are endless!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6ae2e1ffc_0_209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81" name="Google Shape;281;g346ae2e1ffc_0_209"/>
          <p:cNvSpPr txBox="1">
            <a:spLocks noGrp="1"/>
          </p:cNvSpPr>
          <p:nvPr>
            <p:ph type="body" idx="1"/>
          </p:nvPr>
        </p:nvSpPr>
        <p:spPr>
          <a:xfrm>
            <a:off x="228611" y="962125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/>
              <a:t>Space weather replication is critical for ensuring successful space missions </a:t>
            </a:r>
            <a:endParaRPr/>
          </a:p>
          <a:p>
            <a:pPr marL="685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Char char="⮚"/>
            </a:pPr>
            <a:r>
              <a:rPr lang="en-US"/>
              <a:t>The SEVC is an effective and replicable model that other labs can easily use, making space environment testing more widespread!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Arial"/>
              <a:buChar char="⮚"/>
            </a:pPr>
            <a:r>
              <a:rPr lang="en-US"/>
              <a:t>By modeling the space environment to a higher degree by including plasma, </a:t>
            </a:r>
            <a:r>
              <a:rPr lang="en-US" b="1"/>
              <a:t>we can make findings on aerospace materials and test newly developed aerospace technology</a:t>
            </a:r>
            <a:r>
              <a:rPr lang="en-US"/>
              <a:t>, All risk free without ever having to spend money on a launch!</a:t>
            </a:r>
            <a:endParaRPr/>
          </a:p>
        </p:txBody>
      </p:sp>
      <p:sp>
        <p:nvSpPr>
          <p:cNvPr id="282" name="Google Shape;282;g346ae2e1ffc_0_20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6ae2e1ffc_0_157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en-US"/>
              <a:t>How Does Space Weather Effect Spacecraft?</a:t>
            </a:r>
            <a:endParaRPr/>
          </a:p>
        </p:txBody>
      </p:sp>
      <p:pic>
        <p:nvPicPr>
          <p:cNvPr id="58" name="Google Shape;58;g346ae2e1ffc_0_157" descr="A satellite with solar panel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6775" y="889375"/>
            <a:ext cx="4194900" cy="31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46ae2e1ffc_0_157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0" name="Google Shape;60;g346ae2e1ffc_0_157"/>
          <p:cNvSpPr txBox="1"/>
          <p:nvPr/>
        </p:nvSpPr>
        <p:spPr>
          <a:xfrm>
            <a:off x="191849" y="4326459"/>
            <a:ext cx="8760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Mazur, J. E., O’Brien, P., and Fennell, J. F., “Space Environment Effects on Space Systems,” </a:t>
            </a:r>
            <a:r>
              <a:rPr lang="en-US" sz="1100" b="0" i="1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 at the Workshop on Science Associated With the Lunar Exploration Architecture</a:t>
            </a:r>
            <a:r>
              <a:rPr lang="en-US" sz="1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100" b="0" i="1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Feb.–Mar. 2007.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g346ae2e1ffc_0_157"/>
          <p:cNvSpPr txBox="1"/>
          <p:nvPr/>
        </p:nvSpPr>
        <p:spPr>
          <a:xfrm>
            <a:off x="135072" y="909456"/>
            <a:ext cx="4721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Earth’s magnetosphere acts as a shield from energetic particles in space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Helvetica Neue"/>
              <a:buChar char="⮚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a geomagnetic storm, high energy particles and radiation from the Sun penetrate this shielding, potentially damaging the spacecraft</a:t>
            </a: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6ae2e1ffc_0_86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67" name="Google Shape;67;g346ae2e1ffc_0_86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/>
              <a:t>Designing, building, launching, and maintaining spacecraft is extremely expensive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/>
              <a:t>We depend on satellites for navigation, communications, defense, weather monitoring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</a:pPr>
            <a:r>
              <a:rPr lang="en-US"/>
              <a:t>Space weather can lead to premature mission failure → Huge financial and utility loss!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68" name="Google Shape;68;g346ae2e1ffc_0_8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ae2e1ffc_1_6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en-US"/>
              <a:t>Our Solution</a:t>
            </a:r>
            <a:endParaRPr/>
          </a:p>
        </p:txBody>
      </p:sp>
      <p:sp>
        <p:nvSpPr>
          <p:cNvPr id="74" name="Google Shape;74;g346ae2e1ffc_1_6"/>
          <p:cNvSpPr txBox="1">
            <a:spLocks noGrp="1"/>
          </p:cNvSpPr>
          <p:nvPr>
            <p:ph type="body" idx="1"/>
          </p:nvPr>
        </p:nvSpPr>
        <p:spPr>
          <a:xfrm>
            <a:off x="228600" y="962124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/>
              <a:t>We need an easy and effective way to see </a:t>
            </a:r>
            <a:r>
              <a:rPr lang="en-US" b="1" dirty="0"/>
              <a:t>how space weather will affect spacecraft</a:t>
            </a:r>
            <a:r>
              <a:rPr lang="en-US" dirty="0"/>
              <a:t> without having to launch it into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space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This would allow for the easier development of new aerospace technologies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 dirty="0"/>
              <a:t>i.e. Increasing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Technology Readiness Level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/>
              <a:t>How can we do this on Earth?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The </a:t>
            </a:r>
            <a:r>
              <a:rPr lang="en-US" b="1" dirty="0"/>
              <a:t>Space Environment Vacuum Chamber </a:t>
            </a:r>
            <a:r>
              <a:rPr lang="en-US" dirty="0"/>
              <a:t>(SEVC)!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⮚"/>
            </a:pPr>
            <a:r>
              <a:rPr lang="en-US" sz="2500" dirty="0"/>
              <a:t>How is this different than pre existing chambers? </a:t>
            </a:r>
            <a:endParaRPr sz="25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We add plasma!!! 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None/>
            </a:pPr>
            <a:endParaRPr dirty="0"/>
          </a:p>
        </p:txBody>
      </p:sp>
      <p:sp>
        <p:nvSpPr>
          <p:cNvPr id="75" name="Google Shape;75;g346ae2e1ffc_1_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6ae2e1ffc_0_16"/>
          <p:cNvSpPr txBox="1">
            <a:spLocks noGrp="1"/>
          </p:cNvSpPr>
          <p:nvPr>
            <p:ph type="sldNum" idx="12"/>
          </p:nvPr>
        </p:nvSpPr>
        <p:spPr>
          <a:xfrm>
            <a:off x="228600" y="457200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2" name="Google Shape;82;g346ae2e1ffc_0_16"/>
          <p:cNvSpPr/>
          <p:nvPr/>
        </p:nvSpPr>
        <p:spPr>
          <a:xfrm>
            <a:off x="0" y="0"/>
            <a:ext cx="9144000" cy="74310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46ae2e1ffc_0_16"/>
          <p:cNvSpPr txBox="1"/>
          <p:nvPr/>
        </p:nvSpPr>
        <p:spPr>
          <a:xfrm>
            <a:off x="0" y="11430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Model the Space Environment on Earth?</a:t>
            </a:r>
            <a:endParaRPr sz="2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g346ae2e1ffc_0_16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/>
              <a:t>What base criteria does the SEVC need to run?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/>
              <a:t>What do we need to add specifically to model the space environment?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/>
              <a:t>How do we make sure that each add-on is working properly?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6ae2e1ffc_1_13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Criteria</a:t>
            </a:r>
            <a:endParaRPr/>
          </a:p>
        </p:txBody>
      </p:sp>
      <p:sp>
        <p:nvSpPr>
          <p:cNvPr id="91" name="Google Shape;91;g346ae2e1ffc_1_13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2" name="Google Shape;92;g346ae2e1ffc_1_13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/>
              <a:t>General criteria encompasses everything that any vacuum chamber needs to function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Size of chamber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Vacuum capabilities and pump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Chamber stand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ae2e1ffc_1_2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Criteria</a:t>
            </a:r>
            <a:endParaRPr/>
          </a:p>
        </p:txBody>
      </p:sp>
      <p:sp>
        <p:nvSpPr>
          <p:cNvPr id="99" name="Google Shape;99;g346ae2e1ffc_1_2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0" name="Google Shape;100;g346ae2e1ffc_1_24"/>
          <p:cNvSpPr txBox="1">
            <a:spLocks noGrp="1"/>
          </p:cNvSpPr>
          <p:nvPr>
            <p:ph type="body" idx="1"/>
          </p:nvPr>
        </p:nvSpPr>
        <p:spPr>
          <a:xfrm>
            <a:off x="230879" y="1123950"/>
            <a:ext cx="54936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u="sng" dirty="0"/>
              <a:t>Size of Chamber</a:t>
            </a:r>
            <a:endParaRPr u="sng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Large chambers require constant exhaustive maintenance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Small chambers limit variety of experiments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/>
              <a:t>The SEVC will have the internal dimensions of 20” X 20” X 28”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 dirty="0"/>
              <a:t>Large enough to house a 16-Unit CubeSat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101" name="Google Shape;101;g346ae2e1ffc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350" y="778375"/>
            <a:ext cx="3850775" cy="3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46ae2e1ffc_1_24"/>
          <p:cNvSpPr txBox="1"/>
          <p:nvPr/>
        </p:nvSpPr>
        <p:spPr>
          <a:xfrm>
            <a:off x="161800" y="4249375"/>
            <a:ext cx="6994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EnduroSat, “16U CubeSat Structure,” retrieved 1 April 2025,</a:t>
            </a:r>
            <a:r>
              <a:rPr lang="en-US" sz="1100" i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>
                <a:solidFill>
                  <a:schemeClr val="dk1"/>
                </a:solidFill>
              </a:rPr>
              <a:t>https://www.endurosat.com/products/16u-structure/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6ae2e1ffc_1_37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Criteria</a:t>
            </a:r>
            <a:endParaRPr/>
          </a:p>
        </p:txBody>
      </p:sp>
      <p:sp>
        <p:nvSpPr>
          <p:cNvPr id="109" name="Google Shape;109;g346ae2e1ffc_1_37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0" name="Google Shape;110;g346ae2e1ffc_1_37"/>
          <p:cNvSpPr txBox="1">
            <a:spLocks noGrp="1"/>
          </p:cNvSpPr>
          <p:nvPr>
            <p:ph type="body" idx="1"/>
          </p:nvPr>
        </p:nvSpPr>
        <p:spPr>
          <a:xfrm>
            <a:off x="230879" y="1123950"/>
            <a:ext cx="54936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u="sng"/>
              <a:t>Vacuum Capabilities</a:t>
            </a:r>
            <a:endParaRPr u="sng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Limited by both the pump used and chamber itself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Stainless steel chambers seal better and will be used</a:t>
            </a:r>
            <a:endParaRPr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/>
              <a:t>The ambient pressure at Low Earth Orbit (LEO) ranges from </a:t>
            </a:r>
            <a:r>
              <a:rPr lang="en-US">
                <a:highlight>
                  <a:schemeClr val="lt1"/>
                </a:highlight>
              </a:rPr>
              <a:t>1×</a:t>
            </a:r>
            <a:r>
              <a:rPr lang="en-US" sz="1500">
                <a:highlight>
                  <a:schemeClr val="lt1"/>
                </a:highlight>
              </a:rPr>
              <a:t>10</a:t>
            </a:r>
            <a:r>
              <a:rPr lang="en-US" sz="1500" baseline="30000">
                <a:highlight>
                  <a:schemeClr val="lt1"/>
                </a:highlight>
              </a:rPr>
              <a:t>-10</a:t>
            </a:r>
            <a:r>
              <a:rPr lang="en-US">
                <a:highlight>
                  <a:schemeClr val="lt1"/>
                </a:highlight>
              </a:rPr>
              <a:t> Torr to 5×</a:t>
            </a:r>
            <a:r>
              <a:rPr lang="en-US" sz="1500">
                <a:highlight>
                  <a:schemeClr val="lt1"/>
                </a:highlight>
              </a:rPr>
              <a:t>10</a:t>
            </a:r>
            <a:r>
              <a:rPr lang="en-US" sz="1500" baseline="30000">
                <a:highlight>
                  <a:schemeClr val="lt1"/>
                </a:highlight>
              </a:rPr>
              <a:t>-8</a:t>
            </a:r>
            <a:r>
              <a:rPr lang="en-US">
                <a:highlight>
                  <a:schemeClr val="lt1"/>
                </a:highlight>
              </a:rPr>
              <a:t> Torr </a:t>
            </a:r>
            <a:endParaRPr>
              <a:highlight>
                <a:schemeClr val="lt1"/>
              </a:highlight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A vacuum pump that can reach at minimum </a:t>
            </a:r>
            <a:r>
              <a:rPr lang="en-US" sz="2100">
                <a:highlight>
                  <a:schemeClr val="lt1"/>
                </a:highlight>
              </a:rPr>
              <a:t>1×</a:t>
            </a:r>
            <a:r>
              <a:rPr lang="en-US" sz="1500">
                <a:highlight>
                  <a:schemeClr val="lt1"/>
                </a:highlight>
              </a:rPr>
              <a:t>10</a:t>
            </a:r>
            <a:r>
              <a:rPr lang="en-US" sz="1500" baseline="30000">
                <a:highlight>
                  <a:schemeClr val="lt1"/>
                </a:highlight>
              </a:rPr>
              <a:t>-8</a:t>
            </a:r>
            <a:r>
              <a:rPr lang="en-US"/>
              <a:t> Torr is used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g346ae2e1ffc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479" y="1346323"/>
            <a:ext cx="3114720" cy="24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46ae2e1ffc_1_37"/>
          <p:cNvSpPr txBox="1"/>
          <p:nvPr/>
        </p:nvSpPr>
        <p:spPr>
          <a:xfrm>
            <a:off x="228600" y="4190529"/>
            <a:ext cx="7488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[3] </a:t>
            </a:r>
            <a:r>
              <a:rPr lang="en-US" sz="800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IdealVac</a:t>
            </a:r>
            <a:r>
              <a:rPr lang="en-US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uum</a:t>
            </a:r>
            <a:r>
              <a:rPr lang="en-US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Products, “</a:t>
            </a:r>
            <a:r>
              <a:rPr lang="en-US" sz="800" dirty="0">
                <a:solidFill>
                  <a:schemeClr val="dk1"/>
                </a:solidFill>
              </a:rPr>
              <a:t>Custom Vacuum Chambers Welded Stainless Steel 20x20x28 inch, Preconfigured with ISO and KF Flanges, User Selectable Latching Door and Options,</a:t>
            </a:r>
            <a:r>
              <a:rPr lang="en-US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retrie</a:t>
            </a:r>
            <a:r>
              <a:rPr lang="en-US" sz="80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ved 1 April 2025,</a:t>
            </a:r>
            <a:r>
              <a:rPr lang="en-US" sz="800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00" dirty="0">
                <a:solidFill>
                  <a:schemeClr val="dk1"/>
                </a:solidFill>
              </a:rPr>
              <a:t>https://www.idealvac.com/en-us/Custom-Vacuum-Chambers-Welded-Stainless-Steel-20x20x28-inch-Preconfigured-with-ISO-and-KF-Flanges-User-Selectable-Latching-Door-and-Options/pp/P1012246AllOps=155-161-169OptQtys=1-1-1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1721</Words>
  <Application>Microsoft Office PowerPoint</Application>
  <PresentationFormat>On-screen Show (16:9)</PresentationFormat>
  <Paragraphs>252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 Narrow</vt:lpstr>
      <vt:lpstr>Times</vt:lpstr>
      <vt:lpstr>Arial</vt:lpstr>
      <vt:lpstr>Noto Sans Symbols</vt:lpstr>
      <vt:lpstr>Helvetica Neue</vt:lpstr>
      <vt:lpstr>Blank Presentation</vt:lpstr>
      <vt:lpstr>PowerPoint Presentation</vt:lpstr>
      <vt:lpstr>What is Space Weather?</vt:lpstr>
      <vt:lpstr>How Does Space Weather Effect Spacecraft?</vt:lpstr>
      <vt:lpstr>The Problem</vt:lpstr>
      <vt:lpstr>Our Solution</vt:lpstr>
      <vt:lpstr>PowerPoint Presentation</vt:lpstr>
      <vt:lpstr>General Criteria</vt:lpstr>
      <vt:lpstr>General Criteria</vt:lpstr>
      <vt:lpstr>General Criteria</vt:lpstr>
      <vt:lpstr>General Criteria</vt:lpstr>
      <vt:lpstr>PowerPoint Presentation</vt:lpstr>
      <vt:lpstr>PowerPoint Presentation</vt:lpstr>
      <vt:lpstr>PowerPoint Presentation</vt:lpstr>
      <vt:lpstr>PowerPoint Presentation</vt:lpstr>
      <vt:lpstr>Specific Criteria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Planned Projects</vt:lpstr>
      <vt:lpstr>Planned Projects 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Bill Seymore</dc:creator>
  <cp:lastModifiedBy>Ellie Murray</cp:lastModifiedBy>
  <cp:revision>2</cp:revision>
  <dcterms:modified xsi:type="dcterms:W3CDTF">2025-04-03T00:25:37Z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