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6858000" cy="9296400"/>
  <p:embeddedFontLst>
    <p:embeddedFont>
      <p:font typeface="Arial Narrow" panose="020B0604020202020204" pitchFamily="34" charset="0"/>
      <p:regular r:id="rId18"/>
      <p:bold r:id="rId19"/>
      <p:italic r:id="rId20"/>
      <p:boldItalic r:id="rId21"/>
    </p:embeddedFont>
    <p:embeddedFont>
      <p:font typeface="Helvetica Neue" panose="0200050300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1Up+kk1xdhuwtw9xLcLp5v49l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932551-40AF-4800-A317-389E5195FED9}">
  <a:tblStyle styleId="{55932551-40AF-4800-A317-389E5195FE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1913063-0DA5-4338-A9C8-EBBE666DC48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8"/>
  </p:normalViewPr>
  <p:slideViewPr>
    <p:cSldViewPr snapToGrid="0">
      <p:cViewPr varScale="1">
        <p:scale>
          <a:sx n="97" d="100"/>
          <a:sy n="97" d="100"/>
        </p:scale>
        <p:origin x="328" y="2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5579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7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7a76cc06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7a76cc060_0_101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47a76cc060_0_101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4c389bee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4c389bee3_0_28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04c389bee3_0_28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7a76cc06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7a76cc060_0_34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47a76cc060_0_34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4c389bee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4c389bee3_0_49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304c389bee3_0_49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4c389be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4c389bee3_0_42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04c389bee3_0_42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04c389be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04c389bee3_0_7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Motivation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What is URC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Discuss requirements 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“This leads into the design drivers”</a:t>
            </a:r>
            <a:endParaRPr/>
          </a:p>
        </p:txBody>
      </p:sp>
      <p:sp>
        <p:nvSpPr>
          <p:cNvPr id="48" name="Google Shape;48;g304c389bee3_0_7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4c389be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04c389bee3_0_0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Design drivers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discuss six wheels &gt; rocker bogey &gt; differential bar 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Discuss high mass</a:t>
            </a:r>
            <a:endParaRPr/>
          </a:p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r>
              <a:rPr lang="en-US"/>
              <a:t>Discuss bowing </a:t>
            </a:r>
            <a:endParaRPr/>
          </a:p>
        </p:txBody>
      </p:sp>
      <p:sp>
        <p:nvSpPr>
          <p:cNvPr id="58" name="Google Shape;58;g304c389bee3_0_0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4c389bee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4c389bee3_0_14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304c389bee3_0_14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7a76cc06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7a76cc060_0_46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47a76cc060_0_46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7a76cc06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7a76cc060_0_68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47a76cc060_0_68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7a76cc06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7a76cc060_0_57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347a76cc060_0_57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7a76cc06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7a76cc060_0_79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47a76cc060_0_79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7a76cc06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7a76cc060_0_90:notes"/>
          <p:cNvSpPr txBox="1">
            <a:spLocks noGrp="1"/>
          </p:cNvSpPr>
          <p:nvPr>
            <p:ph type="body" idx="1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47a76cc060_0_90:notes"/>
          <p:cNvSpPr txBox="1">
            <a:spLocks noGrp="1"/>
          </p:cNvSpPr>
          <p:nvPr>
            <p:ph type="sldNum" idx="12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488" y="-30480"/>
            <a:ext cx="14630400" cy="7017300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endParaRPr sz="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"/>
          <p:cNvSpPr txBox="1"/>
          <p:nvPr/>
        </p:nvSpPr>
        <p:spPr>
          <a:xfrm>
            <a:off x="0" y="4236720"/>
            <a:ext cx="14630400" cy="17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Author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Company/Organization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Name, Conference Dates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Location</a:t>
            </a:r>
            <a:endParaRPr sz="2200"/>
          </a:p>
          <a:p>
            <a:pPr marL="5461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00529B"/>
              </a:buClr>
              <a:buSzPts val="3800"/>
              <a:buFont typeface="Noto Sans Symbols"/>
              <a:buNone/>
            </a:pPr>
            <a:endParaRPr sz="3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" name="Google Shape;22;p5"/>
          <p:cNvSpPr txBox="1"/>
          <p:nvPr/>
        </p:nvSpPr>
        <p:spPr>
          <a:xfrm>
            <a:off x="0" y="1188720"/>
            <a:ext cx="14630400" cy="15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 Title</a:t>
            </a:r>
            <a:endParaRPr sz="2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69418" y="1798320"/>
            <a:ext cx="13899000" cy="53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457200" lvl="0" indent="-469900" algn="l">
              <a:spcBef>
                <a:spcPts val="800"/>
              </a:spcBef>
              <a:spcAft>
                <a:spcPts val="0"/>
              </a:spcAft>
              <a:buClr>
                <a:srgbClr val="1B3D6C"/>
              </a:buClr>
              <a:buSzPts val="3800"/>
              <a:buFont typeface="Noto Sans Symbols"/>
              <a:buChar char="⮚"/>
              <a:defRPr/>
            </a:lvl1pPr>
            <a:lvl2pPr marL="914400" lvl="1" indent="-444500" algn="l">
              <a:spcBef>
                <a:spcPts val="700"/>
              </a:spcBef>
              <a:spcAft>
                <a:spcPts val="0"/>
              </a:spcAft>
              <a:buClr>
                <a:srgbClr val="1B3D6C"/>
              </a:buClr>
              <a:buSzPts val="3400"/>
              <a:buFont typeface="Noto Sans Symbols"/>
              <a:buChar char="⮚"/>
              <a:defRPr/>
            </a:lvl2pPr>
            <a:lvl3pPr marL="1371600" lvl="2" indent="-412750" algn="l">
              <a:spcBef>
                <a:spcPts val="600"/>
              </a:spcBef>
              <a:spcAft>
                <a:spcPts val="0"/>
              </a:spcAft>
              <a:buClr>
                <a:srgbClr val="1B3D6C"/>
              </a:buClr>
              <a:buSzPts val="2900"/>
              <a:buFont typeface="Noto Sans Symbols"/>
              <a:buChar char="⮚"/>
              <a:defRPr/>
            </a:lvl3pPr>
            <a:lvl4pPr marL="1828800" lvl="3" indent="-381000" algn="l">
              <a:spcBef>
                <a:spcPts val="5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/>
            </a:lvl4pPr>
            <a:lvl5pPr marL="2286000" lvl="4" indent="-381000" algn="l">
              <a:spcBef>
                <a:spcPts val="5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/>
            </a:lvl5pPr>
            <a:lvl6pPr marL="2743200" lvl="5" indent="-41275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6pPr>
            <a:lvl7pPr marL="3200400" lvl="6" indent="-41275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7pPr>
            <a:lvl8pPr marL="3657600" lvl="7" indent="-41275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8pPr>
            <a:lvl9pPr marL="4114800" lvl="8" indent="-41275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1920240" y="7420696"/>
            <a:ext cx="2560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17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572000" y="7420696"/>
            <a:ext cx="3383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17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rt and/or End slide">
  <p:cSld name="Start and/or End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26742" cy="82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65760" y="1798320"/>
            <a:ext cx="6339900" cy="53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457200" lvl="0" indent="-444500" algn="l">
              <a:spcBef>
                <a:spcPts val="700"/>
              </a:spcBef>
              <a:spcAft>
                <a:spcPts val="0"/>
              </a:spcAft>
              <a:buSzPts val="3400"/>
              <a:buChar char="⮚"/>
              <a:defRPr sz="3400"/>
            </a:lvl1pPr>
            <a:lvl2pPr marL="914400" lvl="1" indent="-412750" algn="l">
              <a:spcBef>
                <a:spcPts val="600"/>
              </a:spcBef>
              <a:spcAft>
                <a:spcPts val="0"/>
              </a:spcAft>
              <a:buSzPts val="2900"/>
              <a:buChar char="⮚"/>
              <a:defRPr sz="2900"/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SzPts val="2400"/>
              <a:buChar char="⮚"/>
              <a:defRPr sz="2400"/>
            </a:lvl3pPr>
            <a:lvl4pPr marL="1828800" lvl="3" indent="-368300" algn="l">
              <a:spcBef>
                <a:spcPts val="400"/>
              </a:spcBef>
              <a:spcAft>
                <a:spcPts val="0"/>
              </a:spcAft>
              <a:buSzPts val="2200"/>
              <a:buChar char="⮚"/>
              <a:defRPr sz="2200"/>
            </a:lvl4pPr>
            <a:lvl5pPr marL="2286000" lvl="4" indent="-368300" algn="l">
              <a:spcBef>
                <a:spcPts val="400"/>
              </a:spcBef>
              <a:spcAft>
                <a:spcPts val="0"/>
              </a:spcAft>
              <a:buSzPts val="2200"/>
              <a:buChar char="⮚"/>
              <a:defRPr sz="2200"/>
            </a:lvl5pPr>
            <a:lvl6pPr marL="2743200" lvl="5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7193280" y="1798320"/>
            <a:ext cx="7071300" cy="53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457200" lvl="0" indent="-444500" algn="l">
              <a:spcBef>
                <a:spcPts val="700"/>
              </a:spcBef>
              <a:spcAft>
                <a:spcPts val="0"/>
              </a:spcAft>
              <a:buSzPts val="3400"/>
              <a:buChar char="⮚"/>
              <a:defRPr sz="3400"/>
            </a:lvl1pPr>
            <a:lvl2pPr marL="914400" lvl="1" indent="-412750" algn="l">
              <a:spcBef>
                <a:spcPts val="600"/>
              </a:spcBef>
              <a:spcAft>
                <a:spcPts val="0"/>
              </a:spcAft>
              <a:buSzPts val="2900"/>
              <a:buChar char="⮚"/>
              <a:defRPr sz="2900"/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SzPts val="2400"/>
              <a:buChar char="⮚"/>
              <a:defRPr sz="2400"/>
            </a:lvl3pPr>
            <a:lvl4pPr marL="1828800" lvl="3" indent="-368300" algn="l">
              <a:spcBef>
                <a:spcPts val="400"/>
              </a:spcBef>
              <a:spcAft>
                <a:spcPts val="0"/>
              </a:spcAft>
              <a:buSzPts val="2200"/>
              <a:buChar char="⮚"/>
              <a:defRPr sz="2200"/>
            </a:lvl4pPr>
            <a:lvl5pPr marL="2286000" lvl="4" indent="-368300" algn="l">
              <a:spcBef>
                <a:spcPts val="400"/>
              </a:spcBef>
              <a:spcAft>
                <a:spcPts val="0"/>
              </a:spcAft>
              <a:buSzPts val="2200"/>
              <a:buChar char="⮚"/>
              <a:defRPr sz="2200"/>
            </a:lvl5pPr>
            <a:lvl6pPr marL="2743200" lvl="5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1920240" y="7420696"/>
            <a:ext cx="2560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17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572000" y="7420696"/>
            <a:ext cx="3383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17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8" y="30480"/>
            <a:ext cx="14626742" cy="822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369418" y="1798320"/>
            <a:ext cx="13899000" cy="53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457200" marR="0" lvl="0" indent="-469900" algn="l" rtl="0">
              <a:spcBef>
                <a:spcPts val="800"/>
              </a:spcBef>
              <a:spcAft>
                <a:spcPts val="0"/>
              </a:spcAft>
              <a:buClr>
                <a:srgbClr val="1B3D6C"/>
              </a:buClr>
              <a:buSzPts val="3800"/>
              <a:buFont typeface="Noto Sans Symbols"/>
              <a:buChar char="⮚"/>
              <a:defRPr sz="3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44500" algn="l" rtl="0">
              <a:spcBef>
                <a:spcPts val="700"/>
              </a:spcBef>
              <a:spcAft>
                <a:spcPts val="0"/>
              </a:spcAft>
              <a:buClr>
                <a:srgbClr val="1B3D6C"/>
              </a:buClr>
              <a:buSzPts val="3400"/>
              <a:buFont typeface="Noto Sans Symbols"/>
              <a:buChar char="⮚"/>
              <a:defRPr sz="3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12750" algn="l" rtl="0">
              <a:spcBef>
                <a:spcPts val="600"/>
              </a:spcBef>
              <a:spcAft>
                <a:spcPts val="0"/>
              </a:spcAft>
              <a:buClr>
                <a:srgbClr val="1B3D6C"/>
              </a:buClr>
              <a:buSzPts val="2900"/>
              <a:buFont typeface="Noto Sans Symbols"/>
              <a:buChar char="⮚"/>
              <a:defRPr sz="2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/>
          <p:nvPr/>
        </p:nvSpPr>
        <p:spPr>
          <a:xfrm>
            <a:off x="1889760" y="7315200"/>
            <a:ext cx="3048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"/>
          <p:cNvSpPr/>
          <p:nvPr/>
        </p:nvSpPr>
        <p:spPr>
          <a:xfrm>
            <a:off x="5090160" y="7315200"/>
            <a:ext cx="4632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1920240" y="7406640"/>
            <a:ext cx="2560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572000" y="7421413"/>
            <a:ext cx="3383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350520" y="7423997"/>
            <a:ext cx="14631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0" y="0"/>
            <a:ext cx="14630400" cy="1188600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endParaRPr sz="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73125" rIns="146275" bIns="731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/>
          <p:nvPr/>
        </p:nvSpPr>
        <p:spPr>
          <a:xfrm>
            <a:off x="0" y="23467"/>
            <a:ext cx="14630400" cy="7017300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endParaRPr sz="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 txBox="1"/>
          <p:nvPr/>
        </p:nvSpPr>
        <p:spPr>
          <a:xfrm>
            <a:off x="-96890" y="3230880"/>
            <a:ext cx="14630400" cy="17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1">
                <a:solidFill>
                  <a:schemeClr val="lt1"/>
                </a:solidFill>
              </a:rPr>
              <a:t>Isabelle Pinto, Zachary Gan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1">
                <a:solidFill>
                  <a:schemeClr val="lt1"/>
                </a:solidFill>
              </a:rPr>
              <a:t>Georgia Tech RoboJackets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>
                <a:solidFill>
                  <a:schemeClr val="lt1"/>
                </a:solidFill>
              </a:rPr>
              <a:t>AIAA Region II Student Conference</a:t>
            </a:r>
            <a:r>
              <a:rPr lang="en-US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600">
                <a:solidFill>
                  <a:schemeClr val="lt1"/>
                </a:solidFill>
              </a:rPr>
              <a:t>April 3rd-4th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Copyright © by</a:t>
            </a:r>
            <a:r>
              <a:rPr lang="en-US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Isabelle Pinto and Zachary Gan</a:t>
            </a:r>
            <a:r>
              <a:rPr lang="en-US" sz="2600" b="0" i="0" u="none" strike="noStrike" cap="non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br>
              <a:rPr lang="en-US" sz="2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Published by the American Institute of Aeronautics and Astronautics, Inc., with permission.</a:t>
            </a:r>
            <a:endParaRPr sz="220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br>
              <a:rPr lang="en-US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529B"/>
              </a:buClr>
              <a:buSzPts val="2600"/>
              <a:buFont typeface="Times"/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61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00529B"/>
              </a:buClr>
              <a:buSzPts val="3800"/>
              <a:buFont typeface="Noto Sans Symbols"/>
              <a:buNone/>
            </a:pPr>
            <a:endParaRPr sz="3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0" y="1188720"/>
            <a:ext cx="14630400" cy="15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chemeClr val="lt1"/>
                </a:solidFill>
              </a:rPr>
              <a:t>Design and Fabrication of a Mars Rover Four-Wheel Rocker Suspension System</a:t>
            </a:r>
            <a:endParaRPr sz="5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7a76cc060_0_101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aphicFrame>
        <p:nvGraphicFramePr>
          <p:cNvPr id="147" name="Google Shape;147;g347a76cc060_0_101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8" name="Google Shape;148;g347a76cc060_0_101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149" name="Google Shape;149;g347a76cc060_0_101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  <p:pic>
        <p:nvPicPr>
          <p:cNvPr id="150" name="Google Shape;150;g347a76cc060_0_101" title="gusse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125" y="3626175"/>
            <a:ext cx="3090075" cy="354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4c389bee3_0_28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57" name="Google Shape;157;g304c389bee3_0_28" title="Full Rover (1).png"/>
          <p:cNvPicPr preferRelativeResize="0"/>
          <p:nvPr/>
        </p:nvPicPr>
        <p:blipFill rotWithShape="1">
          <a:blip r:embed="rId3">
            <a:alphaModFix/>
          </a:blip>
          <a:srcRect l="6489"/>
          <a:stretch/>
        </p:blipFill>
        <p:spPr>
          <a:xfrm>
            <a:off x="1619250" y="1600550"/>
            <a:ext cx="8743549" cy="52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04c389bee3_0_28" title="gusse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5975" y="1817200"/>
            <a:ext cx="4006528" cy="45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04c389bee3_0_28"/>
          <p:cNvSpPr txBox="1"/>
          <p:nvPr/>
        </p:nvSpPr>
        <p:spPr>
          <a:xfrm>
            <a:off x="5683700" y="6860015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160" name="Google Shape;160;g304c389bee3_0_28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Final Design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7a76cc060_0_34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67" name="Google Shape;167;g347a76cc060_0_34" title="IMG_0316.jpg"/>
          <p:cNvPicPr preferRelativeResize="0"/>
          <p:nvPr/>
        </p:nvPicPr>
        <p:blipFill rotWithShape="1">
          <a:blip r:embed="rId3">
            <a:alphaModFix/>
          </a:blip>
          <a:srcRect l="22205" t="8190" r="6233" b="28017"/>
          <a:stretch/>
        </p:blipFill>
        <p:spPr>
          <a:xfrm>
            <a:off x="10342725" y="1360075"/>
            <a:ext cx="2450300" cy="29122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" name="Google Shape;168;g347a76cc060_0_34"/>
          <p:cNvGraphicFramePr/>
          <p:nvPr/>
        </p:nvGraphicFramePr>
        <p:xfrm>
          <a:off x="513000" y="1662613"/>
          <a:ext cx="8848550" cy="4904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Component</a:t>
                      </a:r>
                      <a:endParaRPr sz="2400" b="1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Manufacturing Method</a:t>
                      </a:r>
                      <a:endParaRPr sz="2400" b="1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Vertical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Waterjet, then welded together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CF Tube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Purchased and drilled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Differential-Linkage Connection Block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Cut out on waterjet, then third hole was drilled with vertical mill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Spacer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3D Printed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Waterjet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9" name="Google Shape;169;g347a76cc060_0_34" title="Full Rover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5525" y="4501425"/>
            <a:ext cx="4284699" cy="24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47a76cc060_0_34"/>
          <p:cNvSpPr txBox="1"/>
          <p:nvPr/>
        </p:nvSpPr>
        <p:spPr>
          <a:xfrm>
            <a:off x="9773225" y="6911565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171" name="Google Shape;171;g347a76cc060_0_34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Fabrication</a:t>
            </a:r>
            <a:endParaRPr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4c389bee3_0_49"/>
          <p:cNvSpPr txBox="1">
            <a:spLocks noGrp="1"/>
          </p:cNvSpPr>
          <p:nvPr>
            <p:ph type="body" idx="1"/>
          </p:nvPr>
        </p:nvSpPr>
        <p:spPr>
          <a:xfrm>
            <a:off x="521825" y="1950725"/>
            <a:ext cx="7167000" cy="53817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457200" lvl="0" indent="-400050" algn="l" rtl="0">
              <a:spcBef>
                <a:spcPts val="800"/>
              </a:spcBef>
              <a:spcAft>
                <a:spcPts val="0"/>
              </a:spcAft>
              <a:buSzPts val="2700"/>
              <a:buChar char="➢"/>
            </a:pPr>
            <a:r>
              <a:rPr lang="en-US" sz="2700" dirty="0"/>
              <a:t>Testing conducted on Georgia Tech campus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dirty="0"/>
              <a:t>Environmental changes would not affect geometric performance metrics (</a:t>
            </a:r>
            <a:r>
              <a:rPr lang="en-US" sz="2700" dirty="0" err="1"/>
              <a:t>eg</a:t>
            </a:r>
            <a:r>
              <a:rPr lang="en-US" sz="2700" dirty="0"/>
              <a:t>: maximum obstacle height)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➢"/>
            </a:pPr>
            <a:r>
              <a:rPr lang="en-US" sz="2700" dirty="0"/>
              <a:t>Significant increase in structural stability due to vertical aluminum shafts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○"/>
            </a:pPr>
            <a:r>
              <a:rPr lang="en-US" sz="2700" b="1" dirty="0"/>
              <a:t>No bowing </a:t>
            </a:r>
            <a:r>
              <a:rPr lang="en-US" sz="2700" dirty="0"/>
              <a:t>observed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➢"/>
            </a:pPr>
            <a:r>
              <a:rPr lang="en-US" sz="2700" b="1" dirty="0"/>
              <a:t>16 in maximum obstacle height</a:t>
            </a:r>
            <a:endParaRPr sz="2700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➢"/>
            </a:pPr>
            <a:r>
              <a:rPr lang="en-US" sz="2700" b="1" dirty="0"/>
              <a:t>30 degree </a:t>
            </a:r>
            <a:r>
              <a:rPr lang="en-US" sz="2700" dirty="0"/>
              <a:t>longitudinal and latitudinal angle of climb</a:t>
            </a:r>
            <a:endParaRPr sz="2700" dirty="0"/>
          </a:p>
        </p:txBody>
      </p:sp>
      <p:sp>
        <p:nvSpPr>
          <p:cNvPr id="178" name="Google Shape;178;g304c389bee3_0_49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79" name="Google Shape;179;g304c389bee3_0_49" title="16in.png"/>
          <p:cNvPicPr preferRelativeResize="0"/>
          <p:nvPr/>
        </p:nvPicPr>
        <p:blipFill rotWithShape="1">
          <a:blip r:embed="rId3">
            <a:alphaModFix/>
          </a:blip>
          <a:srcRect r="23902"/>
          <a:stretch/>
        </p:blipFill>
        <p:spPr>
          <a:xfrm>
            <a:off x="7817625" y="1870475"/>
            <a:ext cx="6447124" cy="49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04c389bee3_0_49"/>
          <p:cNvSpPr txBox="1"/>
          <p:nvPr/>
        </p:nvSpPr>
        <p:spPr>
          <a:xfrm>
            <a:off x="9409638" y="67959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RoboJackets</a:t>
            </a:r>
            <a:endParaRPr/>
          </a:p>
        </p:txBody>
      </p:sp>
      <p:sp>
        <p:nvSpPr>
          <p:cNvPr id="181" name="Google Shape;181;g304c389bee3_0_49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Results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4c389bee3_0_42"/>
          <p:cNvSpPr txBox="1">
            <a:spLocks noGrp="1"/>
          </p:cNvSpPr>
          <p:nvPr>
            <p:ph type="body" idx="1"/>
          </p:nvPr>
        </p:nvSpPr>
        <p:spPr>
          <a:xfrm>
            <a:off x="441948" y="1423950"/>
            <a:ext cx="9838800" cy="53817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➢"/>
            </a:pPr>
            <a:r>
              <a:rPr lang="en-US" sz="2400" b="1"/>
              <a:t>Design Metric Evaluation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Structural stability and durability significantly improved with aluminum reinforcements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Repairability improved with simpler and fewer joints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Cost decreased marginally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Weight decreased with removal of 2 wheels and bogey system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Increased risk of failure due to lower redundancy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 b="1"/>
              <a:t>Conclusions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Four wheel systems are viable in even highly uneven terrain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Shorter duration or manned Mars missions could benefit from a lighter, more mobile four-wheel design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en-US" sz="2400" b="1"/>
              <a:t>Future Work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Reinforce connection of differential bar to chassis 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Redesign gussets to optimize weight and shape</a:t>
            </a:r>
            <a:endParaRPr sz="2400"/>
          </a:p>
        </p:txBody>
      </p:sp>
      <p:sp>
        <p:nvSpPr>
          <p:cNvPr id="188" name="Google Shape;188;g304c389bee3_0_42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89" name="Google Shape;189;g304c389bee3_0_42" title="Screenshot 2025-03-24 at 5.37.40 PM.png"/>
          <p:cNvPicPr preferRelativeResize="0"/>
          <p:nvPr/>
        </p:nvPicPr>
        <p:blipFill rotWithShape="1">
          <a:blip r:embed="rId3">
            <a:alphaModFix/>
          </a:blip>
          <a:srcRect l="2505"/>
          <a:stretch/>
        </p:blipFill>
        <p:spPr>
          <a:xfrm>
            <a:off x="10604525" y="1843925"/>
            <a:ext cx="3349225" cy="421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04c389bee3_0_42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Evaluation and Conclusions</a:t>
            </a:r>
            <a:endParaRPr sz="3200"/>
          </a:p>
        </p:txBody>
      </p:sp>
      <p:sp>
        <p:nvSpPr>
          <p:cNvPr id="191" name="Google Shape;191;g304c389bee3_0_42"/>
          <p:cNvSpPr txBox="1"/>
          <p:nvPr/>
        </p:nvSpPr>
        <p:spPr>
          <a:xfrm>
            <a:off x="493725" y="6545200"/>
            <a:ext cx="1243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81000" algn="l" rtl="0">
              <a:spcBef>
                <a:spcPts val="7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○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Compete in Mars Desert Research Station for further information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g304c389bee3_0_42"/>
          <p:cNvSpPr txBox="1"/>
          <p:nvPr/>
        </p:nvSpPr>
        <p:spPr>
          <a:xfrm>
            <a:off x="10604525" y="605999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RoboJackets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04c389bee3_0_7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Background and Introduction</a:t>
            </a:r>
            <a:endParaRPr sz="3200"/>
          </a:p>
        </p:txBody>
      </p:sp>
      <p:sp>
        <p:nvSpPr>
          <p:cNvPr id="51" name="Google Shape;51;g304c389bee3_0_7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52" name="Google Shape;52;g304c389bee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0685" y="1732950"/>
            <a:ext cx="3706365" cy="447332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304c389bee3_0_7"/>
          <p:cNvSpPr txBox="1"/>
          <p:nvPr/>
        </p:nvSpPr>
        <p:spPr>
          <a:xfrm>
            <a:off x="10480675" y="6206298"/>
            <a:ext cx="37062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NASA</a:t>
            </a:r>
            <a:endParaRPr/>
          </a:p>
        </p:txBody>
      </p:sp>
      <p:graphicFrame>
        <p:nvGraphicFramePr>
          <p:cNvPr id="54" name="Google Shape;54;g304c389bee3_0_7"/>
          <p:cNvGraphicFramePr/>
          <p:nvPr/>
        </p:nvGraphicFramePr>
        <p:xfrm>
          <a:off x="636200" y="1733000"/>
          <a:ext cx="9391350" cy="4809650"/>
        </p:xfrm>
        <a:graphic>
          <a:graphicData uri="http://schemas.openxmlformats.org/drawingml/2006/table">
            <a:tbl>
              <a:tblPr>
                <a:noFill/>
                <a:tableStyleId>{55932551-40AF-4800-A317-389E5195FED9}</a:tableStyleId>
              </a:tblPr>
              <a:tblGrid>
                <a:gridCol w="288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Constraint</a:t>
                      </a:r>
                      <a:endParaRPr sz="24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Requirement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Size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Fit completely within 1.2 x 1.2 x 1.2 m box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Weight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50 kg when deployed, 70 kg total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Power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No tethered power or power source inapplicable to Mars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Environment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Withstand temperatures over 37 F as well as dust, wind, rain, and uneven or sandy terrain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Capability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Lift objects of up to 5 kg and perform detail work such as keyboard typing</a:t>
                      </a:r>
                      <a:endParaRPr sz="24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04c389bee3_0_0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61" name="Google Shape;61;g304c389bee3_0_0" title="Untitled design (5).png"/>
          <p:cNvPicPr preferRelativeResize="0"/>
          <p:nvPr/>
        </p:nvPicPr>
        <p:blipFill rotWithShape="1">
          <a:blip r:embed="rId3">
            <a:alphaModFix/>
          </a:blip>
          <a:srcRect b="27803"/>
          <a:stretch/>
        </p:blipFill>
        <p:spPr>
          <a:xfrm>
            <a:off x="6947500" y="1652550"/>
            <a:ext cx="7454292" cy="5381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304c389bee3_0_0"/>
          <p:cNvSpPr/>
          <p:nvPr/>
        </p:nvSpPr>
        <p:spPr>
          <a:xfrm>
            <a:off x="11456275" y="3747413"/>
            <a:ext cx="2750400" cy="9159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drivetrain mass of 11 kg</a:t>
            </a:r>
            <a:endParaRPr sz="2400">
              <a:solidFill>
                <a:srgbClr val="1B3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g304c389bee3_0_0"/>
          <p:cNvSpPr/>
          <p:nvPr/>
        </p:nvSpPr>
        <p:spPr>
          <a:xfrm>
            <a:off x="10070875" y="5581625"/>
            <a:ext cx="4135800" cy="1561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Rocker-bogey system maintains surface contact in uneven or sandy terrain</a:t>
            </a:r>
            <a:endParaRPr sz="2400">
              <a:solidFill>
                <a:srgbClr val="1B3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g304c389bee3_0_0"/>
          <p:cNvSpPr/>
          <p:nvPr/>
        </p:nvSpPr>
        <p:spPr>
          <a:xfrm>
            <a:off x="7655875" y="1483300"/>
            <a:ext cx="4859400" cy="1345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bar location increases stability but decreases electronics accessibility</a:t>
            </a:r>
            <a:endParaRPr sz="2400">
              <a:solidFill>
                <a:srgbClr val="1B3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" name="Google Shape;65;g304c389bee3_0_0"/>
          <p:cNvCxnSpPr/>
          <p:nvPr/>
        </p:nvCxnSpPr>
        <p:spPr>
          <a:xfrm flipH="1">
            <a:off x="9516775" y="2861175"/>
            <a:ext cx="568800" cy="913200"/>
          </a:xfrm>
          <a:prstGeom prst="straightConnector1">
            <a:avLst/>
          </a:prstGeom>
          <a:noFill/>
          <a:ln w="38100" cap="flat" cmpd="sng">
            <a:solidFill>
              <a:srgbClr val="1B3D6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g304c389bee3_0_0"/>
          <p:cNvCxnSpPr>
            <a:stCxn id="67" idx="3"/>
          </p:cNvCxnSpPr>
          <p:nvPr/>
        </p:nvCxnSpPr>
        <p:spPr>
          <a:xfrm>
            <a:off x="6947500" y="3804300"/>
            <a:ext cx="681600" cy="960900"/>
          </a:xfrm>
          <a:prstGeom prst="straightConnector1">
            <a:avLst/>
          </a:prstGeom>
          <a:noFill/>
          <a:ln w="38100" cap="flat" cmpd="sng">
            <a:solidFill>
              <a:srgbClr val="1B3D6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8;g304c389bee3_0_0"/>
          <p:cNvCxnSpPr/>
          <p:nvPr/>
        </p:nvCxnSpPr>
        <p:spPr>
          <a:xfrm rot="10800000">
            <a:off x="9133375" y="5420400"/>
            <a:ext cx="937500" cy="1004100"/>
          </a:xfrm>
          <a:prstGeom prst="straightConnector1">
            <a:avLst/>
          </a:prstGeom>
          <a:noFill/>
          <a:ln w="38100" cap="flat" cmpd="sng">
            <a:solidFill>
              <a:srgbClr val="1B3D6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9;g304c389bee3_0_0"/>
          <p:cNvSpPr txBox="1">
            <a:spLocks noGrp="1"/>
          </p:cNvSpPr>
          <p:nvPr>
            <p:ph type="body" idx="1"/>
          </p:nvPr>
        </p:nvSpPr>
        <p:spPr>
          <a:xfrm>
            <a:off x="365750" y="1493525"/>
            <a:ext cx="6561900" cy="1068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</a:rPr>
              <a:t>Design drivers: simplicity, weight, durability, repairability, cost, and modularity</a:t>
            </a:r>
            <a:endParaRPr sz="2400">
              <a:solidFill>
                <a:srgbClr val="1B3D6C"/>
              </a:solidFill>
            </a:endParaRPr>
          </a:p>
        </p:txBody>
      </p:sp>
      <p:pic>
        <p:nvPicPr>
          <p:cNvPr id="70" name="Google Shape;70;g304c389bee3_0_0" title="bow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9085" y="3001425"/>
            <a:ext cx="4813839" cy="33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304c389bee3_0_0"/>
          <p:cNvSpPr/>
          <p:nvPr/>
        </p:nvSpPr>
        <p:spPr>
          <a:xfrm>
            <a:off x="2791850" y="3270150"/>
            <a:ext cx="4135800" cy="1068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Six wheels provide redundancy but add weight</a:t>
            </a:r>
            <a:endParaRPr sz="2400">
              <a:solidFill>
                <a:srgbClr val="1B3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g304c389bee3_0_0"/>
          <p:cNvSpPr/>
          <p:nvPr/>
        </p:nvSpPr>
        <p:spPr>
          <a:xfrm>
            <a:off x="365750" y="6217450"/>
            <a:ext cx="4516800" cy="1004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B3D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B3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Wheels bowing outwards steals traction, stresses shafts</a:t>
            </a:r>
            <a:endParaRPr sz="2400">
              <a:solidFill>
                <a:srgbClr val="1B3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3" name="Google Shape;73;g304c389bee3_0_0"/>
          <p:cNvCxnSpPr>
            <a:stCxn id="72" idx="3"/>
          </p:cNvCxnSpPr>
          <p:nvPr/>
        </p:nvCxnSpPr>
        <p:spPr>
          <a:xfrm rot="10800000" flipH="1">
            <a:off x="4882550" y="5958100"/>
            <a:ext cx="681300" cy="761400"/>
          </a:xfrm>
          <a:prstGeom prst="straightConnector1">
            <a:avLst/>
          </a:prstGeom>
          <a:noFill/>
          <a:ln w="38100" cap="flat" cmpd="sng">
            <a:solidFill>
              <a:srgbClr val="1B3D6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" name="Google Shape;74;g304c389bee3_0_0"/>
          <p:cNvSpPr txBox="1"/>
          <p:nvPr/>
        </p:nvSpPr>
        <p:spPr>
          <a:xfrm>
            <a:off x="5465100" y="67739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75" name="Google Shape;75;g304c389bee3_0_0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Motivation</a:t>
            </a:r>
            <a:endParaRPr sz="3200"/>
          </a:p>
        </p:txBody>
      </p:sp>
      <p:cxnSp>
        <p:nvCxnSpPr>
          <p:cNvPr id="76" name="Google Shape;76;g304c389bee3_0_0"/>
          <p:cNvCxnSpPr/>
          <p:nvPr/>
        </p:nvCxnSpPr>
        <p:spPr>
          <a:xfrm flipH="1">
            <a:off x="9561425" y="2861175"/>
            <a:ext cx="568800" cy="913200"/>
          </a:xfrm>
          <a:prstGeom prst="straightConnector1">
            <a:avLst/>
          </a:prstGeom>
          <a:noFill/>
          <a:ln w="38100" cap="flat" cmpd="sng">
            <a:solidFill>
              <a:srgbClr val="E7EFF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g304c389bee3_0_0"/>
          <p:cNvCxnSpPr/>
          <p:nvPr/>
        </p:nvCxnSpPr>
        <p:spPr>
          <a:xfrm>
            <a:off x="6992150" y="3804300"/>
            <a:ext cx="681600" cy="960900"/>
          </a:xfrm>
          <a:prstGeom prst="straightConnector1">
            <a:avLst/>
          </a:prstGeom>
          <a:noFill/>
          <a:ln w="38100" cap="flat" cmpd="sng">
            <a:solidFill>
              <a:srgbClr val="E7EFF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" name="Google Shape;78;g304c389bee3_0_0"/>
          <p:cNvCxnSpPr/>
          <p:nvPr/>
        </p:nvCxnSpPr>
        <p:spPr>
          <a:xfrm rot="10800000">
            <a:off x="9133375" y="5464400"/>
            <a:ext cx="937500" cy="1004100"/>
          </a:xfrm>
          <a:prstGeom prst="straightConnector1">
            <a:avLst/>
          </a:prstGeom>
          <a:noFill/>
          <a:ln w="38100" cap="flat" cmpd="sng">
            <a:solidFill>
              <a:srgbClr val="E7EFF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" name="Google Shape;79;g304c389bee3_0_0"/>
          <p:cNvCxnSpPr/>
          <p:nvPr/>
        </p:nvCxnSpPr>
        <p:spPr>
          <a:xfrm rot="10800000" flipH="1">
            <a:off x="4927200" y="5958100"/>
            <a:ext cx="681300" cy="761400"/>
          </a:xfrm>
          <a:prstGeom prst="straightConnector1">
            <a:avLst/>
          </a:prstGeom>
          <a:noFill/>
          <a:ln w="38100" cap="flat" cmpd="sng">
            <a:solidFill>
              <a:srgbClr val="E7EFF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4c389bee3_0_14"/>
          <p:cNvSpPr txBox="1">
            <a:spLocks noGrp="1"/>
          </p:cNvSpPr>
          <p:nvPr>
            <p:ph type="body" idx="1"/>
          </p:nvPr>
        </p:nvSpPr>
        <p:spPr>
          <a:xfrm>
            <a:off x="441950" y="1576350"/>
            <a:ext cx="7494600" cy="36696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➢"/>
            </a:pPr>
            <a:r>
              <a:rPr lang="en-US" sz="2400"/>
              <a:t>Changes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Implementation of </a:t>
            </a:r>
            <a:r>
              <a:rPr lang="en-US" sz="2400" b="1"/>
              <a:t>back differential bar</a:t>
            </a:r>
            <a:endParaRPr sz="2400" b="1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/>
              <a:t>Greater torque on legs</a:t>
            </a:r>
            <a:endParaRPr sz="24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/>
              <a:t>More accessibility to electronics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b="1"/>
              <a:t>Longer horizontal leg bar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Transition to </a:t>
            </a:r>
            <a:r>
              <a:rPr lang="en-US" sz="2400" b="1"/>
              <a:t>orthogonal</a:t>
            </a:r>
            <a:r>
              <a:rPr lang="en-US" sz="2400"/>
              <a:t>, rather than diagonal </a:t>
            </a:r>
            <a:r>
              <a:rPr lang="en-US" sz="2400" b="1"/>
              <a:t>shaft connections</a:t>
            </a:r>
            <a:endParaRPr sz="2400" b="1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/>
              <a:t>Greater clearance for obstacles</a:t>
            </a:r>
            <a:endParaRPr sz="24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/>
              <a:t>Simpler to design and manufacture</a:t>
            </a:r>
            <a:endParaRPr sz="2400"/>
          </a:p>
        </p:txBody>
      </p:sp>
      <p:sp>
        <p:nvSpPr>
          <p:cNvPr id="86" name="Google Shape;86;g304c389bee3_0_14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87" name="Google Shape;87;g304c389bee3_0_14" title="basic design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5250" y="1851950"/>
            <a:ext cx="5762849" cy="32416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304c389bee3_0_14"/>
          <p:cNvSpPr txBox="1"/>
          <p:nvPr/>
        </p:nvSpPr>
        <p:spPr>
          <a:xfrm>
            <a:off x="441950" y="5345350"/>
            <a:ext cx="11254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Observations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○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freedom in leg articulation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○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clearance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○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Complications due to change in axis about which differential bar rotates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g304c389bee3_0_14"/>
          <p:cNvSpPr txBox="1"/>
          <p:nvPr/>
        </p:nvSpPr>
        <p:spPr>
          <a:xfrm>
            <a:off x="9652600" y="50935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 source: RoboJackets</a:t>
            </a:r>
            <a:endParaRPr/>
          </a:p>
        </p:txBody>
      </p:sp>
      <p:sp>
        <p:nvSpPr>
          <p:cNvPr id="90" name="Google Shape;90;g304c389bee3_0_14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Initial Design</a:t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7a76cc060_0_46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7" name="Google Shape;97;g347a76cc060_0_46" title="fig 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10" y="2098925"/>
            <a:ext cx="4121939" cy="254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" name="Google Shape;98;g347a76cc060_0_46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9" name="Google Shape;99;g347a76cc060_0_46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100" name="Google Shape;100;g347a76cc060_0_46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7a76cc060_0_68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aphicFrame>
        <p:nvGraphicFramePr>
          <p:cNvPr id="107" name="Google Shape;107;g347a76cc060_0_68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8" name="Google Shape;108;g347a76cc060_0_68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pic>
        <p:nvPicPr>
          <p:cNvPr id="109" name="Google Shape;109;g347a76cc060_0_68" title="Screenshot 2025-04-02 at 7.45.1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202" y="2098925"/>
            <a:ext cx="3180897" cy="25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47a76cc060_0_68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7a76cc060_0_57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117" name="Google Shape;117;g347a76cc060_0_57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" name="Google Shape;118;g347a76cc060_0_57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pic>
        <p:nvPicPr>
          <p:cNvPr id="119" name="Google Shape;119;g347a76cc060_0_57" title="Screenshot 2025-04-02 at 7.42.47 PM.png"/>
          <p:cNvPicPr preferRelativeResize="0"/>
          <p:nvPr/>
        </p:nvPicPr>
        <p:blipFill rotWithShape="1">
          <a:blip r:embed="rId3">
            <a:alphaModFix/>
          </a:blip>
          <a:srcRect r="16826"/>
          <a:stretch/>
        </p:blipFill>
        <p:spPr>
          <a:xfrm>
            <a:off x="1633804" y="2098925"/>
            <a:ext cx="3079396" cy="254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47a76cc060_0_57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7a76cc060_0_79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27" name="Google Shape;127;g347a76cc060_0_79" title="fig 6.png"/>
          <p:cNvPicPr preferRelativeResize="0"/>
          <p:nvPr/>
        </p:nvPicPr>
        <p:blipFill rotWithShape="1">
          <a:blip r:embed="rId3">
            <a:alphaModFix/>
          </a:blip>
          <a:srcRect l="15203"/>
          <a:stretch/>
        </p:blipFill>
        <p:spPr>
          <a:xfrm>
            <a:off x="776204" y="4114800"/>
            <a:ext cx="3936995" cy="30652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8" name="Google Shape;128;g347a76cc060_0_79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Google Shape;129;g347a76cc060_0_79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sp>
        <p:nvSpPr>
          <p:cNvPr id="130" name="Google Shape;130;g347a76cc060_0_79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7a76cc060_0_90"/>
          <p:cNvSpPr txBox="1">
            <a:spLocks noGrp="1"/>
          </p:cNvSpPr>
          <p:nvPr>
            <p:ph type="sldNum" idx="12"/>
          </p:nvPr>
        </p:nvSpPr>
        <p:spPr>
          <a:xfrm>
            <a:off x="365760" y="7406640"/>
            <a:ext cx="1463100" cy="274500"/>
          </a:xfrm>
          <a:prstGeom prst="rect">
            <a:avLst/>
          </a:prstGeom>
        </p:spPr>
        <p:txBody>
          <a:bodyPr spcFirstLastPara="1" wrap="square" lIns="146275" tIns="73125" rIns="146275" bIns="7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37" name="Google Shape;137;g347a76cc060_0_90"/>
          <p:cNvGraphicFramePr/>
          <p:nvPr/>
        </p:nvGraphicFramePr>
        <p:xfrm>
          <a:off x="5187600" y="1512675"/>
          <a:ext cx="8848550" cy="5667350"/>
        </p:xfrm>
        <a:graphic>
          <a:graphicData uri="http://schemas.openxmlformats.org/drawingml/2006/table">
            <a:tbl>
              <a:tblPr>
                <a:noFill/>
                <a:tableStyleId>{71913063-0DA5-4338-A9C8-EBBE666DC48C}</a:tableStyleId>
              </a:tblPr>
              <a:tblGrid>
                <a:gridCol w="3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</a:rPr>
                        <a:t>Challenge</a:t>
                      </a:r>
                      <a:endParaRPr sz="2400"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2286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chemeClr val="lt1"/>
                          </a:solidFill>
                        </a:rPr>
                        <a:t>Proposed Solution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Differential bar-leg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Rotate linkage connections 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 linkage limited freedom to translate along horizontal bar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marR="78205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Place linkage outside differential bar, allowing it to rotate out of plane with differential bar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shaft-vertical shaft connection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Drill through carbon fiber (CF) horizontal shaft</a:t>
                      </a:r>
                      <a:endParaRPr sz="24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D6C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 b="1">
                          <a:solidFill>
                            <a:srgbClr val="1B3D6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Clamp CF shaft</a:t>
                      </a:r>
                      <a:endParaRPr sz="2400" b="1">
                        <a:solidFill>
                          <a:srgbClr val="1B3D6C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Helvetica Neue"/>
                        <a:buChar char="●"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 aluminum gussets to support leg-linkage connection and drill largest hole outside of CF shaft</a:t>
                      </a:r>
                      <a:endParaRPr sz="240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8" name="Google Shape;138;g347a76cc060_0_90"/>
          <p:cNvSpPr txBox="1"/>
          <p:nvPr/>
        </p:nvSpPr>
        <p:spPr>
          <a:xfrm>
            <a:off x="1450088" y="7170240"/>
            <a:ext cx="3263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Images source: RoboJackets</a:t>
            </a:r>
            <a:endParaRPr/>
          </a:p>
        </p:txBody>
      </p:sp>
      <p:pic>
        <p:nvPicPr>
          <p:cNvPr id="139" name="Google Shape;139;g347a76cc060_0_90" title="clamp.png"/>
          <p:cNvPicPr preferRelativeResize="0"/>
          <p:nvPr/>
        </p:nvPicPr>
        <p:blipFill rotWithShape="1">
          <a:blip r:embed="rId3">
            <a:alphaModFix/>
          </a:blip>
          <a:srcRect t="19672"/>
          <a:stretch/>
        </p:blipFill>
        <p:spPr>
          <a:xfrm>
            <a:off x="1229338" y="4114800"/>
            <a:ext cx="3491261" cy="30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47a76cc060_0_90"/>
          <p:cNvSpPr txBox="1">
            <a:spLocks noGrp="1"/>
          </p:cNvSpPr>
          <p:nvPr>
            <p:ph type="title"/>
          </p:nvPr>
        </p:nvSpPr>
        <p:spPr>
          <a:xfrm>
            <a:off x="365760" y="230717"/>
            <a:ext cx="13899000" cy="823200"/>
          </a:xfrm>
          <a:prstGeom prst="rect">
            <a:avLst/>
          </a:prstGeom>
        </p:spPr>
        <p:txBody>
          <a:bodyPr spcFirstLastPara="1" wrap="square" lIns="146275" tIns="73125" rIns="146275" bIns="7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Design Evolution</a:t>
            </a:r>
            <a:endParaRPr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Macintosh PowerPoint</Application>
  <PresentationFormat>Custom</PresentationFormat>
  <Paragraphs>189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</vt:lpstr>
      <vt:lpstr>Arial</vt:lpstr>
      <vt:lpstr>Noto Sans Symbols</vt:lpstr>
      <vt:lpstr>Arial Narrow</vt:lpstr>
      <vt:lpstr>Helvetica Neue</vt:lpstr>
      <vt:lpstr>Blank Presentation</vt:lpstr>
      <vt:lpstr>PowerPoint Presentation</vt:lpstr>
      <vt:lpstr>Background and Introduction</vt:lpstr>
      <vt:lpstr>Motivation</vt:lpstr>
      <vt:lpstr>Initial Design</vt:lpstr>
      <vt:lpstr>Design Evolution</vt:lpstr>
      <vt:lpstr>Design Evolution</vt:lpstr>
      <vt:lpstr>Design Evolution</vt:lpstr>
      <vt:lpstr>Design Evolution</vt:lpstr>
      <vt:lpstr>Design Evolution</vt:lpstr>
      <vt:lpstr>Design Evolution</vt:lpstr>
      <vt:lpstr>Final Design</vt:lpstr>
      <vt:lpstr>Fabrication</vt:lpstr>
      <vt:lpstr>Results</vt:lpstr>
      <vt:lpstr>Evaluation and 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Pinto, Isabelle</cp:lastModifiedBy>
  <cp:revision>1</cp:revision>
  <dcterms:modified xsi:type="dcterms:W3CDTF">2025-04-03T02:26:23Z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