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iSs9RMggs7XUFocmxjqMigHcXL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36a7339c7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436a7339c7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436a7339c7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5e89ae84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45e89ae84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45e89ae84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6482c9dbc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46482c9dbc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46482c9dbc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36a7339c7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36a7339c7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436a7339c7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4"/>
          <p:cNvGrpSpPr/>
          <p:nvPr/>
        </p:nvGrpSpPr>
        <p:grpSpPr>
          <a:xfrm>
            <a:off x="3615775" y="2834640"/>
            <a:ext cx="2039112" cy="1417320"/>
            <a:chOff x="3615775" y="2834640"/>
            <a:chExt cx="2039112" cy="1417320"/>
          </a:xfrm>
        </p:grpSpPr>
        <p:sp>
          <p:nvSpPr>
            <p:cNvPr id="14" name="Google Shape;14;p24"/>
            <p:cNvSpPr/>
            <p:nvPr/>
          </p:nvSpPr>
          <p:spPr>
            <a:xfrm>
              <a:off x="4302329" y="2860001"/>
              <a:ext cx="576292" cy="579728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T_logo_RGB.eps" id="15" name="Google Shape;15;p24"/>
            <p:cNvPicPr preferRelativeResize="0"/>
            <p:nvPr/>
          </p:nvPicPr>
          <p:blipFill rotWithShape="1">
            <a:blip r:embed="rId2">
              <a:alphaModFix/>
            </a:blip>
            <a:srcRect b="-7765" l="-1" r="-4562" t="-7062"/>
            <a:stretch/>
          </p:blipFill>
          <p:spPr>
            <a:xfrm>
              <a:off x="3615775" y="2834640"/>
              <a:ext cx="2039112" cy="1417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4"/>
          <p:cNvSpPr txBox="1"/>
          <p:nvPr>
            <p:ph type="title"/>
          </p:nvPr>
        </p:nvSpPr>
        <p:spPr>
          <a:xfrm>
            <a:off x="457200" y="79043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 b="1" sz="4000">
                <a:solidFill>
                  <a:srgbClr val="3B3C3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371600" y="1723725"/>
            <a:ext cx="6400800" cy="917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3B3C3E"/>
              </a:buClr>
              <a:buSzPts val="3200"/>
              <a:buNone/>
              <a:defRPr>
                <a:solidFill>
                  <a:srgbClr val="3B3C3E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4"/>
          <p:cNvSpPr/>
          <p:nvPr/>
        </p:nvSpPr>
        <p:spPr>
          <a:xfrm>
            <a:off x="0" y="4747654"/>
            <a:ext cx="9144000" cy="395846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: Big Logo" showMasterSp="0">
  <p:cSld name="Title: Big Log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0" y="3495910"/>
            <a:ext cx="9144000" cy="1647591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7"/>
          <p:cNvSpPr txBox="1"/>
          <p:nvPr>
            <p:ph idx="1" type="subTitle"/>
          </p:nvPr>
        </p:nvSpPr>
        <p:spPr>
          <a:xfrm>
            <a:off x="1371600" y="161802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7"/>
          <p:cNvSpPr txBox="1"/>
          <p:nvPr>
            <p:ph type="ctrTitle"/>
          </p:nvPr>
        </p:nvSpPr>
        <p:spPr>
          <a:xfrm>
            <a:off x="685800" y="297534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 b="1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UT_logo_KNOCKOUT.eps" id="23" name="Google Shape;2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78724" y="3742520"/>
            <a:ext cx="1598055" cy="107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: Minimal Identity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/>
          <p:nvPr>
            <p:ph type="ctrTitle"/>
          </p:nvPr>
        </p:nvSpPr>
        <p:spPr>
          <a:xfrm>
            <a:off x="685800" y="99438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 b="1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" type="subTitle"/>
          </p:nvPr>
        </p:nvSpPr>
        <p:spPr>
          <a:xfrm>
            <a:off x="1371600" y="2311219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28"/>
          <p:cNvSpPr/>
          <p:nvPr/>
        </p:nvSpPr>
        <p:spPr>
          <a:xfrm>
            <a:off x="0" y="4637997"/>
            <a:ext cx="9144000" cy="505504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T_logo_RIGHT_KNOCKOUT.eps" id="28" name="Google Shape;2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88146" y="4728769"/>
            <a:ext cx="1461427" cy="326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 sz="4000">
                <a:solidFill>
                  <a:srgbClr val="3B3C3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3B3C3E"/>
              </a:buClr>
              <a:buSzPts val="3200"/>
              <a:buChar char="•"/>
              <a:defRPr>
                <a:solidFill>
                  <a:srgbClr val="3B3C3E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3B3C3E"/>
              </a:buClr>
              <a:buSzPts val="2800"/>
              <a:buChar char="•"/>
              <a:defRPr>
                <a:solidFill>
                  <a:srgbClr val="3B3C3E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Char char="•"/>
              <a:defRPr>
                <a:solidFill>
                  <a:srgbClr val="3B3C3E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Char char="•"/>
              <a:defRPr>
                <a:solidFill>
                  <a:srgbClr val="3B3C3E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Char char="•"/>
              <a:defRPr>
                <a:solidFill>
                  <a:srgbClr val="3B3C3E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0" type="dt"/>
          </p:nvPr>
        </p:nvSpPr>
        <p:spPr>
          <a:xfrm>
            <a:off x="457203" y="4767264"/>
            <a:ext cx="13978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1" type="ftr"/>
          </p:nvPr>
        </p:nvSpPr>
        <p:spPr>
          <a:xfrm>
            <a:off x="1855063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2" type="sldNum"/>
          </p:nvPr>
        </p:nvSpPr>
        <p:spPr>
          <a:xfrm>
            <a:off x="4750663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6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cap="flat" cmpd="sng" w="41275">
            <a:solidFill>
              <a:srgbClr val="FD6D0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2800"/>
              <a:buFont typeface="Arial"/>
              <a:buNone/>
              <a:defRPr b="1" sz="2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29"/>
          <p:cNvSpPr txBox="1"/>
          <p:nvPr>
            <p:ph idx="10" type="dt"/>
          </p:nvPr>
        </p:nvSpPr>
        <p:spPr>
          <a:xfrm>
            <a:off x="457203" y="4767264"/>
            <a:ext cx="13106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1" type="ftr"/>
          </p:nvPr>
        </p:nvSpPr>
        <p:spPr>
          <a:xfrm>
            <a:off x="1767809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466737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3B3C3E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30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3B3C3E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" name="Google Shape;54;p30"/>
          <p:cNvSpPr txBox="1"/>
          <p:nvPr>
            <p:ph idx="10" type="dt"/>
          </p:nvPr>
        </p:nvSpPr>
        <p:spPr>
          <a:xfrm>
            <a:off x="457203" y="4767264"/>
            <a:ext cx="13106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1" type="ftr"/>
          </p:nvPr>
        </p:nvSpPr>
        <p:spPr>
          <a:xfrm>
            <a:off x="1767809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2" type="sldNum"/>
          </p:nvPr>
        </p:nvSpPr>
        <p:spPr>
          <a:xfrm>
            <a:off x="466737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30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cap="flat" cmpd="sng" w="41275">
            <a:solidFill>
              <a:srgbClr val="FD6D0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457200" y="147915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475574" y="1958979"/>
            <a:ext cx="4021814" cy="244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31"/>
          <p:cNvSpPr txBox="1"/>
          <p:nvPr>
            <p:ph idx="3" type="body"/>
          </p:nvPr>
        </p:nvSpPr>
        <p:spPr>
          <a:xfrm>
            <a:off x="4645028" y="147915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31"/>
          <p:cNvSpPr txBox="1"/>
          <p:nvPr>
            <p:ph idx="4" type="body"/>
          </p:nvPr>
        </p:nvSpPr>
        <p:spPr>
          <a:xfrm>
            <a:off x="4663409" y="1958979"/>
            <a:ext cx="4023394" cy="244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31"/>
          <p:cNvSpPr txBox="1"/>
          <p:nvPr>
            <p:ph idx="10" type="dt"/>
          </p:nvPr>
        </p:nvSpPr>
        <p:spPr>
          <a:xfrm>
            <a:off x="457203" y="4767264"/>
            <a:ext cx="13106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1" type="ftr"/>
          </p:nvPr>
        </p:nvSpPr>
        <p:spPr>
          <a:xfrm>
            <a:off x="1767809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2" type="sldNum"/>
          </p:nvPr>
        </p:nvSpPr>
        <p:spPr>
          <a:xfrm>
            <a:off x="466737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31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cap="flat" cmpd="sng" w="41275">
            <a:solidFill>
              <a:srgbClr val="FD6D0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idx="10" type="dt"/>
          </p:nvPr>
        </p:nvSpPr>
        <p:spPr>
          <a:xfrm>
            <a:off x="457203" y="4767264"/>
            <a:ext cx="13106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1767809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466737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77797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7797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B3C3E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/>
          <p:nvPr/>
        </p:nvSpPr>
        <p:spPr>
          <a:xfrm>
            <a:off x="0" y="4637997"/>
            <a:ext cx="9144000" cy="505504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T_logo_RIGHT_KNOCKOUT.eps" id="31" name="Google Shape;31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88146" y="4728769"/>
            <a:ext cx="1461427" cy="32610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3B3C3E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B3C3E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457203" y="4767264"/>
            <a:ext cx="13106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1767809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466737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>
            <p:ph type="title"/>
          </p:nvPr>
        </p:nvSpPr>
        <p:spPr>
          <a:xfrm>
            <a:off x="0" y="790436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Schlieren Imaging of a Hypersonic Wave Rider Model in a Hypersonic Arcjet Tunnel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2800"/>
              <a:buFont typeface="Arial"/>
              <a:buNone/>
            </a:pPr>
            <a:r>
              <a:rPr lang="en-US" sz="2800"/>
              <a:t> </a:t>
            </a:r>
            <a:br>
              <a:rPr lang="en-US" sz="2800"/>
            </a:br>
            <a:endParaRPr sz="2800"/>
          </a:p>
        </p:txBody>
      </p:sp>
      <p:sp>
        <p:nvSpPr>
          <p:cNvPr id="78" name="Google Shape;78;p1"/>
          <p:cNvSpPr txBox="1"/>
          <p:nvPr>
            <p:ph idx="1" type="subTitle"/>
          </p:nvPr>
        </p:nvSpPr>
        <p:spPr>
          <a:xfrm>
            <a:off x="611435" y="1883055"/>
            <a:ext cx="7921200" cy="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None/>
            </a:pPr>
            <a:r>
              <a:rPr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Carson Waddell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and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Damiano Baccarella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79" name="Google Shape;79;p1"/>
          <p:cNvSpPr txBox="1"/>
          <p:nvPr/>
        </p:nvSpPr>
        <p:spPr>
          <a:xfrm>
            <a:off x="345231" y="20342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0" y="4752134"/>
            <a:ext cx="9143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AIAA Student Conference Region II - April 3</a:t>
            </a:r>
            <a:r>
              <a:rPr baseline="30000" i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i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2025 - Greensboro (NC) </a:t>
            </a:r>
            <a:endParaRPr/>
          </a:p>
        </p:txBody>
      </p:sp>
      <p:sp>
        <p:nvSpPr>
          <p:cNvPr id="81" name="Google Shape;81;p1"/>
          <p:cNvSpPr/>
          <p:nvPr/>
        </p:nvSpPr>
        <p:spPr>
          <a:xfrm>
            <a:off x="1017007" y="4353064"/>
            <a:ext cx="7734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36a7339c7_0_2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Schlieren Imaging (𝛼 = 10.38°)</a:t>
            </a:r>
            <a:endParaRPr/>
          </a:p>
        </p:txBody>
      </p:sp>
      <p:sp>
        <p:nvSpPr>
          <p:cNvPr id="189" name="Google Shape;189;g3436a7339c7_0_20"/>
          <p:cNvSpPr txBox="1"/>
          <p:nvPr>
            <p:ph idx="12" type="sldNum"/>
          </p:nvPr>
        </p:nvSpPr>
        <p:spPr>
          <a:xfrm>
            <a:off x="4750663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g3436a7339c7_0_20"/>
          <p:cNvSpPr txBox="1"/>
          <p:nvPr/>
        </p:nvSpPr>
        <p:spPr>
          <a:xfrm>
            <a:off x="222663" y="2043575"/>
            <a:ext cx="30810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Measurement Data: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𝜃 = 15.95°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𝛽 = 26.57°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 Number =  4.47 ± 0.5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g3436a7339c7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200" y="1141554"/>
            <a:ext cx="5062607" cy="339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436a7339c7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05533">
            <a:off x="3989618" y="2485580"/>
            <a:ext cx="357665" cy="67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436a7339c7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">
            <a:off x="6218268" y="3198055"/>
            <a:ext cx="357665" cy="67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436a7339c7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6225" y="1520184"/>
            <a:ext cx="1750725" cy="11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436a7339c7_0_20"/>
          <p:cNvSpPr txBox="1"/>
          <p:nvPr/>
        </p:nvSpPr>
        <p:spPr>
          <a:xfrm>
            <a:off x="3709900" y="3121838"/>
            <a:ext cx="14823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Oblique Shock Attachment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96" name="Google Shape;196;g3436a7339c7_0_20"/>
          <p:cNvSpPr txBox="1"/>
          <p:nvPr/>
        </p:nvSpPr>
        <p:spPr>
          <a:xfrm>
            <a:off x="5483025" y="3792463"/>
            <a:ext cx="14823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Curved Lower Shock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5e89ae841_0_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Schlieren Imaging</a:t>
            </a:r>
            <a:endParaRPr/>
          </a:p>
        </p:txBody>
      </p:sp>
      <p:sp>
        <p:nvSpPr>
          <p:cNvPr id="203" name="Google Shape;203;g345e89ae841_0_0"/>
          <p:cNvSpPr txBox="1"/>
          <p:nvPr>
            <p:ph idx="12" type="sldNum"/>
          </p:nvPr>
        </p:nvSpPr>
        <p:spPr>
          <a:xfrm>
            <a:off x="4750663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g345e89ae84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725" y="1079500"/>
            <a:ext cx="3979077" cy="36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45e89ae84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79500"/>
            <a:ext cx="3890771" cy="3615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Pitot Probe Analysis</a:t>
            </a:r>
            <a:endParaRPr/>
          </a:p>
        </p:txBody>
      </p:sp>
      <p:sp>
        <p:nvSpPr>
          <p:cNvPr id="212" name="Google Shape;212;p12"/>
          <p:cNvSpPr txBox="1"/>
          <p:nvPr>
            <p:ph idx="12" type="sldNum"/>
          </p:nvPr>
        </p:nvSpPr>
        <p:spPr>
          <a:xfrm>
            <a:off x="4750663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12"/>
          <p:cNvSpPr txBox="1"/>
          <p:nvPr/>
        </p:nvSpPr>
        <p:spPr>
          <a:xfrm>
            <a:off x="5145975" y="809550"/>
            <a:ext cx="39015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Pitot Probe Data: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𝑝s /𝑝ₒ = 0.0145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Upstream mach number of 7.09.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Error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𝛼 = 0° resulted in a 32.58 % error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𝛼 = 10.38° resulted in a 36.95 % error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12" title="IMG_318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2703" y="1170804"/>
            <a:ext cx="2549426" cy="339923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2"/>
          <p:cNvSpPr txBox="1"/>
          <p:nvPr/>
        </p:nvSpPr>
        <p:spPr>
          <a:xfrm>
            <a:off x="-152400" y="1800625"/>
            <a:ext cx="27231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Pitot Probe Setup: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76.2 mm from nozzle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Kulite </a:t>
            </a: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</a:t>
            </a: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plenum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950" y="2384800"/>
            <a:ext cx="3815725" cy="72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Conclusion </a:t>
            </a:r>
            <a:endParaRPr/>
          </a:p>
        </p:txBody>
      </p:sp>
      <p:sp>
        <p:nvSpPr>
          <p:cNvPr id="223" name="Google Shape;223;p13"/>
          <p:cNvSpPr txBox="1"/>
          <p:nvPr>
            <p:ph idx="12" type="sldNum"/>
          </p:nvPr>
        </p:nvSpPr>
        <p:spPr>
          <a:xfrm>
            <a:off x="4750663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13"/>
          <p:cNvSpPr txBox="1"/>
          <p:nvPr/>
        </p:nvSpPr>
        <p:spPr>
          <a:xfrm>
            <a:off x="373380" y="1295680"/>
            <a:ext cx="401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457200" y="1602000"/>
            <a:ext cx="8229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chlieren imaging had s</a:t>
            </a: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contrast and distinct features throughout entire testing duration.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Upstream mach numbers could be calculated for </a:t>
            </a: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𝛼 = 10.38° and 𝛼 = 0°. 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Petot probe data allowed for calculation of the true upstream mach number of 7.09.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Lower oblique shock was observed intersecting with the engine inlet.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6482c9dbc_0_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232" name="Google Shape;232;g346482c9dbc_0_2"/>
          <p:cNvSpPr txBox="1"/>
          <p:nvPr>
            <p:ph idx="1" type="body"/>
          </p:nvPr>
        </p:nvSpPr>
        <p:spPr>
          <a:xfrm>
            <a:off x="457200" y="1200150"/>
            <a:ext cx="8229600" cy="186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•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Future work: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Different Schlieren imaging setup to improve spatial resolution and reduce error.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Planar shaped vehicle model along the y-axis.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Vehicle manufactured out of anodized aluminum to allow testing in high enthalpy flow.</a:t>
            </a:r>
            <a:endParaRPr/>
          </a:p>
        </p:txBody>
      </p:sp>
      <p:sp>
        <p:nvSpPr>
          <p:cNvPr id="233" name="Google Shape;233;g346482c9dbc_0_2"/>
          <p:cNvSpPr txBox="1"/>
          <p:nvPr>
            <p:ph idx="12" type="sldNum"/>
          </p:nvPr>
        </p:nvSpPr>
        <p:spPr>
          <a:xfrm>
            <a:off x="4750663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4" name="Google Shape;234;g346482c9dbc_0_2" title="IMG_3216.jpg"/>
          <p:cNvPicPr preferRelativeResize="0"/>
          <p:nvPr/>
        </p:nvPicPr>
        <p:blipFill rotWithShape="1">
          <a:blip r:embed="rId3">
            <a:alphaModFix/>
          </a:blip>
          <a:srcRect b="42892" l="17427" r="16233" t="35537"/>
          <a:stretch/>
        </p:blipFill>
        <p:spPr>
          <a:xfrm>
            <a:off x="2699925" y="2975150"/>
            <a:ext cx="3744150" cy="1623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Acknowledgments</a:t>
            </a:r>
            <a:endParaRPr/>
          </a:p>
        </p:txBody>
      </p:sp>
      <p:sp>
        <p:nvSpPr>
          <p:cNvPr id="241" name="Google Shape;241;p21"/>
          <p:cNvSpPr txBox="1"/>
          <p:nvPr>
            <p:ph idx="12" type="sldNum"/>
          </p:nvPr>
        </p:nvSpPr>
        <p:spPr>
          <a:xfrm>
            <a:off x="4750663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s – Brand Guidelines" id="242" name="Google Shape;2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5729" y="2777903"/>
            <a:ext cx="2543175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1"/>
          <p:cNvSpPr/>
          <p:nvPr/>
        </p:nvSpPr>
        <p:spPr>
          <a:xfrm>
            <a:off x="372516" y="1297202"/>
            <a:ext cx="8229600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This work is based upon research supported by the US Air Force Office of Scientific Research (AFOSR) Young Investigator Award</a:t>
            </a:r>
            <a:endParaRPr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number FA9550-21-1-0183 monitored by Dr. Amanda Chou.</a:t>
            </a:r>
            <a:r>
              <a:rPr i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authors gratefully acknowledge this source of support.</a:t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</a:t>
            </a:r>
            <a:endParaRPr/>
          </a:p>
        </p:txBody>
      </p:sp>
      <p:sp>
        <p:nvSpPr>
          <p:cNvPr id="249" name="Google Shape;249;p2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32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3B3C3E"/>
              </a:buClr>
              <a:buSzPts val="32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rgbClr val="3B3C3E"/>
              </a:buClr>
              <a:buSzPts val="4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  <a:endParaRPr/>
          </a:p>
        </p:txBody>
      </p:sp>
      <p:sp>
        <p:nvSpPr>
          <p:cNvPr id="250" name="Google Shape;250;p22"/>
          <p:cNvSpPr txBox="1"/>
          <p:nvPr>
            <p:ph idx="12" type="sldNum"/>
          </p:nvPr>
        </p:nvSpPr>
        <p:spPr>
          <a:xfrm>
            <a:off x="4750663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Introduction </a:t>
            </a:r>
            <a:endParaRPr/>
          </a:p>
        </p:txBody>
      </p:sp>
      <p:sp>
        <p:nvSpPr>
          <p:cNvPr id="88" name="Google Shape;88;p3"/>
          <p:cNvSpPr txBox="1"/>
          <p:nvPr>
            <p:ph idx="1" type="body"/>
          </p:nvPr>
        </p:nvSpPr>
        <p:spPr>
          <a:xfrm>
            <a:off x="457200" y="987026"/>
            <a:ext cx="8229600" cy="27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Char char="•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Hypersonic airbreathing propulsion systems are costly and time 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intensive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to design and manufacture to scale.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•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High speed wind tunnels are vital to ramjet and scramjet development due to their accuracy in simulating high speed and high temperature environments.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•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To gain a better understanding of supersonic 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phenomenon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that 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occur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on these engines and their vehicles, flow visualization techniques such as schlieren imaging must be implemented. 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•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Properly recording and analyzing 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images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from high speed testing is difficult due to the dynamic environment produced in these wind tunnels.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l">
              <a:spcBef>
                <a:spcPts val="3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"/>
          <p:cNvSpPr txBox="1"/>
          <p:nvPr>
            <p:ph idx="12" type="sldNum"/>
          </p:nvPr>
        </p:nvSpPr>
        <p:spPr>
          <a:xfrm>
            <a:off x="4750663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3"/>
          <p:cNvSpPr txBox="1"/>
          <p:nvPr/>
        </p:nvSpPr>
        <p:spPr>
          <a:xfrm>
            <a:off x="457200" y="3580300"/>
            <a:ext cx="8229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Objectives: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742950" rtl="0" algn="l">
              <a:spcBef>
                <a:spcPts val="38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shock formations on the vehicle.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742950" rtl="0" algn="l">
              <a:spcBef>
                <a:spcPts val="38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 Upstream Mach number from oblique shocks formed.</a:t>
            </a:r>
            <a:endParaRPr sz="3200">
              <a:solidFill>
                <a:srgbClr val="3B3C3E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Facility Overview</a:t>
            </a:r>
            <a:endParaRPr/>
          </a:p>
        </p:txBody>
      </p:sp>
      <p:sp>
        <p:nvSpPr>
          <p:cNvPr id="97" name="Google Shape;97;p4"/>
          <p:cNvSpPr txBox="1"/>
          <p:nvPr>
            <p:ph idx="12" type="sldNum"/>
          </p:nvPr>
        </p:nvSpPr>
        <p:spPr>
          <a:xfrm>
            <a:off x="4750663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0" y="1610000"/>
            <a:ext cx="34617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Char char="•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Testing Conditions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Conical nozzle design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■"/>
            </a:pPr>
            <a:r>
              <a:rPr lang="en-US" sz="1300">
                <a:latin typeface="Times New Roman"/>
                <a:ea typeface="Times New Roman"/>
                <a:cs typeface="Times New Roman"/>
                <a:sym typeface="Times New Roman"/>
              </a:rPr>
              <a:t>85 mm exit diameter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Mach 6 flow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Nitrogen (N₂) working gas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■"/>
            </a:pPr>
            <a:r>
              <a:rPr lang="en-US" sz="1300">
                <a:latin typeface="Times New Roman"/>
                <a:ea typeface="Times New Roman"/>
                <a:cs typeface="Times New Roman"/>
                <a:sym typeface="Times New Roman"/>
              </a:rPr>
              <a:t>21.9 g/s flow rate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Arc-off configuration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4" title="IMG_306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649" y="1246962"/>
            <a:ext cx="5427599" cy="333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Experimental Setup</a:t>
            </a:r>
            <a:endParaRPr/>
          </a:p>
        </p:txBody>
      </p:sp>
      <p:sp>
        <p:nvSpPr>
          <p:cNvPr id="106" name="Google Shape;106;p6"/>
          <p:cNvSpPr txBox="1"/>
          <p:nvPr>
            <p:ph idx="12" type="sldNum"/>
          </p:nvPr>
        </p:nvSpPr>
        <p:spPr>
          <a:xfrm>
            <a:off x="4750663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6" title="Schlieren Setu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600" y="1916000"/>
            <a:ext cx="4608916" cy="276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/>
        </p:nvSpPr>
        <p:spPr>
          <a:xfrm>
            <a:off x="163875" y="1077675"/>
            <a:ext cx="42198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Z-Type Schlieren: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 light source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mm plano convex focusing lens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inch diameter viewing frame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158475" y="2571750"/>
            <a:ext cx="4230600" cy="1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Imaging: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Photron Nova X16 camera 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mm Macro 2x lens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44,000 Hz capture rate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 mm spatial resolution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tests at two different angles of attack</a:t>
            </a:r>
            <a:endParaRPr sz="3200">
              <a:solidFill>
                <a:srgbClr val="3B3C3E"/>
              </a:solidFill>
            </a:endParaRPr>
          </a:p>
        </p:txBody>
      </p:sp>
      <p:pic>
        <p:nvPicPr>
          <p:cNvPr id="110" name="Google Shape;110;p6" title="IMG_3048.jpg"/>
          <p:cNvPicPr preferRelativeResize="0"/>
          <p:nvPr/>
        </p:nvPicPr>
        <p:blipFill rotWithShape="1">
          <a:blip r:embed="rId4">
            <a:alphaModFix/>
          </a:blip>
          <a:srcRect b="29311" l="0" r="0" t="29562"/>
          <a:stretch/>
        </p:blipFill>
        <p:spPr>
          <a:xfrm>
            <a:off x="5430575" y="14925"/>
            <a:ext cx="3641948" cy="18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Vehicle Design</a:t>
            </a:r>
            <a:endParaRPr/>
          </a:p>
        </p:txBody>
      </p:sp>
      <p:sp>
        <p:nvSpPr>
          <p:cNvPr id="117" name="Google Shape;117;p8"/>
          <p:cNvSpPr txBox="1"/>
          <p:nvPr>
            <p:ph idx="12" type="sldNum"/>
          </p:nvPr>
        </p:nvSpPr>
        <p:spPr>
          <a:xfrm>
            <a:off x="4750663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8"/>
          <p:cNvSpPr txBox="1"/>
          <p:nvPr/>
        </p:nvSpPr>
        <p:spPr>
          <a:xfrm>
            <a:off x="57400" y="1358174"/>
            <a:ext cx="38703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Char char="•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Hypersonic Waverider Modeling: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Char char="○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123 x 23 x 19 mm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87.0 mm² inlet cross section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8" title="SolidworksModel.png"/>
          <p:cNvPicPr preferRelativeResize="0"/>
          <p:nvPr/>
        </p:nvPicPr>
        <p:blipFill rotWithShape="1">
          <a:blip r:embed="rId3">
            <a:alphaModFix/>
          </a:blip>
          <a:srcRect b="14980" l="54537" r="0" t="0"/>
          <a:stretch/>
        </p:blipFill>
        <p:spPr>
          <a:xfrm>
            <a:off x="5231775" y="2571750"/>
            <a:ext cx="3189724" cy="16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8" title="SolidworksModel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500" y="2571750"/>
            <a:ext cx="4211773" cy="16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8"/>
          <p:cNvSpPr txBox="1"/>
          <p:nvPr/>
        </p:nvSpPr>
        <p:spPr>
          <a:xfrm>
            <a:off x="4419600" y="1358175"/>
            <a:ext cx="44703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Char char="•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Hypersonic Waverider Construction: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Char char="○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3D printed to 0.4 mm tolerances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rgbClr val="3B3C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76.2 mm from the nozzle exit</a:t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B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Schlieren Imaging</a:t>
            </a:r>
            <a:endParaRPr/>
          </a:p>
        </p:txBody>
      </p:sp>
      <p:sp>
        <p:nvSpPr>
          <p:cNvPr id="128" name="Google Shape;128;p9"/>
          <p:cNvSpPr txBox="1"/>
          <p:nvPr>
            <p:ph idx="12" type="sldNum"/>
          </p:nvPr>
        </p:nvSpPr>
        <p:spPr>
          <a:xfrm>
            <a:off x="4750663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9"/>
          <p:cNvSpPr txBox="1"/>
          <p:nvPr/>
        </p:nvSpPr>
        <p:spPr>
          <a:xfrm>
            <a:off x="837608" y="1202613"/>
            <a:ext cx="7468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9" title="4x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312" y="1202628"/>
            <a:ext cx="6477373" cy="29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/>
          <p:nvPr/>
        </p:nvSpPr>
        <p:spPr>
          <a:xfrm>
            <a:off x="1393788" y="4102550"/>
            <a:ext cx="635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values of t₀ and Δt are 113.6 ms and 22.7 ms respectively.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4675" y="1063225"/>
            <a:ext cx="3890771" cy="361506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Schlieren Imaging (𝛼 = 0°)</a:t>
            </a:r>
            <a:endParaRPr/>
          </a:p>
        </p:txBody>
      </p:sp>
      <p:sp>
        <p:nvSpPr>
          <p:cNvPr id="139" name="Google Shape;139;p10"/>
          <p:cNvSpPr txBox="1"/>
          <p:nvPr>
            <p:ph idx="12" type="sldNum"/>
          </p:nvPr>
        </p:nvSpPr>
        <p:spPr>
          <a:xfrm>
            <a:off x="4750663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0" name="Google Shape;14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584538">
            <a:off x="3544518" y="1158038"/>
            <a:ext cx="404490" cy="22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75841">
            <a:off x="4115863" y="4203226"/>
            <a:ext cx="425475" cy="2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 txBox="1"/>
          <p:nvPr/>
        </p:nvSpPr>
        <p:spPr>
          <a:xfrm>
            <a:off x="2757000" y="1325800"/>
            <a:ext cx="11376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Flow Boundary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43" name="Google Shape;143;p10"/>
          <p:cNvSpPr txBox="1"/>
          <p:nvPr/>
        </p:nvSpPr>
        <p:spPr>
          <a:xfrm>
            <a:off x="3172650" y="3897875"/>
            <a:ext cx="11376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Flow Boundary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144" name="Google Shape;14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46235">
            <a:off x="3390650" y="2938076"/>
            <a:ext cx="425475" cy="2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"/>
          <p:cNvSpPr txBox="1"/>
          <p:nvPr/>
        </p:nvSpPr>
        <p:spPr>
          <a:xfrm>
            <a:off x="2563950" y="3068325"/>
            <a:ext cx="9372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Bow Shock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146" name="Google Shape;14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46235">
            <a:off x="4115863" y="3192539"/>
            <a:ext cx="425475" cy="2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 txBox="1"/>
          <p:nvPr/>
        </p:nvSpPr>
        <p:spPr>
          <a:xfrm>
            <a:off x="3577650" y="3300825"/>
            <a:ext cx="14118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Shock P</a:t>
            </a:r>
            <a:r>
              <a:rPr lang="en-US" sz="1100">
                <a:solidFill>
                  <a:schemeClr val="lt1"/>
                </a:solidFill>
              </a:rPr>
              <a:t>ropagates</a:t>
            </a:r>
            <a:r>
              <a:rPr lang="en-US" sz="1100">
                <a:solidFill>
                  <a:schemeClr val="lt1"/>
                </a:solidFill>
              </a:rPr>
              <a:t> Past Inlet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148" name="Google Shape;14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57874">
            <a:off x="3036863" y="2192914"/>
            <a:ext cx="425475" cy="2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/>
          <p:nvPr/>
        </p:nvSpPr>
        <p:spPr>
          <a:xfrm>
            <a:off x="2563950" y="1784263"/>
            <a:ext cx="11376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Oblique Shock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36a7339c7_0_1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Schlieren Imaging (𝛼 = 0°)</a:t>
            </a:r>
            <a:endParaRPr/>
          </a:p>
        </p:txBody>
      </p:sp>
      <p:sp>
        <p:nvSpPr>
          <p:cNvPr id="156" name="Google Shape;156;g3436a7339c7_0_10"/>
          <p:cNvSpPr txBox="1"/>
          <p:nvPr>
            <p:ph idx="12" type="sldNum"/>
          </p:nvPr>
        </p:nvSpPr>
        <p:spPr>
          <a:xfrm>
            <a:off x="4750663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g3436a7339c7_0_10"/>
          <p:cNvSpPr txBox="1"/>
          <p:nvPr/>
        </p:nvSpPr>
        <p:spPr>
          <a:xfrm>
            <a:off x="296175" y="1674350"/>
            <a:ext cx="3770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Measurement Data: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𝜃 = 21.80°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𝛽 = 32.35°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 Number =  4.78 ± 0.5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g3436a7339c7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3750" y="1109750"/>
            <a:ext cx="4507950" cy="35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436a7339c7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05533">
            <a:off x="4292968" y="2921280"/>
            <a:ext cx="357665" cy="67061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436a7339c7_0_10"/>
          <p:cNvSpPr txBox="1"/>
          <p:nvPr/>
        </p:nvSpPr>
        <p:spPr>
          <a:xfrm>
            <a:off x="4079950" y="3547413"/>
            <a:ext cx="14823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Oblique Shock Attachment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161" name="Google Shape;161;g3436a7339c7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5250">
            <a:off x="6078893" y="3286480"/>
            <a:ext cx="357665" cy="67061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436a7339c7_0_10"/>
          <p:cNvSpPr txBox="1"/>
          <p:nvPr/>
        </p:nvSpPr>
        <p:spPr>
          <a:xfrm>
            <a:off x="5401975" y="3903613"/>
            <a:ext cx="14823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Curved Lower Shock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163" name="Google Shape;163;g3436a7339c7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2600" y="1972650"/>
            <a:ext cx="1656125" cy="11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436a7339c7_0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175" y="3079175"/>
            <a:ext cx="3302578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Schlieren Imaging (𝛼 = 10.38°)</a:t>
            </a:r>
            <a:endParaRPr/>
          </a:p>
        </p:txBody>
      </p:sp>
      <p:sp>
        <p:nvSpPr>
          <p:cNvPr id="171" name="Google Shape;171;p11"/>
          <p:cNvSpPr txBox="1"/>
          <p:nvPr>
            <p:ph idx="12" type="sldNum"/>
          </p:nvPr>
        </p:nvSpPr>
        <p:spPr>
          <a:xfrm>
            <a:off x="4750663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450" y="1063225"/>
            <a:ext cx="4014575" cy="364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9531">
            <a:off x="4187325" y="1134676"/>
            <a:ext cx="425475" cy="2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9531">
            <a:off x="4359263" y="3969951"/>
            <a:ext cx="425475" cy="2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91456">
            <a:off x="4523875" y="1709351"/>
            <a:ext cx="425475" cy="2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615030">
            <a:off x="3973025" y="2245751"/>
            <a:ext cx="425475" cy="2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46235">
            <a:off x="3590450" y="3014276"/>
            <a:ext cx="425475" cy="2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/>
        </p:nvSpPr>
        <p:spPr>
          <a:xfrm>
            <a:off x="3032125" y="995375"/>
            <a:ext cx="11376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Flow Boundary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3224175" y="3771525"/>
            <a:ext cx="11376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Flow Boundary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3392500" y="1444650"/>
            <a:ext cx="14823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Shock Interaction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4341800" y="2268488"/>
            <a:ext cx="14823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Secondary Shock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2687550" y="3068325"/>
            <a:ext cx="9372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Bow Shock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ntent: Meta Inf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creen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2020-12-04T00:47:11Z</dcterms:created>
  <dc:creator>Andy Byrd</dc:creator>
</cp:coreProperties>
</file>