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5" r:id="rId4"/>
    <p:sldId id="266" r:id="rId5"/>
    <p:sldId id="258" r:id="rId6"/>
    <p:sldId id="267" r:id="rId7"/>
    <p:sldId id="259" r:id="rId8"/>
    <p:sldId id="268" r:id="rId9"/>
    <p:sldId id="260" r:id="rId10"/>
    <p:sldId id="269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82"/>
  </p:normalViewPr>
  <p:slideViewPr>
    <p:cSldViewPr snapToGrid="0" snapToObjects="1">
      <p:cViewPr>
        <p:scale>
          <a:sx n="124" d="100"/>
          <a:sy n="124" d="100"/>
        </p:scale>
        <p:origin x="1280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B5BE5-28F5-7540-94D4-F1482CEBCEFF}" type="datetimeFigureOut">
              <a:rPr lang="en-BH" smtClean="0"/>
              <a:t>02/04/2025</a:t>
            </a:fld>
            <a:endParaRPr lang="en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FA542-D22D-DE48-90F6-1DD84C7D36C0}" type="slidenum">
              <a:rPr lang="en-BH" smtClean="0"/>
              <a:t>‹#›</a:t>
            </a:fld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2756944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FA542-D22D-DE48-90F6-1DD84C7D36C0}" type="slidenum">
              <a:rPr lang="en-BH" smtClean="0"/>
              <a:t>1</a:t>
            </a:fld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251539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FA542-D22D-DE48-90F6-1DD84C7D36C0}" type="slidenum">
              <a:rPr lang="en-BH" smtClean="0"/>
              <a:t>2</a:t>
            </a:fld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1728833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FA542-D22D-DE48-90F6-1DD84C7D36C0}" type="slidenum">
              <a:rPr lang="en-BH" smtClean="0"/>
              <a:t>6</a:t>
            </a:fld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2844193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471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80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138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100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43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601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0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2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5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97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5BCAD085-E8A6-8845-BD4E-CB4CCA059FC4}" type="datetimeFigureOut">
              <a:rPr lang="en-US" smtClean="0"/>
              <a:t>4/1/25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471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9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https://cdn.prod.website-files.com/650867962272bf8f15c1034b/6573895306fcaedf0e20d479_Figure1-supercapacitor.pn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https://media.defense.gov/2006/Jul/28/2000547291/-1/-1/0/051117-F-1234P-097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https://preview.redd.it/a-simplified-80-salamander-books-take-on-how-aircraft-trick-v0-nkv9ab56q1981.png?width=640&amp;crop=smart&amp;auto=webp&amp;s=ca0e4a4de0ac03a4c1df7fefd4352c8e871c0cb9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s://spectrum.ieee.org/media-library/the-u-s-navy-s-laser-weapon-system-temporarily-installed-aboard-the-guided-missile-destroyer-uss-dewey.jpg?id=25574626&amp;width=400&amp;height=266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BH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F8454B2E-D2DB-42C2-A224-BCEC47B86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8B61146-1CF0-40E1-B66E-C22BD9207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40" y="802298"/>
            <a:ext cx="6817399" cy="3822329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4600" dirty="0"/>
              <a:t>Increasing the Range &amp; Effectiveness of Air-to-Air Missiles using Directed Energy Weapons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3740" y="4783725"/>
            <a:ext cx="6817398" cy="977621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 defTabSz="914400">
              <a:buNone/>
            </a:pPr>
            <a:r>
              <a:rPr lang="en-US" sz="1800" cap="all" dirty="0"/>
              <a:t>Allen Pradhan, B.S. Aerospace Engineering</a:t>
            </a:r>
          </a:p>
          <a:p>
            <a:pPr marL="0" indent="0" defTabSz="914400">
              <a:buNone/>
            </a:pPr>
            <a:r>
              <a:rPr lang="en-US" sz="1800" cap="all" dirty="0"/>
              <a:t>Embry-Riddle Aeronautical university, Daytona Beach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AE5065C-30A9-480A-9E93-74CC14902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32546" y="4735528"/>
            <a:ext cx="648225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9" name="Picture 58">
            <a:extLst>
              <a:ext uri="{FF2B5EF4-FFF2-40B4-BE49-F238E27FC236}">
                <a16:creationId xmlns:a16="http://schemas.microsoft.com/office/drawing/2014/main" id="{2F948680-1810-4961-805C-D0C28E7E9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1F45803-AC85-8A9F-F554-456412DC17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7" y="0"/>
            <a:ext cx="1119914" cy="111991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CC47557-1F19-858E-0179-F3699680B0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8772" y="4506"/>
            <a:ext cx="1905000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02C94-816D-B435-87A8-135AFF0D1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</a:t>
            </a:r>
            <a:r>
              <a:rPr lang="en-BH" dirty="0"/>
              <a:t>perational modes of L.i.A.m.s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5C931-914C-7E5B-3F4A-F4EE00537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H" sz="1800" b="1" dirty="0">
                <a:effectLst/>
                <a:ea typeface="Times New Roman" panose="02020603050405020304" pitchFamily="18" charset="0"/>
              </a:rPr>
              <a:t>Long-Range: </a:t>
            </a:r>
          </a:p>
          <a:p>
            <a:pPr lvl="1"/>
            <a:r>
              <a:rPr lang="en-BH" sz="1400" dirty="0">
                <a:effectLst/>
                <a:ea typeface="Times New Roman" panose="02020603050405020304" pitchFamily="18" charset="0"/>
              </a:rPr>
              <a:t>Missile uses its propulsion system to travel toward the target</a:t>
            </a:r>
            <a:r>
              <a:rPr lang="en-BH" sz="1400" dirty="0">
                <a:ea typeface="Times New Roman" panose="02020603050405020304" pitchFamily="18" charset="0"/>
              </a:rPr>
              <a:t>, </a:t>
            </a:r>
            <a:r>
              <a:rPr lang="en-BH" sz="1400" dirty="0">
                <a:effectLst/>
                <a:ea typeface="Times New Roman" panose="02020603050405020304" pitchFamily="18" charset="0"/>
              </a:rPr>
              <a:t>laser system is then activated at a an optimal distance, allowing the missile to neutralize threats without direct impact</a:t>
            </a:r>
            <a:r>
              <a:rPr lang="en-BH" sz="1400" dirty="0">
                <a:ea typeface="Times New Roman" panose="02020603050405020304" pitchFamily="18" charset="0"/>
              </a:rPr>
              <a:t>.</a:t>
            </a:r>
            <a:endParaRPr lang="en-BH" dirty="0">
              <a:effectLst/>
            </a:endParaRPr>
          </a:p>
          <a:p>
            <a:r>
              <a:rPr lang="en-BH" sz="1800" b="1" dirty="0">
                <a:effectLst/>
                <a:ea typeface="Times New Roman" panose="02020603050405020304" pitchFamily="18" charset="0"/>
              </a:rPr>
              <a:t>Short-Range</a:t>
            </a:r>
            <a:r>
              <a:rPr lang="en-BH" sz="1800" b="1" dirty="0">
                <a:ea typeface="Times New Roman" panose="02020603050405020304" pitchFamily="18" charset="0"/>
              </a:rPr>
              <a:t>: </a:t>
            </a:r>
          </a:p>
          <a:p>
            <a:pPr lvl="1"/>
            <a:r>
              <a:rPr lang="en-BH" sz="1400" dirty="0">
                <a:effectLst/>
                <a:ea typeface="Times New Roman" panose="02020603050405020304" pitchFamily="18" charset="0"/>
              </a:rPr>
              <a:t>In close combat scenarios, the laser module functions independently, allowing L.I.A.M.S to engage multiple targets without using its propulsion.</a:t>
            </a:r>
            <a:r>
              <a:rPr lang="en-BH" dirty="0">
                <a:effectLst/>
              </a:rPr>
              <a:t> </a:t>
            </a:r>
            <a:endParaRPr lang="en-BH" dirty="0"/>
          </a:p>
        </p:txBody>
      </p:sp>
    </p:spTree>
    <p:extLst>
      <p:ext uri="{BB962C8B-B14F-4D97-AF65-F5344CB8AC3E}">
        <p14:creationId xmlns:p14="http://schemas.microsoft.com/office/powerpoint/2010/main" val="2187722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D870B-E1B6-B1F4-646B-EFABF416D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BH" kern="1600" dirty="0">
                <a:effectLst/>
                <a:ea typeface="Times New Roman" panose="02020603050405020304" pitchFamily="18" charset="0"/>
              </a:rPr>
              <a:t>Key Challenges to Development of L.I.A.M.S</a:t>
            </a:r>
            <a:br>
              <a:rPr lang="en-BH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B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48227-46CB-FD99-4746-E10716F87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/>
              <a:t>Energy Storage &amp; Delivery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Challenge:</a:t>
            </a:r>
            <a:r>
              <a:rPr lang="en-US" dirty="0"/>
              <a:t> Sustained, high-power laser output in compact form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Solution:</a:t>
            </a:r>
            <a:r>
              <a:rPr lang="en-US" dirty="0"/>
              <a:t> Hybrid power systems (capacitor &amp; battery), AI-based power management</a:t>
            </a:r>
          </a:p>
          <a:p>
            <a:pPr>
              <a:buNone/>
            </a:pPr>
            <a:r>
              <a:rPr lang="en-US" b="1" dirty="0"/>
              <a:t>Atmospheric Distortions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Challenge:</a:t>
            </a:r>
            <a:r>
              <a:rPr lang="en-US" dirty="0"/>
              <a:t> Thermal blooming and beam scattering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Solution:</a:t>
            </a:r>
            <a:r>
              <a:rPr lang="en-US" dirty="0"/>
              <a:t> Adaptive optics, beam focusing, frequency modulation</a:t>
            </a:r>
          </a:p>
          <a:p>
            <a:pPr>
              <a:buNone/>
            </a:pPr>
            <a:r>
              <a:rPr lang="en-US" b="1" dirty="0"/>
              <a:t>Thermal Control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Challenge:</a:t>
            </a:r>
            <a:r>
              <a:rPr lang="en-US" dirty="0"/>
              <a:t> Laser operation produces extreme heat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Solution:</a:t>
            </a:r>
            <a:r>
              <a:rPr lang="en-US" dirty="0"/>
              <a:t> Advanced cooling systems, heat exchangers, thermal coatings</a:t>
            </a:r>
          </a:p>
          <a:p>
            <a:endParaRPr lang="en-BH" dirty="0"/>
          </a:p>
        </p:txBody>
      </p:sp>
    </p:spTree>
    <p:extLst>
      <p:ext uri="{BB962C8B-B14F-4D97-AF65-F5344CB8AC3E}">
        <p14:creationId xmlns:p14="http://schemas.microsoft.com/office/powerpoint/2010/main" val="646799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5132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BH"/>
          </a:p>
        </p:txBody>
      </p:sp>
      <p:pic>
        <p:nvPicPr>
          <p:cNvPr id="5135" name="Picture 5134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5137" name="Straight Connector 5136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2" name="Straight Connector 5131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134" name="Rectangle 5133">
            <a:extLst>
              <a:ext uri="{FF2B5EF4-FFF2-40B4-BE49-F238E27FC236}">
                <a16:creationId xmlns:a16="http://schemas.microsoft.com/office/drawing/2014/main" id="{8BC298DB-2D5C-40A1-9A78-6B4A12198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6" name="Rectangle 5135">
            <a:extLst>
              <a:ext uri="{FF2B5EF4-FFF2-40B4-BE49-F238E27FC236}">
                <a16:creationId xmlns:a16="http://schemas.microsoft.com/office/drawing/2014/main" id="{35C2355B-7CE9-4192-9142-A41CA0A0C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D516A5-7ED7-BD67-86F7-FB9836878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900" y="967167"/>
            <a:ext cx="3113479" cy="2374516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</a:rPr>
              <a:t>Graphene Supercapacitor</a:t>
            </a:r>
            <a:r>
              <a:rPr lang="en-BH" sz="2800" dirty="0">
                <a:effectLst/>
                <a:latin typeface="+mn-lt"/>
              </a:rPr>
              <a:t> </a:t>
            </a:r>
            <a:endParaRPr lang="en-US" sz="4200" dirty="0">
              <a:latin typeface="+mn-lt"/>
            </a:endParaRPr>
          </a:p>
        </p:txBody>
      </p:sp>
      <p:pic>
        <p:nvPicPr>
          <p:cNvPr id="5121" name="Picture 7" descr="Supercapacitor technology: The potential of graphene | CAS">
            <a:extLst>
              <a:ext uri="{FF2B5EF4-FFF2-40B4-BE49-F238E27FC236}">
                <a16:creationId xmlns:a16="http://schemas.microsoft.com/office/drawing/2014/main" id="{5AA66B78-2F88-468E-E00A-71AEE56AE0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521" y="1736189"/>
            <a:ext cx="3720332" cy="279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38" name="Straight Connector 5137">
            <a:extLst>
              <a:ext uri="{FF2B5EF4-FFF2-40B4-BE49-F238E27FC236}">
                <a16:creationId xmlns:a16="http://schemas.microsoft.com/office/drawing/2014/main" id="{06D05ED8-39E4-42F8-92CB-704C2BD0D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34735" y="3526496"/>
            <a:ext cx="311244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140" name="Picture 5139">
            <a:extLst>
              <a:ext uri="{FF2B5EF4-FFF2-40B4-BE49-F238E27FC236}">
                <a16:creationId xmlns:a16="http://schemas.microsoft.com/office/drawing/2014/main" id="{45CE2E7C-6AA3-4710-825D-4CDDF788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5142" name="Straight Connector 5141">
            <a:extLst>
              <a:ext uri="{FF2B5EF4-FFF2-40B4-BE49-F238E27FC236}">
                <a16:creationId xmlns:a16="http://schemas.microsoft.com/office/drawing/2014/main" id="{3256C6C3-0EDC-4651-AB37-9F26CFAA6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>
            <a:extLst>
              <a:ext uri="{FF2B5EF4-FFF2-40B4-BE49-F238E27FC236}">
                <a16:creationId xmlns:a16="http://schemas.microsoft.com/office/drawing/2014/main" id="{3CA29491-D10B-A5B4-013D-B3E8E80F5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2936549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25011-A325-DC22-FF63-1AA9D2C4F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Outlook</a:t>
            </a:r>
            <a:endParaRPr lang="en-B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9E927-A794-5080-58AA-0C852AA17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Ongoing Research: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Advanced materials (graphene, next-gen composites)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Higher-power lasers with improved efficiency</a:t>
            </a:r>
          </a:p>
          <a:p>
            <a:pPr>
              <a:buNone/>
            </a:pPr>
            <a:r>
              <a:rPr lang="en-US" b="1" dirty="0"/>
              <a:t>Operational Impact: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Reduces cost-per-engagement dramatically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Increases survivability of host aircraft through rapid, reusable engagements</a:t>
            </a:r>
          </a:p>
          <a:p>
            <a:endParaRPr lang="en-BH" dirty="0"/>
          </a:p>
        </p:txBody>
      </p:sp>
    </p:spTree>
    <p:extLst>
      <p:ext uri="{BB962C8B-B14F-4D97-AF65-F5344CB8AC3E}">
        <p14:creationId xmlns:p14="http://schemas.microsoft.com/office/powerpoint/2010/main" val="961340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B17FB-884A-ABE1-9394-73141BF04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B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40F27-4F77-E8D6-98F5-6F9BCA87F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/>
              <a:t>L.I.A.M.S. offers: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Extended range via laser-driven engagements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Better countermeasure resistance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Lower operational costs thanks to reusable laser shots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Engage multiple targets</a:t>
            </a:r>
          </a:p>
          <a:p>
            <a:pPr>
              <a:buNone/>
            </a:pPr>
            <a:r>
              <a:rPr lang="en-US" b="1" dirty="0"/>
              <a:t>Significance: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Redefines the speed, accuracy, and cost-effectiveness of air-to-air warfare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Overcomes the intrinsic limitations of traditional explosive-based missile designs</a:t>
            </a:r>
          </a:p>
          <a:p>
            <a:endParaRPr lang="en-BH" dirty="0"/>
          </a:p>
        </p:txBody>
      </p:sp>
    </p:spTree>
    <p:extLst>
      <p:ext uri="{BB962C8B-B14F-4D97-AF65-F5344CB8AC3E}">
        <p14:creationId xmlns:p14="http://schemas.microsoft.com/office/powerpoint/2010/main" val="3372047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BH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8BC298DB-2D5C-40A1-9A78-6B4A12198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5C2355B-7CE9-4192-9142-A41CA0A0C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72D96F-E458-E720-AA40-23C13ABDC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900" y="967167"/>
            <a:ext cx="3113479" cy="2374516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3900" dirty="0"/>
              <a:t>Questions?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7CA67F-A4EC-3E0B-0E4A-96E16B142AEF}"/>
              </a:ext>
            </a:extLst>
          </p:cNvPr>
          <p:cNvSpPr txBox="1"/>
          <p:nvPr/>
        </p:nvSpPr>
        <p:spPr>
          <a:xfrm>
            <a:off x="4934735" y="3529159"/>
            <a:ext cx="3121867" cy="1606576"/>
          </a:xfrm>
          <a:prstGeom prst="rect">
            <a:avLst/>
          </a:prstGeom>
        </p:spPr>
        <p:txBody>
          <a:bodyPr vert="horz" lIns="91440" tIns="91440" rIns="91440" bIns="91440" rtlCol="0">
            <a:normAutofit/>
          </a:bodyPr>
          <a:lstStyle/>
          <a:p>
            <a:pPr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</a:pPr>
            <a:r>
              <a:rPr lang="en-US" sz="1400" cap="all" dirty="0"/>
              <a:t>allenpadhan99@gmail.com</a:t>
            </a:r>
          </a:p>
        </p:txBody>
      </p:sp>
      <p:pic>
        <p:nvPicPr>
          <p:cNvPr id="34" name="Graphic 33" descr="Questionnaire">
            <a:extLst>
              <a:ext uri="{FF2B5EF4-FFF2-40B4-BE49-F238E27FC236}">
                <a16:creationId xmlns:a16="http://schemas.microsoft.com/office/drawing/2014/main" id="{6F824DC6-0C51-AC4E-BEC2-94C8AE71EB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7521" y="1275798"/>
            <a:ext cx="3720332" cy="3720332"/>
          </a:xfrm>
          <a:prstGeom prst="rect">
            <a:avLst/>
          </a:prstGeom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6D05ED8-39E4-42F8-92CB-704C2BD0D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34735" y="3526496"/>
            <a:ext cx="311244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3" name="Picture 72">
            <a:extLst>
              <a:ext uri="{FF2B5EF4-FFF2-40B4-BE49-F238E27FC236}">
                <a16:creationId xmlns:a16="http://schemas.microsoft.com/office/drawing/2014/main" id="{45CE2E7C-6AA3-4710-825D-4CDDF788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256C6C3-0EDC-4651-AB37-9F26CFAA6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9103B2E-CADD-89E8-FDD1-085CDC06B1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7" y="0"/>
            <a:ext cx="1119914" cy="11199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8098CE-49B9-5494-1B83-F0C2AF9B8C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8772" y="4506"/>
            <a:ext cx="1905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14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EFDA1A-2A01-4C29-A5D0-AE6F050D0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telescope on a tripod&#10;&#10;AI-generated content may be incorrect.">
            <a:extLst>
              <a:ext uri="{FF2B5EF4-FFF2-40B4-BE49-F238E27FC236}">
                <a16:creationId xmlns:a16="http://schemas.microsoft.com/office/drawing/2014/main" id="{3DC321B9-4F7F-B202-A0B9-B3B35D57198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</a:blip>
          <a:srcRect l="11002" r="-1" b="-1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FD20E5-30AF-47B9-9256-2E8E904CB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>
            <a:normAutofit/>
          </a:bodyPr>
          <a:lstStyle/>
          <a:p>
            <a:r>
              <a:rPr dirty="0"/>
              <a:t>Introduction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9D3810-B86F-4009-84EC-DE0FEABD6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84" y="2015732"/>
            <a:ext cx="7202456" cy="3450613"/>
          </a:xfrm>
        </p:spPr>
        <p:txBody>
          <a:bodyPr>
            <a:normAutofit/>
          </a:bodyPr>
          <a:lstStyle/>
          <a:p>
            <a:r>
              <a:rPr lang="en-US" dirty="0"/>
              <a:t>Overview of Air-to-Air Missiles</a:t>
            </a:r>
          </a:p>
          <a:p>
            <a:r>
              <a:rPr lang="en-US" dirty="0"/>
              <a:t>Current limitations in range and effectiveness</a:t>
            </a:r>
          </a:p>
          <a:p>
            <a:r>
              <a:rPr dirty="0"/>
              <a:t>The role of </a:t>
            </a:r>
            <a:r>
              <a:rPr lang="en-US" dirty="0"/>
              <a:t>High Energy Laser</a:t>
            </a:r>
            <a:r>
              <a:rPr dirty="0"/>
              <a:t>(</a:t>
            </a:r>
            <a:r>
              <a:rPr lang="en-US" dirty="0"/>
              <a:t>HEL</a:t>
            </a:r>
            <a:r>
              <a:rPr dirty="0"/>
              <a:t>) in modern warfare</a:t>
            </a:r>
          </a:p>
          <a:p>
            <a:r>
              <a:rPr dirty="0"/>
              <a:t>Purpose of integrating </a:t>
            </a:r>
            <a:r>
              <a:rPr lang="en-US" dirty="0"/>
              <a:t>Directed Energy Weapons</a:t>
            </a:r>
            <a:r>
              <a:rPr dirty="0"/>
              <a:t> with missiles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33612A4-0B77-4479-B2AA-F17859955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78A367A-3E83-4B48-A0F7-43FBE3332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91" name="Rectangle 1090">
            <a:extLst>
              <a:ext uri="{FF2B5EF4-FFF2-40B4-BE49-F238E27FC236}">
                <a16:creationId xmlns:a16="http://schemas.microsoft.com/office/drawing/2014/main" id="{7BEFDA1A-2A01-4C29-A5D0-AE6F050D0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2" name="Picture 1061" descr="Launching tubes">
            <a:extLst>
              <a:ext uri="{FF2B5EF4-FFF2-40B4-BE49-F238E27FC236}">
                <a16:creationId xmlns:a16="http://schemas.microsoft.com/office/drawing/2014/main" id="{5E23136F-8E37-EF29-6534-4B84C573C8C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</a:blip>
          <a:srcRect l="10998" r="3" b="-1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cxnSp>
        <p:nvCxnSpPr>
          <p:cNvPr id="1092" name="Straight Connector 1091">
            <a:extLst>
              <a:ext uri="{FF2B5EF4-FFF2-40B4-BE49-F238E27FC236}">
                <a16:creationId xmlns:a16="http://schemas.microsoft.com/office/drawing/2014/main" id="{17FD20E5-30AF-47B9-9256-2E8E904CB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2E36ECB-DE8F-DAA8-C33F-15FB766D7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>
            <a:noAutofit/>
          </a:bodyPr>
          <a:lstStyle/>
          <a:p>
            <a:r>
              <a:rPr lang="en-BH" dirty="0"/>
              <a:t>What are Air-to-Air Missiles?</a:t>
            </a:r>
            <a:br>
              <a:rPr lang="en-BH" dirty="0"/>
            </a:br>
            <a:br>
              <a:rPr lang="en-US" dirty="0"/>
            </a:br>
            <a:endParaRPr lang="en-BH" dirty="0"/>
          </a:p>
        </p:txBody>
      </p:sp>
      <p:sp>
        <p:nvSpPr>
          <p:cNvPr id="1093" name="Rectangle 1092">
            <a:extLst>
              <a:ext uri="{FF2B5EF4-FFF2-40B4-BE49-F238E27FC236}">
                <a16:creationId xmlns:a16="http://schemas.microsoft.com/office/drawing/2014/main" id="{279D3810-B86F-4009-84EC-DE0FEABD6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CBD4B-739C-5250-FC2C-61C8C0302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4" y="2015732"/>
            <a:ext cx="7202456" cy="3450613"/>
          </a:xfrm>
        </p:spPr>
        <p:txBody>
          <a:bodyPr>
            <a:normAutofit/>
          </a:bodyPr>
          <a:lstStyle/>
          <a:p>
            <a:r>
              <a:rPr lang="en-BH" dirty="0"/>
              <a:t>The purpose of </a:t>
            </a:r>
            <a:r>
              <a:rPr lang="en-US" b="0" i="0" dirty="0">
                <a:effectLst/>
                <a:latin typeface="Google Sans"/>
              </a:rPr>
              <a:t>Air-to-air missiles is to be fired from aircraft to disable other aircraft or airborne objects</a:t>
            </a:r>
            <a:r>
              <a:rPr lang="en-BH" b="0" i="0" dirty="0">
                <a:effectLst/>
                <a:latin typeface="Google Sans"/>
              </a:rPr>
              <a:t>. </a:t>
            </a:r>
            <a:endParaRPr lang="en-BH" dirty="0"/>
          </a:p>
          <a:p>
            <a:r>
              <a:rPr lang="en-BH" dirty="0"/>
              <a:t>First introduced in 1956, AIM-9 Falcon was the first Air-to-Air missile with a range of 6 miles. </a:t>
            </a:r>
          </a:p>
          <a:p>
            <a:r>
              <a:rPr lang="en-BH" dirty="0"/>
              <a:t> Currently, the one of the most advanced Air-to-Air missile is the MBDA Meteor with a range of over 100 miles. </a:t>
            </a:r>
          </a:p>
        </p:txBody>
      </p:sp>
      <p:pic>
        <p:nvPicPr>
          <p:cNvPr id="1094" name="Picture 1093">
            <a:extLst>
              <a:ext uri="{FF2B5EF4-FFF2-40B4-BE49-F238E27FC236}">
                <a16:creationId xmlns:a16="http://schemas.microsoft.com/office/drawing/2014/main" id="{C33612A4-0B77-4479-B2AA-F17859955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095" name="Straight Connector 1094">
            <a:extLst>
              <a:ext uri="{FF2B5EF4-FFF2-40B4-BE49-F238E27FC236}">
                <a16:creationId xmlns:a16="http://schemas.microsoft.com/office/drawing/2014/main" id="{078A367A-3E83-4B48-A0F7-43FBE3332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>
            <a:extLst>
              <a:ext uri="{FF2B5EF4-FFF2-40B4-BE49-F238E27FC236}">
                <a16:creationId xmlns:a16="http://schemas.microsoft.com/office/drawing/2014/main" id="{9BA64CFF-DE8A-1C25-FCD6-4F7FE8D44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B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C31604-2C13-9AE6-E1DC-D75BDAB17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3246569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D11E4C3-B2CB-4105-9B42-B5E438A19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BH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801A41D-49C4-4F95-AA12-FE7B943A5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073EB83-C81E-44B9-8EF1-2975C77B9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12E8CD4E-6381-4807-AA5B-CE0024A8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28445F8-F032-43C9-8D0F-A5155F525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4093590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" descr="Hughs AIM-4F Super Falcon&#10;">
            <a:extLst>
              <a:ext uri="{FF2B5EF4-FFF2-40B4-BE49-F238E27FC236}">
                <a16:creationId xmlns:a16="http://schemas.microsoft.com/office/drawing/2014/main" id="{3104FD25-AC85-5863-74C9-09D2C410B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7" r="24665" b="2"/>
          <a:stretch>
            <a:fillRect/>
          </a:stretch>
        </p:blipFill>
        <p:spPr bwMode="auto">
          <a:xfrm>
            <a:off x="482600" y="643467"/>
            <a:ext cx="38480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A325B5-56A3-425A-B9A3-0CEB7CA1B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2649" y="480060"/>
            <a:ext cx="4093591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6" descr="MBDA Meteor Missile ">
            <a:extLst>
              <a:ext uri="{FF2B5EF4-FFF2-40B4-BE49-F238E27FC236}">
                <a16:creationId xmlns:a16="http://schemas.microsoft.com/office/drawing/2014/main" id="{2E419782-124D-24F3-E2BF-987F335AA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5" r="25838" b="1"/>
          <a:stretch/>
        </p:blipFill>
        <p:spPr bwMode="auto">
          <a:xfrm>
            <a:off x="4817490" y="643467"/>
            <a:ext cx="384810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739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>
            <a:noAutofit/>
          </a:bodyPr>
          <a:lstStyle/>
          <a:p>
            <a:r>
              <a:rPr lang="en-US" dirty="0"/>
              <a:t>Limitations of traditional missile technology</a:t>
            </a:r>
            <a:br>
              <a:rPr lang="en-US" dirty="0"/>
            </a:b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1088684" y="2015734"/>
            <a:ext cx="4646838" cy="3450613"/>
          </a:xfrm>
        </p:spPr>
        <p:txBody>
          <a:bodyPr>
            <a:normAutofit/>
          </a:bodyPr>
          <a:lstStyle/>
          <a:p>
            <a:r>
              <a:rPr dirty="0"/>
              <a:t>Shorter range</a:t>
            </a:r>
          </a:p>
          <a:p>
            <a:r>
              <a:rPr dirty="0"/>
              <a:t>Countermeasures </a:t>
            </a:r>
            <a:r>
              <a:rPr lang="en-US" dirty="0"/>
              <a:t>like flares and chaffs </a:t>
            </a:r>
            <a:r>
              <a:rPr dirty="0"/>
              <a:t>reduce effectiveness</a:t>
            </a:r>
          </a:p>
          <a:p>
            <a:r>
              <a:rPr lang="en-US" dirty="0"/>
              <a:t>Single use Limitation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Rectangle 3086">
            <a:extLst>
              <a:ext uri="{FF2B5EF4-FFF2-40B4-BE49-F238E27FC236}">
                <a16:creationId xmlns:a16="http://schemas.microsoft.com/office/drawing/2014/main" id="{8D11E4C3-B2CB-4105-9B42-B5E438A19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BH"/>
          </a:p>
        </p:txBody>
      </p:sp>
      <p:pic>
        <p:nvPicPr>
          <p:cNvPr id="3089" name="Picture 3088">
            <a:extLst>
              <a:ext uri="{FF2B5EF4-FFF2-40B4-BE49-F238E27FC236}">
                <a16:creationId xmlns:a16="http://schemas.microsoft.com/office/drawing/2014/main" id="{D801A41D-49C4-4F95-AA12-FE7B943A5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091" name="Straight Connector 3090">
            <a:extLst>
              <a:ext uri="{FF2B5EF4-FFF2-40B4-BE49-F238E27FC236}">
                <a16:creationId xmlns:a16="http://schemas.microsoft.com/office/drawing/2014/main" id="{0073EB83-C81E-44B9-8EF1-2975C77B9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3" name="Rectangle 3092">
            <a:extLst>
              <a:ext uri="{FF2B5EF4-FFF2-40B4-BE49-F238E27FC236}">
                <a16:creationId xmlns:a16="http://schemas.microsoft.com/office/drawing/2014/main" id="{12E8CD4E-6381-4807-AA5B-CE0024A8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5" name="Rectangle 3094">
            <a:extLst>
              <a:ext uri="{FF2B5EF4-FFF2-40B4-BE49-F238E27FC236}">
                <a16:creationId xmlns:a16="http://schemas.microsoft.com/office/drawing/2014/main" id="{D28445F8-F032-43C9-8D0F-A5155F525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4093590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93315C-40E6-F94F-0416-FEF6A2A74E2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495" r="20799" b="-2"/>
          <a:stretch/>
        </p:blipFill>
        <p:spPr>
          <a:xfrm>
            <a:off x="482600" y="643467"/>
            <a:ext cx="3848099" cy="5571066"/>
          </a:xfrm>
          <a:prstGeom prst="rect">
            <a:avLst/>
          </a:prstGeom>
        </p:spPr>
      </p:pic>
      <p:sp>
        <p:nvSpPr>
          <p:cNvPr id="3097" name="Rectangle 3096">
            <a:extLst>
              <a:ext uri="{FF2B5EF4-FFF2-40B4-BE49-F238E27FC236}">
                <a16:creationId xmlns:a16="http://schemas.microsoft.com/office/drawing/2014/main" id="{36A325B5-56A3-425A-B9A3-0CEB7CA1B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2649" y="480060"/>
            <a:ext cx="4093591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3" name="Picture 4" descr="This how chaff should work against AIM7s and sky flashes and other SARH  missiles : r/Warthunder">
            <a:extLst>
              <a:ext uri="{FF2B5EF4-FFF2-40B4-BE49-F238E27FC236}">
                <a16:creationId xmlns:a16="http://schemas.microsoft.com/office/drawing/2014/main" id="{FEDF940F-C873-2528-11CC-7F7AB5FB2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31" b="2"/>
          <a:stretch>
            <a:fillRect/>
          </a:stretch>
        </p:blipFill>
        <p:spPr bwMode="auto">
          <a:xfrm>
            <a:off x="4817490" y="643467"/>
            <a:ext cx="384810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E156C06E-2466-2348-C3D3-7BFD7ED1D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31013164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>
            <a:normAutofit/>
          </a:bodyPr>
          <a:lstStyle/>
          <a:p>
            <a:r>
              <a:rPr lang="en-US" dirty="0"/>
              <a:t>High Energy laser(HEL)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84" y="2015734"/>
            <a:ext cx="4216713" cy="3450613"/>
          </a:xfrm>
        </p:spPr>
        <p:txBody>
          <a:bodyPr>
            <a:normAutofit/>
          </a:bodyPr>
          <a:lstStyle/>
          <a:p>
            <a:r>
              <a:rPr lang="en-US" dirty="0">
                <a:latin typeface="Google Sans"/>
              </a:rPr>
              <a:t>A</a:t>
            </a:r>
            <a:r>
              <a:rPr lang="en-US" b="0" i="0" dirty="0">
                <a:effectLst/>
                <a:latin typeface="Google Sans"/>
              </a:rPr>
              <a:t> device that produces a focused ray of optical radiation, delivering a large amount of energy in a short duration</a:t>
            </a:r>
          </a:p>
          <a:p>
            <a:r>
              <a:rPr lang="en-US" dirty="0"/>
              <a:t>Lockheed Martin and BAE Systems currently have HELs underdevelopment.</a:t>
            </a:r>
          </a:p>
          <a:p>
            <a:r>
              <a:rPr lang="en-US" dirty="0"/>
              <a:t>HELIOs system</a:t>
            </a:r>
            <a:endParaRPr dirty="0"/>
          </a:p>
        </p:txBody>
      </p:sp>
      <p:pic>
        <p:nvPicPr>
          <p:cNvPr id="4097" name="Picture 6" descr="Lockheed Martin Shows Off High-Power Fiber Laser Weapon - IEEE Spectrum">
            <a:extLst>
              <a:ext uri="{FF2B5EF4-FFF2-40B4-BE49-F238E27FC236}">
                <a16:creationId xmlns:a16="http://schemas.microsoft.com/office/drawing/2014/main" id="{A066C009-3750-9A4E-43A5-4C692E15E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5604" y="2868050"/>
            <a:ext cx="2625536" cy="174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A9E939E6-73ED-50FE-E9E4-D0E6D9892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BH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5304D-F599-ADA0-FAB1-62D7C91F8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Advantages of High-Energy Lasers (HEL)</a:t>
            </a:r>
            <a:endParaRPr lang="en-B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A0EEF-D47C-F89F-B421-1E6969020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Speed-of-Light Engagement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Precision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Cost Efficiency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Multi-Target Capability</a:t>
            </a:r>
          </a:p>
        </p:txBody>
      </p:sp>
    </p:spTree>
    <p:extLst>
      <p:ext uri="{BB962C8B-B14F-4D97-AF65-F5344CB8AC3E}">
        <p14:creationId xmlns:p14="http://schemas.microsoft.com/office/powerpoint/2010/main" val="2719666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Laser-Integrated Air-to-Air Missile System (L.I.A.M.S)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/>
              <a:t>Hybrid Architecture: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Traditional missile body (propulsion &amp; guidance)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Integrated High-Energy Laser in the nose</a:t>
            </a:r>
          </a:p>
          <a:p>
            <a:pPr>
              <a:buNone/>
            </a:pPr>
            <a:r>
              <a:rPr lang="en-US" b="1" dirty="0"/>
              <a:t>Key Concept: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Missile closes distance using rocket propulsion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HEL engages the target at standoff distances, damaging or destroying key components</a:t>
            </a:r>
          </a:p>
          <a:p>
            <a:pPr>
              <a:buNone/>
            </a:pPr>
            <a:r>
              <a:rPr lang="en-US" b="1" dirty="0"/>
              <a:t>Advantages Over Conventional Missiles: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Extended lethal range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Superior countermeasure resistance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Speed-of-light strike capability</a:t>
            </a:r>
          </a:p>
          <a:p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1639</TotalTime>
  <Words>525</Words>
  <Application>Microsoft Macintosh PowerPoint</Application>
  <PresentationFormat>On-screen Show (4:3)</PresentationFormat>
  <Paragraphs>73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Arial</vt:lpstr>
      <vt:lpstr>Gill Sans MT</vt:lpstr>
      <vt:lpstr>Google Sans</vt:lpstr>
      <vt:lpstr>Times New Roman</vt:lpstr>
      <vt:lpstr>Gallery</vt:lpstr>
      <vt:lpstr>Increasing the Range &amp; Effectiveness of Air-to-Air Missiles using Directed Energy Weapons</vt:lpstr>
      <vt:lpstr>Introduction</vt:lpstr>
      <vt:lpstr>What are Air-to-Air Missiles?  </vt:lpstr>
      <vt:lpstr>PowerPoint Presentation</vt:lpstr>
      <vt:lpstr>Limitations of traditional missile technology </vt:lpstr>
      <vt:lpstr>PowerPoint Presentation</vt:lpstr>
      <vt:lpstr>High Energy laser(HEL)</vt:lpstr>
      <vt:lpstr>Advantages of High-Energy Lasers (HEL)</vt:lpstr>
      <vt:lpstr>Laser-Integrated Air-to-Air Missile System (L.I.A.M.S)</vt:lpstr>
      <vt:lpstr>Operational modes of L.i.A.m.s</vt:lpstr>
      <vt:lpstr>Key Challenges to Development of L.I.A.M.S </vt:lpstr>
      <vt:lpstr>Graphene Supercapacitor </vt:lpstr>
      <vt:lpstr>Future Outlook</vt:lpstr>
      <vt:lpstr>Conclusion</vt:lpstr>
      <vt:lpstr>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Pradhan, Allen</cp:lastModifiedBy>
  <cp:revision>3</cp:revision>
  <dcterms:created xsi:type="dcterms:W3CDTF">2013-01-27T09:14:16Z</dcterms:created>
  <dcterms:modified xsi:type="dcterms:W3CDTF">2025-04-02T23:50:51Z</dcterms:modified>
  <cp:category/>
</cp:coreProperties>
</file>