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29"/>
  </p:notesMasterIdLst>
  <p:handoutMasterIdLst>
    <p:handoutMasterId r:id="rId30"/>
  </p:handoutMasterIdLst>
  <p:sldIdLst>
    <p:sldId id="404" r:id="rId6"/>
    <p:sldId id="407" r:id="rId7"/>
    <p:sldId id="408" r:id="rId8"/>
    <p:sldId id="409" r:id="rId9"/>
    <p:sldId id="426" r:id="rId10"/>
    <p:sldId id="419" r:id="rId11"/>
    <p:sldId id="429" r:id="rId12"/>
    <p:sldId id="420" r:id="rId13"/>
    <p:sldId id="446" r:id="rId14"/>
    <p:sldId id="413" r:id="rId15"/>
    <p:sldId id="412" r:id="rId16"/>
    <p:sldId id="436" r:id="rId17"/>
    <p:sldId id="439" r:id="rId18"/>
    <p:sldId id="440" r:id="rId19"/>
    <p:sldId id="441" r:id="rId20"/>
    <p:sldId id="442" r:id="rId21"/>
    <p:sldId id="447" r:id="rId22"/>
    <p:sldId id="444" r:id="rId23"/>
    <p:sldId id="445" r:id="rId24"/>
    <p:sldId id="448" r:id="rId25"/>
    <p:sldId id="416" r:id="rId26"/>
    <p:sldId id="432" r:id="rId27"/>
    <p:sldId id="405" r:id="rId28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0F5FE"/>
    <a:srgbClr val="E3EEFD"/>
    <a:srgbClr val="C2D9FA"/>
    <a:srgbClr val="1B3D6C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6C7DE-95D7-48F0-BF7B-8E06CA30EF9A}" v="91" dt="2025-04-01T20:53:54.053"/>
    <p1510:client id="{2CF77283-E554-49F4-AAD6-71B261ECBD16}" v="891" dt="2025-04-02T20:09:46.098"/>
    <p1510:client id="{489C5845-52E0-43B9-A70F-AF05C58AD46A}" v="120" dt="2025-04-02T20:13:04.116"/>
    <p1510:client id="{97CAA376-B59A-4999-B1AB-8DA9142D793A}" v="14" dt="2025-04-01T22:17:46.449"/>
    <p1510:client id="{E179967C-3A95-47EC-8689-43F942F8F0C0}" v="656" dt="2025-04-02T19:47:05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24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6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0FFBD-07C6-4A5C-50D2-7C303EE87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124F5-8C04-9244-C07E-5761E9253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246B2-62B4-C92A-97AF-130395980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8B817-53F7-A487-6EF5-1F54F5E70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9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2391088"/>
            <a:ext cx="9144000" cy="200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800" b="1" kern="0">
                <a:solidFill>
                  <a:schemeClr val="bg1"/>
                </a:solidFill>
                <a:latin typeface="+mj-lt"/>
              </a:rPr>
              <a:t>Madelyn Sloan Berry, Daniel Hurley, Elijah Frazure, &amp; Mims Hillis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800" b="1" kern="0">
                <a:solidFill>
                  <a:schemeClr val="bg1"/>
                </a:solidFill>
                <a:latin typeface="+mj-lt"/>
              </a:rPr>
              <a:t>Mississippi State University </a:t>
            </a:r>
            <a:endParaRPr lang="en-US" altLang="en-US" sz="1800" b="1" kern="0">
              <a:solidFill>
                <a:schemeClr val="bg1"/>
              </a:solidFill>
              <a:latin typeface="+mj-lt"/>
              <a:cs typeface="Arial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800" kern="0">
                <a:solidFill>
                  <a:schemeClr val="bg1"/>
                </a:solidFill>
                <a:latin typeface="+mj-lt"/>
              </a:rPr>
              <a:t>AIAA Region II Student Conference, April 2</a:t>
            </a:r>
            <a:r>
              <a:rPr lang="en-US" altLang="en-US" sz="1800" kern="0" baseline="30000">
                <a:solidFill>
                  <a:schemeClr val="bg1"/>
                </a:solidFill>
                <a:latin typeface="+mj-lt"/>
              </a:rPr>
              <a:t>nd</a:t>
            </a:r>
            <a:r>
              <a:rPr lang="en-US" altLang="en-US" sz="1800" kern="0">
                <a:solidFill>
                  <a:schemeClr val="bg1"/>
                </a:solidFill>
                <a:latin typeface="+mj-lt"/>
              </a:rPr>
              <a:t>-5</a:t>
            </a:r>
            <a:r>
              <a:rPr lang="en-US" altLang="en-US" sz="1800" kern="0" baseline="30000">
                <a:solidFill>
                  <a:schemeClr val="bg1"/>
                </a:solidFill>
                <a:latin typeface="+mj-lt"/>
              </a:rPr>
              <a:t>th</a:t>
            </a:r>
            <a:r>
              <a:rPr lang="en-US" altLang="en-US" sz="1800" kern="0">
                <a:solidFill>
                  <a:schemeClr val="bg1"/>
                </a:solidFill>
                <a:latin typeface="+mj-lt"/>
              </a:rPr>
              <a:t> 2025</a:t>
            </a:r>
            <a:endParaRPr lang="en-US" altLang="en-US" sz="1800" kern="0">
              <a:solidFill>
                <a:schemeClr val="bg1"/>
              </a:solidFill>
              <a:latin typeface="+mj-lt"/>
              <a:cs typeface="Arial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sz="160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sz="160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200">
                <a:solidFill>
                  <a:schemeClr val="bg1"/>
                </a:solidFill>
              </a:rPr>
              <a:t>Copyright © by Madelyn Sloan Berry, Daniel Hurley, Elijah Frazure, Mims Hillis</a:t>
            </a:r>
            <a:br>
              <a:rPr lang="en-US" sz="1200"/>
            </a:br>
            <a:r>
              <a:rPr lang="en-US" sz="1200">
                <a:solidFill>
                  <a:schemeClr val="bg1"/>
                </a:solidFill>
              </a:rPr>
              <a:t>Published by the American Institute of Aeronautics and Astronautics, Inc., with permission.</a:t>
            </a:r>
            <a:br>
              <a:rPr lang="en-US" altLang="en-US" sz="1600" kern="0">
                <a:latin typeface="+mj-lt"/>
              </a:rPr>
            </a:b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Utilization of a Portable Ground Station to</a:t>
            </a:r>
          </a:p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Conduct Site Surveys in the S-Band</a:t>
            </a:r>
          </a:p>
          <a:p>
            <a:pPr algn="ctr"/>
            <a:r>
              <a:rPr lang="en-US" sz="3200" b="1" kern="0" dirty="0">
                <a:solidFill>
                  <a:schemeClr val="bg1"/>
                </a:solidFill>
              </a:rPr>
              <a:t>Frequency for CubeSat at MSU’s Mission</a:t>
            </a: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060E-E17C-0758-07C8-E487B2083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7E14-FD59-0798-9772-FB30B9F9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Establishing Testing Criteria and Scope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D1FDA-70C2-835C-4F89-4EE645D53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51" y="1031300"/>
            <a:ext cx="4572000" cy="3363648"/>
          </a:xfrm>
        </p:spPr>
        <p:txBody>
          <a:bodyPr/>
          <a:lstStyle/>
          <a:p>
            <a:r>
              <a:rPr lang="en-US"/>
              <a:t>Qualitative Data</a:t>
            </a:r>
          </a:p>
          <a:p>
            <a:pPr lvl="1"/>
            <a:r>
              <a:rPr lang="en-US"/>
              <a:t>Line of Sight (LOS)</a:t>
            </a:r>
          </a:p>
          <a:p>
            <a:pPr lvl="1"/>
            <a:r>
              <a:rPr lang="en-US"/>
              <a:t>Terrain Description </a:t>
            </a:r>
          </a:p>
          <a:p>
            <a:pPr lvl="1"/>
            <a:r>
              <a:rPr lang="en-US"/>
              <a:t>Power/Internet Accessibility  </a:t>
            </a:r>
          </a:p>
          <a:p>
            <a:r>
              <a:rPr lang="en-US"/>
              <a:t>Quantitative Data</a:t>
            </a:r>
          </a:p>
          <a:p>
            <a:pPr lvl="1"/>
            <a:r>
              <a:rPr lang="en-US"/>
              <a:t>Elevation </a:t>
            </a:r>
          </a:p>
          <a:p>
            <a:pPr lvl="1"/>
            <a:r>
              <a:rPr lang="en-US"/>
              <a:t>Radio Frequency (RF) Analysis </a:t>
            </a:r>
          </a:p>
          <a:p>
            <a:pPr lvl="2"/>
            <a:r>
              <a:rPr lang="en-US"/>
              <a:t>Noise Level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25D6F-8F73-4C9B-B955-AAC04F6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giphy (1)">
            <a:hlinkClick r:id="" action="ppaction://media"/>
            <a:extLst>
              <a:ext uri="{FF2B5EF4-FFF2-40B4-BE49-F238E27FC236}">
                <a16:creationId xmlns:a16="http://schemas.microsoft.com/office/drawing/2014/main" id="{17713A44-8D4B-444C-4720-BD671FB4D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4000" t="13709" r="34023"/>
          <a:stretch/>
        </p:blipFill>
        <p:spPr>
          <a:xfrm>
            <a:off x="5531335" y="937775"/>
            <a:ext cx="2339164" cy="35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86718-5787-A7CC-C74E-1593F81FD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D523-3E8D-4E03-B2B1-8A9A41CC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198"/>
            <a:ext cx="9144000" cy="514350"/>
          </a:xfrm>
        </p:spPr>
        <p:txBody>
          <a:bodyPr/>
          <a:lstStyle/>
          <a:p>
            <a:r>
              <a:rPr lang="en-US" sz="2600"/>
              <a:t>Radio Frequency Testing Procedure and Sample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070BF-0CF3-DB0C-BFB4-4B77593A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0F599869-786B-E77D-1743-6A96FDE86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253296"/>
              </p:ext>
            </p:extLst>
          </p:nvPr>
        </p:nvGraphicFramePr>
        <p:xfrm>
          <a:off x="188214" y="784860"/>
          <a:ext cx="3964933" cy="3844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2886">
                  <a:extLst>
                    <a:ext uri="{9D8B030D-6E8A-4147-A177-3AD203B41FA5}">
                      <a16:colId xmlns:a16="http://schemas.microsoft.com/office/drawing/2014/main" val="3168407446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1114321887"/>
                    </a:ext>
                  </a:extLst>
                </a:gridCol>
                <a:gridCol w="1684267">
                  <a:extLst>
                    <a:ext uri="{9D8B030D-6E8A-4147-A177-3AD203B41FA5}">
                      <a16:colId xmlns:a16="http://schemas.microsoft.com/office/drawing/2014/main" val="4006830300"/>
                    </a:ext>
                  </a:extLst>
                </a:gridCol>
              </a:tblGrid>
              <a:tr h="53788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1B3D6C"/>
                          </a:solidFill>
                          <a:latin typeface="+mj-lt"/>
                        </a:rPr>
                        <a:t>Walker Roof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1B3D6C"/>
                          </a:solidFill>
                          <a:latin typeface="+mj-lt"/>
                        </a:rPr>
                        <a:t>(North to South Data)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400" b="1" kern="1200">
                        <a:solidFill>
                          <a:srgbClr val="1B3D6C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1B3D6C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217021"/>
                  </a:ext>
                </a:extLst>
              </a:tr>
              <a:tr h="537884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B3D6C"/>
                          </a:solidFill>
                          <a:latin typeface="+mj-lt"/>
                        </a:rPr>
                        <a:t>Elevation (degrees)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kern="1200">
                          <a:solidFill>
                            <a:srgbClr val="1B3D6C"/>
                          </a:solidFill>
                          <a:latin typeface="+mj-lt"/>
                          <a:ea typeface="+mn-ea"/>
                          <a:cs typeface="+mn-cs"/>
                        </a:rPr>
                        <a:t>Ground Station (dBW)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1B3D6C"/>
                          </a:solidFill>
                          <a:latin typeface="+mj-lt"/>
                        </a:rPr>
                        <a:t>Spectrum Analyzer (dBW)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74439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-100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83222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22.5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-100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-120.9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36413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-99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-121.0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45358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67.5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-119.9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84551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90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-120.4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08915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112.5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-120.1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235298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135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-120.5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850803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157.5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-119.5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5728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180</a:t>
                      </a:r>
                    </a:p>
                  </a:txBody>
                  <a:tcPr marL="7620" marR="7620" marT="762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-121.0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99096"/>
                  </a:ext>
                </a:extLst>
              </a:tr>
              <a:tr h="2768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Average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-98.56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-120.37</a:t>
                      </a:r>
                    </a:p>
                  </a:txBody>
                  <a:tcPr marL="7620" marR="7620" marT="7620" anchor="b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3308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7D22C8-677E-6375-2081-C0A50FB4B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26" y="1068493"/>
            <a:ext cx="4572598" cy="342880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2C356-C671-ED40-2BB0-AAFE243BE6D6}"/>
              </a:ext>
            </a:extLst>
          </p:cNvPr>
          <p:cNvCxnSpPr>
            <a:cxnSpLocks/>
          </p:cNvCxnSpPr>
          <p:nvPr/>
        </p:nvCxnSpPr>
        <p:spPr bwMode="auto">
          <a:xfrm flipH="1">
            <a:off x="8048830" y="1714937"/>
            <a:ext cx="354886" cy="3084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D9F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BB07A6-8DAE-D7D6-3865-7962D6392B6D}"/>
              </a:ext>
            </a:extLst>
          </p:cNvPr>
          <p:cNvSpPr txBox="1"/>
          <p:nvPr/>
        </p:nvSpPr>
        <p:spPr>
          <a:xfrm>
            <a:off x="7725237" y="1204159"/>
            <a:ext cx="1356958" cy="510778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3D6C"/>
                </a:solidFill>
                <a:latin typeface="+mj-lt"/>
              </a:rPr>
              <a:t>Measured </a:t>
            </a:r>
          </a:p>
          <a:p>
            <a:pPr algn="ctr"/>
            <a:r>
              <a:rPr lang="en-US" sz="1200">
                <a:solidFill>
                  <a:srgbClr val="1B3D6C"/>
                </a:solidFill>
                <a:latin typeface="+mj-lt"/>
              </a:rPr>
              <a:t>Noise Level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ACB93B-05B7-755C-4700-31134113604B}"/>
              </a:ext>
            </a:extLst>
          </p:cNvPr>
          <p:cNvCxnSpPr>
            <a:cxnSpLocks/>
          </p:cNvCxnSpPr>
          <p:nvPr/>
        </p:nvCxnSpPr>
        <p:spPr bwMode="auto">
          <a:xfrm flipH="1">
            <a:off x="6404885" y="945881"/>
            <a:ext cx="354886" cy="3084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D9F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5BB700D-53E5-E174-2744-6E37FEB0AC4F}"/>
              </a:ext>
            </a:extLst>
          </p:cNvPr>
          <p:cNvSpPr txBox="1"/>
          <p:nvPr/>
        </p:nvSpPr>
        <p:spPr>
          <a:xfrm>
            <a:off x="6300015" y="766713"/>
            <a:ext cx="1512180" cy="306467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rgbClr val="1B3D6C"/>
                </a:solidFill>
                <a:latin typeface="+mj-lt"/>
              </a:rPr>
              <a:t>Frequency Level</a:t>
            </a:r>
            <a:endParaRPr lang="en-US" sz="1200">
              <a:solidFill>
                <a:srgbClr val="1B3D6C"/>
              </a:solidFill>
              <a:latin typeface="+mj-lt"/>
              <a:cs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52A322-1078-2ACD-DB0A-374D28B1903B}"/>
              </a:ext>
            </a:extLst>
          </p:cNvPr>
          <p:cNvCxnSpPr>
            <a:cxnSpLocks/>
          </p:cNvCxnSpPr>
          <p:nvPr/>
        </p:nvCxnSpPr>
        <p:spPr bwMode="auto">
          <a:xfrm flipV="1">
            <a:off x="6816216" y="3893085"/>
            <a:ext cx="139003" cy="6440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D9FA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C1A8A9-94DA-4759-3583-3C1061473D15}"/>
              </a:ext>
            </a:extLst>
          </p:cNvPr>
          <p:cNvSpPr txBox="1"/>
          <p:nvPr/>
        </p:nvSpPr>
        <p:spPr>
          <a:xfrm>
            <a:off x="5481570" y="4541435"/>
            <a:ext cx="1512180" cy="510778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rgbClr val="1B3D6C"/>
                </a:solidFill>
                <a:latin typeface="+mj-lt"/>
              </a:rPr>
              <a:t>Noise/Background Signals</a:t>
            </a:r>
            <a:endParaRPr lang="en-US" sz="1200">
              <a:solidFill>
                <a:srgbClr val="1B3D6C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18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EB6F-A478-5107-4999-495C1A06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4513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Observations From Walker Roof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DC1C8-BFF9-DF89-1192-664C9901E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05" y="1506398"/>
            <a:ext cx="3801231" cy="3284515"/>
          </a:xfrm>
        </p:spPr>
        <p:txBody>
          <a:bodyPr/>
          <a:lstStyle/>
          <a:p>
            <a:r>
              <a:rPr lang="en-US" sz="1800">
                <a:latin typeface="Helvetica"/>
                <a:cs typeface="Helvetica"/>
              </a:rPr>
              <a:t>Excellent Infrastructure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Aerospace Building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Power and Internet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Indoor Storage</a:t>
            </a:r>
          </a:p>
          <a:p>
            <a:pPr marL="342900" lvl="1" indent="0">
              <a:buNone/>
            </a:pPr>
            <a:endParaRPr lang="en-US" sz="1300">
              <a:latin typeface="Helvetica"/>
              <a:cs typeface="Helvetica"/>
            </a:endParaRPr>
          </a:p>
          <a:p>
            <a:r>
              <a:rPr lang="en-US" sz="1800">
                <a:latin typeface="Helvetica"/>
                <a:cs typeface="Helvetica"/>
              </a:rPr>
              <a:t>RF Environment (Hilbun Hall)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Noise Floor Increase 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Negligible Impact</a:t>
            </a:r>
          </a:p>
          <a:p>
            <a:pPr lvl="2"/>
            <a:r>
              <a:rPr lang="en-US" sz="1600">
                <a:latin typeface="Helvetica"/>
                <a:cs typeface="Helvetica"/>
              </a:rPr>
              <a:t>10 degrees Elevation</a:t>
            </a:r>
          </a:p>
          <a:p>
            <a:pPr lvl="2"/>
            <a:r>
              <a:rPr lang="en-US" sz="1600">
                <a:latin typeface="Helvetica"/>
                <a:cs typeface="Helvetica"/>
              </a:rPr>
              <a:t>5 degrees Azimuth</a:t>
            </a:r>
          </a:p>
          <a:p>
            <a:pPr lvl="1"/>
            <a:endParaRPr lang="en-US" sz="13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7B649-1B6C-D693-707A-A3A7A434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636DC-FAF3-2585-2323-1213357842A4}"/>
              </a:ext>
            </a:extLst>
          </p:cNvPr>
          <p:cNvSpPr txBox="1"/>
          <p:nvPr/>
        </p:nvSpPr>
        <p:spPr>
          <a:xfrm>
            <a:off x="59931" y="957022"/>
            <a:ext cx="2904299" cy="5788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1B3D6C"/>
                </a:solidFill>
                <a:latin typeface="+mj-lt"/>
                <a:cs typeface="Arial"/>
              </a:rPr>
              <a:t>Walker Roof</a:t>
            </a:r>
            <a:endParaRPr lang="en-US"/>
          </a:p>
        </p:txBody>
      </p:sp>
      <p:pic>
        <p:nvPicPr>
          <p:cNvPr id="11" name="Picture 10" descr="A camera on a tripod&#10;&#10;AI-generated content may be incorrect.">
            <a:extLst>
              <a:ext uri="{FF2B5EF4-FFF2-40B4-BE49-F238E27FC236}">
                <a16:creationId xmlns:a16="http://schemas.microsoft.com/office/drawing/2014/main" id="{3B70A405-9E27-187E-8FBA-3DEAE5F6B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111" r="377" b="25037"/>
          <a:stretch/>
        </p:blipFill>
        <p:spPr>
          <a:xfrm>
            <a:off x="4712838" y="1634815"/>
            <a:ext cx="3963990" cy="27509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2BDB72-5D1F-26D7-EA2C-CE1F5E844D93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7953374" y="1535904"/>
            <a:ext cx="58652" cy="4426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3E98D1-6956-B4D8-680B-AABE40D0A499}"/>
              </a:ext>
            </a:extLst>
          </p:cNvPr>
          <p:cNvSpPr txBox="1"/>
          <p:nvPr/>
        </p:nvSpPr>
        <p:spPr>
          <a:xfrm>
            <a:off x="6991347" y="1093230"/>
            <a:ext cx="1924053" cy="442674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1B3D6C"/>
                </a:solidFill>
                <a:latin typeface="+mj-lt"/>
              </a:rPr>
              <a:t>Hilbun Hall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9F9670-31DF-1EB6-31C1-80A7579B009C}"/>
              </a:ext>
            </a:extLst>
          </p:cNvPr>
          <p:cNvSpPr/>
          <p:nvPr/>
        </p:nvSpPr>
        <p:spPr bwMode="auto">
          <a:xfrm>
            <a:off x="7696200" y="1978578"/>
            <a:ext cx="838200" cy="593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165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AF65F-1BED-862A-41B4-5BD5C561E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EA0782-2307-0581-4B6B-F9631ECE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4" t="28251"/>
          <a:stretch/>
        </p:blipFill>
        <p:spPr>
          <a:xfrm>
            <a:off x="4351095" y="1761067"/>
            <a:ext cx="4372287" cy="2493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432F99-E82B-C8E6-6AFD-D4C083E1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4513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Observations From South Farm Testing</a:t>
            </a:r>
            <a:endParaRPr lang="en-US" b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25659-8CB1-2898-0523-488DB946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14" y="1672112"/>
            <a:ext cx="3596924" cy="2956855"/>
          </a:xfrm>
        </p:spPr>
        <p:txBody>
          <a:bodyPr/>
          <a:lstStyle/>
          <a:p>
            <a:r>
              <a:rPr lang="en-US" sz="2000">
                <a:latin typeface="Helvetica"/>
                <a:cs typeface="Helvetica"/>
              </a:rPr>
              <a:t>Limited Infrastructure</a:t>
            </a:r>
            <a:endParaRPr lang="en-US" sz="1600">
              <a:latin typeface="Helvetica"/>
              <a:cs typeface="Helvetica"/>
            </a:endParaRPr>
          </a:p>
          <a:p>
            <a:pPr lvl="1"/>
            <a:r>
              <a:rPr lang="en-US" sz="1600">
                <a:latin typeface="Helvetica"/>
                <a:cs typeface="Helvetica"/>
              </a:rPr>
              <a:t>Limited Gate Access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Available Power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No Indoor Storage</a:t>
            </a:r>
          </a:p>
          <a:p>
            <a:pPr marL="342900" lvl="1" indent="0">
              <a:buNone/>
            </a:pPr>
            <a:endParaRPr lang="en-US" sz="1600">
              <a:latin typeface="Helvetica"/>
              <a:cs typeface="Helvetica"/>
            </a:endParaRPr>
          </a:p>
          <a:p>
            <a:r>
              <a:rPr lang="en-US" sz="1900">
                <a:latin typeface="Helvetica"/>
                <a:cs typeface="Helvetica"/>
              </a:rPr>
              <a:t>RF Environment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Expected to be quiet </a:t>
            </a:r>
          </a:p>
          <a:p>
            <a:pPr lvl="1"/>
            <a:endParaRPr lang="en-US" sz="16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67BF2-B499-35A3-FAEC-A18F0294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BCEA6-8429-EB99-E922-39399B56249B}"/>
              </a:ext>
            </a:extLst>
          </p:cNvPr>
          <p:cNvSpPr txBox="1"/>
          <p:nvPr/>
        </p:nvSpPr>
        <p:spPr>
          <a:xfrm>
            <a:off x="-99865" y="1093230"/>
            <a:ext cx="2904299" cy="5788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B3D6C"/>
                </a:solidFill>
                <a:latin typeface="+mj-lt"/>
              </a:rPr>
              <a:t>South Farm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635720-9C64-AAD3-B9C6-3268941E4FE2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7953374" y="1535904"/>
            <a:ext cx="58652" cy="4426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C039A9-5058-3B32-9CED-B21F40576BC6}"/>
              </a:ext>
            </a:extLst>
          </p:cNvPr>
          <p:cNvSpPr txBox="1"/>
          <p:nvPr/>
        </p:nvSpPr>
        <p:spPr>
          <a:xfrm>
            <a:off x="6991347" y="1093230"/>
            <a:ext cx="1924053" cy="442674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1B3D6C"/>
                </a:solidFill>
                <a:latin typeface="+mj-lt"/>
              </a:rPr>
              <a:t>Observatory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00743F-8E17-AE96-2F3D-7E3C9E36676F}"/>
              </a:ext>
            </a:extLst>
          </p:cNvPr>
          <p:cNvSpPr/>
          <p:nvPr/>
        </p:nvSpPr>
        <p:spPr bwMode="auto">
          <a:xfrm>
            <a:off x="7382933" y="1978577"/>
            <a:ext cx="1151467" cy="7307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120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29B62-A34A-85A5-7434-4CF20BD8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8BEF-02B9-FC35-852A-9EE11B3A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4513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Observations From North Farm Testing</a:t>
            </a:r>
            <a:endParaRPr lang="en-US" b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15C39-EC49-ACB3-CB9D-92DE469A7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40" y="1602445"/>
            <a:ext cx="3596924" cy="2956855"/>
          </a:xfrm>
        </p:spPr>
        <p:txBody>
          <a:bodyPr/>
          <a:lstStyle/>
          <a:p>
            <a:r>
              <a:rPr lang="en-US" sz="2000">
                <a:latin typeface="Helvetica"/>
                <a:cs typeface="Helvetica"/>
              </a:rPr>
              <a:t>No Infrastructure</a:t>
            </a:r>
            <a:endParaRPr lang="en-US" sz="1600">
              <a:latin typeface="Helvetica"/>
              <a:cs typeface="Helvetica"/>
            </a:endParaRPr>
          </a:p>
          <a:p>
            <a:pPr lvl="1"/>
            <a:r>
              <a:rPr lang="en-US" sz="1600">
                <a:latin typeface="Helvetica"/>
                <a:cs typeface="Helvetica"/>
              </a:rPr>
              <a:t>Limited Gate Access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No available power 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No Indoor Storage</a:t>
            </a:r>
          </a:p>
          <a:p>
            <a:pPr marL="342900" lvl="1" indent="0">
              <a:buNone/>
            </a:pPr>
            <a:endParaRPr lang="en-US" sz="1600">
              <a:latin typeface="Helvetica"/>
              <a:cs typeface="Helvetica"/>
            </a:endParaRPr>
          </a:p>
          <a:p>
            <a:r>
              <a:rPr lang="en-US" sz="1900">
                <a:latin typeface="Helvetica"/>
                <a:cs typeface="Helvetica"/>
              </a:rPr>
              <a:t>RF Environment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Expected to be quiet </a:t>
            </a:r>
          </a:p>
          <a:p>
            <a:pPr lvl="1"/>
            <a:endParaRPr lang="en-US" sz="16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F06B1-7CD4-C8BA-C291-F7EC0F2A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B7939-7886-17D6-A9D6-D0A6F2349F6D}"/>
              </a:ext>
            </a:extLst>
          </p:cNvPr>
          <p:cNvSpPr txBox="1"/>
          <p:nvPr/>
        </p:nvSpPr>
        <p:spPr>
          <a:xfrm>
            <a:off x="-78599" y="1023563"/>
            <a:ext cx="2904299" cy="5788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B3D6C"/>
                </a:solidFill>
                <a:latin typeface="+mj-lt"/>
              </a:rPr>
              <a:t>North Farm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0E203-3AC2-A7B7-B5AA-D3CCB237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58" y="1023563"/>
            <a:ext cx="4960088" cy="341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56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7811C-27AA-2319-2AC4-DA1991F7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F094-566A-AA59-F911-42606DCC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4513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Observations From Patterson Lab Testing</a:t>
            </a:r>
            <a:endParaRPr lang="en-US" b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74ECF-84F1-3C40-AF1C-38F389509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19" y="1554138"/>
            <a:ext cx="3596924" cy="2956855"/>
          </a:xfrm>
        </p:spPr>
        <p:txBody>
          <a:bodyPr/>
          <a:lstStyle/>
          <a:p>
            <a:r>
              <a:rPr lang="en-US" sz="2000">
                <a:latin typeface="Helvetica"/>
                <a:cs typeface="Helvetica"/>
              </a:rPr>
              <a:t>Limited Infrastructure</a:t>
            </a:r>
            <a:endParaRPr lang="en-US" sz="1600">
              <a:latin typeface="Helvetica"/>
              <a:cs typeface="Helvetica"/>
            </a:endParaRPr>
          </a:p>
          <a:p>
            <a:pPr lvl="1"/>
            <a:r>
              <a:rPr lang="en-US" sz="1600">
                <a:latin typeface="Helvetica"/>
                <a:cs typeface="Helvetica"/>
              </a:rPr>
              <a:t>Tall Buildings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Available Power and Storage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Limited Space</a:t>
            </a:r>
          </a:p>
          <a:p>
            <a:pPr marL="342900" lvl="1" indent="0">
              <a:buNone/>
            </a:pPr>
            <a:endParaRPr lang="en-US" sz="1600">
              <a:latin typeface="Helvetica"/>
              <a:cs typeface="Helvetica"/>
            </a:endParaRPr>
          </a:p>
          <a:p>
            <a:r>
              <a:rPr lang="en-US" sz="1900">
                <a:latin typeface="Helvetica"/>
                <a:cs typeface="Helvetica"/>
              </a:rPr>
              <a:t>RF Environment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Hilbun Interference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Passing Cars</a:t>
            </a:r>
          </a:p>
          <a:p>
            <a:pPr marL="342900" lvl="1" indent="0">
              <a:buNone/>
            </a:pPr>
            <a:endParaRPr lang="en-US" sz="1600">
              <a:latin typeface="Helvetica"/>
              <a:cs typeface="Helvetica"/>
            </a:endParaRPr>
          </a:p>
          <a:p>
            <a:pPr lvl="1"/>
            <a:endParaRPr lang="en-US" sz="16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314F9-5932-C825-F181-051280E7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07E9B-00D9-04FE-9DD4-BD323066078D}"/>
              </a:ext>
            </a:extLst>
          </p:cNvPr>
          <p:cNvSpPr txBox="1"/>
          <p:nvPr/>
        </p:nvSpPr>
        <p:spPr>
          <a:xfrm>
            <a:off x="0" y="975256"/>
            <a:ext cx="3251434" cy="5788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1B3D6C"/>
                </a:solidFill>
                <a:latin typeface="+mj-lt"/>
              </a:rPr>
              <a:t>Patterson 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E1FD3-45D5-6C1F-1B37-EDD883F8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759" y="1219595"/>
            <a:ext cx="4683642" cy="32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8CDC-9785-3106-0951-111872B8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F206-7C51-BAE2-BB64-F47247D4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4513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Observations From Pump House Testing</a:t>
            </a:r>
            <a:endParaRPr lang="en-US" b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CED7-8309-7713-EF7F-3B50FFBE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55" y="1619605"/>
            <a:ext cx="3596924" cy="2956855"/>
          </a:xfrm>
        </p:spPr>
        <p:txBody>
          <a:bodyPr/>
          <a:lstStyle/>
          <a:p>
            <a:r>
              <a:rPr lang="en-US" sz="2000">
                <a:latin typeface="Helvetica"/>
                <a:cs typeface="Helvetica"/>
              </a:rPr>
              <a:t>Limited Infrastructure</a:t>
            </a:r>
            <a:endParaRPr lang="en-US" sz="1600">
              <a:latin typeface="Helvetica"/>
              <a:cs typeface="Helvetica"/>
            </a:endParaRPr>
          </a:p>
          <a:p>
            <a:pPr lvl="1"/>
            <a:r>
              <a:rPr lang="en-US" sz="1600">
                <a:latin typeface="Helvetica"/>
                <a:cs typeface="Helvetica"/>
              </a:rPr>
              <a:t>Limited Space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Available power 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No Indoor Storage</a:t>
            </a:r>
          </a:p>
          <a:p>
            <a:pPr marL="342900" lvl="1" indent="0">
              <a:buNone/>
            </a:pPr>
            <a:endParaRPr lang="en-US" sz="1600">
              <a:latin typeface="Helvetica"/>
              <a:cs typeface="Helvetica"/>
            </a:endParaRPr>
          </a:p>
          <a:p>
            <a:r>
              <a:rPr lang="en-US" sz="1900">
                <a:latin typeface="Helvetica"/>
                <a:cs typeface="Helvetica"/>
              </a:rPr>
              <a:t>RF Environment</a:t>
            </a:r>
          </a:p>
          <a:p>
            <a:pPr lvl="1"/>
            <a:r>
              <a:rPr lang="en-US" sz="1600">
                <a:latin typeface="Helvetica"/>
                <a:cs typeface="Helvetica"/>
              </a:rPr>
              <a:t>Passing Cars</a:t>
            </a:r>
          </a:p>
          <a:p>
            <a:pPr lvl="1"/>
            <a:endParaRPr lang="en-US" sz="160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F2B68-B80E-80AD-FB0A-AEB0B619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7204E-5D26-0564-943F-F60DBAF16B37}"/>
              </a:ext>
            </a:extLst>
          </p:cNvPr>
          <p:cNvSpPr txBox="1"/>
          <p:nvPr/>
        </p:nvSpPr>
        <p:spPr>
          <a:xfrm>
            <a:off x="0" y="988034"/>
            <a:ext cx="2904299" cy="57888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B3D6C"/>
                </a:solidFill>
                <a:latin typeface="+mj-lt"/>
              </a:rPr>
              <a:t>Pump House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6D730-37A0-1452-7475-3BB911D3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79" y="1080183"/>
            <a:ext cx="4613381" cy="31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0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4E956-2FA3-4C0B-AD75-126CCF75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7777-D034-C936-E5AC-8F2533AF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1894"/>
            <a:ext cx="86868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Plotting of Collected Noise Data Points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86EC4-A818-9C19-BBEF-51CD1ABDA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EFF12-0741-85E1-45C0-DED4242A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4" t="2735" r="8590" b="2735"/>
          <a:stretch/>
        </p:blipFill>
        <p:spPr>
          <a:xfrm>
            <a:off x="84666" y="2935770"/>
            <a:ext cx="4419600" cy="1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4821B-8EBB-D569-3BB5-AD977A2003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2536" r="8588" b="5172"/>
          <a:stretch/>
        </p:blipFill>
        <p:spPr>
          <a:xfrm>
            <a:off x="84666" y="1201666"/>
            <a:ext cx="4563533" cy="1702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EDE1E-24A1-AE08-5D8C-C725FF75CA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7" t="4038" r="3333" b="3085"/>
          <a:stretch/>
        </p:blipFill>
        <p:spPr>
          <a:xfrm>
            <a:off x="4546600" y="3014157"/>
            <a:ext cx="4572000" cy="1702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51E3B1-BEC7-977D-735E-1C50A813D5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7" t="2637" r="9762" b="2635"/>
          <a:stretch/>
        </p:blipFill>
        <p:spPr>
          <a:xfrm>
            <a:off x="4546600" y="1125419"/>
            <a:ext cx="4419600" cy="1779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02296-DC76-819E-9632-FD234C9AF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1060"/>
            <a:ext cx="9144000" cy="3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44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0BB1-95CB-C8C3-EA49-8A142161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198"/>
            <a:ext cx="9144000" cy="51435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Comparing Maximum and Minimum Average Noise</a:t>
            </a:r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5756AF-3D7F-9611-BBA8-DF9C11F7A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952802"/>
              </p:ext>
            </p:extLst>
          </p:nvPr>
        </p:nvGraphicFramePr>
        <p:xfrm>
          <a:off x="286761" y="993300"/>
          <a:ext cx="8570478" cy="26713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7481">
                  <a:extLst>
                    <a:ext uri="{9D8B030D-6E8A-4147-A177-3AD203B41FA5}">
                      <a16:colId xmlns:a16="http://schemas.microsoft.com/office/drawing/2014/main" val="3076714883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1430587651"/>
                    </a:ext>
                  </a:extLst>
                </a:gridCol>
                <a:gridCol w="3396718">
                  <a:extLst>
                    <a:ext uri="{9D8B030D-6E8A-4147-A177-3AD203B41FA5}">
                      <a16:colId xmlns:a16="http://schemas.microsoft.com/office/drawing/2014/main" val="3070655816"/>
                    </a:ext>
                  </a:extLst>
                </a:gridCol>
              </a:tblGrid>
              <a:tr h="617722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sz="1800" b="1" kern="1200">
                          <a:solidFill>
                            <a:srgbClr val="1B3D6C"/>
                          </a:solidFill>
                          <a:latin typeface="+mj-lt"/>
                          <a:ea typeface="+mn-ea"/>
                          <a:cs typeface="+mn-cs"/>
                        </a:rPr>
                        <a:t>Site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sz="1800" b="1" kern="1200">
                          <a:solidFill>
                            <a:srgbClr val="1B3D6C"/>
                          </a:solidFill>
                          <a:latin typeface="+mj-lt"/>
                          <a:ea typeface="+mn-ea"/>
                          <a:cs typeface="+mn-cs"/>
                        </a:rPr>
                        <a:t>Portable Ground Station </a:t>
                      </a:r>
                    </a:p>
                    <a:p>
                      <a:pPr marL="0" algn="ctr" defTabSz="685800" rtl="0" eaLnBrk="1" fontAlgn="b" latinLnBrk="0" hangingPunct="1"/>
                      <a:r>
                        <a:rPr lang="en-US" sz="1800" b="1" kern="1200">
                          <a:solidFill>
                            <a:srgbClr val="1B3D6C"/>
                          </a:solidFill>
                          <a:latin typeface="+mj-lt"/>
                          <a:ea typeface="+mn-ea"/>
                          <a:cs typeface="+mn-cs"/>
                        </a:rPr>
                        <a:t>(dB)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sz="1800" b="1" kern="1200">
                          <a:solidFill>
                            <a:srgbClr val="1B3D6C"/>
                          </a:solidFill>
                          <a:latin typeface="+mj-lt"/>
                          <a:ea typeface="+mn-ea"/>
                          <a:cs typeface="+mn-cs"/>
                        </a:rPr>
                        <a:t>TinySA Spectrum Analyzer (dB)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90521"/>
                  </a:ext>
                </a:extLst>
              </a:tr>
              <a:tr h="410733"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Walker Roof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-98.28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-120.37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66812"/>
                  </a:ext>
                </a:extLst>
              </a:tr>
              <a:tr h="410733"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Patterson Lawn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-99.67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-119.89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05781"/>
                  </a:ext>
                </a:extLst>
              </a:tr>
              <a:tr h="410733"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Pump House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-99.78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-120.20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305301"/>
                  </a:ext>
                </a:extLst>
              </a:tr>
              <a:tr h="410733"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North Farm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-100.06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-119.89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29543"/>
                  </a:ext>
                </a:extLst>
              </a:tr>
              <a:tr h="410733"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South Farm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-100.44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-119.99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7445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A062F-A1C0-F6E1-7341-780B1060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0E8D1-4678-ADCB-9994-1F0F9C5C9E0E}"/>
              </a:ext>
            </a:extLst>
          </p:cNvPr>
          <p:cNvSpPr txBox="1"/>
          <p:nvPr/>
        </p:nvSpPr>
        <p:spPr>
          <a:xfrm>
            <a:off x="457200" y="3990346"/>
            <a:ext cx="4644189" cy="461665"/>
          </a:xfrm>
          <a:prstGeom prst="rect">
            <a:avLst/>
          </a:prstGeom>
          <a:noFill/>
          <a:ln w="28575">
            <a:solidFill>
              <a:srgbClr val="1B3D6C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Ground Station Range: 2.17 dB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046BA-1F78-5523-0C61-08A510AC45A3}"/>
              </a:ext>
            </a:extLst>
          </p:cNvPr>
          <p:cNvSpPr txBox="1"/>
          <p:nvPr/>
        </p:nvSpPr>
        <p:spPr>
          <a:xfrm>
            <a:off x="5308332" y="3990346"/>
            <a:ext cx="3479533" cy="461665"/>
          </a:xfrm>
          <a:prstGeom prst="rect">
            <a:avLst/>
          </a:prstGeom>
          <a:noFill/>
          <a:ln w="28575">
            <a:solidFill>
              <a:srgbClr val="1B3D6C"/>
            </a:solidFill>
          </a:ln>
        </p:spPr>
        <p:txBody>
          <a:bodyPr wrap="square">
            <a:spAutoFit/>
          </a:bodyPr>
          <a:lstStyle/>
          <a:p>
            <a:r>
              <a:rPr lang="en-US" sz="2400"/>
              <a:t>TinySA Range: 0.48 dB</a:t>
            </a:r>
          </a:p>
        </p:txBody>
      </p:sp>
    </p:spTree>
    <p:extLst>
      <p:ext uri="{BB962C8B-B14F-4D97-AF65-F5344CB8AC3E}">
        <p14:creationId xmlns:p14="http://schemas.microsoft.com/office/powerpoint/2010/main" val="35406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491F-828D-A516-9A32-0B50212C1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Predicted Results vs Experimental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9314-6526-CF3F-678D-ABBA5F10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" y="888093"/>
            <a:ext cx="5430158" cy="3363648"/>
          </a:xfrm>
        </p:spPr>
        <p:txBody>
          <a:bodyPr/>
          <a:lstStyle/>
          <a:p>
            <a:pPr lvl="1"/>
            <a:r>
              <a:rPr lang="en-US" sz="2400">
                <a:latin typeface="Helvetica"/>
                <a:cs typeface="Helvetica"/>
              </a:rPr>
              <a:t>Predicted Results</a:t>
            </a:r>
          </a:p>
          <a:p>
            <a:pPr lvl="2"/>
            <a:r>
              <a:rPr lang="en-US" sz="2000">
                <a:latin typeface="Helvetica"/>
                <a:cs typeface="Helvetica"/>
              </a:rPr>
              <a:t>South Farm &amp; North Farm would be significantly quieter than Walker Roof</a:t>
            </a:r>
          </a:p>
          <a:p>
            <a:pPr lvl="1"/>
            <a:r>
              <a:rPr lang="en-US" sz="2400">
                <a:latin typeface="Helvetica"/>
                <a:cs typeface="Helvetica"/>
              </a:rPr>
              <a:t>Experimental Results</a:t>
            </a:r>
          </a:p>
          <a:p>
            <a:pPr lvl="2"/>
            <a:r>
              <a:rPr lang="en-US" sz="2000">
                <a:latin typeface="Helvetica"/>
                <a:cs typeface="Helvetica"/>
              </a:rPr>
              <a:t>The difference between South Farm and Walker Roof is negligible.</a:t>
            </a:r>
          </a:p>
          <a:p>
            <a:pPr lvl="1"/>
            <a:r>
              <a:rPr lang="en-US" sz="2300">
                <a:latin typeface="Helvetica"/>
                <a:cs typeface="Helvetica"/>
              </a:rPr>
              <a:t>Explanation</a:t>
            </a:r>
          </a:p>
          <a:p>
            <a:pPr lvl="2"/>
            <a:r>
              <a:rPr lang="en-US" sz="2000">
                <a:latin typeface="Helvetica"/>
                <a:cs typeface="Helvetica"/>
              </a:rPr>
              <a:t>Buildings block a large portion of anticipated RF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4D264-DD68-13A3-DE60-110DDED4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08094-6BCF-EA09-39C7-DA91E513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829" y="1033236"/>
            <a:ext cx="2726519" cy="33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5BA1-88A1-2E15-7E12-D7DC504B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and Purpose for Conducting Site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FFFB3-A3CC-E617-C182-89680B532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04" y="1134140"/>
            <a:ext cx="5796516" cy="3495010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CubeSat at MSU</a:t>
            </a:r>
          </a:p>
          <a:p>
            <a:pPr lvl="1"/>
            <a:r>
              <a:rPr lang="en-US">
                <a:latin typeface="Helvetica"/>
                <a:cs typeface="Helvetica"/>
              </a:rPr>
              <a:t>Undergraduate team working to design, launch, and operate Mississippi’s first satellite: </a:t>
            </a:r>
            <a:r>
              <a:rPr lang="en-US" i="1">
                <a:latin typeface="Helvetica"/>
                <a:cs typeface="Helvetica"/>
              </a:rPr>
              <a:t>1-Mississippi</a:t>
            </a:r>
            <a:r>
              <a:rPr lang="en-US">
                <a:latin typeface="Helvetica"/>
                <a:cs typeface="Helvetica"/>
              </a:rPr>
              <a:t> </a:t>
            </a:r>
          </a:p>
          <a:p>
            <a:r>
              <a:rPr lang="en-US">
                <a:latin typeface="Helvetica"/>
                <a:cs typeface="Helvetica"/>
              </a:rPr>
              <a:t>Hyperspectral Imaging Payload </a:t>
            </a:r>
          </a:p>
          <a:p>
            <a:pPr lvl="1"/>
            <a:r>
              <a:rPr lang="en-US">
                <a:latin typeface="Helvetica"/>
                <a:cs typeface="Helvetica"/>
              </a:rPr>
              <a:t>S-Band Frequency (2.4 GHz)</a:t>
            </a:r>
          </a:p>
          <a:p>
            <a:r>
              <a:rPr lang="en-US">
                <a:latin typeface="Helvetica"/>
                <a:cs typeface="Helvetica"/>
              </a:rPr>
              <a:t>Ground Station Communication System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428C6-B9B6-C0C3-9EA6-7B6E357E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9ADB22B-F128-FCD5-B01A-D80DE8612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64" y="812055"/>
            <a:ext cx="2186196" cy="218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22137-99AF-1E91-488E-099F2E6BC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377"/>
          <a:stretch/>
        </p:blipFill>
        <p:spPr>
          <a:xfrm>
            <a:off x="6143120" y="2998251"/>
            <a:ext cx="2527283" cy="14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8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EAB1F-CFD5-E525-9461-9375BF483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06FD-6803-6E96-A831-B057E8BF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Comparing and Ranking Test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98F8B-EDCF-4A65-FB3F-2B5F2C44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F3FFA48-1116-1E83-B6A9-01527521786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03960253"/>
              </p:ext>
            </p:extLst>
          </p:nvPr>
        </p:nvGraphicFramePr>
        <p:xfrm>
          <a:off x="127416" y="814799"/>
          <a:ext cx="8862413" cy="372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731">
                  <a:extLst>
                    <a:ext uri="{9D8B030D-6E8A-4147-A177-3AD203B41FA5}">
                      <a16:colId xmlns:a16="http://schemas.microsoft.com/office/drawing/2014/main" val="3168407446"/>
                    </a:ext>
                  </a:extLst>
                </a:gridCol>
                <a:gridCol w="963637">
                  <a:extLst>
                    <a:ext uri="{9D8B030D-6E8A-4147-A177-3AD203B41FA5}">
                      <a16:colId xmlns:a16="http://schemas.microsoft.com/office/drawing/2014/main" val="1114321887"/>
                    </a:ext>
                  </a:extLst>
                </a:gridCol>
                <a:gridCol w="1274809">
                  <a:extLst>
                    <a:ext uri="{9D8B030D-6E8A-4147-A177-3AD203B41FA5}">
                      <a16:colId xmlns:a16="http://schemas.microsoft.com/office/drawing/2014/main" val="4006830300"/>
                    </a:ext>
                  </a:extLst>
                </a:gridCol>
                <a:gridCol w="1274809">
                  <a:extLst>
                    <a:ext uri="{9D8B030D-6E8A-4147-A177-3AD203B41FA5}">
                      <a16:colId xmlns:a16="http://schemas.microsoft.com/office/drawing/2014/main" val="4085942924"/>
                    </a:ext>
                  </a:extLst>
                </a:gridCol>
                <a:gridCol w="1274809">
                  <a:extLst>
                    <a:ext uri="{9D8B030D-6E8A-4147-A177-3AD203B41FA5}">
                      <a16:colId xmlns:a16="http://schemas.microsoft.com/office/drawing/2014/main" val="2514456061"/>
                    </a:ext>
                  </a:extLst>
                </a:gridCol>
                <a:gridCol w="1274809">
                  <a:extLst>
                    <a:ext uri="{9D8B030D-6E8A-4147-A177-3AD203B41FA5}">
                      <a16:colId xmlns:a16="http://schemas.microsoft.com/office/drawing/2014/main" val="2558423253"/>
                    </a:ext>
                  </a:extLst>
                </a:gridCol>
                <a:gridCol w="1274809">
                  <a:extLst>
                    <a:ext uri="{9D8B030D-6E8A-4147-A177-3AD203B41FA5}">
                      <a16:colId xmlns:a16="http://schemas.microsoft.com/office/drawing/2014/main" val="1902007241"/>
                    </a:ext>
                  </a:extLst>
                </a:gridCol>
              </a:tblGrid>
              <a:tr h="65142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Walker Roof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Pump House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South Farm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Patterson Lab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1B3D6C"/>
                          </a:solidFill>
                          <a:latin typeface="+mj-lt"/>
                        </a:rPr>
                        <a:t>North Farm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74439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Noise Floor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83222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Accessibility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36413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Internet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45358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Power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84551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Line of Sight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08915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Space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1600" b="0" i="0" u="none" strike="noStrike" noProof="0">
                        <a:solidFill>
                          <a:srgbClr val="1B3D6C"/>
                        </a:solidFill>
                        <a:effectLst/>
                        <a:latin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235298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Obstructions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850803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Terrian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1B3D6C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615728"/>
                  </a:ext>
                </a:extLst>
              </a:tr>
              <a:tr h="3068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Elevation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 defTabSz="6858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kern="120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99096"/>
                  </a:ext>
                </a:extLst>
              </a:tr>
              <a:tr h="3068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Weighted Totals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solidFill>
                          <a:srgbClr val="1B3D6C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1B3D6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B3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9FA">
                        <a:alpha val="2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33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394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BF9A-581E-7FA7-34F5-FD3D3B35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A348E-827D-F3AA-95F2-37F083C0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94" y="1045978"/>
            <a:ext cx="8414412" cy="336364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Permanent Ground Station on Walker Rooftop </a:t>
            </a:r>
          </a:p>
          <a:p>
            <a:pPr lvl="1"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South Farm back-up location </a:t>
            </a:r>
          </a:p>
          <a:p>
            <a:pPr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Present findings to Mississippi State University and the MSU Aerospace Department </a:t>
            </a:r>
          </a:p>
          <a:p>
            <a:pPr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Repeatable Experiment Procedure </a:t>
            </a:r>
          </a:p>
          <a:p>
            <a:pPr lvl="1"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University Student Groups</a:t>
            </a:r>
          </a:p>
          <a:p>
            <a:pPr lvl="1">
              <a:spcBef>
                <a:spcPts val="1200"/>
              </a:spcBef>
            </a:pPr>
            <a:r>
              <a:rPr lang="en-US">
                <a:latin typeface="Helvetica"/>
                <a:cs typeface="Helvetica"/>
              </a:rPr>
              <a:t>Radio Enthusiasts </a:t>
            </a:r>
          </a:p>
          <a:p>
            <a:pPr marL="0" indent="0">
              <a:spcBef>
                <a:spcPts val="1200"/>
              </a:spcBef>
              <a:buNone/>
            </a:pPr>
            <a:endParaRPr lang="en-US">
              <a:highlight>
                <a:srgbClr val="00FF00"/>
              </a:highlight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D6815-A755-D412-6613-3D8244BA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FEAA9-67F6-6063-3C52-3B7A04D5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8274-9C08-7F70-D275-0C237331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49CD-DE08-95FD-0299-4EE978DB6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0274"/>
            <a:ext cx="7396038" cy="33636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>
                <a:latin typeface="Helvetica"/>
                <a:cs typeface="Helvetica"/>
              </a:rPr>
              <a:t>CubeSat at MSU Student Team </a:t>
            </a:r>
          </a:p>
          <a:p>
            <a:pPr>
              <a:lnSpc>
                <a:spcPct val="150000"/>
              </a:lnSpc>
            </a:pPr>
            <a:r>
              <a:rPr lang="en-US">
                <a:latin typeface="Helvetica"/>
                <a:cs typeface="Helvetica"/>
              </a:rPr>
              <a:t>Faculty Advisor, Mr. Wolz </a:t>
            </a:r>
          </a:p>
          <a:p>
            <a:pPr>
              <a:lnSpc>
                <a:spcPct val="150000"/>
              </a:lnSpc>
            </a:pPr>
            <a:r>
              <a:rPr lang="en-US">
                <a:latin typeface="Helvetica"/>
                <a:cs typeface="Helvetica"/>
              </a:rPr>
              <a:t>MSU Aerospace Engineering Department </a:t>
            </a:r>
          </a:p>
          <a:p>
            <a:pPr>
              <a:lnSpc>
                <a:spcPct val="150000"/>
              </a:lnSpc>
            </a:pPr>
            <a:r>
              <a:rPr lang="en-US">
                <a:latin typeface="Helvetica"/>
                <a:cs typeface="Helvetica"/>
              </a:rPr>
              <a:t>Bagley College of Engineering </a:t>
            </a:r>
          </a:p>
          <a:p>
            <a:pPr>
              <a:lnSpc>
                <a:spcPct val="150000"/>
              </a:lnSpc>
            </a:pPr>
            <a:r>
              <a:rPr lang="en-US">
                <a:latin typeface="Helvetica"/>
                <a:cs typeface="Helvetica"/>
              </a:rPr>
              <a:t>American Institute of Aeronautics and Astronautics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5789-78C8-AF15-75D3-5F9FDB2E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A black and red logo&#10;&#10;AI-generated content may be incorrect.">
            <a:extLst>
              <a:ext uri="{FF2B5EF4-FFF2-40B4-BE49-F238E27FC236}">
                <a16:creationId xmlns:a16="http://schemas.microsoft.com/office/drawing/2014/main" id="{81E9C4F8-76FC-1FA0-4EE4-691045963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86" y="1724828"/>
            <a:ext cx="2186214" cy="16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77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E217-C0C9-97A1-ECD6-5AFC77B5D740}"/>
              </a:ext>
            </a:extLst>
          </p:cNvPr>
          <p:cNvSpPr txBox="1">
            <a:spLocks/>
          </p:cNvSpPr>
          <p:nvPr/>
        </p:nvSpPr>
        <p:spPr>
          <a:xfrm>
            <a:off x="228600" y="203745"/>
            <a:ext cx="8686800" cy="51435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>
                <a:solidFill>
                  <a:srgbClr val="1B3D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39FC-123C-B701-2DC1-94BE5D42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and Project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DFE5F-400E-D705-7CCC-E91B14ED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1288A0-F020-8B2C-5B0F-DC5BCAE73BA8}"/>
              </a:ext>
            </a:extLst>
          </p:cNvPr>
          <p:cNvSpPr/>
          <p:nvPr/>
        </p:nvSpPr>
        <p:spPr bwMode="auto">
          <a:xfrm>
            <a:off x="1017507" y="1985969"/>
            <a:ext cx="6981370" cy="399142"/>
          </a:xfrm>
          <a:prstGeom prst="roundRect">
            <a:avLst/>
          </a:prstGeom>
          <a:solidFill>
            <a:srgbClr val="C2D9FA"/>
          </a:solidFill>
          <a:ln w="19050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B3D6C"/>
              </a:solidFill>
              <a:effectLst/>
              <a:ea typeface="ＭＳ Ｐゴシック" pitchFamily="8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3D7EC-43B8-8A62-601D-E810B17D317D}"/>
              </a:ext>
            </a:extLst>
          </p:cNvPr>
          <p:cNvSpPr txBox="1"/>
          <p:nvPr/>
        </p:nvSpPr>
        <p:spPr>
          <a:xfrm>
            <a:off x="1108220" y="1926025"/>
            <a:ext cx="6839857" cy="46166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rgbClr val="1B3D6C"/>
                </a:solidFill>
                <a:latin typeface="Arial"/>
                <a:ea typeface="ＭＳ Ｐゴシック"/>
                <a:cs typeface="Arial"/>
              </a:rPr>
              <a:t>Test Ground Station Development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1FB72-A692-BBB9-8F24-A366B734C0DC}"/>
              </a:ext>
            </a:extLst>
          </p:cNvPr>
          <p:cNvSpPr/>
          <p:nvPr/>
        </p:nvSpPr>
        <p:spPr bwMode="auto">
          <a:xfrm>
            <a:off x="1017506" y="2650788"/>
            <a:ext cx="6981370" cy="399142"/>
          </a:xfrm>
          <a:prstGeom prst="roundRect">
            <a:avLst/>
          </a:prstGeom>
          <a:solidFill>
            <a:srgbClr val="C2D9FA"/>
          </a:solidFill>
          <a:ln w="19050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B3D6C"/>
              </a:solidFill>
              <a:effectLst/>
              <a:ea typeface="ＭＳ Ｐゴシック" pitchFamily="8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8BECE-2A9B-4A5B-DBFF-79FEFBECAF18}"/>
              </a:ext>
            </a:extLst>
          </p:cNvPr>
          <p:cNvSpPr txBox="1"/>
          <p:nvPr/>
        </p:nvSpPr>
        <p:spPr>
          <a:xfrm>
            <a:off x="1108220" y="2594740"/>
            <a:ext cx="68398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3D6C"/>
                </a:solidFill>
              </a:rPr>
              <a:t>Conducting Site Surveys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DD1D74-C1A5-E7C7-F030-F591415E08DC}"/>
              </a:ext>
            </a:extLst>
          </p:cNvPr>
          <p:cNvSpPr/>
          <p:nvPr/>
        </p:nvSpPr>
        <p:spPr bwMode="auto">
          <a:xfrm>
            <a:off x="1017506" y="3343314"/>
            <a:ext cx="6981370" cy="399142"/>
          </a:xfrm>
          <a:prstGeom prst="roundRect">
            <a:avLst/>
          </a:prstGeom>
          <a:solidFill>
            <a:srgbClr val="C2D9FA"/>
          </a:solidFill>
          <a:ln w="19050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B3D6C"/>
              </a:solidFill>
              <a:effectLst/>
              <a:ea typeface="ＭＳ Ｐゴシック" pitchFamily="80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80BB0-D90F-F427-726E-61FC022D379D}"/>
              </a:ext>
            </a:extLst>
          </p:cNvPr>
          <p:cNvSpPr txBox="1"/>
          <p:nvPr/>
        </p:nvSpPr>
        <p:spPr>
          <a:xfrm>
            <a:off x="1108220" y="3293012"/>
            <a:ext cx="68398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3D6C"/>
                </a:solidFill>
              </a:rPr>
              <a:t>Results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1A0EBF3-1AA8-D185-44FC-54BECB31F323}"/>
              </a:ext>
            </a:extLst>
          </p:cNvPr>
          <p:cNvSpPr/>
          <p:nvPr/>
        </p:nvSpPr>
        <p:spPr bwMode="auto">
          <a:xfrm>
            <a:off x="1017506" y="3971003"/>
            <a:ext cx="6981370" cy="399142"/>
          </a:xfrm>
          <a:prstGeom prst="roundRect">
            <a:avLst/>
          </a:prstGeom>
          <a:solidFill>
            <a:srgbClr val="C2D9FA"/>
          </a:solidFill>
          <a:ln w="19050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1B3D6C"/>
              </a:solidFill>
              <a:effectLst/>
              <a:ea typeface="ＭＳ Ｐゴシック" pitchFamily="80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4CA53-BAA9-5ACF-B241-54ECAB84E104}"/>
              </a:ext>
            </a:extLst>
          </p:cNvPr>
          <p:cNvSpPr txBox="1"/>
          <p:nvPr/>
        </p:nvSpPr>
        <p:spPr>
          <a:xfrm>
            <a:off x="1108220" y="3947704"/>
            <a:ext cx="68398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3D6C"/>
                </a:solidFill>
              </a:rPr>
              <a:t>Analysis and Conclusion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05046F-839F-662C-21BF-5135652E86AB}"/>
              </a:ext>
            </a:extLst>
          </p:cNvPr>
          <p:cNvSpPr txBox="1">
            <a:spLocks/>
          </p:cNvSpPr>
          <p:nvPr/>
        </p:nvSpPr>
        <p:spPr bwMode="auto">
          <a:xfrm>
            <a:off x="152399" y="816791"/>
            <a:ext cx="8839201" cy="5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r>
              <a:rPr lang="en-US" kern="0">
                <a:solidFill>
                  <a:srgbClr val="1B3D6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Where are we going to put our ground station?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3A0688-87D7-2F9C-60F7-12964936A818}"/>
              </a:ext>
            </a:extLst>
          </p:cNvPr>
          <p:cNvSpPr txBox="1">
            <a:spLocks/>
          </p:cNvSpPr>
          <p:nvPr/>
        </p:nvSpPr>
        <p:spPr bwMode="auto">
          <a:xfrm>
            <a:off x="499067" y="1345000"/>
            <a:ext cx="8545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3D6C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D6C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D6C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D6C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D6C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2900" algn="l" eaLnBrk="0" hangingPunct="0">
              <a:spcBef>
                <a:spcPct val="20000"/>
              </a:spcBef>
              <a:buFont typeface="Wingdings" charset="2"/>
              <a:buChar char="Ø"/>
            </a:pPr>
            <a:r>
              <a:rPr lang="en-US" sz="2100"/>
              <a:t>Conducting Site Surveys with a portable test ground station</a:t>
            </a:r>
          </a:p>
        </p:txBody>
      </p:sp>
    </p:spTree>
    <p:extLst>
      <p:ext uri="{BB962C8B-B14F-4D97-AF65-F5344CB8AC3E}">
        <p14:creationId xmlns:p14="http://schemas.microsoft.com/office/powerpoint/2010/main" val="1216818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A674-F272-8428-6BB3-59BA889C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Establishing Driving Engineering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8D477-A24F-A7B8-7A1A-4C562429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01675-A66C-E6B4-8051-C6BE06E121B3}"/>
              </a:ext>
            </a:extLst>
          </p:cNvPr>
          <p:cNvSpPr txBox="1"/>
          <p:nvPr/>
        </p:nvSpPr>
        <p:spPr>
          <a:xfrm>
            <a:off x="468840" y="3468061"/>
            <a:ext cx="1615694" cy="1052758"/>
          </a:xfrm>
          <a:prstGeom prst="rect">
            <a:avLst/>
          </a:prstGeom>
          <a:noFill/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100">
                <a:solidFill>
                  <a:srgbClr val="1B3D6C"/>
                </a:solidFill>
                <a:latin typeface="Helvetica"/>
                <a:ea typeface="ＭＳ Ｐゴシック"/>
                <a:cs typeface="Helvetica"/>
              </a:rPr>
              <a:t>Radio Frequency Capabilities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2B1465-89BA-C0B0-28A7-31ABED3F5ECA}"/>
              </a:ext>
            </a:extLst>
          </p:cNvPr>
          <p:cNvSpPr txBox="1"/>
          <p:nvPr/>
        </p:nvSpPr>
        <p:spPr>
          <a:xfrm>
            <a:off x="2806670" y="3458990"/>
            <a:ext cx="1479627" cy="1061829"/>
          </a:xfrm>
          <a:prstGeom prst="rect">
            <a:avLst/>
          </a:prstGeom>
          <a:noFill/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solidFill>
                  <a:srgbClr val="1B3D6C"/>
                </a:solidFill>
                <a:latin typeface="Helvetica"/>
                <a:cs typeface="Helvetica"/>
              </a:rPr>
              <a:t>Azimuth &amp; Elevation Control</a:t>
            </a:r>
            <a:endParaRPr lang="en-US">
              <a:solidFill>
                <a:srgbClr val="1B3D6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002B5-2FF2-18D7-38F0-7FAE4410B4DD}"/>
              </a:ext>
            </a:extLst>
          </p:cNvPr>
          <p:cNvSpPr txBox="1"/>
          <p:nvPr/>
        </p:nvSpPr>
        <p:spPr>
          <a:xfrm>
            <a:off x="5431536" y="3785104"/>
            <a:ext cx="1308433" cy="415498"/>
          </a:xfrm>
          <a:prstGeom prst="rect">
            <a:avLst/>
          </a:prstGeom>
          <a:noFill/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solidFill>
                  <a:srgbClr val="1B3D6C"/>
                </a:solidFill>
                <a:latin typeface="Helvetica"/>
                <a:cs typeface="Helvetica"/>
              </a:rPr>
              <a:t>Portable</a:t>
            </a:r>
            <a:endParaRPr lang="en-US">
              <a:solidFill>
                <a:srgbClr val="1B3D6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D74E1D-DC56-3660-69F8-F3643F47F88C}"/>
              </a:ext>
            </a:extLst>
          </p:cNvPr>
          <p:cNvSpPr txBox="1"/>
          <p:nvPr/>
        </p:nvSpPr>
        <p:spPr>
          <a:xfrm>
            <a:off x="7299326" y="3785104"/>
            <a:ext cx="1308434" cy="415498"/>
          </a:xfrm>
          <a:prstGeom prst="rect">
            <a:avLst/>
          </a:prstGeom>
          <a:noFill/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>
                <a:solidFill>
                  <a:srgbClr val="1B3D6C"/>
                </a:solidFill>
                <a:latin typeface="Helvetica"/>
                <a:cs typeface="Helvetica"/>
              </a:rPr>
              <a:t>Low Cost</a:t>
            </a:r>
            <a:endParaRPr lang="en-US">
              <a:solidFill>
                <a:srgbClr val="1B3D6C"/>
              </a:solidFill>
            </a:endParaRPr>
          </a:p>
        </p:txBody>
      </p:sp>
      <p:pic>
        <p:nvPicPr>
          <p:cNvPr id="30" name="Picture 29" descr="A black and white satellite dish&#10;&#10;AI-generated content may be incorrect.">
            <a:extLst>
              <a:ext uri="{FF2B5EF4-FFF2-40B4-BE49-F238E27FC236}">
                <a16:creationId xmlns:a16="http://schemas.microsoft.com/office/drawing/2014/main" id="{0B7E96A8-9905-BC46-84A9-D50FBF9D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2939244" y="1886682"/>
            <a:ext cx="1548513" cy="1440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B9AD8E-89AC-F9F7-9BFA-D7074DA8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464795" y="1864711"/>
            <a:ext cx="1605643" cy="1605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5C131-8485-28F6-08B8-C97A20B701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5208" t="24951" r="17480" b="24951"/>
          <a:stretch/>
        </p:blipFill>
        <p:spPr>
          <a:xfrm>
            <a:off x="5143501" y="2189769"/>
            <a:ext cx="1684862" cy="1023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9B6BF-4AC2-F3F4-0ADC-843B6B07D4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18620" t="28417" r="15387" b="28520"/>
          <a:stretch/>
        </p:blipFill>
        <p:spPr>
          <a:xfrm rot="20743533">
            <a:off x="7313411" y="2270476"/>
            <a:ext cx="1381627" cy="901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0D466-F169-32AB-B0A9-E4F32796842F}"/>
              </a:ext>
            </a:extLst>
          </p:cNvPr>
          <p:cNvSpPr txBox="1"/>
          <p:nvPr/>
        </p:nvSpPr>
        <p:spPr>
          <a:xfrm>
            <a:off x="815696" y="1107477"/>
            <a:ext cx="3323722" cy="510778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Helvetica"/>
                <a:cs typeface="Helvetica"/>
              </a:rPr>
              <a:t>System Requirements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A3E02-B484-3F00-D830-2BA87AE50D37}"/>
              </a:ext>
            </a:extLst>
          </p:cNvPr>
          <p:cNvSpPr txBox="1"/>
          <p:nvPr/>
        </p:nvSpPr>
        <p:spPr>
          <a:xfrm>
            <a:off x="5143501" y="1107477"/>
            <a:ext cx="3323722" cy="510778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Helvetica"/>
                <a:cs typeface="Helvetica"/>
              </a:rPr>
              <a:t>Design Constraints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4132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D925-42D1-732A-1449-4E1B3AC4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E85ABF-5139-1123-2A44-0E3A9F174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93" y="786253"/>
            <a:ext cx="7899013" cy="3715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875EA-7652-19BD-F0E4-1D35F3B4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Portable Ground Station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5B430-99A2-EAEC-3682-908E2558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3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3C60-85D3-F25E-CD12-45D76A182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A14-C85B-F19C-A7FD-1C396193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Interface Workstation System Components</a:t>
            </a:r>
          </a:p>
        </p:txBody>
      </p:sp>
      <p:pic>
        <p:nvPicPr>
          <p:cNvPr id="5" name="Content Placeholder 4" descr="A computer on a desk&#10;&#10;AI-generated content may be incorrect.">
            <a:extLst>
              <a:ext uri="{FF2B5EF4-FFF2-40B4-BE49-F238E27FC236}">
                <a16:creationId xmlns:a16="http://schemas.microsoft.com/office/drawing/2014/main" id="{E1902C91-6D11-3CB5-261E-229E4560A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473" y="906572"/>
            <a:ext cx="4951343" cy="37155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96F9-7BDD-DC7F-FF79-722F584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38D31-576C-0BB4-1782-B8964DCC4FE7}"/>
              </a:ext>
            </a:extLst>
          </p:cNvPr>
          <p:cNvSpPr txBox="1"/>
          <p:nvPr/>
        </p:nvSpPr>
        <p:spPr>
          <a:xfrm>
            <a:off x="6806495" y="3220667"/>
            <a:ext cx="142033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Mouse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64088-08D5-EBB9-9AB4-C9EFF1BA0E92}"/>
              </a:ext>
            </a:extLst>
          </p:cNvPr>
          <p:cNvSpPr txBox="1"/>
          <p:nvPr/>
        </p:nvSpPr>
        <p:spPr>
          <a:xfrm>
            <a:off x="1479551" y="1287444"/>
            <a:ext cx="1420338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Monitor</a:t>
            </a:r>
          </a:p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(SDR++)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89E94-1A2C-19D7-F561-D6B1F0BC4945}"/>
              </a:ext>
            </a:extLst>
          </p:cNvPr>
          <p:cNvSpPr txBox="1"/>
          <p:nvPr/>
        </p:nvSpPr>
        <p:spPr>
          <a:xfrm>
            <a:off x="1853495" y="3629889"/>
            <a:ext cx="142033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Keyboard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484AE7-1C1E-A3A8-36F1-3535E02A3DAD}"/>
              </a:ext>
            </a:extLst>
          </p:cNvPr>
          <p:cNvCxnSpPr>
            <a:cxnSpLocks/>
          </p:cNvCxnSpPr>
          <p:nvPr/>
        </p:nvCxnSpPr>
        <p:spPr bwMode="auto">
          <a:xfrm>
            <a:off x="2902484" y="1918187"/>
            <a:ext cx="587425" cy="592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0E2B06-0E3A-A75C-4E64-814AE14B4321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0241" y="3646797"/>
            <a:ext cx="238074" cy="1650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44BBC8-6661-01AA-FF8E-35779AF51AEB}"/>
              </a:ext>
            </a:extLst>
          </p:cNvPr>
          <p:cNvCxnSpPr>
            <a:cxnSpLocks/>
          </p:cNvCxnSpPr>
          <p:nvPr/>
        </p:nvCxnSpPr>
        <p:spPr bwMode="auto">
          <a:xfrm flipV="1">
            <a:off x="3290539" y="3755427"/>
            <a:ext cx="368703" cy="2300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970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01684-3024-F5C6-AB55-6714ECDD6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3DE6-85A6-0F05-B492-EA0C3108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Ground Station Interface (GSI) Components</a:t>
            </a:r>
          </a:p>
        </p:txBody>
      </p:sp>
      <p:pic>
        <p:nvPicPr>
          <p:cNvPr id="5" name="Content Placeholder 4" descr="A machine with wires connected to it&#10;&#10;AI-generated content may be incorrect.">
            <a:extLst>
              <a:ext uri="{FF2B5EF4-FFF2-40B4-BE49-F238E27FC236}">
                <a16:creationId xmlns:a16="http://schemas.microsoft.com/office/drawing/2014/main" id="{AA243602-D0D7-5FFD-69C3-6D780D191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87" t="9273" r="7211"/>
          <a:stretch/>
        </p:blipFill>
        <p:spPr>
          <a:xfrm rot="10800000" flipH="1">
            <a:off x="687467" y="1168650"/>
            <a:ext cx="4327643" cy="32763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2C45A-5041-79B3-02F5-9AE3457D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A grey rectangular device with dials and buttons&#10;&#10;AI-generated content may be incorrect.">
            <a:extLst>
              <a:ext uri="{FF2B5EF4-FFF2-40B4-BE49-F238E27FC236}">
                <a16:creationId xmlns:a16="http://schemas.microsoft.com/office/drawing/2014/main" id="{6B74D9F5-06D9-7F8B-21FF-F7A629DD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187" y="1170542"/>
            <a:ext cx="2560258" cy="2093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C7E70-F116-B84E-B0A0-47502834EDEE}"/>
              </a:ext>
            </a:extLst>
          </p:cNvPr>
          <p:cNvSpPr txBox="1"/>
          <p:nvPr/>
        </p:nvSpPr>
        <p:spPr>
          <a:xfrm>
            <a:off x="82551" y="1753111"/>
            <a:ext cx="1420338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Raspberry Pi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C1CB0-81F2-31B1-A66E-C13ADD4D3B02}"/>
              </a:ext>
            </a:extLst>
          </p:cNvPr>
          <p:cNvSpPr txBox="1"/>
          <p:nvPr/>
        </p:nvSpPr>
        <p:spPr>
          <a:xfrm>
            <a:off x="5460160" y="3646634"/>
            <a:ext cx="1888554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Yaesu G-5500 Controller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E79B3-6305-3155-9E8A-1A0F9911355B}"/>
              </a:ext>
            </a:extLst>
          </p:cNvPr>
          <p:cNvSpPr txBox="1"/>
          <p:nvPr/>
        </p:nvSpPr>
        <p:spPr>
          <a:xfrm>
            <a:off x="82552" y="3949598"/>
            <a:ext cx="1578705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Caribou Lite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0646C-3093-3E29-7A37-F0E2F82546C9}"/>
              </a:ext>
            </a:extLst>
          </p:cNvPr>
          <p:cNvSpPr txBox="1"/>
          <p:nvPr/>
        </p:nvSpPr>
        <p:spPr>
          <a:xfrm>
            <a:off x="3580407" y="968158"/>
            <a:ext cx="1571819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Arduino Uno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3BF63-7BC8-D46D-B355-824CB5AB880A}"/>
              </a:ext>
            </a:extLst>
          </p:cNvPr>
          <p:cNvSpPr txBox="1"/>
          <p:nvPr/>
        </p:nvSpPr>
        <p:spPr>
          <a:xfrm>
            <a:off x="3931569" y="1753109"/>
            <a:ext cx="1675102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Custom 8 Pin Connector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6684BD-58D2-42EC-5415-F02F1CAE1773}"/>
              </a:ext>
            </a:extLst>
          </p:cNvPr>
          <p:cNvCxnSpPr/>
          <p:nvPr/>
        </p:nvCxnSpPr>
        <p:spPr bwMode="auto">
          <a:xfrm flipH="1">
            <a:off x="3955055" y="2479483"/>
            <a:ext cx="903381" cy="9212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ECD69BC-B882-60FB-CFBD-1CF5426F5BE6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2110" y="4035615"/>
            <a:ext cx="1392253" cy="812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97DD39-23FD-4AA4-BE59-ADA45D642A1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28338" y="2670901"/>
            <a:ext cx="163879" cy="10066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580432-0D92-E18B-BF8E-C0367287A92D}"/>
              </a:ext>
            </a:extLst>
          </p:cNvPr>
          <p:cNvCxnSpPr>
            <a:cxnSpLocks/>
          </p:cNvCxnSpPr>
          <p:nvPr/>
        </p:nvCxnSpPr>
        <p:spPr bwMode="auto">
          <a:xfrm>
            <a:off x="892364" y="2479483"/>
            <a:ext cx="577009" cy="6734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09F837-B3DE-25A6-AD60-1BDBFF121119}"/>
              </a:ext>
            </a:extLst>
          </p:cNvPr>
          <p:cNvCxnSpPr>
            <a:cxnSpLocks/>
          </p:cNvCxnSpPr>
          <p:nvPr/>
        </p:nvCxnSpPr>
        <p:spPr bwMode="auto">
          <a:xfrm flipV="1">
            <a:off x="885479" y="3325028"/>
            <a:ext cx="756034" cy="6141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CCBC7B-1640-75A7-19FB-B96ADD4DD53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7795" y="1178114"/>
            <a:ext cx="669273" cy="397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8169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0A8CC-E5CB-3A6D-3C74-AA956140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56D7B-00F1-6871-5427-ED4239F3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Antenna Stand System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7DF4-0754-8E19-EB3A-B96651B7D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A white screen with a white screen and a white object&#10;&#10;AI-generated content may be incorrect.">
            <a:extLst>
              <a:ext uri="{FF2B5EF4-FFF2-40B4-BE49-F238E27FC236}">
                <a16:creationId xmlns:a16="http://schemas.microsoft.com/office/drawing/2014/main" id="{886D331C-8D8E-F76C-260F-5060B0E6C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5"/>
          <a:stretch/>
        </p:blipFill>
        <p:spPr>
          <a:xfrm>
            <a:off x="689403" y="1449694"/>
            <a:ext cx="2845462" cy="2681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2864D-74B7-2EBD-54EE-74EE2F49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64" y="1361454"/>
            <a:ext cx="3719405" cy="274983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BAE316-E552-38AD-1945-99BB8FBA0AF6}"/>
              </a:ext>
            </a:extLst>
          </p:cNvPr>
          <p:cNvCxnSpPr>
            <a:cxnSpLocks/>
          </p:cNvCxnSpPr>
          <p:nvPr/>
        </p:nvCxnSpPr>
        <p:spPr bwMode="auto">
          <a:xfrm flipH="1">
            <a:off x="2849880" y="1594090"/>
            <a:ext cx="486258" cy="478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050C50-3CBA-C5C7-54B4-E32AC181E217}"/>
              </a:ext>
            </a:extLst>
          </p:cNvPr>
          <p:cNvCxnSpPr>
            <a:cxnSpLocks/>
          </p:cNvCxnSpPr>
          <p:nvPr/>
        </p:nvCxnSpPr>
        <p:spPr bwMode="auto">
          <a:xfrm>
            <a:off x="824359" y="1841034"/>
            <a:ext cx="286744" cy="4883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9141A4-919E-8656-7748-B7157749033E}"/>
              </a:ext>
            </a:extLst>
          </p:cNvPr>
          <p:cNvSpPr txBox="1"/>
          <p:nvPr/>
        </p:nvSpPr>
        <p:spPr>
          <a:xfrm>
            <a:off x="3153503" y="988815"/>
            <a:ext cx="1420338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S-Band Antenna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ED639-AC9E-D184-1C14-CC4C55AED614}"/>
              </a:ext>
            </a:extLst>
          </p:cNvPr>
          <p:cNvSpPr txBox="1"/>
          <p:nvPr/>
        </p:nvSpPr>
        <p:spPr>
          <a:xfrm>
            <a:off x="84336" y="1151093"/>
            <a:ext cx="1420338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L-Band Antenna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CED7A3-DFA3-646A-257A-F33A9C54A969}"/>
              </a:ext>
            </a:extLst>
          </p:cNvPr>
          <p:cNvSpPr txBox="1"/>
          <p:nvPr/>
        </p:nvSpPr>
        <p:spPr>
          <a:xfrm>
            <a:off x="5150240" y="3978095"/>
            <a:ext cx="142033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Rotator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D90FB0-F5C7-0188-42A6-169475CBC250}"/>
              </a:ext>
            </a:extLst>
          </p:cNvPr>
          <p:cNvSpPr txBox="1"/>
          <p:nvPr/>
        </p:nvSpPr>
        <p:spPr>
          <a:xfrm>
            <a:off x="5149668" y="1107645"/>
            <a:ext cx="1420338" cy="71508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Counter Weights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95774F-7785-B4D4-864E-169FEE4D3322}"/>
              </a:ext>
            </a:extLst>
          </p:cNvPr>
          <p:cNvSpPr txBox="1"/>
          <p:nvPr/>
        </p:nvSpPr>
        <p:spPr>
          <a:xfrm>
            <a:off x="7386836" y="3564092"/>
            <a:ext cx="142033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Boom Arm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F6751E-9171-082E-9F06-A26AA5273548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1996" y="2899663"/>
            <a:ext cx="725936" cy="1084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6C5F83-71C8-1B08-2AA3-C18B2FDCB90E}"/>
              </a:ext>
            </a:extLst>
          </p:cNvPr>
          <p:cNvSpPr txBox="1"/>
          <p:nvPr/>
        </p:nvSpPr>
        <p:spPr>
          <a:xfrm>
            <a:off x="2672922" y="3594170"/>
            <a:ext cx="1320431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  <a:cs typeface="Arial"/>
              </a:rPr>
              <a:t>PA Stand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F3DA2D-C174-FE7D-D3E7-C29C55B4246B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 flipV="1">
            <a:off x="1936682" y="3266138"/>
            <a:ext cx="736240" cy="5323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7E299D-56A8-CB67-8A47-F240C9C992C1}"/>
              </a:ext>
            </a:extLst>
          </p:cNvPr>
          <p:cNvCxnSpPr>
            <a:cxnSpLocks/>
          </p:cNvCxnSpPr>
          <p:nvPr/>
        </p:nvCxnSpPr>
        <p:spPr bwMode="auto">
          <a:xfrm>
            <a:off x="6493575" y="1849025"/>
            <a:ext cx="1372633" cy="8776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91E63F-58AD-0809-C33E-F30BF078774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277878" y="2753000"/>
            <a:ext cx="343658" cy="8105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EDCF29-6A91-E7BF-C576-17DC486AA42E}"/>
              </a:ext>
            </a:extLst>
          </p:cNvPr>
          <p:cNvCxnSpPr>
            <a:cxnSpLocks/>
          </p:cNvCxnSpPr>
          <p:nvPr/>
        </p:nvCxnSpPr>
        <p:spPr bwMode="auto">
          <a:xfrm flipH="1">
            <a:off x="5458408" y="1826465"/>
            <a:ext cx="238075" cy="8776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B3D6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9247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6FDD-3C14-A776-4962-229F668A3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B19F-B7DA-D8A7-8B00-6C13EB68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Determined Locations to Conduct Site Surveys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20289-DE74-D9B7-E363-EDD8AE9E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8095A-98AD-7195-557C-14AD2681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78" r="24926"/>
          <a:stretch/>
        </p:blipFill>
        <p:spPr>
          <a:xfrm>
            <a:off x="616688" y="2830487"/>
            <a:ext cx="2897426" cy="1719140"/>
          </a:xfrm>
          <a:prstGeom prst="rect">
            <a:avLst/>
          </a:prstGeom>
        </p:spPr>
      </p:pic>
      <p:pic>
        <p:nvPicPr>
          <p:cNvPr id="5" name="Picture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1D8A8EF6-C04A-3A7F-4965-738DC108D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"/>
          <a:stretch/>
        </p:blipFill>
        <p:spPr>
          <a:xfrm>
            <a:off x="3673678" y="2838428"/>
            <a:ext cx="2400756" cy="1745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5336D0-4F27-C0A7-E04B-0FCBD4510F9D}"/>
              </a:ext>
            </a:extLst>
          </p:cNvPr>
          <p:cNvSpPr txBox="1"/>
          <p:nvPr/>
        </p:nvSpPr>
        <p:spPr>
          <a:xfrm>
            <a:off x="4054600" y="2725625"/>
            <a:ext cx="1598014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North Farm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3B665-7C09-99DB-1CB9-625C0045191C}"/>
              </a:ext>
            </a:extLst>
          </p:cNvPr>
          <p:cNvSpPr txBox="1"/>
          <p:nvPr/>
        </p:nvSpPr>
        <p:spPr>
          <a:xfrm>
            <a:off x="1286458" y="2716322"/>
            <a:ext cx="1557886" cy="413179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Walker Roof</a:t>
            </a:r>
          </a:p>
        </p:txBody>
      </p:sp>
      <p:pic>
        <p:nvPicPr>
          <p:cNvPr id="14" name="Picture 13" descr="Men working on a computer&#10;&#10;AI-generated content may be incorrect.">
            <a:extLst>
              <a:ext uri="{FF2B5EF4-FFF2-40B4-BE49-F238E27FC236}">
                <a16:creationId xmlns:a16="http://schemas.microsoft.com/office/drawing/2014/main" id="{94EF02C4-BAC4-5C4C-807C-5BBFA4E96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8"/>
          <a:stretch/>
        </p:blipFill>
        <p:spPr>
          <a:xfrm>
            <a:off x="3644446" y="927284"/>
            <a:ext cx="2442274" cy="1731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6F1F32-B034-E2F9-3DD0-7D7744CF4570}"/>
              </a:ext>
            </a:extLst>
          </p:cNvPr>
          <p:cNvSpPr txBox="1"/>
          <p:nvPr/>
        </p:nvSpPr>
        <p:spPr>
          <a:xfrm>
            <a:off x="4086292" y="799693"/>
            <a:ext cx="164431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Pump House</a:t>
            </a:r>
          </a:p>
        </p:txBody>
      </p:sp>
      <p:pic>
        <p:nvPicPr>
          <p:cNvPr id="16" name="Picture 15" descr="A group of men working on a computer outside&#10;&#10;AI-generated content may be incorrect.">
            <a:extLst>
              <a:ext uri="{FF2B5EF4-FFF2-40B4-BE49-F238E27FC236}">
                <a16:creationId xmlns:a16="http://schemas.microsoft.com/office/drawing/2014/main" id="{AC179C3D-F97D-D275-ED5E-63FE347DE4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/>
          <a:stretch/>
        </p:blipFill>
        <p:spPr>
          <a:xfrm>
            <a:off x="6178980" y="897900"/>
            <a:ext cx="2524505" cy="1759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B58E98-1E16-96D9-6434-65E2B3916B1A}"/>
              </a:ext>
            </a:extLst>
          </p:cNvPr>
          <p:cNvSpPr txBox="1"/>
          <p:nvPr/>
        </p:nvSpPr>
        <p:spPr>
          <a:xfrm>
            <a:off x="6739098" y="789251"/>
            <a:ext cx="1420338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South Farm </a:t>
            </a:r>
          </a:p>
        </p:txBody>
      </p:sp>
      <p:pic>
        <p:nvPicPr>
          <p:cNvPr id="18" name="Picture 17" descr="A group of people standing next to a large white object&#10;&#10;AI-generated content may be incorrect.">
            <a:extLst>
              <a:ext uri="{FF2B5EF4-FFF2-40B4-BE49-F238E27FC236}">
                <a16:creationId xmlns:a16="http://schemas.microsoft.com/office/drawing/2014/main" id="{FE0E82F3-EF84-48B2-5EBF-D970FF20A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2"/>
          <a:stretch/>
        </p:blipFill>
        <p:spPr>
          <a:xfrm>
            <a:off x="6178980" y="2838428"/>
            <a:ext cx="2524505" cy="17059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50C39E-5CB1-1C53-EF50-6D4236F3A56E}"/>
              </a:ext>
            </a:extLst>
          </p:cNvPr>
          <p:cNvSpPr txBox="1"/>
          <p:nvPr/>
        </p:nvSpPr>
        <p:spPr>
          <a:xfrm>
            <a:off x="6531480" y="2725625"/>
            <a:ext cx="1939884" cy="408623"/>
          </a:xfrm>
          <a:prstGeom prst="roundRect">
            <a:avLst/>
          </a:prstGeom>
          <a:solidFill>
            <a:srgbClr val="C2D9FA"/>
          </a:solidFill>
          <a:ln w="19050">
            <a:solidFill>
              <a:srgbClr val="1B3D6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3D6C"/>
                </a:solidFill>
                <a:latin typeface="+mj-lt"/>
              </a:rPr>
              <a:t>Patterson Lawn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70D567-6076-5410-F027-9A04F91B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37" y="830872"/>
            <a:ext cx="2957463" cy="1853250"/>
          </a:xfrm>
        </p:spPr>
        <p:txBody>
          <a:bodyPr/>
          <a:lstStyle/>
          <a:p>
            <a:r>
              <a:rPr lang="en-US" sz="2200"/>
              <a:t>Location criteria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237B41-6A0F-83C2-5B05-633A598333AE}"/>
              </a:ext>
            </a:extLst>
          </p:cNvPr>
          <p:cNvSpPr txBox="1">
            <a:spLocks/>
          </p:cNvSpPr>
          <p:nvPr/>
        </p:nvSpPr>
        <p:spPr bwMode="auto">
          <a:xfrm>
            <a:off x="106202" y="1221339"/>
            <a:ext cx="2267244" cy="18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715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144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sz="1800" kern="0"/>
              <a:t>Accessibility </a:t>
            </a:r>
          </a:p>
          <a:p>
            <a:pPr lvl="1"/>
            <a:r>
              <a:rPr lang="en-US" sz="1800" kern="0"/>
              <a:t>Infrastructure  </a:t>
            </a:r>
          </a:p>
          <a:p>
            <a:pPr lvl="1"/>
            <a:r>
              <a:rPr lang="en-US" sz="1800" kern="0"/>
              <a:t>Regulations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805BB7-6335-E59F-0F30-45021D69B0DD}"/>
              </a:ext>
            </a:extLst>
          </p:cNvPr>
          <p:cNvSpPr txBox="1">
            <a:spLocks/>
          </p:cNvSpPr>
          <p:nvPr/>
        </p:nvSpPr>
        <p:spPr bwMode="auto">
          <a:xfrm>
            <a:off x="1968307" y="1244657"/>
            <a:ext cx="2267244" cy="18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21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715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8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144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6573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B3D6C"/>
              </a:buClr>
              <a:buFont typeface="Wingdings" charset="2"/>
              <a:buChar char="Ø"/>
              <a:defRPr sz="15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sz="1800" kern="0"/>
              <a:t>Safety </a:t>
            </a:r>
          </a:p>
          <a:p>
            <a:pPr lvl="1"/>
            <a:r>
              <a:rPr lang="en-US" sz="1800" kern="0"/>
              <a:t>Space </a:t>
            </a:r>
          </a:p>
        </p:txBody>
      </p:sp>
    </p:spTree>
    <p:extLst>
      <p:ext uri="{BB962C8B-B14F-4D97-AF65-F5344CB8AC3E}">
        <p14:creationId xmlns:p14="http://schemas.microsoft.com/office/powerpoint/2010/main" val="30985225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EB2D5380FE2F4D930C6B565C2D1F91" ma:contentTypeVersion="11" ma:contentTypeDescription="Create a new document." ma:contentTypeScope="" ma:versionID="7bb4524a6491913e10d18d3264613d60">
  <xsd:schema xmlns:xsd="http://www.w3.org/2001/XMLSchema" xmlns:xs="http://www.w3.org/2001/XMLSchema" xmlns:p="http://schemas.microsoft.com/office/2006/metadata/properties" xmlns:ns2="f68cf9e0-88e1-4f3b-adb3-cd048a316fce" xmlns:ns3="45189c86-d200-4f8e-8ba3-644445031606" targetNamespace="http://schemas.microsoft.com/office/2006/metadata/properties" ma:root="true" ma:fieldsID="fe491e7097e791f756d1677c32534ef1" ns2:_="" ns3:_="">
    <xsd:import namespace="f68cf9e0-88e1-4f3b-adb3-cd048a316fce"/>
    <xsd:import namespace="45189c86-d200-4f8e-8ba3-644445031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f9e0-88e1-4f3b-adb3-cd048a316f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89c86-d200-4f8e-8ba3-644445031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BE1A-A2C4-4862-8AD0-8BDC37D6A979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45189c86-d200-4f8e-8ba3-644445031606"/>
    <ds:schemaRef ds:uri="f68cf9e0-88e1-4f3b-adb3-cd048a316fce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1E29E-EE55-4BBB-A007-996871FAB725}">
  <ds:schemaRefs>
    <ds:schemaRef ds:uri="45189c86-d200-4f8e-8ba3-644445031606"/>
    <ds:schemaRef ds:uri="f68cf9e0-88e1-4f3b-adb3-cd048a316f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771</Words>
  <Application>Microsoft Office PowerPoint</Application>
  <PresentationFormat>On-screen Show (16:9)</PresentationFormat>
  <Paragraphs>306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Helvetica</vt:lpstr>
      <vt:lpstr>Times</vt:lpstr>
      <vt:lpstr>Wingdings</vt:lpstr>
      <vt:lpstr>Blank Presentation</vt:lpstr>
      <vt:lpstr>Without blue banner</vt:lpstr>
      <vt:lpstr>PowerPoint Presentation</vt:lpstr>
      <vt:lpstr>Mission and Purpose for Conducting Site Surveys</vt:lpstr>
      <vt:lpstr>Experiment and Project Outline</vt:lpstr>
      <vt:lpstr>Establishing Driving Engineering Factors</vt:lpstr>
      <vt:lpstr>Overview of Portable Ground Station Design</vt:lpstr>
      <vt:lpstr>User Interface Workstation System Components</vt:lpstr>
      <vt:lpstr>Ground Station Interface (GSI) Components</vt:lpstr>
      <vt:lpstr>Antenna Stand System Components</vt:lpstr>
      <vt:lpstr>Determined Locations to Conduct Site Surveys</vt:lpstr>
      <vt:lpstr>Establishing Testing Criteria and Scope</vt:lpstr>
      <vt:lpstr>Radio Frequency Testing Procedure and Sample Results</vt:lpstr>
      <vt:lpstr>Observations From Walker Roof Testing</vt:lpstr>
      <vt:lpstr>Observations From South Farm Testing</vt:lpstr>
      <vt:lpstr>Observations From North Farm Testing</vt:lpstr>
      <vt:lpstr>Observations From Patterson Lab Testing</vt:lpstr>
      <vt:lpstr>Observations From Pump House Testing</vt:lpstr>
      <vt:lpstr>Plotting of Collected Noise Data Points</vt:lpstr>
      <vt:lpstr>Comparing Maximum and Minimum Average Noise</vt:lpstr>
      <vt:lpstr>Predicted Results vs Experimental Results</vt:lpstr>
      <vt:lpstr>Comparing and Ranking Test Sites</vt:lpstr>
      <vt:lpstr>Conclusions and Next Steps</vt:lpstr>
      <vt:lpstr>Acknowledgements </vt:lpstr>
      <vt:lpstr>PowerPoint Presentation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Madelyn Sloan Berry</cp:lastModifiedBy>
  <cp:revision>1</cp:revision>
  <cp:lastPrinted>2018-09-25T14:02:34Z</cp:lastPrinted>
  <dcterms:modified xsi:type="dcterms:W3CDTF">2025-04-02T20:13:04Z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