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A8_CAAA42EB.xml" ContentType="application/vnd.ms-powerpoint.comments+xml"/>
  <Override PartName="/ppt/comments/modernComment_1B6_C974AE85.xml" ContentType="application/vnd.ms-powerpoint.comments+xml"/>
  <Override PartName="/ppt/comments/modernComment_1A4_3764D040.xml" ContentType="application/vnd.ms-powerpoint.comments+xml"/>
  <Override PartName="/ppt/comments/modernComment_1A6_60DD4067.xml" ContentType="application/vnd.ms-powerpoint.comments+xml"/>
  <Override PartName="/ppt/notesSlides/notesSlide2.xml" ContentType="application/vnd.openxmlformats-officedocument.presentationml.notesSlide+xml"/>
  <Override PartName="/ppt/comments/modernComment_1AF_3340FE74.xml" ContentType="application/vnd.ms-powerpoint.comments+xml"/>
  <Override PartName="/ppt/comments/modernComment_1B5_23C5DF58.xml" ContentType="application/vnd.ms-powerpoint.comments+xml"/>
  <Override PartName="/ppt/comments/modernComment_1B8_71950504.xml" ContentType="application/vnd.ms-powerpoint.comments+xml"/>
  <Override PartName="/ppt/comments/modernComment_1C5_B086F542.xml" ContentType="application/vnd.ms-powerpoint.comments+xml"/>
  <Override PartName="/ppt/comments/modernComment_195_4AE688FB.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45"/>
  </p:notesMasterIdLst>
  <p:handoutMasterIdLst>
    <p:handoutMasterId r:id="rId46"/>
  </p:handoutMasterIdLst>
  <p:sldIdLst>
    <p:sldId id="404" r:id="rId6"/>
    <p:sldId id="424" r:id="rId7"/>
    <p:sldId id="439" r:id="rId8"/>
    <p:sldId id="438" r:id="rId9"/>
    <p:sldId id="442" r:id="rId10"/>
    <p:sldId id="412" r:id="rId11"/>
    <p:sldId id="419" r:id="rId12"/>
    <p:sldId id="421" r:id="rId13"/>
    <p:sldId id="420" r:id="rId14"/>
    <p:sldId id="422" r:id="rId15"/>
    <p:sldId id="413" r:id="rId16"/>
    <p:sldId id="443" r:id="rId17"/>
    <p:sldId id="414" r:id="rId18"/>
    <p:sldId id="427" r:id="rId19"/>
    <p:sldId id="428" r:id="rId20"/>
    <p:sldId id="429" r:id="rId21"/>
    <p:sldId id="426" r:id="rId22"/>
    <p:sldId id="444" r:id="rId23"/>
    <p:sldId id="430" r:id="rId24"/>
    <p:sldId id="431" r:id="rId25"/>
    <p:sldId id="432" r:id="rId26"/>
    <p:sldId id="434" r:id="rId27"/>
    <p:sldId id="435" r:id="rId28"/>
    <p:sldId id="445" r:id="rId29"/>
    <p:sldId id="436" r:id="rId30"/>
    <p:sldId id="437" r:id="rId31"/>
    <p:sldId id="440" r:id="rId32"/>
    <p:sldId id="416" r:id="rId33"/>
    <p:sldId id="446" r:id="rId34"/>
    <p:sldId id="447" r:id="rId35"/>
    <p:sldId id="448" r:id="rId36"/>
    <p:sldId id="449" r:id="rId37"/>
    <p:sldId id="417" r:id="rId38"/>
    <p:sldId id="451" r:id="rId39"/>
    <p:sldId id="452" r:id="rId40"/>
    <p:sldId id="450" r:id="rId41"/>
    <p:sldId id="453" r:id="rId42"/>
    <p:sldId id="423" r:id="rId43"/>
    <p:sldId id="405" r:id="rId44"/>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BF10C1-80C5-3F89-398C-AD7C4916A3E1}" name="Isabella Fernandez" initials="IF" userId="3620808a56bd472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8633CD-0FF8-4207-9FC0-BE56B050F7FA}" v="9" dt="2025-04-03T01:56:37.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a Fernandez" userId="3620808a56bd4727" providerId="LiveId" clId="{F98633CD-0FF8-4207-9FC0-BE56B050F7FA}"/>
    <pc:docChg chg="modSld">
      <pc:chgData name="Isabella Fernandez" userId="3620808a56bd4727" providerId="LiveId" clId="{F98633CD-0FF8-4207-9FC0-BE56B050F7FA}" dt="2025-04-03T01:57:01.169" v="26" actId="113"/>
      <pc:docMkLst>
        <pc:docMk/>
      </pc:docMkLst>
      <pc:sldChg chg="modSp mod">
        <pc:chgData name="Isabella Fernandez" userId="3620808a56bd4727" providerId="LiveId" clId="{F98633CD-0FF8-4207-9FC0-BE56B050F7FA}" dt="2025-04-03T01:30:35.187" v="13" actId="20577"/>
        <pc:sldMkLst>
          <pc:docMk/>
          <pc:sldMk cId="753821468" sldId="412"/>
        </pc:sldMkLst>
        <pc:spChg chg="mod">
          <ac:chgData name="Isabella Fernandez" userId="3620808a56bd4727" providerId="LiveId" clId="{F98633CD-0FF8-4207-9FC0-BE56B050F7FA}" dt="2025-04-03T01:30:35.187" v="13" actId="20577"/>
          <ac:spMkLst>
            <pc:docMk/>
            <pc:sldMk cId="753821468" sldId="412"/>
            <ac:spMk id="3" creationId="{94C1829F-9863-2F8C-CEFE-B321E5766AD9}"/>
          </ac:spMkLst>
        </pc:spChg>
      </pc:sldChg>
      <pc:sldChg chg="modSp mod">
        <pc:chgData name="Isabella Fernandez" userId="3620808a56bd4727" providerId="LiveId" clId="{F98633CD-0FF8-4207-9FC0-BE56B050F7FA}" dt="2025-04-03T01:53:41.363" v="15" actId="113"/>
        <pc:sldMkLst>
          <pc:docMk/>
          <pc:sldMk cId="929353792" sldId="420"/>
        </pc:sldMkLst>
        <pc:spChg chg="mod">
          <ac:chgData name="Isabella Fernandez" userId="3620808a56bd4727" providerId="LiveId" clId="{F98633CD-0FF8-4207-9FC0-BE56B050F7FA}" dt="2025-04-03T01:53:41.363" v="15" actId="113"/>
          <ac:spMkLst>
            <pc:docMk/>
            <pc:sldMk cId="929353792" sldId="420"/>
            <ac:spMk id="3" creationId="{1D275455-A46A-DB83-28E4-9F239FFD1FA7}"/>
          </ac:spMkLst>
        </pc:spChg>
      </pc:sldChg>
      <pc:sldChg chg="modSp mod">
        <pc:chgData name="Isabella Fernandez" userId="3620808a56bd4727" providerId="LiveId" clId="{F98633CD-0FF8-4207-9FC0-BE56B050F7FA}" dt="2025-04-03T01:54:02.684" v="16" actId="113"/>
        <pc:sldMkLst>
          <pc:docMk/>
          <pc:sldMk cId="1625112679" sldId="422"/>
        </pc:sldMkLst>
        <pc:spChg chg="mod">
          <ac:chgData name="Isabella Fernandez" userId="3620808a56bd4727" providerId="LiveId" clId="{F98633CD-0FF8-4207-9FC0-BE56B050F7FA}" dt="2025-04-03T01:54:02.684" v="16" actId="113"/>
          <ac:spMkLst>
            <pc:docMk/>
            <pc:sldMk cId="1625112679" sldId="422"/>
            <ac:spMk id="3" creationId="{9FD3A9EE-C9C0-E342-8038-020730BA1D50}"/>
          </ac:spMkLst>
        </pc:spChg>
      </pc:sldChg>
      <pc:sldChg chg="modSp">
        <pc:chgData name="Isabella Fernandez" userId="3620808a56bd4727" providerId="LiveId" clId="{F98633CD-0FF8-4207-9FC0-BE56B050F7FA}" dt="2025-04-03T01:56:13.132" v="23" actId="113"/>
        <pc:sldMkLst>
          <pc:docMk/>
          <pc:sldMk cId="902282084" sldId="429"/>
        </pc:sldMkLst>
        <pc:spChg chg="mod">
          <ac:chgData name="Isabella Fernandez" userId="3620808a56bd4727" providerId="LiveId" clId="{F98633CD-0FF8-4207-9FC0-BE56B050F7FA}" dt="2025-04-03T01:56:13.132" v="23" actId="113"/>
          <ac:spMkLst>
            <pc:docMk/>
            <pc:sldMk cId="902282084" sldId="429"/>
            <ac:spMk id="3" creationId="{901CCAD0-77E2-6E6F-278C-AC217D0EA956}"/>
          </ac:spMkLst>
        </pc:spChg>
      </pc:sldChg>
      <pc:sldChg chg="modSp">
        <pc:chgData name="Isabella Fernandez" userId="3620808a56bd4727" providerId="LiveId" clId="{F98633CD-0FF8-4207-9FC0-BE56B050F7FA}" dt="2025-04-03T01:55:41.378" v="22" actId="113"/>
        <pc:sldMkLst>
          <pc:docMk/>
          <pc:sldMk cId="1592904727" sldId="434"/>
        </pc:sldMkLst>
        <pc:spChg chg="mod">
          <ac:chgData name="Isabella Fernandez" userId="3620808a56bd4727" providerId="LiveId" clId="{F98633CD-0FF8-4207-9FC0-BE56B050F7FA}" dt="2025-04-03T01:55:41.378" v="22" actId="113"/>
          <ac:spMkLst>
            <pc:docMk/>
            <pc:sldMk cId="1592904727" sldId="434"/>
            <ac:spMk id="3" creationId="{DD3EE97D-EB6D-3408-0F8C-CD4F650333BD}"/>
          </ac:spMkLst>
        </pc:spChg>
      </pc:sldChg>
      <pc:sldChg chg="modSp">
        <pc:chgData name="Isabella Fernandez" userId="3620808a56bd4727" providerId="LiveId" clId="{F98633CD-0FF8-4207-9FC0-BE56B050F7FA}" dt="2025-04-03T01:56:37.034" v="25" actId="113"/>
        <pc:sldMkLst>
          <pc:docMk/>
          <pc:sldMk cId="1905591556" sldId="440"/>
        </pc:sldMkLst>
        <pc:spChg chg="mod">
          <ac:chgData name="Isabella Fernandez" userId="3620808a56bd4727" providerId="LiveId" clId="{F98633CD-0FF8-4207-9FC0-BE56B050F7FA}" dt="2025-04-03T01:56:37.034" v="25" actId="113"/>
          <ac:spMkLst>
            <pc:docMk/>
            <pc:sldMk cId="1905591556" sldId="440"/>
            <ac:spMk id="3" creationId="{75A1784B-E4E5-11C6-4DFF-3997EEDFFD75}"/>
          </ac:spMkLst>
        </pc:spChg>
      </pc:sldChg>
      <pc:sldChg chg="modSp mod">
        <pc:chgData name="Isabella Fernandez" userId="3620808a56bd4727" providerId="LiveId" clId="{F98633CD-0FF8-4207-9FC0-BE56B050F7FA}" dt="2025-04-03T01:57:01.169" v="26" actId="113"/>
        <pc:sldMkLst>
          <pc:docMk/>
          <pc:sldMk cId="2279868009" sldId="449"/>
        </pc:sldMkLst>
        <pc:spChg chg="mod">
          <ac:chgData name="Isabella Fernandez" userId="3620808a56bd4727" providerId="LiveId" clId="{F98633CD-0FF8-4207-9FC0-BE56B050F7FA}" dt="2025-04-03T01:57:01.169" v="26" actId="113"/>
          <ac:spMkLst>
            <pc:docMk/>
            <pc:sldMk cId="2279868009" sldId="449"/>
            <ac:spMk id="3" creationId="{98E64773-407B-7DAF-C89D-6D1506EEE139}"/>
          </ac:spMkLst>
        </pc:spChg>
      </pc:sldChg>
    </pc:docChg>
  </pc:docChgLst>
</pc:chgInfo>
</file>

<file path=ppt/comments/modernComment_195_4AE688FB.xml><?xml version="1.0" encoding="utf-8"?>
<p188:cmLst xmlns:a="http://schemas.openxmlformats.org/drawingml/2006/main" xmlns:r="http://schemas.openxmlformats.org/officeDocument/2006/relationships" xmlns:p188="http://schemas.microsoft.com/office/powerpoint/2018/8/main">
  <p188:cm id="{5CE1CA7D-4790-44B1-B2DC-C76162D978D4}" authorId="{C1BF10C1-80C5-3F89-398C-AD7C4916A3E1}" created="2025-04-01T03:34:54.986">
    <pc:sldMkLst xmlns:pc="http://schemas.microsoft.com/office/powerpoint/2013/main/command">
      <pc:docMk/>
      <pc:sldMk cId="1256622331" sldId="405"/>
    </pc:sldMkLst>
    <p188:txBody>
      <a:bodyPr/>
      <a:lstStyle/>
      <a:p>
        <a:r>
          <a:rPr lang="en-US"/>
          <a:t>I wanted to thank my mentors and peers who helped me throughout this rewarding process. Thank you.</a:t>
        </a:r>
      </a:p>
    </p188:txBody>
  </p188:cm>
</p188:cmLst>
</file>

<file path=ppt/comments/modernComment_1A4_3764D040.xml><?xml version="1.0" encoding="utf-8"?>
<p188:cmLst xmlns:a="http://schemas.openxmlformats.org/drawingml/2006/main" xmlns:r="http://schemas.openxmlformats.org/officeDocument/2006/relationships" xmlns:p188="http://schemas.microsoft.com/office/powerpoint/2018/8/main">
  <p188:cm id="{386A65AF-737B-49DD-A313-6B458AAD6F69}" authorId="{C1BF10C1-80C5-3F89-398C-AD7C4916A3E1}" created="2025-03-31T14:24:14.873">
    <ac:deMkLst xmlns:ac="http://schemas.microsoft.com/office/drawing/2013/main/command">
      <pc:docMk xmlns:pc="http://schemas.microsoft.com/office/powerpoint/2013/main/command"/>
      <pc:sldMk xmlns:pc="http://schemas.microsoft.com/office/powerpoint/2013/main/command" cId="929353792" sldId="420"/>
      <ac:picMk id="6" creationId="{198B4186-CFE0-22EF-2298-0B6333032E79}"/>
    </ac:deMkLst>
    <p188:txBody>
      <a:bodyPr/>
      <a:lstStyle/>
      <a:p>
        <a:r>
          <a:rPr lang="en-US"/>
          <a:t>Make sure to cite . Possiblke take out that caption and make it like an actual caption or just take it out</a:t>
        </a:r>
      </a:p>
    </p188:txBody>
  </p188:cm>
</p188:cmLst>
</file>

<file path=ppt/comments/modernComment_1A6_60DD4067.xml><?xml version="1.0" encoding="utf-8"?>
<p188:cmLst xmlns:a="http://schemas.openxmlformats.org/drawingml/2006/main" xmlns:r="http://schemas.openxmlformats.org/officeDocument/2006/relationships" xmlns:p188="http://schemas.microsoft.com/office/powerpoint/2018/8/main">
  <p188:cm id="{8E9BFF86-323C-4175-B925-C5B37C6F85D8}" authorId="{C1BF10C1-80C5-3F89-398C-AD7C4916A3E1}" created="2025-04-03T01:37:44.621">
    <pc:sldMkLst xmlns:pc="http://schemas.microsoft.com/office/powerpoint/2013/main/command">
      <pc:docMk/>
      <pc:sldMk cId="1625112679" sldId="422"/>
    </pc:sldMkLst>
    <p188:txBody>
      <a:bodyPr/>
      <a:lstStyle/>
      <a:p>
        <a:r>
          <a:rPr lang="en-US"/>
          <a:t>The range over which the bias phenomenon can occur was not an unknown fact; it was simply not properly addressed.
It was known early in the shuttle program, but the information had not been properly noted and documented. After
lessons were learned accordingly, procedures were changed so that radar data would only be measured at sensor’s
optimal ranges, where measurements were still accurate. The most important lesson learned is as follows:
1) The design and performance characteristics of sensors must be thoroughly documented, both within and
beyond their certified performance envelope. Sensors may show varying degrees of reliability outside this
envelope. Any limitations in design or performance should be carefully recorded and incorporated accordingly,
preventing the usage of unreliable data.</a:t>
        </a:r>
      </a:p>
    </p188:txBody>
  </p188:cm>
</p188:cmLst>
</file>

<file path=ppt/comments/modernComment_1A8_CAAA42EB.xml><?xml version="1.0" encoding="utf-8"?>
<p188:cmLst xmlns:a="http://schemas.openxmlformats.org/drawingml/2006/main" xmlns:r="http://schemas.openxmlformats.org/officeDocument/2006/relationships" xmlns:p188="http://schemas.microsoft.com/office/powerpoint/2018/8/main">
  <p188:cm id="{3FC75E1C-45A2-4A2E-86E4-26C5002ED3BF}" authorId="{C1BF10C1-80C5-3F89-398C-AD7C4916A3E1}" created="2025-03-31T18:43:23.575">
    <pc:sldMkLst xmlns:pc="http://schemas.microsoft.com/office/powerpoint/2013/main/command">
      <pc:docMk/>
      <pc:sldMk cId="3400155883" sldId="424"/>
    </pc:sldMkLst>
    <p188:txBody>
      <a:bodyPr/>
      <a:lstStyle/>
      <a:p>
        <a:r>
          <a:rPr lang="en-US"/>
          <a:t>Define rpo, its applications and how its gettingg more n more useful, and talk about how you wanted a paper to keep you accountable to learning about rpo which you didn’t know about before. YAP</a:t>
        </a:r>
      </a:p>
    </p188:txBody>
  </p188:cm>
</p188:cmLst>
</file>

<file path=ppt/comments/modernComment_1AF_3340FE74.xml><?xml version="1.0" encoding="utf-8"?>
<p188:cmLst xmlns:a="http://schemas.openxmlformats.org/drawingml/2006/main" xmlns:r="http://schemas.openxmlformats.org/officeDocument/2006/relationships" xmlns:p188="http://schemas.microsoft.com/office/powerpoint/2018/8/main">
  <p188:cm id="{24919FEA-2AE2-4845-8C99-FD98143EC345}" authorId="{C1BF10C1-80C5-3F89-398C-AD7C4916A3E1}" created="2025-03-31T19:16:40.880">
    <pc:sldMkLst xmlns:pc="http://schemas.microsoft.com/office/powerpoint/2013/main/command">
      <pc:docMk/>
      <pc:sldMk cId="859897460" sldId="431"/>
    </pc:sldMkLst>
    <p188:txBody>
      <a:bodyPr/>
      <a:lstStyle/>
      <a:p>
        <a:r>
          <a:rPr lang="en-US"/>
          <a:t>Progress collided into Spektr when it was supposed to have docked into Kvant-1</a:t>
        </a:r>
      </a:p>
    </p188:txBody>
  </p188:cm>
</p188:cmLst>
</file>

<file path=ppt/comments/modernComment_1B5_23C5DF58.xml><?xml version="1.0" encoding="utf-8"?>
<p188:cmLst xmlns:a="http://schemas.openxmlformats.org/drawingml/2006/main" xmlns:r="http://schemas.openxmlformats.org/officeDocument/2006/relationships" xmlns:p188="http://schemas.microsoft.com/office/powerpoint/2018/8/main">
  <p188:cm id="{03D783BA-3FA5-4C8E-AC17-451845D6E775}" authorId="{C1BF10C1-80C5-3F89-398C-AD7C4916A3E1}" created="2025-04-01T08:50:29.509">
    <pc:sldMkLst xmlns:pc="http://schemas.microsoft.com/office/powerpoint/2013/main/command">
      <pc:docMk/>
      <pc:sldMk cId="600170328" sldId="437"/>
    </pc:sldMkLst>
    <p188:txBody>
      <a:bodyPr/>
      <a:lstStyle/>
      <a:p>
        <a:r>
          <a:rPr lang="en-US"/>
          <a:t>Make sure to finish DART slides</a:t>
        </a:r>
      </a:p>
    </p188:txBody>
  </p188:cm>
</p188:cmLst>
</file>

<file path=ppt/comments/modernComment_1B6_C974AE85.xml><?xml version="1.0" encoding="utf-8"?>
<p188:cmLst xmlns:a="http://schemas.openxmlformats.org/drawingml/2006/main" xmlns:r="http://schemas.openxmlformats.org/officeDocument/2006/relationships" xmlns:p188="http://schemas.microsoft.com/office/powerpoint/2018/8/main">
  <p188:cm id="{67D9C983-80C9-4357-ADBE-12B8DFBE206D}" authorId="{C1BF10C1-80C5-3F89-398C-AD7C4916A3E1}" created="2025-04-01T08:34:10.630">
    <pc:sldMkLst xmlns:pc="http://schemas.microsoft.com/office/powerpoint/2013/main/command">
      <pc:docMk/>
      <pc:sldMk cId="3379867269" sldId="438"/>
    </pc:sldMkLst>
    <p188:txBody>
      <a:bodyPr/>
      <a:lstStyle/>
      <a:p>
        <a:r>
          <a:rPr lang="en-US"/>
          <a:t>So here’s how this presentation is going to run: im going to walk you through 5 different missions in chronological order- they range from successful to disastrous. Each mission I will describe the project background, what was supposed to happen, what actually happen, details into what went wrong, and lessons learned from that given project. At the end, I will discuss the most prominent lessons learned, the most frequent lessons learned from all the missions. These lessons are the most important for future RPO missions to take with them</a:t>
        </a:r>
      </a:p>
    </p188:txBody>
  </p188:cm>
</p188:cmLst>
</file>

<file path=ppt/comments/modernComment_1B8_71950504.xml><?xml version="1.0" encoding="utf-8"?>
<p188:cmLst xmlns:a="http://schemas.openxmlformats.org/drawingml/2006/main" xmlns:r="http://schemas.openxmlformats.org/officeDocument/2006/relationships" xmlns:p188="http://schemas.microsoft.com/office/powerpoint/2018/8/main">
  <p188:cm id="{43FFDA12-32F3-4546-9CBE-94A0E0EAC2CB}" authorId="{C1BF10C1-80C5-3F89-398C-AD7C4916A3E1}" created="2025-04-01T03:28:25.560">
    <pc:sldMkLst xmlns:pc="http://schemas.microsoft.com/office/powerpoint/2013/main/command">
      <pc:docMk/>
      <pc:sldMk cId="1905591556" sldId="440"/>
    </pc:sldMkLst>
    <p188:txBody>
      <a:bodyPr/>
      <a:lstStyle/>
      <a:p>
        <a:r>
          <a:rPr lang="en-US"/>
          <a:t>Before first lesson pops up, discuss the mishap investigation board and importance of mission</a:t>
        </a:r>
      </a:p>
    </p188:txBody>
  </p188:cm>
</p188:cmLst>
</file>

<file path=ppt/comments/modernComment_1C5_B086F542.xml><?xml version="1.0" encoding="utf-8"?>
<p188:cmLst xmlns:a="http://schemas.openxmlformats.org/drawingml/2006/main" xmlns:r="http://schemas.openxmlformats.org/officeDocument/2006/relationships" xmlns:p188="http://schemas.microsoft.com/office/powerpoint/2018/8/main">
  <p188:cm id="{C6BED108-2356-4FD7-9966-C75EDCD892CB}" authorId="{C1BF10C1-80C5-3F89-398C-AD7C4916A3E1}" created="2025-04-03T01:28:59.158">
    <pc:sldMkLst xmlns:pc="http://schemas.microsoft.com/office/powerpoint/2013/main/command">
      <pc:docMk/>
      <pc:sldMk cId="2961634626" sldId="453"/>
    </pc:sldMkLst>
    <p188:txBody>
      <a:bodyPr/>
      <a:lstStyle/>
      <a:p>
        <a:r>
          <a:rPr lang="en-US"/>
          <a:t>I’m going to reiterate because of its importance.
Changes across systems must be thoroughly tested and properly documented. Limitations should be noted so use of systems outside of their optimal ranges can be avoided.
Be cognizant of the pressure a company may face and the effects of this pressure on projects. This pressure can lead to mission failures because of skipping of important processes. To combat this while following deadlines, regular management checks should be conducted.
Personnel and crew members should be interdisciplinary and well-experienced. A mission can be benefited if its project members are knowledgeable and experienced. If any knowledge gaps exist, there must be resources to bridge those gaps.
Avoid designs that preclude intervention from ground control. The role of ground control and support is vital, especially if helping a mission recover from unforeseen challenges.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a:t>
            </a:fld>
            <a:endParaRPr lang="en-US"/>
          </a:p>
        </p:txBody>
      </p:sp>
    </p:spTree>
    <p:extLst>
      <p:ext uri="{BB962C8B-B14F-4D97-AF65-F5344CB8AC3E}">
        <p14:creationId xmlns:p14="http://schemas.microsoft.com/office/powerpoint/2010/main" val="396920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17</a:t>
            </a:fld>
            <a:endParaRPr lang="en-US"/>
          </a:p>
        </p:txBody>
      </p:sp>
    </p:spTree>
    <p:extLst>
      <p:ext uri="{BB962C8B-B14F-4D97-AF65-F5344CB8AC3E}">
        <p14:creationId xmlns:p14="http://schemas.microsoft.com/office/powerpoint/2010/main" val="2073336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A6_60DD406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A8_CAAA42EB.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8/10/relationships/comments" Target="../comments/modernComment_1AF_3340FE7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B5_23C5DF5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1B8_7195050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1C5_B086F54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paceline.org/united-states-manned-space-flight/space-shuttle-mission-program-fact-sheets/sts-49/" TargetMode="External"/><Relationship Id="rId2" Type="http://schemas.openxmlformats.org/officeDocument/2006/relationships/hyperlink" Target="https://www.nasa.gov/centers-and-facilities/johnson/35-years-ago-sts-32-returns-the-long-duration-exposure-facility/" TargetMode="External"/><Relationship Id="rId1" Type="http://schemas.openxmlformats.org/officeDocument/2006/relationships/slideLayout" Target="../slideLayouts/slideLayout2.xml"/><Relationship Id="rId4" Type="http://schemas.openxmlformats.org/officeDocument/2006/relationships/hyperlink" Target="https://sma.nasa.gov/docs/default-source/safety-messages/safetymessage-2008-09-01dartsautomatedcollision.pdf?sfvrsn=f3a91ef8_4" TargetMode="External"/></Relationships>
</file>

<file path=ppt/slides/_rels/slide39.xml.rels><?xml version="1.0" encoding="UTF-8" standalone="yes"?>
<Relationships xmlns="http://schemas.openxmlformats.org/package/2006/relationships"><Relationship Id="rId2" Type="http://schemas.microsoft.com/office/2018/10/relationships/comments" Target="../comments/modernComment_195_4AE688FB.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B6_C974AE8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A4_3764D0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rPr>
              <a:t>Isabella Dalisay Fernandez</a:t>
            </a:r>
          </a:p>
          <a:p>
            <a:pPr marL="0" indent="0" algn="ctr" eaLnBrk="1" hangingPunct="1">
              <a:buClr>
                <a:srgbClr val="00529B"/>
              </a:buClr>
              <a:buNone/>
            </a:pPr>
            <a:r>
              <a:rPr lang="en-US" altLang="en-US" sz="1600" b="1" kern="0" dirty="0">
                <a:solidFill>
                  <a:schemeClr val="bg1"/>
                </a:solidFill>
                <a:latin typeface="+mj-lt"/>
              </a:rPr>
              <a:t>University of Florida</a:t>
            </a:r>
          </a:p>
          <a:p>
            <a:pPr marL="0" indent="0" algn="ctr" eaLnBrk="1" hangingPunct="1">
              <a:buClr>
                <a:srgbClr val="00529B"/>
              </a:buClr>
              <a:buNone/>
            </a:pPr>
            <a:r>
              <a:rPr lang="en-US" altLang="en-US" sz="1600" kern="0" dirty="0">
                <a:solidFill>
                  <a:schemeClr val="bg1"/>
                </a:solidFill>
                <a:latin typeface="+mj-lt"/>
              </a:rPr>
              <a:t>Region II 2025 Student Conference, April 3-4</a:t>
            </a:r>
            <a:r>
              <a:rPr lang="en-US" altLang="en-US" sz="1600" kern="0" baseline="30000" dirty="0">
                <a:solidFill>
                  <a:schemeClr val="bg1"/>
                </a:solidFill>
                <a:latin typeface="+mj-lt"/>
              </a:rPr>
              <a:t>th</a:t>
            </a:r>
            <a:endParaRPr lang="en-US" altLang="en-US" sz="1600" kern="0" dirty="0">
              <a:solidFill>
                <a:schemeClr val="bg1"/>
              </a:solidFill>
              <a:latin typeface="+mj-lt"/>
            </a:endParaRPr>
          </a:p>
          <a:p>
            <a:pPr marL="0" indent="0" algn="ctr" eaLnBrk="1" hangingPunct="1">
              <a:buClr>
                <a:srgbClr val="00529B"/>
              </a:buClr>
              <a:buNone/>
            </a:pPr>
            <a:br>
              <a:rPr lang="en-US" sz="1600" dirty="0">
                <a:solidFill>
                  <a:schemeClr val="bg1"/>
                </a:solidFill>
              </a:rPr>
            </a:br>
            <a:r>
              <a:rPr lang="en-US" sz="1600" dirty="0">
                <a:solidFill>
                  <a:schemeClr val="bg1"/>
                </a:solidFill>
              </a:rPr>
              <a:t>Copyright © by Isabella Dalisay Fernandez</a:t>
            </a:r>
          </a:p>
          <a:p>
            <a:pPr marL="0" indent="0" algn="ctr" eaLnBrk="1" hangingPunct="1">
              <a:buClr>
                <a:srgbClr val="00529B"/>
              </a:buClr>
              <a:buNone/>
            </a:pP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solidFill>
                  <a:schemeClr val="bg1"/>
                </a:solidFill>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4000" b="1" kern="0" dirty="0">
                <a:solidFill>
                  <a:schemeClr val="bg1"/>
                </a:solidFill>
              </a:rPr>
              <a:t>Review of Mishaps in Rendezvous and Proximity Operations</a:t>
            </a: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0A36-BBAF-18D8-1515-4CBE38713F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1AAB2F-EA14-2EB1-432F-8F87964A2A66}"/>
              </a:ext>
            </a:extLst>
          </p:cNvPr>
          <p:cNvSpPr>
            <a:spLocks noGrp="1"/>
          </p:cNvSpPr>
          <p:nvPr>
            <p:ph type="title"/>
          </p:nvPr>
        </p:nvSpPr>
        <p:spPr/>
        <p:txBody>
          <a:bodyPr/>
          <a:lstStyle/>
          <a:p>
            <a:r>
              <a:rPr lang="en-US" dirty="0"/>
              <a:t>STS-32</a:t>
            </a:r>
          </a:p>
        </p:txBody>
      </p:sp>
      <p:sp>
        <p:nvSpPr>
          <p:cNvPr id="3" name="Content Placeholder 2">
            <a:extLst>
              <a:ext uri="{FF2B5EF4-FFF2-40B4-BE49-F238E27FC236}">
                <a16:creationId xmlns:a16="http://schemas.microsoft.com/office/drawing/2014/main" id="{9FD3A9EE-C9C0-E342-8038-020730BA1D50}"/>
              </a:ext>
            </a:extLst>
          </p:cNvPr>
          <p:cNvSpPr>
            <a:spLocks noGrp="1"/>
          </p:cNvSpPr>
          <p:nvPr>
            <p:ph idx="1"/>
          </p:nvPr>
        </p:nvSpPr>
        <p:spPr/>
        <p:txBody>
          <a:bodyPr/>
          <a:lstStyle/>
          <a:p>
            <a:r>
              <a:rPr lang="en-US" dirty="0"/>
              <a:t>Lessons Learned</a:t>
            </a:r>
          </a:p>
          <a:p>
            <a:pPr lvl="1"/>
            <a:r>
              <a:rPr lang="en-US" dirty="0"/>
              <a:t>Characteristics of sensors must be </a:t>
            </a:r>
            <a:r>
              <a:rPr lang="en-US" b="1" dirty="0"/>
              <a:t>thoroughly documented </a:t>
            </a:r>
          </a:p>
        </p:txBody>
      </p:sp>
      <p:sp>
        <p:nvSpPr>
          <p:cNvPr id="4" name="Slide Number Placeholder 3">
            <a:extLst>
              <a:ext uri="{FF2B5EF4-FFF2-40B4-BE49-F238E27FC236}">
                <a16:creationId xmlns:a16="http://schemas.microsoft.com/office/drawing/2014/main" id="{86296096-91CA-43BB-3CBF-7DFE89252820}"/>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a:p>
        </p:txBody>
      </p:sp>
    </p:spTree>
    <p:extLst>
      <p:ext uri="{BB962C8B-B14F-4D97-AF65-F5344CB8AC3E}">
        <p14:creationId xmlns:p14="http://schemas.microsoft.com/office/powerpoint/2010/main" val="162511267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6807-EC02-D16D-BB67-AF0820FE0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ACDFA-E399-3E7C-DCE8-38904E1C1242}"/>
              </a:ext>
            </a:extLst>
          </p:cNvPr>
          <p:cNvSpPr>
            <a:spLocks noGrp="1"/>
          </p:cNvSpPr>
          <p:nvPr>
            <p:ph type="title"/>
          </p:nvPr>
        </p:nvSpPr>
        <p:spPr/>
        <p:txBody>
          <a:bodyPr/>
          <a:lstStyle/>
          <a:p>
            <a:r>
              <a:rPr lang="en-US" dirty="0"/>
              <a:t>STS-49</a:t>
            </a:r>
          </a:p>
        </p:txBody>
      </p:sp>
      <p:sp>
        <p:nvSpPr>
          <p:cNvPr id="4" name="Slide Number Placeholder 3">
            <a:extLst>
              <a:ext uri="{FF2B5EF4-FFF2-40B4-BE49-F238E27FC236}">
                <a16:creationId xmlns:a16="http://schemas.microsoft.com/office/drawing/2014/main" id="{6F2795D7-C9B7-4A34-B6C2-A564F572918C}"/>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a:p>
        </p:txBody>
      </p:sp>
      <p:pic>
        <p:nvPicPr>
          <p:cNvPr id="1028" name="Picture 4">
            <a:extLst>
              <a:ext uri="{FF2B5EF4-FFF2-40B4-BE49-F238E27FC236}">
                <a16:creationId xmlns:a16="http://schemas.microsoft.com/office/drawing/2014/main" id="{88C5EAAA-8AB0-D0A0-AE25-643A9A4565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9823" y="968405"/>
            <a:ext cx="3188876" cy="32007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FB55FD7-93C4-3767-0C59-30C810B7F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301" y="968405"/>
            <a:ext cx="3188875" cy="32066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F9D3F9-42E6-BCD3-6CB0-6A8448AA9D6A}"/>
              </a:ext>
            </a:extLst>
          </p:cNvPr>
          <p:cNvSpPr txBox="1"/>
          <p:nvPr/>
        </p:nvSpPr>
        <p:spPr>
          <a:xfrm>
            <a:off x="892173" y="4411899"/>
            <a:ext cx="1315317" cy="276999"/>
          </a:xfrm>
          <a:prstGeom prst="rect">
            <a:avLst/>
          </a:prstGeom>
          <a:noFill/>
        </p:spPr>
        <p:txBody>
          <a:bodyPr wrap="square" rtlCol="0">
            <a:spAutoFit/>
          </a:bodyPr>
          <a:lstStyle/>
          <a:p>
            <a:r>
              <a:rPr lang="en-US" sz="1200" dirty="0"/>
              <a:t>[3]</a:t>
            </a:r>
          </a:p>
        </p:txBody>
      </p:sp>
    </p:spTree>
    <p:extLst>
      <p:ext uri="{BB962C8B-B14F-4D97-AF65-F5344CB8AC3E}">
        <p14:creationId xmlns:p14="http://schemas.microsoft.com/office/powerpoint/2010/main" val="1823878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030E-8E16-91E7-C369-AE69B05395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A7139-6B27-EADB-739F-5695BE22FA89}"/>
              </a:ext>
            </a:extLst>
          </p:cNvPr>
          <p:cNvSpPr>
            <a:spLocks noGrp="1"/>
          </p:cNvSpPr>
          <p:nvPr>
            <p:ph type="title"/>
          </p:nvPr>
        </p:nvSpPr>
        <p:spPr/>
        <p:txBody>
          <a:bodyPr/>
          <a:lstStyle/>
          <a:p>
            <a:r>
              <a:rPr lang="en-US" dirty="0"/>
              <a:t>STS-49</a:t>
            </a:r>
          </a:p>
        </p:txBody>
      </p:sp>
      <p:sp>
        <p:nvSpPr>
          <p:cNvPr id="3" name="Content Placeholder 2">
            <a:extLst>
              <a:ext uri="{FF2B5EF4-FFF2-40B4-BE49-F238E27FC236}">
                <a16:creationId xmlns:a16="http://schemas.microsoft.com/office/drawing/2014/main" id="{38785E05-2E43-D9AE-5896-96175DB0E5A7}"/>
              </a:ext>
            </a:extLst>
          </p:cNvPr>
          <p:cNvSpPr>
            <a:spLocks noGrp="1"/>
          </p:cNvSpPr>
          <p:nvPr>
            <p:ph idx="1"/>
          </p:nvPr>
        </p:nvSpPr>
        <p:spPr/>
        <p:txBody>
          <a:bodyPr/>
          <a:lstStyle/>
          <a:p>
            <a:r>
              <a:rPr lang="en-US" dirty="0"/>
              <a:t>Project Background</a:t>
            </a:r>
          </a:p>
          <a:p>
            <a:pPr lvl="1"/>
            <a:r>
              <a:rPr lang="en-US" dirty="0"/>
              <a:t>Attach Perigee Kick Motor (PKM) to INTELSAT VI (F-3)</a:t>
            </a:r>
          </a:p>
        </p:txBody>
      </p:sp>
      <p:sp>
        <p:nvSpPr>
          <p:cNvPr id="4" name="Slide Number Placeholder 3">
            <a:extLst>
              <a:ext uri="{FF2B5EF4-FFF2-40B4-BE49-F238E27FC236}">
                <a16:creationId xmlns:a16="http://schemas.microsoft.com/office/drawing/2014/main" id="{73B7EBFC-3A7F-9527-EE31-F6E062AB2B57}"/>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a:p>
        </p:txBody>
      </p:sp>
    </p:spTree>
    <p:extLst>
      <p:ext uri="{BB962C8B-B14F-4D97-AF65-F5344CB8AC3E}">
        <p14:creationId xmlns:p14="http://schemas.microsoft.com/office/powerpoint/2010/main" val="3234366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63DB-B1D2-E892-554B-541E3CEE68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2433D-8896-BDDF-E354-71ED23819F26}"/>
              </a:ext>
            </a:extLst>
          </p:cNvPr>
          <p:cNvSpPr>
            <a:spLocks noGrp="1"/>
          </p:cNvSpPr>
          <p:nvPr>
            <p:ph type="title"/>
          </p:nvPr>
        </p:nvSpPr>
        <p:spPr/>
        <p:txBody>
          <a:bodyPr/>
          <a:lstStyle/>
          <a:p>
            <a:r>
              <a:rPr lang="en-US" dirty="0"/>
              <a:t>STS-49</a:t>
            </a:r>
          </a:p>
        </p:txBody>
      </p:sp>
      <p:sp>
        <p:nvSpPr>
          <p:cNvPr id="3" name="Content Placeholder 2">
            <a:extLst>
              <a:ext uri="{FF2B5EF4-FFF2-40B4-BE49-F238E27FC236}">
                <a16:creationId xmlns:a16="http://schemas.microsoft.com/office/drawing/2014/main" id="{93355D87-33D3-0F25-7F60-AA005C799D91}"/>
              </a:ext>
            </a:extLst>
          </p:cNvPr>
          <p:cNvSpPr>
            <a:spLocks noGrp="1"/>
          </p:cNvSpPr>
          <p:nvPr>
            <p:ph idx="1"/>
          </p:nvPr>
        </p:nvSpPr>
        <p:spPr/>
        <p:txBody>
          <a:bodyPr/>
          <a:lstStyle/>
          <a:p>
            <a:r>
              <a:rPr lang="en-US" dirty="0"/>
              <a:t>Project Execution</a:t>
            </a:r>
          </a:p>
          <a:p>
            <a:pPr lvl="1"/>
            <a:r>
              <a:rPr lang="en-US" dirty="0"/>
              <a:t>Capture bar unable to stay connected</a:t>
            </a:r>
          </a:p>
          <a:p>
            <a:pPr lvl="1"/>
            <a:r>
              <a:rPr lang="en-US" dirty="0"/>
              <a:t>New capture technique using hands</a:t>
            </a:r>
          </a:p>
          <a:p>
            <a:pPr lvl="1"/>
            <a:r>
              <a:rPr lang="en-US" dirty="0"/>
              <a:t>Targeting attempt could not converge</a:t>
            </a:r>
          </a:p>
          <a:p>
            <a:pPr lvl="2"/>
            <a:r>
              <a:rPr lang="en-US" dirty="0"/>
              <a:t>Lambert targeting code was the source of targeting failure</a:t>
            </a:r>
          </a:p>
        </p:txBody>
      </p:sp>
      <p:sp>
        <p:nvSpPr>
          <p:cNvPr id="4" name="Slide Number Placeholder 3">
            <a:extLst>
              <a:ext uri="{FF2B5EF4-FFF2-40B4-BE49-F238E27FC236}">
                <a16:creationId xmlns:a16="http://schemas.microsoft.com/office/drawing/2014/main" id="{B6FA1D8E-4234-4C59-DDA1-2F313855E5A2}"/>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a:p>
        </p:txBody>
      </p:sp>
    </p:spTree>
    <p:extLst>
      <p:ext uri="{BB962C8B-B14F-4D97-AF65-F5344CB8AC3E}">
        <p14:creationId xmlns:p14="http://schemas.microsoft.com/office/powerpoint/2010/main" val="261194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AE536-2881-0305-9164-925B2C86B9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702BE-8936-FCE0-DE7B-310ADB015C36}"/>
              </a:ext>
            </a:extLst>
          </p:cNvPr>
          <p:cNvSpPr>
            <a:spLocks noGrp="1"/>
          </p:cNvSpPr>
          <p:nvPr>
            <p:ph type="title"/>
          </p:nvPr>
        </p:nvSpPr>
        <p:spPr/>
        <p:txBody>
          <a:bodyPr/>
          <a:lstStyle/>
          <a:p>
            <a:r>
              <a:rPr lang="en-US" dirty="0"/>
              <a:t>STS-49</a:t>
            </a:r>
          </a:p>
        </p:txBody>
      </p:sp>
      <p:sp>
        <p:nvSpPr>
          <p:cNvPr id="3" name="Content Placeholder 2">
            <a:extLst>
              <a:ext uri="{FF2B5EF4-FFF2-40B4-BE49-F238E27FC236}">
                <a16:creationId xmlns:a16="http://schemas.microsoft.com/office/drawing/2014/main" id="{6464EAA1-5E3E-2BFE-8F0D-ACF604286BF6}"/>
              </a:ext>
            </a:extLst>
          </p:cNvPr>
          <p:cNvSpPr>
            <a:spLocks noGrp="1"/>
          </p:cNvSpPr>
          <p:nvPr>
            <p:ph idx="1"/>
          </p:nvPr>
        </p:nvSpPr>
        <p:spPr/>
        <p:txBody>
          <a:bodyPr/>
          <a:lstStyle/>
          <a:p>
            <a:r>
              <a:rPr lang="en-US" dirty="0"/>
              <a:t>Project Execution</a:t>
            </a:r>
          </a:p>
          <a:p>
            <a:pPr lvl="1"/>
            <a:r>
              <a:rPr lang="en-US" dirty="0"/>
              <a:t>New GNC software reloading did not work</a:t>
            </a:r>
          </a:p>
          <a:p>
            <a:pPr lvl="1"/>
            <a:r>
              <a:rPr lang="en-US" dirty="0"/>
              <a:t>Ti-Delay Maneuver</a:t>
            </a:r>
          </a:p>
          <a:p>
            <a:pPr lvl="1"/>
            <a:r>
              <a:rPr lang="en-US" dirty="0"/>
              <a:t>Mission Control manually computed Ti</a:t>
            </a:r>
          </a:p>
          <a:p>
            <a:pPr lvl="1"/>
            <a:r>
              <a:rPr lang="en-US" dirty="0"/>
              <a:t>Ti targeting attempts were successful</a:t>
            </a:r>
          </a:p>
          <a:p>
            <a:pPr lvl="1"/>
            <a:r>
              <a:rPr lang="en-US" dirty="0"/>
              <a:t>PKM functioned successfully, INTELSAT continued its operations</a:t>
            </a:r>
          </a:p>
        </p:txBody>
      </p:sp>
      <p:sp>
        <p:nvSpPr>
          <p:cNvPr id="4" name="Slide Number Placeholder 3">
            <a:extLst>
              <a:ext uri="{FF2B5EF4-FFF2-40B4-BE49-F238E27FC236}">
                <a16:creationId xmlns:a16="http://schemas.microsoft.com/office/drawing/2014/main" id="{D132B0AA-FE07-3AC5-0E36-1C10E6D48771}"/>
              </a:ext>
            </a:extLst>
          </p:cNvPr>
          <p:cNvSpPr>
            <a:spLocks noGrp="1"/>
          </p:cNvSpPr>
          <p:nvPr>
            <p:ph type="sldNum" sz="quarter" idx="12"/>
          </p:nvPr>
        </p:nvSpPr>
        <p:spPr/>
        <p:txBody>
          <a:bodyPr/>
          <a:lstStyle/>
          <a:p>
            <a:pPr>
              <a:defRPr/>
            </a:pPr>
            <a:fld id="{B586D440-F702-449A-AAC2-9ACFF17038B8}" type="slidenum">
              <a:rPr lang="en-US" smtClean="0"/>
              <a:pPr>
                <a:defRPr/>
              </a:pPr>
              <a:t>14</a:t>
            </a:fld>
            <a:endParaRPr lang="en-US"/>
          </a:p>
        </p:txBody>
      </p:sp>
    </p:spTree>
    <p:extLst>
      <p:ext uri="{BB962C8B-B14F-4D97-AF65-F5344CB8AC3E}">
        <p14:creationId xmlns:p14="http://schemas.microsoft.com/office/powerpoint/2010/main" val="233168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4B89-C623-B00C-3370-25506135E3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D051A-6EA0-7C91-F27B-0F2BBAA13679}"/>
              </a:ext>
            </a:extLst>
          </p:cNvPr>
          <p:cNvSpPr>
            <a:spLocks noGrp="1"/>
          </p:cNvSpPr>
          <p:nvPr>
            <p:ph type="title"/>
          </p:nvPr>
        </p:nvSpPr>
        <p:spPr/>
        <p:txBody>
          <a:bodyPr/>
          <a:lstStyle/>
          <a:p>
            <a:r>
              <a:rPr lang="en-US" dirty="0"/>
              <a:t>STS-49</a:t>
            </a:r>
          </a:p>
        </p:txBody>
      </p:sp>
      <p:sp>
        <p:nvSpPr>
          <p:cNvPr id="3" name="Content Placeholder 2">
            <a:extLst>
              <a:ext uri="{FF2B5EF4-FFF2-40B4-BE49-F238E27FC236}">
                <a16:creationId xmlns:a16="http://schemas.microsoft.com/office/drawing/2014/main" id="{6C5DAD26-B94D-5EBC-2ABD-21D79B673031}"/>
              </a:ext>
            </a:extLst>
          </p:cNvPr>
          <p:cNvSpPr>
            <a:spLocks noGrp="1"/>
          </p:cNvSpPr>
          <p:nvPr>
            <p:ph idx="1"/>
          </p:nvPr>
        </p:nvSpPr>
        <p:spPr/>
        <p:txBody>
          <a:bodyPr/>
          <a:lstStyle/>
          <a:p>
            <a:r>
              <a:rPr lang="en-US" dirty="0"/>
              <a:t>Lambert Targeting Anomaly</a:t>
            </a:r>
          </a:p>
          <a:p>
            <a:pPr lvl="1"/>
            <a:r>
              <a:rPr lang="en-US" dirty="0"/>
              <a:t>Anomaly did not occur in the first 35 times it was used throughout STS-49</a:t>
            </a:r>
          </a:p>
          <a:p>
            <a:pPr lvl="1"/>
            <a:r>
              <a:rPr lang="en-US" dirty="0"/>
              <a:t>Assigning of single-precision values to double-precision variables</a:t>
            </a:r>
          </a:p>
          <a:p>
            <a:pPr lvl="1"/>
            <a:r>
              <a:rPr lang="en-US" dirty="0"/>
              <a:t>Comparison of single-precision variables with double-precision variables</a:t>
            </a:r>
          </a:p>
        </p:txBody>
      </p:sp>
      <p:sp>
        <p:nvSpPr>
          <p:cNvPr id="4" name="Slide Number Placeholder 3">
            <a:extLst>
              <a:ext uri="{FF2B5EF4-FFF2-40B4-BE49-F238E27FC236}">
                <a16:creationId xmlns:a16="http://schemas.microsoft.com/office/drawing/2014/main" id="{664CC569-9C89-3610-7513-F0B8B28F1406}"/>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a:p>
        </p:txBody>
      </p:sp>
    </p:spTree>
    <p:extLst>
      <p:ext uri="{BB962C8B-B14F-4D97-AF65-F5344CB8AC3E}">
        <p14:creationId xmlns:p14="http://schemas.microsoft.com/office/powerpoint/2010/main" val="14120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A8415-2183-10C2-5286-CCD21422F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FCB38-7E6E-432E-1EAA-B816F5C445A2}"/>
              </a:ext>
            </a:extLst>
          </p:cNvPr>
          <p:cNvSpPr>
            <a:spLocks noGrp="1"/>
          </p:cNvSpPr>
          <p:nvPr>
            <p:ph type="title"/>
          </p:nvPr>
        </p:nvSpPr>
        <p:spPr/>
        <p:txBody>
          <a:bodyPr/>
          <a:lstStyle/>
          <a:p>
            <a:r>
              <a:rPr lang="en-US" dirty="0"/>
              <a:t>STS-49</a:t>
            </a:r>
          </a:p>
        </p:txBody>
      </p:sp>
      <p:sp>
        <p:nvSpPr>
          <p:cNvPr id="3" name="Content Placeholder 2">
            <a:extLst>
              <a:ext uri="{FF2B5EF4-FFF2-40B4-BE49-F238E27FC236}">
                <a16:creationId xmlns:a16="http://schemas.microsoft.com/office/drawing/2014/main" id="{901CCAD0-77E2-6E6F-278C-AC217D0EA956}"/>
              </a:ext>
            </a:extLst>
          </p:cNvPr>
          <p:cNvSpPr>
            <a:spLocks noGrp="1"/>
          </p:cNvSpPr>
          <p:nvPr>
            <p:ph idx="1"/>
          </p:nvPr>
        </p:nvSpPr>
        <p:spPr/>
        <p:txBody>
          <a:bodyPr/>
          <a:lstStyle/>
          <a:p>
            <a:r>
              <a:rPr lang="en-US" dirty="0"/>
              <a:t>Lessons Learned </a:t>
            </a:r>
          </a:p>
          <a:p>
            <a:pPr lvl="1"/>
            <a:r>
              <a:rPr lang="en-US" b="1" dirty="0"/>
              <a:t>Experienced</a:t>
            </a:r>
            <a:r>
              <a:rPr lang="en-US" dirty="0"/>
              <a:t> and interdisciplinary flight control team</a:t>
            </a:r>
          </a:p>
          <a:p>
            <a:pPr lvl="1"/>
            <a:r>
              <a:rPr lang="en-US" b="1" dirty="0"/>
              <a:t>Proper documentation </a:t>
            </a:r>
            <a:r>
              <a:rPr lang="en-US" dirty="0"/>
              <a:t>and </a:t>
            </a:r>
            <a:r>
              <a:rPr lang="en-US" b="1" dirty="0"/>
              <a:t>testing</a:t>
            </a:r>
            <a:r>
              <a:rPr lang="en-US" dirty="0"/>
              <a:t> of changes made to code within iteration loops </a:t>
            </a:r>
          </a:p>
          <a:p>
            <a:pPr lvl="1"/>
            <a:r>
              <a:rPr lang="en-US" dirty="0"/>
              <a:t>Proper review of analysis and technical reports</a:t>
            </a:r>
          </a:p>
          <a:p>
            <a:pPr lvl="1"/>
            <a:r>
              <a:rPr lang="en-US" dirty="0"/>
              <a:t>Creation of documents describing software requirements for nonspecialists </a:t>
            </a:r>
          </a:p>
        </p:txBody>
      </p:sp>
      <p:sp>
        <p:nvSpPr>
          <p:cNvPr id="4" name="Slide Number Placeholder 3">
            <a:extLst>
              <a:ext uri="{FF2B5EF4-FFF2-40B4-BE49-F238E27FC236}">
                <a16:creationId xmlns:a16="http://schemas.microsoft.com/office/drawing/2014/main" id="{FCDF5373-CA63-0AAA-501E-E8F7DF0FFAEC}"/>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a:p>
        </p:txBody>
      </p:sp>
    </p:spTree>
    <p:extLst>
      <p:ext uri="{BB962C8B-B14F-4D97-AF65-F5344CB8AC3E}">
        <p14:creationId xmlns:p14="http://schemas.microsoft.com/office/powerpoint/2010/main" val="90228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AE0C6-B0FC-A9CB-41CA-59279576D0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E505B-E6BB-C4B2-7F1B-086CF920295D}"/>
              </a:ext>
            </a:extLst>
          </p:cNvPr>
          <p:cNvSpPr>
            <a:spLocks noGrp="1"/>
          </p:cNvSpPr>
          <p:nvPr>
            <p:ph type="title"/>
          </p:nvPr>
        </p:nvSpPr>
        <p:spPr/>
        <p:txBody>
          <a:bodyPr/>
          <a:lstStyle/>
          <a:p>
            <a:r>
              <a:rPr lang="en-US" dirty="0"/>
              <a:t>Progress-Mir</a:t>
            </a:r>
          </a:p>
        </p:txBody>
      </p:sp>
      <p:sp>
        <p:nvSpPr>
          <p:cNvPr id="4" name="Slide Number Placeholder 3">
            <a:extLst>
              <a:ext uri="{FF2B5EF4-FFF2-40B4-BE49-F238E27FC236}">
                <a16:creationId xmlns:a16="http://schemas.microsoft.com/office/drawing/2014/main" id="{4F6B4F73-C43F-DD33-5361-97A9DF9FB3B0}"/>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a:p>
        </p:txBody>
      </p:sp>
      <p:pic>
        <p:nvPicPr>
          <p:cNvPr id="2050" name="Picture 2" descr="mir_reentry_5_mir_from_sts_91">
            <a:extLst>
              <a:ext uri="{FF2B5EF4-FFF2-40B4-BE49-F238E27FC236}">
                <a16:creationId xmlns:a16="http://schemas.microsoft.com/office/drawing/2014/main" id="{7CE0F076-E508-D6EB-9C23-3C9E43E418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1714" y="781464"/>
            <a:ext cx="3580572" cy="35805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99756A-F445-BBA4-BE1E-4F52E0AD2407}"/>
              </a:ext>
            </a:extLst>
          </p:cNvPr>
          <p:cNvSpPr txBox="1"/>
          <p:nvPr/>
        </p:nvSpPr>
        <p:spPr>
          <a:xfrm>
            <a:off x="2688336" y="4441243"/>
            <a:ext cx="566928" cy="276999"/>
          </a:xfrm>
          <a:prstGeom prst="rect">
            <a:avLst/>
          </a:prstGeom>
          <a:noFill/>
        </p:spPr>
        <p:txBody>
          <a:bodyPr wrap="square" rtlCol="0">
            <a:spAutoFit/>
          </a:bodyPr>
          <a:lstStyle/>
          <a:p>
            <a:r>
              <a:rPr lang="en-US" sz="1200" dirty="0"/>
              <a:t>[4]</a:t>
            </a:r>
          </a:p>
        </p:txBody>
      </p:sp>
    </p:spTree>
    <p:extLst>
      <p:ext uri="{BB962C8B-B14F-4D97-AF65-F5344CB8AC3E}">
        <p14:creationId xmlns:p14="http://schemas.microsoft.com/office/powerpoint/2010/main" val="78026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E4D5-E553-6B30-52C6-4197E23591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3AF557-5D5F-8E7A-6621-69EB3A36A333}"/>
              </a:ext>
            </a:extLst>
          </p:cNvPr>
          <p:cNvSpPr>
            <a:spLocks noGrp="1"/>
          </p:cNvSpPr>
          <p:nvPr>
            <p:ph type="title"/>
          </p:nvPr>
        </p:nvSpPr>
        <p:spPr/>
        <p:txBody>
          <a:bodyPr/>
          <a:lstStyle/>
          <a:p>
            <a:r>
              <a:rPr lang="en-US" dirty="0"/>
              <a:t>Progress-Mir</a:t>
            </a:r>
          </a:p>
        </p:txBody>
      </p:sp>
      <p:sp>
        <p:nvSpPr>
          <p:cNvPr id="3" name="Content Placeholder 2">
            <a:extLst>
              <a:ext uri="{FF2B5EF4-FFF2-40B4-BE49-F238E27FC236}">
                <a16:creationId xmlns:a16="http://schemas.microsoft.com/office/drawing/2014/main" id="{2332F802-C46E-5E04-36ED-E177251E53B8}"/>
              </a:ext>
            </a:extLst>
          </p:cNvPr>
          <p:cNvSpPr>
            <a:spLocks noGrp="1"/>
          </p:cNvSpPr>
          <p:nvPr>
            <p:ph idx="1"/>
          </p:nvPr>
        </p:nvSpPr>
        <p:spPr>
          <a:xfrm>
            <a:off x="230886" y="1123950"/>
            <a:ext cx="4207002" cy="3363648"/>
          </a:xfrm>
        </p:spPr>
        <p:txBody>
          <a:bodyPr/>
          <a:lstStyle/>
          <a:p>
            <a:r>
              <a:rPr lang="en-US" dirty="0"/>
              <a:t>Project Background</a:t>
            </a:r>
          </a:p>
          <a:p>
            <a:pPr lvl="1"/>
            <a:r>
              <a:rPr lang="en-US" dirty="0"/>
              <a:t>Teleoperated Rendezvous Control System (TORU)</a:t>
            </a:r>
          </a:p>
          <a:p>
            <a:pPr lvl="1"/>
            <a:r>
              <a:rPr lang="en-US" dirty="0"/>
              <a:t>Russian Control Center to position Progress above Mir</a:t>
            </a:r>
          </a:p>
          <a:p>
            <a:pPr lvl="1"/>
            <a:r>
              <a:rPr lang="en-US" dirty="0"/>
              <a:t>TORU Operator Vasiliy </a:t>
            </a:r>
            <a:r>
              <a:rPr lang="en-US" dirty="0" err="1"/>
              <a:t>Tsibliyev</a:t>
            </a:r>
            <a:r>
              <a:rPr lang="en-US" dirty="0"/>
              <a:t> control Progress to dock with Mir</a:t>
            </a:r>
          </a:p>
        </p:txBody>
      </p:sp>
      <p:sp>
        <p:nvSpPr>
          <p:cNvPr id="4" name="Slide Number Placeholder 3">
            <a:extLst>
              <a:ext uri="{FF2B5EF4-FFF2-40B4-BE49-F238E27FC236}">
                <a16:creationId xmlns:a16="http://schemas.microsoft.com/office/drawing/2014/main" id="{B63A0322-82C0-C8F2-A32F-00D2C7A0DB1D}"/>
              </a:ext>
            </a:extLst>
          </p:cNvPr>
          <p:cNvSpPr>
            <a:spLocks noGrp="1"/>
          </p:cNvSpPr>
          <p:nvPr>
            <p:ph type="sldNum" sz="quarter" idx="12"/>
          </p:nvPr>
        </p:nvSpPr>
        <p:spPr/>
        <p:txBody>
          <a:bodyPr/>
          <a:lstStyle/>
          <a:p>
            <a:pPr>
              <a:defRPr/>
            </a:pPr>
            <a:fld id="{B586D440-F702-449A-AAC2-9ACFF17038B8}" type="slidenum">
              <a:rPr lang="en-US" smtClean="0"/>
              <a:pPr>
                <a:defRPr/>
              </a:pPr>
              <a:t>18</a:t>
            </a:fld>
            <a:endParaRPr lang="en-US"/>
          </a:p>
        </p:txBody>
      </p:sp>
      <p:pic>
        <p:nvPicPr>
          <p:cNvPr id="3074" name="Picture 2" descr="iss - Was TORU really used on Salyut space stations - Space Exploration  Stack Exchange">
            <a:extLst>
              <a:ext uri="{FF2B5EF4-FFF2-40B4-BE49-F238E27FC236}">
                <a16:creationId xmlns:a16="http://schemas.microsoft.com/office/drawing/2014/main" id="{12057BC1-801D-A529-B651-DB8F52073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744" y="1322750"/>
            <a:ext cx="3191066" cy="21468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9D11CC-4096-E212-E65E-8478DEA075F4}"/>
              </a:ext>
            </a:extLst>
          </p:cNvPr>
          <p:cNvSpPr txBox="1"/>
          <p:nvPr/>
        </p:nvSpPr>
        <p:spPr>
          <a:xfrm>
            <a:off x="5507350" y="3580060"/>
            <a:ext cx="914400" cy="276999"/>
          </a:xfrm>
          <a:prstGeom prst="rect">
            <a:avLst/>
          </a:prstGeom>
          <a:noFill/>
        </p:spPr>
        <p:txBody>
          <a:bodyPr wrap="square" rtlCol="0">
            <a:spAutoFit/>
          </a:bodyPr>
          <a:lstStyle/>
          <a:p>
            <a:r>
              <a:rPr lang="en-US" sz="1200" dirty="0"/>
              <a:t>[5]</a:t>
            </a:r>
          </a:p>
        </p:txBody>
      </p:sp>
    </p:spTree>
    <p:extLst>
      <p:ext uri="{BB962C8B-B14F-4D97-AF65-F5344CB8AC3E}">
        <p14:creationId xmlns:p14="http://schemas.microsoft.com/office/powerpoint/2010/main" val="215479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172A2-B7C4-E7E5-E3AA-2C41C53AC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1701A-644C-06B9-9F60-37A47897C1E9}"/>
              </a:ext>
            </a:extLst>
          </p:cNvPr>
          <p:cNvSpPr>
            <a:spLocks noGrp="1"/>
          </p:cNvSpPr>
          <p:nvPr>
            <p:ph type="title"/>
          </p:nvPr>
        </p:nvSpPr>
        <p:spPr/>
        <p:txBody>
          <a:bodyPr/>
          <a:lstStyle/>
          <a:p>
            <a:r>
              <a:rPr lang="en-US" dirty="0"/>
              <a:t>Progress-Mir</a:t>
            </a:r>
          </a:p>
        </p:txBody>
      </p:sp>
      <p:sp>
        <p:nvSpPr>
          <p:cNvPr id="3" name="Content Placeholder 2">
            <a:extLst>
              <a:ext uri="{FF2B5EF4-FFF2-40B4-BE49-F238E27FC236}">
                <a16:creationId xmlns:a16="http://schemas.microsoft.com/office/drawing/2014/main" id="{5BEDF65F-3A56-71C5-EDE1-F60E43D4603A}"/>
              </a:ext>
            </a:extLst>
          </p:cNvPr>
          <p:cNvSpPr>
            <a:spLocks noGrp="1"/>
          </p:cNvSpPr>
          <p:nvPr>
            <p:ph idx="1"/>
          </p:nvPr>
        </p:nvSpPr>
        <p:spPr/>
        <p:txBody>
          <a:bodyPr/>
          <a:lstStyle/>
          <a:p>
            <a:r>
              <a:rPr lang="en-US" dirty="0"/>
              <a:t>Project Execution</a:t>
            </a:r>
          </a:p>
          <a:p>
            <a:pPr lvl="1"/>
            <a:r>
              <a:rPr lang="en-US" dirty="0" err="1"/>
              <a:t>Tsibliyev’s</a:t>
            </a:r>
            <a:r>
              <a:rPr lang="en-US" dirty="0"/>
              <a:t> screen was blank</a:t>
            </a:r>
          </a:p>
          <a:p>
            <a:pPr lvl="1"/>
            <a:r>
              <a:rPr lang="en-US" dirty="0"/>
              <a:t>Screen worked after turning off emitter, ground control members manually calculated data</a:t>
            </a:r>
          </a:p>
          <a:p>
            <a:pPr lvl="1"/>
            <a:r>
              <a:rPr lang="en-US" dirty="0"/>
              <a:t>Progress not visible in windows when it should have been in visual range</a:t>
            </a:r>
          </a:p>
          <a:p>
            <a:pPr lvl="1"/>
            <a:endParaRPr lang="en-US" dirty="0"/>
          </a:p>
        </p:txBody>
      </p:sp>
      <p:sp>
        <p:nvSpPr>
          <p:cNvPr id="4" name="Slide Number Placeholder 3">
            <a:extLst>
              <a:ext uri="{FF2B5EF4-FFF2-40B4-BE49-F238E27FC236}">
                <a16:creationId xmlns:a16="http://schemas.microsoft.com/office/drawing/2014/main" id="{00072CE7-D528-7C9B-5685-7715C5FF0800}"/>
              </a:ext>
            </a:extLst>
          </p:cNvPr>
          <p:cNvSpPr>
            <a:spLocks noGrp="1"/>
          </p:cNvSpPr>
          <p:nvPr>
            <p:ph type="sldNum" sz="quarter" idx="12"/>
          </p:nvPr>
        </p:nvSpPr>
        <p:spPr/>
        <p:txBody>
          <a:bodyPr/>
          <a:lstStyle/>
          <a:p>
            <a:pPr>
              <a:defRPr/>
            </a:pPr>
            <a:fld id="{B586D440-F702-449A-AAC2-9ACFF17038B8}" type="slidenum">
              <a:rPr lang="en-US" smtClean="0"/>
              <a:pPr>
                <a:defRPr/>
              </a:pPr>
              <a:t>19</a:t>
            </a:fld>
            <a:endParaRPr lang="en-US"/>
          </a:p>
        </p:txBody>
      </p:sp>
    </p:spTree>
    <p:extLst>
      <p:ext uri="{BB962C8B-B14F-4D97-AF65-F5344CB8AC3E}">
        <p14:creationId xmlns:p14="http://schemas.microsoft.com/office/powerpoint/2010/main" val="370520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B04A4-9ED8-E097-9A1E-3C18AAE60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6EB8C5-C726-7249-15EC-48A9F5A40BFD}"/>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E32D9E8-4E9E-423B-A0D0-9DA601DF91A7}"/>
              </a:ext>
            </a:extLst>
          </p:cNvPr>
          <p:cNvSpPr>
            <a:spLocks noGrp="1"/>
          </p:cNvSpPr>
          <p:nvPr>
            <p:ph idx="1"/>
          </p:nvPr>
        </p:nvSpPr>
        <p:spPr/>
        <p:txBody>
          <a:bodyPr/>
          <a:lstStyle/>
          <a:p>
            <a:r>
              <a:rPr lang="en-US" altLang="en-US" sz="2400" dirty="0"/>
              <a:t>Rendezvous and Proximity Operations (RPO)</a:t>
            </a:r>
          </a:p>
          <a:p>
            <a:pPr lvl="1"/>
            <a:r>
              <a:rPr lang="en-US" sz="1800" dirty="0"/>
              <a:t>Approach and interaction between spacecraft</a:t>
            </a:r>
            <a:endParaRPr lang="en-US" sz="1800" dirty="0">
              <a:highlight>
                <a:srgbClr val="FFFF00"/>
              </a:highlight>
            </a:endParaRPr>
          </a:p>
          <a:p>
            <a:pPr marL="342900" lvl="1" indent="0">
              <a:buNone/>
            </a:pPr>
            <a:endParaRPr lang="en-US" dirty="0"/>
          </a:p>
          <a:p>
            <a:r>
              <a:rPr lang="en-US" dirty="0"/>
              <a:t>Applications</a:t>
            </a:r>
          </a:p>
          <a:p>
            <a:pPr lvl="1">
              <a:spcBef>
                <a:spcPts val="900"/>
              </a:spcBef>
              <a:buClr>
                <a:srgbClr val="1B3D6C"/>
              </a:buClr>
              <a:buFont typeface="Wingdings" charset="2"/>
              <a:buChar char="Ø"/>
            </a:pPr>
            <a:r>
              <a:rPr lang="en-US" altLang="en-US" sz="1800" dirty="0"/>
              <a:t>In-space Servicing, Assembly, and Manufacturing (ISAM)</a:t>
            </a:r>
          </a:p>
          <a:p>
            <a:pPr lvl="2">
              <a:spcBef>
                <a:spcPts val="900"/>
              </a:spcBef>
            </a:pPr>
            <a:r>
              <a:rPr lang="en-US" altLang="en-US" dirty="0"/>
              <a:t>Refuel old satellites</a:t>
            </a:r>
          </a:p>
          <a:p>
            <a:pPr lvl="1">
              <a:spcBef>
                <a:spcPts val="900"/>
              </a:spcBef>
              <a:buClr>
                <a:srgbClr val="1B3D6C"/>
              </a:buClr>
              <a:buFont typeface="Wingdings" charset="2"/>
              <a:buChar char="Ø"/>
            </a:pPr>
            <a:r>
              <a:rPr lang="en-US" sz="1800" dirty="0"/>
              <a:t>Orbital debris removal</a:t>
            </a:r>
          </a:p>
        </p:txBody>
      </p:sp>
      <p:sp>
        <p:nvSpPr>
          <p:cNvPr id="4" name="Slide Number Placeholder 3">
            <a:extLst>
              <a:ext uri="{FF2B5EF4-FFF2-40B4-BE49-F238E27FC236}">
                <a16:creationId xmlns:a16="http://schemas.microsoft.com/office/drawing/2014/main" id="{F8E93755-C1CB-A70A-582E-A0F448A29456}"/>
              </a:ext>
            </a:extLst>
          </p:cNvPr>
          <p:cNvSpPr>
            <a:spLocks noGrp="1"/>
          </p:cNvSpPr>
          <p:nvPr>
            <p:ph type="sldNum" sz="quarter" idx="12"/>
          </p:nvPr>
        </p:nvSpPr>
        <p:spPr/>
        <p:txBody>
          <a:bodyPr/>
          <a:lstStyle/>
          <a:p>
            <a:pPr>
              <a:defRPr/>
            </a:pPr>
            <a:fld id="{B586D440-F702-449A-AAC2-9ACFF17038B8}" type="slidenum">
              <a:rPr lang="en-US" smtClean="0"/>
              <a:pPr>
                <a:defRPr/>
              </a:pPr>
              <a:t>2</a:t>
            </a:fld>
            <a:endParaRPr lang="en-US"/>
          </a:p>
        </p:txBody>
      </p:sp>
    </p:spTree>
    <p:extLst>
      <p:ext uri="{BB962C8B-B14F-4D97-AF65-F5344CB8AC3E}">
        <p14:creationId xmlns:p14="http://schemas.microsoft.com/office/powerpoint/2010/main" val="34001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2A508-25C1-5A61-8D32-EA34345EB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22363-85CC-3DF1-7477-7EDE7BA5E088}"/>
              </a:ext>
            </a:extLst>
          </p:cNvPr>
          <p:cNvSpPr>
            <a:spLocks noGrp="1"/>
          </p:cNvSpPr>
          <p:nvPr>
            <p:ph type="title"/>
          </p:nvPr>
        </p:nvSpPr>
        <p:spPr/>
        <p:txBody>
          <a:bodyPr/>
          <a:lstStyle/>
          <a:p>
            <a:r>
              <a:rPr lang="en-US" dirty="0"/>
              <a:t>Progress-Mir</a:t>
            </a:r>
          </a:p>
        </p:txBody>
      </p:sp>
      <p:sp>
        <p:nvSpPr>
          <p:cNvPr id="4" name="Slide Number Placeholder 3">
            <a:extLst>
              <a:ext uri="{FF2B5EF4-FFF2-40B4-BE49-F238E27FC236}">
                <a16:creationId xmlns:a16="http://schemas.microsoft.com/office/drawing/2014/main" id="{744DCA5C-CF7B-A7F1-658A-E69B0F8B163C}"/>
              </a:ext>
            </a:extLst>
          </p:cNvPr>
          <p:cNvSpPr>
            <a:spLocks noGrp="1"/>
          </p:cNvSpPr>
          <p:nvPr>
            <p:ph type="sldNum" sz="quarter" idx="12"/>
          </p:nvPr>
        </p:nvSpPr>
        <p:spPr/>
        <p:txBody>
          <a:bodyPr/>
          <a:lstStyle/>
          <a:p>
            <a:pPr>
              <a:defRPr/>
            </a:pPr>
            <a:fld id="{B586D440-F702-449A-AAC2-9ACFF17038B8}" type="slidenum">
              <a:rPr lang="en-US" smtClean="0"/>
              <a:pPr>
                <a:defRPr/>
              </a:pPr>
              <a:t>20</a:t>
            </a:fld>
            <a:endParaRPr lang="en-US"/>
          </a:p>
        </p:txBody>
      </p:sp>
      <p:pic>
        <p:nvPicPr>
          <p:cNvPr id="8" name="Content Placeholder 7" descr="A diagram of a satellite&#10;&#10;AI-generated content may be incorrect.">
            <a:extLst>
              <a:ext uri="{FF2B5EF4-FFF2-40B4-BE49-F238E27FC236}">
                <a16:creationId xmlns:a16="http://schemas.microsoft.com/office/drawing/2014/main" id="{125D5AD9-4502-6E4D-9F83-F4C9DE8D78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498" y="855979"/>
            <a:ext cx="3918502" cy="3575739"/>
          </a:xfrm>
        </p:spPr>
      </p:pic>
      <p:sp>
        <p:nvSpPr>
          <p:cNvPr id="9" name="TextBox 8">
            <a:extLst>
              <a:ext uri="{FF2B5EF4-FFF2-40B4-BE49-F238E27FC236}">
                <a16:creationId xmlns:a16="http://schemas.microsoft.com/office/drawing/2014/main" id="{7F6428BB-42EF-C1A0-17EF-3C6CF221294E}"/>
              </a:ext>
            </a:extLst>
          </p:cNvPr>
          <p:cNvSpPr txBox="1"/>
          <p:nvPr/>
        </p:nvSpPr>
        <p:spPr>
          <a:xfrm>
            <a:off x="1244764" y="4437876"/>
            <a:ext cx="1091381" cy="276999"/>
          </a:xfrm>
          <a:prstGeom prst="rect">
            <a:avLst/>
          </a:prstGeom>
          <a:noFill/>
        </p:spPr>
        <p:txBody>
          <a:bodyPr wrap="square" rtlCol="0">
            <a:spAutoFit/>
          </a:bodyPr>
          <a:lstStyle/>
          <a:p>
            <a:r>
              <a:rPr lang="en-US" sz="1200" dirty="0"/>
              <a:t>[5]</a:t>
            </a:r>
          </a:p>
        </p:txBody>
      </p:sp>
      <p:pic>
        <p:nvPicPr>
          <p:cNvPr id="11" name="Picture 10" descr="A satellite in the sky&#10;&#10;AI-generated content may be incorrect.">
            <a:extLst>
              <a:ext uri="{FF2B5EF4-FFF2-40B4-BE49-F238E27FC236}">
                <a16:creationId xmlns:a16="http://schemas.microsoft.com/office/drawing/2014/main" id="{22588407-40BC-CD42-616C-836BA9C835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9043" y="1584429"/>
            <a:ext cx="3021733" cy="1974639"/>
          </a:xfrm>
          <a:prstGeom prst="rect">
            <a:avLst/>
          </a:prstGeom>
        </p:spPr>
      </p:pic>
    </p:spTree>
    <p:extLst>
      <p:ext uri="{BB962C8B-B14F-4D97-AF65-F5344CB8AC3E}">
        <p14:creationId xmlns:p14="http://schemas.microsoft.com/office/powerpoint/2010/main" val="859897460"/>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83AA-A018-72F6-039A-84487BE3A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2304F-58BF-6638-9B95-C30AC58F48C7}"/>
              </a:ext>
            </a:extLst>
          </p:cNvPr>
          <p:cNvSpPr>
            <a:spLocks noGrp="1"/>
          </p:cNvSpPr>
          <p:nvPr>
            <p:ph type="title"/>
          </p:nvPr>
        </p:nvSpPr>
        <p:spPr/>
        <p:txBody>
          <a:bodyPr/>
          <a:lstStyle/>
          <a:p>
            <a:r>
              <a:rPr lang="en-US" dirty="0"/>
              <a:t>Progress-Mir</a:t>
            </a:r>
          </a:p>
        </p:txBody>
      </p:sp>
      <p:sp>
        <p:nvSpPr>
          <p:cNvPr id="3" name="Content Placeholder 2">
            <a:extLst>
              <a:ext uri="{FF2B5EF4-FFF2-40B4-BE49-F238E27FC236}">
                <a16:creationId xmlns:a16="http://schemas.microsoft.com/office/drawing/2014/main" id="{E249B9FD-1A78-BDBC-563D-3078C75571E3}"/>
              </a:ext>
            </a:extLst>
          </p:cNvPr>
          <p:cNvSpPr>
            <a:spLocks noGrp="1"/>
          </p:cNvSpPr>
          <p:nvPr>
            <p:ph idx="1"/>
          </p:nvPr>
        </p:nvSpPr>
        <p:spPr/>
        <p:txBody>
          <a:bodyPr/>
          <a:lstStyle/>
          <a:p>
            <a:r>
              <a:rPr lang="en-US" dirty="0"/>
              <a:t>Project Execution</a:t>
            </a:r>
          </a:p>
          <a:p>
            <a:pPr lvl="1"/>
            <a:r>
              <a:rPr lang="en-US" dirty="0"/>
              <a:t>A hole was punctured into </a:t>
            </a:r>
            <a:r>
              <a:rPr lang="en-US" dirty="0" err="1"/>
              <a:t>Spektr</a:t>
            </a:r>
            <a:r>
              <a:rPr lang="en-US" dirty="0"/>
              <a:t>, depressurizing the module</a:t>
            </a:r>
          </a:p>
          <a:p>
            <a:pPr lvl="1"/>
            <a:r>
              <a:rPr lang="en-US" dirty="0"/>
              <a:t>Crew members sealed off the leak</a:t>
            </a:r>
          </a:p>
          <a:p>
            <a:pPr lvl="1"/>
            <a:r>
              <a:rPr lang="en-US" dirty="0"/>
              <a:t>Reoriented Mir with help from ground control for solar panels to use sun</a:t>
            </a:r>
          </a:p>
          <a:p>
            <a:pPr lvl="1"/>
            <a:endParaRPr lang="en-US" dirty="0"/>
          </a:p>
        </p:txBody>
      </p:sp>
      <p:sp>
        <p:nvSpPr>
          <p:cNvPr id="4" name="Slide Number Placeholder 3">
            <a:extLst>
              <a:ext uri="{FF2B5EF4-FFF2-40B4-BE49-F238E27FC236}">
                <a16:creationId xmlns:a16="http://schemas.microsoft.com/office/drawing/2014/main" id="{DE68F1F8-08E2-90F3-BB89-2B6CEDD2474B}"/>
              </a:ext>
            </a:extLst>
          </p:cNvPr>
          <p:cNvSpPr>
            <a:spLocks noGrp="1"/>
          </p:cNvSpPr>
          <p:nvPr>
            <p:ph type="sldNum" sz="quarter" idx="12"/>
          </p:nvPr>
        </p:nvSpPr>
        <p:spPr/>
        <p:txBody>
          <a:bodyPr/>
          <a:lstStyle/>
          <a:p>
            <a:pPr>
              <a:defRPr/>
            </a:pPr>
            <a:fld id="{B586D440-F702-449A-AAC2-9ACFF17038B8}" type="slidenum">
              <a:rPr lang="en-US" smtClean="0"/>
              <a:pPr>
                <a:defRPr/>
              </a:pPr>
              <a:t>21</a:t>
            </a:fld>
            <a:endParaRPr lang="en-US"/>
          </a:p>
        </p:txBody>
      </p:sp>
    </p:spTree>
    <p:extLst>
      <p:ext uri="{BB962C8B-B14F-4D97-AF65-F5344CB8AC3E}">
        <p14:creationId xmlns:p14="http://schemas.microsoft.com/office/powerpoint/2010/main" val="1619544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B58DC-BF1A-A794-D243-BC86E5C1C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6A6CF-7742-2FFC-6A5F-5C6CE270AF17}"/>
              </a:ext>
            </a:extLst>
          </p:cNvPr>
          <p:cNvSpPr>
            <a:spLocks noGrp="1"/>
          </p:cNvSpPr>
          <p:nvPr>
            <p:ph type="title"/>
          </p:nvPr>
        </p:nvSpPr>
        <p:spPr/>
        <p:txBody>
          <a:bodyPr/>
          <a:lstStyle/>
          <a:p>
            <a:r>
              <a:rPr lang="en-US" dirty="0"/>
              <a:t>Progress-Mir</a:t>
            </a:r>
          </a:p>
        </p:txBody>
      </p:sp>
      <p:sp>
        <p:nvSpPr>
          <p:cNvPr id="3" name="Content Placeholder 2">
            <a:extLst>
              <a:ext uri="{FF2B5EF4-FFF2-40B4-BE49-F238E27FC236}">
                <a16:creationId xmlns:a16="http://schemas.microsoft.com/office/drawing/2014/main" id="{DD3EE97D-EB6D-3408-0F8C-CD4F650333BD}"/>
              </a:ext>
            </a:extLst>
          </p:cNvPr>
          <p:cNvSpPr>
            <a:spLocks noGrp="1"/>
          </p:cNvSpPr>
          <p:nvPr>
            <p:ph idx="1"/>
          </p:nvPr>
        </p:nvSpPr>
        <p:spPr/>
        <p:txBody>
          <a:bodyPr/>
          <a:lstStyle/>
          <a:p>
            <a:r>
              <a:rPr lang="en-US" dirty="0"/>
              <a:t>Lessons Learned</a:t>
            </a:r>
          </a:p>
          <a:p>
            <a:pPr lvl="1"/>
            <a:r>
              <a:rPr lang="en-US" dirty="0"/>
              <a:t>Sharing of information essential to mission success and safety</a:t>
            </a:r>
          </a:p>
          <a:p>
            <a:pPr lvl="1"/>
            <a:r>
              <a:rPr lang="en-US" dirty="0"/>
              <a:t>The negative effects of economic and social </a:t>
            </a:r>
            <a:r>
              <a:rPr lang="en-US" b="1" dirty="0"/>
              <a:t>pressure</a:t>
            </a:r>
            <a:r>
              <a:rPr lang="en-US" dirty="0"/>
              <a:t> an organization is facing</a:t>
            </a:r>
          </a:p>
          <a:p>
            <a:pPr lvl="1"/>
            <a:r>
              <a:rPr lang="en-US" dirty="0"/>
              <a:t>Safer redesigning of docking system &gt; forced docking on faulty system</a:t>
            </a:r>
          </a:p>
          <a:p>
            <a:pPr lvl="1"/>
            <a:r>
              <a:rPr lang="en-US" dirty="0"/>
              <a:t>Radio </a:t>
            </a:r>
            <a:r>
              <a:rPr lang="en-US" b="1" dirty="0"/>
              <a:t>contact with ground control</a:t>
            </a:r>
          </a:p>
        </p:txBody>
      </p:sp>
      <p:sp>
        <p:nvSpPr>
          <p:cNvPr id="4" name="Slide Number Placeholder 3">
            <a:extLst>
              <a:ext uri="{FF2B5EF4-FFF2-40B4-BE49-F238E27FC236}">
                <a16:creationId xmlns:a16="http://schemas.microsoft.com/office/drawing/2014/main" id="{52B4EAAA-FB8E-24CD-39E4-4E07595D1FF9}"/>
              </a:ext>
            </a:extLst>
          </p:cNvPr>
          <p:cNvSpPr>
            <a:spLocks noGrp="1"/>
          </p:cNvSpPr>
          <p:nvPr>
            <p:ph type="sldNum" sz="quarter" idx="12"/>
          </p:nvPr>
        </p:nvSpPr>
        <p:spPr/>
        <p:txBody>
          <a:bodyPr/>
          <a:lstStyle/>
          <a:p>
            <a:pPr>
              <a:defRPr/>
            </a:pPr>
            <a:fld id="{B586D440-F702-449A-AAC2-9ACFF17038B8}" type="slidenum">
              <a:rPr lang="en-US" smtClean="0"/>
              <a:pPr>
                <a:defRPr/>
              </a:pPr>
              <a:t>22</a:t>
            </a:fld>
            <a:endParaRPr lang="en-US"/>
          </a:p>
        </p:txBody>
      </p:sp>
    </p:spTree>
    <p:extLst>
      <p:ext uri="{BB962C8B-B14F-4D97-AF65-F5344CB8AC3E}">
        <p14:creationId xmlns:p14="http://schemas.microsoft.com/office/powerpoint/2010/main" val="159290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F2E0D-2EAD-9246-9C6A-F7411BCFC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66D97-64E2-9826-D5D8-B4626E95E447}"/>
              </a:ext>
            </a:extLst>
          </p:cNvPr>
          <p:cNvSpPr>
            <a:spLocks noGrp="1"/>
          </p:cNvSpPr>
          <p:nvPr>
            <p:ph type="title"/>
          </p:nvPr>
        </p:nvSpPr>
        <p:spPr/>
        <p:txBody>
          <a:bodyPr/>
          <a:lstStyle/>
          <a:p>
            <a:r>
              <a:rPr lang="en-US" dirty="0"/>
              <a:t>DART</a:t>
            </a:r>
          </a:p>
        </p:txBody>
      </p:sp>
      <p:sp>
        <p:nvSpPr>
          <p:cNvPr id="4" name="Slide Number Placeholder 3">
            <a:extLst>
              <a:ext uri="{FF2B5EF4-FFF2-40B4-BE49-F238E27FC236}">
                <a16:creationId xmlns:a16="http://schemas.microsoft.com/office/drawing/2014/main" id="{EECF08F4-0E25-2626-361A-8C0F3D7E08BB}"/>
              </a:ext>
            </a:extLst>
          </p:cNvPr>
          <p:cNvSpPr>
            <a:spLocks noGrp="1"/>
          </p:cNvSpPr>
          <p:nvPr>
            <p:ph type="sldNum" sz="quarter" idx="12"/>
          </p:nvPr>
        </p:nvSpPr>
        <p:spPr/>
        <p:txBody>
          <a:bodyPr/>
          <a:lstStyle/>
          <a:p>
            <a:pPr>
              <a:defRPr/>
            </a:pPr>
            <a:fld id="{B586D440-F702-449A-AAC2-9ACFF17038B8}" type="slidenum">
              <a:rPr lang="en-US" smtClean="0"/>
              <a:pPr>
                <a:defRPr/>
              </a:pPr>
              <a:t>23</a:t>
            </a:fld>
            <a:endParaRPr lang="en-US"/>
          </a:p>
        </p:txBody>
      </p:sp>
      <p:pic>
        <p:nvPicPr>
          <p:cNvPr id="4098" name="Picture 2" descr="Figure 2: Isometric drawing of the DART spacecraft (image credit: NASA/MSFC)">
            <a:extLst>
              <a:ext uri="{FF2B5EF4-FFF2-40B4-BE49-F238E27FC236}">
                <a16:creationId xmlns:a16="http://schemas.microsoft.com/office/drawing/2014/main" id="{46D1B665-6961-925E-A660-AFD0A1CD2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1087"/>
            <a:ext cx="4343400" cy="2981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satellite orbiting earth&#10;&#10;AI-generated content may be incorrect.">
            <a:extLst>
              <a:ext uri="{FF2B5EF4-FFF2-40B4-BE49-F238E27FC236}">
                <a16:creationId xmlns:a16="http://schemas.microsoft.com/office/drawing/2014/main" id="{490F13F1-3174-4188-F92F-81BD93333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064" y="1207857"/>
            <a:ext cx="3507919" cy="2727784"/>
          </a:xfrm>
          <a:prstGeom prst="rect">
            <a:avLst/>
          </a:prstGeom>
        </p:spPr>
      </p:pic>
      <p:sp>
        <p:nvSpPr>
          <p:cNvPr id="9" name="TextBox 8">
            <a:extLst>
              <a:ext uri="{FF2B5EF4-FFF2-40B4-BE49-F238E27FC236}">
                <a16:creationId xmlns:a16="http://schemas.microsoft.com/office/drawing/2014/main" id="{A68E8CCA-90A8-183B-6AE2-FBC803FAA567}"/>
              </a:ext>
            </a:extLst>
          </p:cNvPr>
          <p:cNvSpPr txBox="1"/>
          <p:nvPr/>
        </p:nvSpPr>
        <p:spPr>
          <a:xfrm>
            <a:off x="228600" y="4255008"/>
            <a:ext cx="588264" cy="276999"/>
          </a:xfrm>
          <a:prstGeom prst="rect">
            <a:avLst/>
          </a:prstGeom>
          <a:noFill/>
        </p:spPr>
        <p:txBody>
          <a:bodyPr wrap="square" rtlCol="0">
            <a:spAutoFit/>
          </a:bodyPr>
          <a:lstStyle/>
          <a:p>
            <a:r>
              <a:rPr lang="en-US" sz="1200" dirty="0"/>
              <a:t>[6]</a:t>
            </a:r>
          </a:p>
        </p:txBody>
      </p:sp>
      <p:sp>
        <p:nvSpPr>
          <p:cNvPr id="10" name="TextBox 9">
            <a:extLst>
              <a:ext uri="{FF2B5EF4-FFF2-40B4-BE49-F238E27FC236}">
                <a16:creationId xmlns:a16="http://schemas.microsoft.com/office/drawing/2014/main" id="{554D984A-3D0A-BF33-C2C6-CBD462D01A45}"/>
              </a:ext>
            </a:extLst>
          </p:cNvPr>
          <p:cNvSpPr txBox="1"/>
          <p:nvPr/>
        </p:nvSpPr>
        <p:spPr>
          <a:xfrm>
            <a:off x="5217016" y="4116508"/>
            <a:ext cx="588264" cy="276999"/>
          </a:xfrm>
          <a:prstGeom prst="rect">
            <a:avLst/>
          </a:prstGeom>
          <a:noFill/>
        </p:spPr>
        <p:txBody>
          <a:bodyPr wrap="square" rtlCol="0">
            <a:spAutoFit/>
          </a:bodyPr>
          <a:lstStyle/>
          <a:p>
            <a:r>
              <a:rPr lang="en-US" sz="1200" dirty="0"/>
              <a:t>[7]</a:t>
            </a:r>
          </a:p>
        </p:txBody>
      </p:sp>
    </p:spTree>
    <p:extLst>
      <p:ext uri="{BB962C8B-B14F-4D97-AF65-F5344CB8AC3E}">
        <p14:creationId xmlns:p14="http://schemas.microsoft.com/office/powerpoint/2010/main" val="3399210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6FFC-FCA2-8B8F-7CCF-CA81A43544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88121-F2CD-9F7F-4BC6-0D123C20F1EA}"/>
              </a:ext>
            </a:extLst>
          </p:cNvPr>
          <p:cNvSpPr>
            <a:spLocks noGrp="1"/>
          </p:cNvSpPr>
          <p:nvPr>
            <p:ph type="title"/>
          </p:nvPr>
        </p:nvSpPr>
        <p:spPr/>
        <p:txBody>
          <a:bodyPr/>
          <a:lstStyle/>
          <a:p>
            <a:r>
              <a:rPr lang="en-US" dirty="0"/>
              <a:t>DART</a:t>
            </a:r>
          </a:p>
        </p:txBody>
      </p:sp>
      <p:sp>
        <p:nvSpPr>
          <p:cNvPr id="3" name="Content Placeholder 2">
            <a:extLst>
              <a:ext uri="{FF2B5EF4-FFF2-40B4-BE49-F238E27FC236}">
                <a16:creationId xmlns:a16="http://schemas.microsoft.com/office/drawing/2014/main" id="{7AA8B06B-11B2-0298-5F88-9E09BF6910B7}"/>
              </a:ext>
            </a:extLst>
          </p:cNvPr>
          <p:cNvSpPr>
            <a:spLocks noGrp="1"/>
          </p:cNvSpPr>
          <p:nvPr>
            <p:ph idx="1"/>
          </p:nvPr>
        </p:nvSpPr>
        <p:spPr/>
        <p:txBody>
          <a:bodyPr/>
          <a:lstStyle/>
          <a:p>
            <a:r>
              <a:rPr lang="en-US" dirty="0"/>
              <a:t>Project Background</a:t>
            </a:r>
          </a:p>
          <a:p>
            <a:pPr lvl="1"/>
            <a:r>
              <a:rPr lang="en-US" dirty="0"/>
              <a:t>Demonstration of Autonomous Rendezvous Technology (DART) spacecraft</a:t>
            </a:r>
          </a:p>
          <a:p>
            <a:pPr lvl="2"/>
            <a:r>
              <a:rPr lang="en-US" dirty="0"/>
              <a:t>Not designed to receive commands from ground control</a:t>
            </a:r>
          </a:p>
          <a:p>
            <a:pPr lvl="1"/>
            <a:r>
              <a:rPr lang="en-US" dirty="0"/>
              <a:t>Multiple Paths, Beyond-Line-of-Sight Communications (MUBLCOM) satellite</a:t>
            </a:r>
          </a:p>
        </p:txBody>
      </p:sp>
      <p:sp>
        <p:nvSpPr>
          <p:cNvPr id="4" name="Slide Number Placeholder 3">
            <a:extLst>
              <a:ext uri="{FF2B5EF4-FFF2-40B4-BE49-F238E27FC236}">
                <a16:creationId xmlns:a16="http://schemas.microsoft.com/office/drawing/2014/main" id="{26C5568F-036B-2C2C-1688-01C5C7767ED2}"/>
              </a:ext>
            </a:extLst>
          </p:cNvPr>
          <p:cNvSpPr>
            <a:spLocks noGrp="1"/>
          </p:cNvSpPr>
          <p:nvPr>
            <p:ph type="sldNum" sz="quarter" idx="12"/>
          </p:nvPr>
        </p:nvSpPr>
        <p:spPr/>
        <p:txBody>
          <a:bodyPr/>
          <a:lstStyle/>
          <a:p>
            <a:pPr>
              <a:defRPr/>
            </a:pPr>
            <a:fld id="{B586D440-F702-449A-AAC2-9ACFF17038B8}" type="slidenum">
              <a:rPr lang="en-US" smtClean="0"/>
              <a:pPr>
                <a:defRPr/>
              </a:pPr>
              <a:t>24</a:t>
            </a:fld>
            <a:endParaRPr lang="en-US"/>
          </a:p>
        </p:txBody>
      </p:sp>
    </p:spTree>
    <p:extLst>
      <p:ext uri="{BB962C8B-B14F-4D97-AF65-F5344CB8AC3E}">
        <p14:creationId xmlns:p14="http://schemas.microsoft.com/office/powerpoint/2010/main" val="259202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DE4FB-EB12-3D42-AEAD-6DBFA59921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F8910C-8955-020E-E319-8C09431D5332}"/>
              </a:ext>
            </a:extLst>
          </p:cNvPr>
          <p:cNvSpPr>
            <a:spLocks noGrp="1"/>
          </p:cNvSpPr>
          <p:nvPr>
            <p:ph type="title"/>
          </p:nvPr>
        </p:nvSpPr>
        <p:spPr/>
        <p:txBody>
          <a:bodyPr/>
          <a:lstStyle/>
          <a:p>
            <a:r>
              <a:rPr lang="en-US" dirty="0"/>
              <a:t>DART</a:t>
            </a:r>
          </a:p>
        </p:txBody>
      </p:sp>
      <p:sp>
        <p:nvSpPr>
          <p:cNvPr id="3" name="Content Placeholder 2">
            <a:extLst>
              <a:ext uri="{FF2B5EF4-FFF2-40B4-BE49-F238E27FC236}">
                <a16:creationId xmlns:a16="http://schemas.microsoft.com/office/drawing/2014/main" id="{7E4F194D-84E3-0CC5-6C77-73F3A7875FEB}"/>
              </a:ext>
            </a:extLst>
          </p:cNvPr>
          <p:cNvSpPr>
            <a:spLocks noGrp="1"/>
          </p:cNvSpPr>
          <p:nvPr>
            <p:ph idx="1"/>
          </p:nvPr>
        </p:nvSpPr>
        <p:spPr/>
        <p:txBody>
          <a:bodyPr/>
          <a:lstStyle/>
          <a:p>
            <a:r>
              <a:rPr lang="en-US" dirty="0"/>
              <a:t>Project Execution</a:t>
            </a:r>
          </a:p>
          <a:p>
            <a:pPr lvl="1"/>
            <a:r>
              <a:rPr lang="en-US" dirty="0"/>
              <a:t>Launch, early orbit, and rendezvous were completely successful</a:t>
            </a:r>
          </a:p>
          <a:p>
            <a:pPr lvl="1"/>
            <a:r>
              <a:rPr lang="en-US" dirty="0"/>
              <a:t>DART started using more propellant than expected during proximity operations phrase</a:t>
            </a:r>
          </a:p>
          <a:p>
            <a:pPr lvl="1"/>
            <a:r>
              <a:rPr lang="en-US" dirty="0"/>
              <a:t>DART detected it was out of propellant and initiated its department sequence</a:t>
            </a:r>
          </a:p>
          <a:p>
            <a:pPr lvl="1"/>
            <a:r>
              <a:rPr lang="en-US" dirty="0"/>
              <a:t>Collided with MUBLCOM</a:t>
            </a:r>
          </a:p>
        </p:txBody>
      </p:sp>
      <p:sp>
        <p:nvSpPr>
          <p:cNvPr id="4" name="Slide Number Placeholder 3">
            <a:extLst>
              <a:ext uri="{FF2B5EF4-FFF2-40B4-BE49-F238E27FC236}">
                <a16:creationId xmlns:a16="http://schemas.microsoft.com/office/drawing/2014/main" id="{57095FF4-0A9B-A085-AB42-1BC8F5BA8541}"/>
              </a:ext>
            </a:extLst>
          </p:cNvPr>
          <p:cNvSpPr>
            <a:spLocks noGrp="1"/>
          </p:cNvSpPr>
          <p:nvPr>
            <p:ph type="sldNum" sz="quarter" idx="12"/>
          </p:nvPr>
        </p:nvSpPr>
        <p:spPr/>
        <p:txBody>
          <a:bodyPr/>
          <a:lstStyle/>
          <a:p>
            <a:pPr>
              <a:defRPr/>
            </a:pPr>
            <a:fld id="{B586D440-F702-449A-AAC2-9ACFF17038B8}" type="slidenum">
              <a:rPr lang="en-US" smtClean="0"/>
              <a:pPr>
                <a:defRPr/>
              </a:pPr>
              <a:t>25</a:t>
            </a:fld>
            <a:endParaRPr lang="en-US"/>
          </a:p>
        </p:txBody>
      </p:sp>
    </p:spTree>
    <p:extLst>
      <p:ext uri="{BB962C8B-B14F-4D97-AF65-F5344CB8AC3E}">
        <p14:creationId xmlns:p14="http://schemas.microsoft.com/office/powerpoint/2010/main" val="116884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E513-6DBE-D9D2-FA04-601CE4214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6A085-6F67-A291-6C7D-268243BAD5F9}"/>
              </a:ext>
            </a:extLst>
          </p:cNvPr>
          <p:cNvSpPr>
            <a:spLocks noGrp="1"/>
          </p:cNvSpPr>
          <p:nvPr>
            <p:ph type="title"/>
          </p:nvPr>
        </p:nvSpPr>
        <p:spPr/>
        <p:txBody>
          <a:bodyPr/>
          <a:lstStyle/>
          <a:p>
            <a:r>
              <a:rPr lang="en-US" dirty="0"/>
              <a:t>DART</a:t>
            </a:r>
          </a:p>
        </p:txBody>
      </p:sp>
      <p:sp>
        <p:nvSpPr>
          <p:cNvPr id="3" name="Content Placeholder 2">
            <a:extLst>
              <a:ext uri="{FF2B5EF4-FFF2-40B4-BE49-F238E27FC236}">
                <a16:creationId xmlns:a16="http://schemas.microsoft.com/office/drawing/2014/main" id="{7D121AC4-BD27-0C80-BF96-B654429DC8B3}"/>
              </a:ext>
            </a:extLst>
          </p:cNvPr>
          <p:cNvSpPr>
            <a:spLocks noGrp="1"/>
          </p:cNvSpPr>
          <p:nvPr>
            <p:ph idx="1"/>
          </p:nvPr>
        </p:nvSpPr>
        <p:spPr/>
        <p:txBody>
          <a:bodyPr/>
          <a:lstStyle/>
          <a:p>
            <a:r>
              <a:rPr lang="en-US" dirty="0"/>
              <a:t>Detail into mishaps</a:t>
            </a:r>
          </a:p>
        </p:txBody>
      </p:sp>
      <p:sp>
        <p:nvSpPr>
          <p:cNvPr id="4" name="Slide Number Placeholder 3">
            <a:extLst>
              <a:ext uri="{FF2B5EF4-FFF2-40B4-BE49-F238E27FC236}">
                <a16:creationId xmlns:a16="http://schemas.microsoft.com/office/drawing/2014/main" id="{24556A19-6074-FE73-C58F-B38DD1087CEA}"/>
              </a:ext>
            </a:extLst>
          </p:cNvPr>
          <p:cNvSpPr>
            <a:spLocks noGrp="1"/>
          </p:cNvSpPr>
          <p:nvPr>
            <p:ph type="sldNum" sz="quarter" idx="12"/>
          </p:nvPr>
        </p:nvSpPr>
        <p:spPr/>
        <p:txBody>
          <a:bodyPr/>
          <a:lstStyle/>
          <a:p>
            <a:pPr>
              <a:defRPr/>
            </a:pPr>
            <a:fld id="{B586D440-F702-449A-AAC2-9ACFF17038B8}" type="slidenum">
              <a:rPr lang="en-US" smtClean="0"/>
              <a:pPr>
                <a:defRPr/>
              </a:pPr>
              <a:t>26</a:t>
            </a:fld>
            <a:endParaRPr lang="en-US"/>
          </a:p>
        </p:txBody>
      </p:sp>
      <p:sp>
        <p:nvSpPr>
          <p:cNvPr id="6" name="TextBox 5">
            <a:extLst>
              <a:ext uri="{FF2B5EF4-FFF2-40B4-BE49-F238E27FC236}">
                <a16:creationId xmlns:a16="http://schemas.microsoft.com/office/drawing/2014/main" id="{DBDBF518-CC8F-A4BA-D6E6-823302A5AEBA}"/>
              </a:ext>
            </a:extLst>
          </p:cNvPr>
          <p:cNvSpPr txBox="1"/>
          <p:nvPr/>
        </p:nvSpPr>
        <p:spPr>
          <a:xfrm>
            <a:off x="43928" y="1694577"/>
            <a:ext cx="1804946" cy="1569660"/>
          </a:xfrm>
          <a:prstGeom prst="rect">
            <a:avLst/>
          </a:prstGeom>
          <a:noFill/>
        </p:spPr>
        <p:txBody>
          <a:bodyPr wrap="square" rtlCol="0">
            <a:spAutoFit/>
          </a:bodyPr>
          <a:lstStyle/>
          <a:p>
            <a:r>
              <a:rPr lang="en-US" sz="1600" dirty="0"/>
              <a:t>Differences between estimated and measured position</a:t>
            </a:r>
          </a:p>
          <a:p>
            <a:endParaRPr lang="en-US" sz="1600" dirty="0"/>
          </a:p>
        </p:txBody>
      </p:sp>
      <p:sp>
        <p:nvSpPr>
          <p:cNvPr id="7" name="TextBox 6">
            <a:extLst>
              <a:ext uri="{FF2B5EF4-FFF2-40B4-BE49-F238E27FC236}">
                <a16:creationId xmlns:a16="http://schemas.microsoft.com/office/drawing/2014/main" id="{35D66F8F-A121-4B54-D281-CBDB35193C76}"/>
              </a:ext>
            </a:extLst>
          </p:cNvPr>
          <p:cNvSpPr txBox="1"/>
          <p:nvPr/>
        </p:nvSpPr>
        <p:spPr>
          <a:xfrm>
            <a:off x="2923877" y="2142178"/>
            <a:ext cx="1804946" cy="830997"/>
          </a:xfrm>
          <a:prstGeom prst="rect">
            <a:avLst/>
          </a:prstGeom>
          <a:noFill/>
        </p:spPr>
        <p:txBody>
          <a:bodyPr wrap="square" rtlCol="0">
            <a:spAutoFit/>
          </a:bodyPr>
          <a:lstStyle/>
          <a:p>
            <a:r>
              <a:rPr lang="en-US" sz="1600" dirty="0"/>
              <a:t>Computational resets</a:t>
            </a:r>
          </a:p>
          <a:p>
            <a:endParaRPr lang="en-US" sz="1600" dirty="0"/>
          </a:p>
        </p:txBody>
      </p:sp>
      <p:sp>
        <p:nvSpPr>
          <p:cNvPr id="8" name="Arrow: Right 7">
            <a:extLst>
              <a:ext uri="{FF2B5EF4-FFF2-40B4-BE49-F238E27FC236}">
                <a16:creationId xmlns:a16="http://schemas.microsoft.com/office/drawing/2014/main" id="{1ED7A34E-64C1-C428-94BA-744C8EF2D596}"/>
              </a:ext>
            </a:extLst>
          </p:cNvPr>
          <p:cNvSpPr/>
          <p:nvPr/>
        </p:nvSpPr>
        <p:spPr bwMode="auto">
          <a:xfrm>
            <a:off x="1781656" y="2332076"/>
            <a:ext cx="778930" cy="2491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 name="Arrow: Right 9">
            <a:extLst>
              <a:ext uri="{FF2B5EF4-FFF2-40B4-BE49-F238E27FC236}">
                <a16:creationId xmlns:a16="http://schemas.microsoft.com/office/drawing/2014/main" id="{0F44D14F-78C4-F49B-693C-36B7CB1D0CC3}"/>
              </a:ext>
            </a:extLst>
          </p:cNvPr>
          <p:cNvSpPr/>
          <p:nvPr/>
        </p:nvSpPr>
        <p:spPr bwMode="auto">
          <a:xfrm>
            <a:off x="4702649" y="2318610"/>
            <a:ext cx="778930" cy="2491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1" name="TextBox 10">
            <a:extLst>
              <a:ext uri="{FF2B5EF4-FFF2-40B4-BE49-F238E27FC236}">
                <a16:creationId xmlns:a16="http://schemas.microsoft.com/office/drawing/2014/main" id="{60D53D8D-027F-EA2D-86D3-5E8FAD83AF65}"/>
              </a:ext>
            </a:extLst>
          </p:cNvPr>
          <p:cNvSpPr txBox="1"/>
          <p:nvPr/>
        </p:nvSpPr>
        <p:spPr>
          <a:xfrm>
            <a:off x="5607226" y="1981516"/>
            <a:ext cx="2892537" cy="1077218"/>
          </a:xfrm>
          <a:prstGeom prst="rect">
            <a:avLst/>
          </a:prstGeom>
          <a:noFill/>
        </p:spPr>
        <p:txBody>
          <a:bodyPr wrap="square" rtlCol="0">
            <a:spAutoFit/>
          </a:bodyPr>
          <a:lstStyle/>
          <a:p>
            <a:r>
              <a:rPr lang="en-US" sz="1600" dirty="0"/>
              <a:t>DART restarted estimated speed and position using GPS; but GPS was inaccurate</a:t>
            </a:r>
            <a:endParaRPr lang="en-US" sz="1600" dirty="0">
              <a:solidFill>
                <a:srgbClr val="C00000"/>
              </a:solidFill>
            </a:endParaRPr>
          </a:p>
        </p:txBody>
      </p:sp>
      <p:sp>
        <p:nvSpPr>
          <p:cNvPr id="14" name="TextBox 13">
            <a:extLst>
              <a:ext uri="{FF2B5EF4-FFF2-40B4-BE49-F238E27FC236}">
                <a16:creationId xmlns:a16="http://schemas.microsoft.com/office/drawing/2014/main" id="{C125879E-13D9-6B62-CB78-710970269B6A}"/>
              </a:ext>
            </a:extLst>
          </p:cNvPr>
          <p:cNvSpPr txBox="1"/>
          <p:nvPr/>
        </p:nvSpPr>
        <p:spPr>
          <a:xfrm>
            <a:off x="655659" y="3213281"/>
            <a:ext cx="1932167" cy="1077218"/>
          </a:xfrm>
          <a:prstGeom prst="rect">
            <a:avLst/>
          </a:prstGeom>
          <a:noFill/>
        </p:spPr>
        <p:txBody>
          <a:bodyPr wrap="square" rtlCol="0">
            <a:spAutoFit/>
          </a:bodyPr>
          <a:lstStyle/>
          <a:p>
            <a:r>
              <a:rPr lang="en-US" sz="1600" dirty="0"/>
              <a:t>More differences between estimated and measured positions</a:t>
            </a:r>
          </a:p>
        </p:txBody>
      </p:sp>
      <p:sp>
        <p:nvSpPr>
          <p:cNvPr id="15" name="Arrow: Right 14">
            <a:extLst>
              <a:ext uri="{FF2B5EF4-FFF2-40B4-BE49-F238E27FC236}">
                <a16:creationId xmlns:a16="http://schemas.microsoft.com/office/drawing/2014/main" id="{49CEDAFC-2A29-16DB-9116-B5DC2D77A1C6}"/>
              </a:ext>
            </a:extLst>
          </p:cNvPr>
          <p:cNvSpPr/>
          <p:nvPr/>
        </p:nvSpPr>
        <p:spPr bwMode="auto">
          <a:xfrm>
            <a:off x="2603876" y="3540473"/>
            <a:ext cx="778930" cy="2491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6" name="TextBox 15">
            <a:extLst>
              <a:ext uri="{FF2B5EF4-FFF2-40B4-BE49-F238E27FC236}">
                <a16:creationId xmlns:a16="http://schemas.microsoft.com/office/drawing/2014/main" id="{DB4A2A24-45E4-8BDE-43E9-944DB3276D75}"/>
              </a:ext>
            </a:extLst>
          </p:cNvPr>
          <p:cNvSpPr txBox="1"/>
          <p:nvPr/>
        </p:nvSpPr>
        <p:spPr>
          <a:xfrm>
            <a:off x="3509712" y="3340199"/>
            <a:ext cx="1225838" cy="830997"/>
          </a:xfrm>
          <a:prstGeom prst="rect">
            <a:avLst/>
          </a:prstGeom>
          <a:noFill/>
        </p:spPr>
        <p:txBody>
          <a:bodyPr wrap="square" rtlCol="0">
            <a:spAutoFit/>
          </a:bodyPr>
          <a:lstStyle/>
          <a:p>
            <a:r>
              <a:rPr lang="en-US" sz="1600" dirty="0"/>
              <a:t>Cyclic software resets</a:t>
            </a:r>
          </a:p>
        </p:txBody>
      </p:sp>
      <p:sp>
        <p:nvSpPr>
          <p:cNvPr id="17" name="Arrow: Right 16">
            <a:extLst>
              <a:ext uri="{FF2B5EF4-FFF2-40B4-BE49-F238E27FC236}">
                <a16:creationId xmlns:a16="http://schemas.microsoft.com/office/drawing/2014/main" id="{0E53F40C-7DB2-5233-E48B-3D3C52B58B32}"/>
              </a:ext>
            </a:extLst>
          </p:cNvPr>
          <p:cNvSpPr/>
          <p:nvPr/>
        </p:nvSpPr>
        <p:spPr bwMode="auto">
          <a:xfrm>
            <a:off x="4533043" y="3547917"/>
            <a:ext cx="778930" cy="2491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8" name="TextBox 17">
            <a:extLst>
              <a:ext uri="{FF2B5EF4-FFF2-40B4-BE49-F238E27FC236}">
                <a16:creationId xmlns:a16="http://schemas.microsoft.com/office/drawing/2014/main" id="{9A12FAF5-BBC7-7AE7-7FC5-5D3C0E5BF9AE}"/>
              </a:ext>
            </a:extLst>
          </p:cNvPr>
          <p:cNvSpPr txBox="1"/>
          <p:nvPr/>
        </p:nvSpPr>
        <p:spPr>
          <a:xfrm>
            <a:off x="5407352" y="3311501"/>
            <a:ext cx="1419266" cy="1077218"/>
          </a:xfrm>
          <a:prstGeom prst="rect">
            <a:avLst/>
          </a:prstGeom>
          <a:noFill/>
        </p:spPr>
        <p:txBody>
          <a:bodyPr wrap="square" rtlCol="0">
            <a:spAutoFit/>
          </a:bodyPr>
          <a:lstStyle/>
          <a:p>
            <a:r>
              <a:rPr lang="en-US" sz="1600" dirty="0"/>
              <a:t>Extra thruster firings, excessive fuel usage</a:t>
            </a:r>
            <a:endParaRPr lang="en-US" sz="1600" dirty="0">
              <a:solidFill>
                <a:srgbClr val="C00000"/>
              </a:solidFill>
            </a:endParaRPr>
          </a:p>
        </p:txBody>
      </p:sp>
      <p:sp>
        <p:nvSpPr>
          <p:cNvPr id="20" name="Arrow: Right 19">
            <a:extLst>
              <a:ext uri="{FF2B5EF4-FFF2-40B4-BE49-F238E27FC236}">
                <a16:creationId xmlns:a16="http://schemas.microsoft.com/office/drawing/2014/main" id="{DD17516A-B481-87EE-AE9E-A4AA6250AF28}"/>
              </a:ext>
            </a:extLst>
          </p:cNvPr>
          <p:cNvSpPr/>
          <p:nvPr/>
        </p:nvSpPr>
        <p:spPr bwMode="auto">
          <a:xfrm>
            <a:off x="107052" y="3598399"/>
            <a:ext cx="482733" cy="17145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21" name="Arrow: Right 20">
            <a:extLst>
              <a:ext uri="{FF2B5EF4-FFF2-40B4-BE49-F238E27FC236}">
                <a16:creationId xmlns:a16="http://schemas.microsoft.com/office/drawing/2014/main" id="{77F5FE36-D876-3699-B450-77E71BF30DF3}"/>
              </a:ext>
            </a:extLst>
          </p:cNvPr>
          <p:cNvSpPr/>
          <p:nvPr/>
        </p:nvSpPr>
        <p:spPr bwMode="auto">
          <a:xfrm>
            <a:off x="6776146" y="3559553"/>
            <a:ext cx="778930" cy="2491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24" name="TextBox 23">
            <a:extLst>
              <a:ext uri="{FF2B5EF4-FFF2-40B4-BE49-F238E27FC236}">
                <a16:creationId xmlns:a16="http://schemas.microsoft.com/office/drawing/2014/main" id="{570AC17C-D23A-5061-5AD6-548498583F9E}"/>
              </a:ext>
            </a:extLst>
          </p:cNvPr>
          <p:cNvSpPr txBox="1"/>
          <p:nvPr/>
        </p:nvSpPr>
        <p:spPr>
          <a:xfrm>
            <a:off x="7619610" y="3058734"/>
            <a:ext cx="1293504" cy="1754326"/>
          </a:xfrm>
          <a:prstGeom prst="rect">
            <a:avLst/>
          </a:prstGeom>
          <a:noFill/>
        </p:spPr>
        <p:txBody>
          <a:bodyPr wrap="square" rtlCol="0">
            <a:spAutoFit/>
          </a:bodyPr>
          <a:lstStyle/>
          <a:p>
            <a:r>
              <a:rPr lang="en-US" dirty="0"/>
              <a:t>DART premature departure and retirement</a:t>
            </a:r>
          </a:p>
          <a:p>
            <a:endParaRPr lang="en-US" dirty="0"/>
          </a:p>
        </p:txBody>
      </p:sp>
    </p:spTree>
    <p:extLst>
      <p:ext uri="{BB962C8B-B14F-4D97-AF65-F5344CB8AC3E}">
        <p14:creationId xmlns:p14="http://schemas.microsoft.com/office/powerpoint/2010/main" val="60017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P spid="15" grpId="0" animBg="1"/>
      <p:bldP spid="16" grpId="0"/>
      <p:bldP spid="17" grpId="0" animBg="1"/>
      <p:bldP spid="18" grpId="0"/>
      <p:bldP spid="21" grpId="0" animBg="1"/>
      <p:bldP spid="24" grpId="0"/>
    </p:bldLst>
  </p:timing>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EA58C-18AF-67C4-1E50-3358EBC95E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293CB1-0FEC-A1C9-8794-E5C077CC1693}"/>
              </a:ext>
            </a:extLst>
          </p:cNvPr>
          <p:cNvSpPr>
            <a:spLocks noGrp="1"/>
          </p:cNvSpPr>
          <p:nvPr>
            <p:ph type="title"/>
          </p:nvPr>
        </p:nvSpPr>
        <p:spPr/>
        <p:txBody>
          <a:bodyPr/>
          <a:lstStyle/>
          <a:p>
            <a:r>
              <a:rPr lang="en-US" dirty="0"/>
              <a:t>DART</a:t>
            </a:r>
          </a:p>
        </p:txBody>
      </p:sp>
      <p:sp>
        <p:nvSpPr>
          <p:cNvPr id="3" name="Content Placeholder 2">
            <a:extLst>
              <a:ext uri="{FF2B5EF4-FFF2-40B4-BE49-F238E27FC236}">
                <a16:creationId xmlns:a16="http://schemas.microsoft.com/office/drawing/2014/main" id="{75A1784B-E4E5-11C6-4DFF-3997EEDFFD75}"/>
              </a:ext>
            </a:extLst>
          </p:cNvPr>
          <p:cNvSpPr>
            <a:spLocks noGrp="1"/>
          </p:cNvSpPr>
          <p:nvPr>
            <p:ph idx="1"/>
          </p:nvPr>
        </p:nvSpPr>
        <p:spPr/>
        <p:txBody>
          <a:bodyPr/>
          <a:lstStyle/>
          <a:p>
            <a:r>
              <a:rPr lang="en-US" dirty="0"/>
              <a:t>Lessons Learned</a:t>
            </a:r>
          </a:p>
          <a:p>
            <a:pPr lvl="1"/>
            <a:r>
              <a:rPr lang="en-US" dirty="0"/>
              <a:t>Quality of training and </a:t>
            </a:r>
            <a:r>
              <a:rPr lang="en-US" b="1" dirty="0"/>
              <a:t>experience</a:t>
            </a:r>
          </a:p>
          <a:p>
            <a:pPr lvl="1"/>
            <a:r>
              <a:rPr lang="en-US" dirty="0"/>
              <a:t>Rigorous GNC software development</a:t>
            </a:r>
          </a:p>
          <a:p>
            <a:pPr lvl="1"/>
            <a:r>
              <a:rPr lang="en-US" dirty="0"/>
              <a:t>Management checks to prevent improper vehicle configurations from </a:t>
            </a:r>
            <a:r>
              <a:rPr lang="en-US" b="1" dirty="0"/>
              <a:t>schedule pressure</a:t>
            </a:r>
          </a:p>
          <a:p>
            <a:pPr lvl="1"/>
            <a:r>
              <a:rPr lang="en-US" dirty="0"/>
              <a:t>Risk assessments for high-priority flights</a:t>
            </a:r>
          </a:p>
        </p:txBody>
      </p:sp>
      <p:sp>
        <p:nvSpPr>
          <p:cNvPr id="4" name="Slide Number Placeholder 3">
            <a:extLst>
              <a:ext uri="{FF2B5EF4-FFF2-40B4-BE49-F238E27FC236}">
                <a16:creationId xmlns:a16="http://schemas.microsoft.com/office/drawing/2014/main" id="{2E09857A-B693-9905-FC3F-DDDACC7D349B}"/>
              </a:ext>
            </a:extLst>
          </p:cNvPr>
          <p:cNvSpPr>
            <a:spLocks noGrp="1"/>
          </p:cNvSpPr>
          <p:nvPr>
            <p:ph type="sldNum" sz="quarter" idx="12"/>
          </p:nvPr>
        </p:nvSpPr>
        <p:spPr/>
        <p:txBody>
          <a:bodyPr/>
          <a:lstStyle/>
          <a:p>
            <a:pPr>
              <a:defRPr/>
            </a:pPr>
            <a:fld id="{B586D440-F702-449A-AAC2-9ACFF17038B8}" type="slidenum">
              <a:rPr lang="en-US" smtClean="0"/>
              <a:pPr>
                <a:defRPr/>
              </a:pPr>
              <a:t>27</a:t>
            </a:fld>
            <a:endParaRPr lang="en-US"/>
          </a:p>
        </p:txBody>
      </p:sp>
    </p:spTree>
    <p:extLst>
      <p:ext uri="{BB962C8B-B14F-4D97-AF65-F5344CB8AC3E}">
        <p14:creationId xmlns:p14="http://schemas.microsoft.com/office/powerpoint/2010/main" val="1905591556"/>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AEDA-C147-AD05-2F05-D2A5C306F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18008-E675-F071-C4B6-0BB02474C880}"/>
              </a:ext>
            </a:extLst>
          </p:cNvPr>
          <p:cNvSpPr>
            <a:spLocks noGrp="1"/>
          </p:cNvSpPr>
          <p:nvPr>
            <p:ph type="title"/>
          </p:nvPr>
        </p:nvSpPr>
        <p:spPr/>
        <p:txBody>
          <a:bodyPr/>
          <a:lstStyle/>
          <a:p>
            <a:r>
              <a:rPr lang="en-US" dirty="0"/>
              <a:t>Orbital Express</a:t>
            </a:r>
          </a:p>
        </p:txBody>
      </p:sp>
      <p:sp>
        <p:nvSpPr>
          <p:cNvPr id="4" name="Slide Number Placeholder 3">
            <a:extLst>
              <a:ext uri="{FF2B5EF4-FFF2-40B4-BE49-F238E27FC236}">
                <a16:creationId xmlns:a16="http://schemas.microsoft.com/office/drawing/2014/main" id="{34C96085-16A8-B7DC-7B49-F1D56DA96E57}"/>
              </a:ext>
            </a:extLst>
          </p:cNvPr>
          <p:cNvSpPr>
            <a:spLocks noGrp="1"/>
          </p:cNvSpPr>
          <p:nvPr>
            <p:ph type="sldNum" sz="quarter" idx="12"/>
          </p:nvPr>
        </p:nvSpPr>
        <p:spPr/>
        <p:txBody>
          <a:bodyPr/>
          <a:lstStyle/>
          <a:p>
            <a:pPr>
              <a:defRPr/>
            </a:pPr>
            <a:fld id="{B586D440-F702-449A-AAC2-9ACFF17038B8}" type="slidenum">
              <a:rPr lang="en-US" smtClean="0"/>
              <a:pPr>
                <a:defRPr/>
              </a:pPr>
              <a:t>28</a:t>
            </a:fld>
            <a:endParaRPr lang="en-US"/>
          </a:p>
        </p:txBody>
      </p:sp>
      <p:pic>
        <p:nvPicPr>
          <p:cNvPr id="5122" name="Picture 2">
            <a:extLst>
              <a:ext uri="{FF2B5EF4-FFF2-40B4-BE49-F238E27FC236}">
                <a16:creationId xmlns:a16="http://schemas.microsoft.com/office/drawing/2014/main" id="{D878355F-B438-1CF8-2437-FC571B60E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353" y="1210765"/>
            <a:ext cx="3629293" cy="27219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BAD2131-A2AD-95B4-0E09-2B91B38F1A70}"/>
              </a:ext>
            </a:extLst>
          </p:cNvPr>
          <p:cNvSpPr txBox="1"/>
          <p:nvPr/>
        </p:nvSpPr>
        <p:spPr>
          <a:xfrm>
            <a:off x="2757353" y="4117801"/>
            <a:ext cx="534543" cy="276999"/>
          </a:xfrm>
          <a:prstGeom prst="rect">
            <a:avLst/>
          </a:prstGeom>
          <a:noFill/>
        </p:spPr>
        <p:txBody>
          <a:bodyPr wrap="square" rtlCol="0">
            <a:spAutoFit/>
          </a:bodyPr>
          <a:lstStyle/>
          <a:p>
            <a:r>
              <a:rPr lang="en-US" sz="1200" dirty="0"/>
              <a:t>[8]</a:t>
            </a:r>
          </a:p>
        </p:txBody>
      </p:sp>
    </p:spTree>
    <p:extLst>
      <p:ext uri="{BB962C8B-B14F-4D97-AF65-F5344CB8AC3E}">
        <p14:creationId xmlns:p14="http://schemas.microsoft.com/office/powerpoint/2010/main" val="176165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0298F-18D3-D60F-996F-3E2AE84FC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1507F-5499-6BEE-1C1C-239EA0389102}"/>
              </a:ext>
            </a:extLst>
          </p:cNvPr>
          <p:cNvSpPr>
            <a:spLocks noGrp="1"/>
          </p:cNvSpPr>
          <p:nvPr>
            <p:ph type="title"/>
          </p:nvPr>
        </p:nvSpPr>
        <p:spPr/>
        <p:txBody>
          <a:bodyPr/>
          <a:lstStyle/>
          <a:p>
            <a:r>
              <a:rPr lang="en-US" dirty="0"/>
              <a:t>Orbital Express</a:t>
            </a:r>
          </a:p>
        </p:txBody>
      </p:sp>
      <p:sp>
        <p:nvSpPr>
          <p:cNvPr id="3" name="Content Placeholder 2">
            <a:extLst>
              <a:ext uri="{FF2B5EF4-FFF2-40B4-BE49-F238E27FC236}">
                <a16:creationId xmlns:a16="http://schemas.microsoft.com/office/drawing/2014/main" id="{E8D27DDB-8CA1-38DE-340C-319FCFA36D97}"/>
              </a:ext>
            </a:extLst>
          </p:cNvPr>
          <p:cNvSpPr>
            <a:spLocks noGrp="1"/>
          </p:cNvSpPr>
          <p:nvPr>
            <p:ph idx="1"/>
          </p:nvPr>
        </p:nvSpPr>
        <p:spPr/>
        <p:txBody>
          <a:bodyPr/>
          <a:lstStyle/>
          <a:p>
            <a:r>
              <a:rPr lang="en-US" dirty="0"/>
              <a:t>Project Background</a:t>
            </a:r>
          </a:p>
          <a:p>
            <a:pPr lvl="1"/>
            <a:r>
              <a:rPr lang="en-US" dirty="0"/>
              <a:t>Demonstrate on-orbit satellite servicing autonomously</a:t>
            </a:r>
          </a:p>
          <a:p>
            <a:r>
              <a:rPr lang="en-US" dirty="0"/>
              <a:t>Autonomous Space Transfer and Robotic Orbiter (ASTRO)</a:t>
            </a:r>
          </a:p>
          <a:p>
            <a:r>
              <a:rPr lang="en-US" dirty="0"/>
              <a:t>Next generation Satellite/Commodity Spacecraft (</a:t>
            </a:r>
            <a:r>
              <a:rPr lang="en-US" dirty="0" err="1"/>
              <a:t>NextSat</a:t>
            </a:r>
            <a:r>
              <a:rPr lang="en-US" dirty="0"/>
              <a:t>/CSC)</a:t>
            </a:r>
          </a:p>
        </p:txBody>
      </p:sp>
      <p:sp>
        <p:nvSpPr>
          <p:cNvPr id="4" name="Slide Number Placeholder 3">
            <a:extLst>
              <a:ext uri="{FF2B5EF4-FFF2-40B4-BE49-F238E27FC236}">
                <a16:creationId xmlns:a16="http://schemas.microsoft.com/office/drawing/2014/main" id="{64B253E1-F39D-2D3C-DF95-D6C6954B84FE}"/>
              </a:ext>
            </a:extLst>
          </p:cNvPr>
          <p:cNvSpPr>
            <a:spLocks noGrp="1"/>
          </p:cNvSpPr>
          <p:nvPr>
            <p:ph type="sldNum" sz="quarter" idx="12"/>
          </p:nvPr>
        </p:nvSpPr>
        <p:spPr/>
        <p:txBody>
          <a:bodyPr/>
          <a:lstStyle/>
          <a:p>
            <a:pPr>
              <a:defRPr/>
            </a:pPr>
            <a:fld id="{B586D440-F702-449A-AAC2-9ACFF17038B8}" type="slidenum">
              <a:rPr lang="en-US" smtClean="0"/>
              <a:pPr>
                <a:defRPr/>
              </a:pPr>
              <a:t>29</a:t>
            </a:fld>
            <a:endParaRPr lang="en-US"/>
          </a:p>
        </p:txBody>
      </p:sp>
    </p:spTree>
    <p:extLst>
      <p:ext uri="{BB962C8B-B14F-4D97-AF65-F5344CB8AC3E}">
        <p14:creationId xmlns:p14="http://schemas.microsoft.com/office/powerpoint/2010/main" val="116018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EF22-BB89-31BF-7475-74CB4809202F}"/>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146A0A56-BF11-4306-AA22-D574CFBE180C}"/>
              </a:ext>
            </a:extLst>
          </p:cNvPr>
          <p:cNvSpPr>
            <a:spLocks noGrp="1"/>
          </p:cNvSpPr>
          <p:nvPr>
            <p:ph idx="1"/>
          </p:nvPr>
        </p:nvSpPr>
        <p:spPr/>
        <p:txBody>
          <a:bodyPr/>
          <a:lstStyle/>
          <a:p>
            <a:r>
              <a:rPr lang="en-US" dirty="0"/>
              <a:t>Why is this important? </a:t>
            </a:r>
          </a:p>
          <a:p>
            <a:pPr lvl="1"/>
            <a:r>
              <a:rPr lang="en-US" dirty="0"/>
              <a:t>RPO missions are becoming more complicated and uncertain</a:t>
            </a:r>
          </a:p>
          <a:p>
            <a:pPr lvl="1"/>
            <a:r>
              <a:rPr lang="en-US" dirty="0"/>
              <a:t>Can help avoid unnecessary costly mistakes</a:t>
            </a:r>
          </a:p>
          <a:p>
            <a:pPr lvl="1"/>
            <a:endParaRPr lang="en-US" dirty="0"/>
          </a:p>
          <a:p>
            <a:r>
              <a:rPr lang="en-US" dirty="0"/>
              <a:t>Why did I choose this project?</a:t>
            </a:r>
          </a:p>
        </p:txBody>
      </p:sp>
      <p:sp>
        <p:nvSpPr>
          <p:cNvPr id="4" name="Slide Number Placeholder 3">
            <a:extLst>
              <a:ext uri="{FF2B5EF4-FFF2-40B4-BE49-F238E27FC236}">
                <a16:creationId xmlns:a16="http://schemas.microsoft.com/office/drawing/2014/main" id="{F933D069-4E0C-59D2-56E0-DF13021C7F6F}"/>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a:p>
        </p:txBody>
      </p:sp>
    </p:spTree>
    <p:extLst>
      <p:ext uri="{BB962C8B-B14F-4D97-AF65-F5344CB8AC3E}">
        <p14:creationId xmlns:p14="http://schemas.microsoft.com/office/powerpoint/2010/main" val="13101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80767-357E-BADF-DD3A-8B95AF690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C7606-791F-CFBF-E036-8A548EE44F00}"/>
              </a:ext>
            </a:extLst>
          </p:cNvPr>
          <p:cNvSpPr>
            <a:spLocks noGrp="1"/>
          </p:cNvSpPr>
          <p:nvPr>
            <p:ph type="title"/>
          </p:nvPr>
        </p:nvSpPr>
        <p:spPr/>
        <p:txBody>
          <a:bodyPr/>
          <a:lstStyle/>
          <a:p>
            <a:r>
              <a:rPr lang="en-US" dirty="0"/>
              <a:t>Orbital Express</a:t>
            </a:r>
          </a:p>
        </p:txBody>
      </p:sp>
      <p:sp>
        <p:nvSpPr>
          <p:cNvPr id="3" name="Content Placeholder 2">
            <a:extLst>
              <a:ext uri="{FF2B5EF4-FFF2-40B4-BE49-F238E27FC236}">
                <a16:creationId xmlns:a16="http://schemas.microsoft.com/office/drawing/2014/main" id="{A3D697B5-0B8D-9FD8-185A-6C54B00193FA}"/>
              </a:ext>
            </a:extLst>
          </p:cNvPr>
          <p:cNvSpPr>
            <a:spLocks noGrp="1"/>
          </p:cNvSpPr>
          <p:nvPr>
            <p:ph idx="1"/>
          </p:nvPr>
        </p:nvSpPr>
        <p:spPr/>
        <p:txBody>
          <a:bodyPr/>
          <a:lstStyle/>
          <a:p>
            <a:r>
              <a:rPr lang="en-US" dirty="0"/>
              <a:t>Project Execution</a:t>
            </a:r>
          </a:p>
          <a:p>
            <a:pPr lvl="1"/>
            <a:r>
              <a:rPr lang="en-US" dirty="0"/>
              <a:t>ASTRO’s sensor computer had major failure, making it miscalculate its position and orientation</a:t>
            </a:r>
          </a:p>
          <a:p>
            <a:pPr lvl="1"/>
            <a:r>
              <a:rPr lang="en-US" dirty="0"/>
              <a:t>ASTRO drifted unexpectedly, approached </a:t>
            </a:r>
            <a:r>
              <a:rPr lang="en-US" dirty="0" err="1"/>
              <a:t>NextSat</a:t>
            </a:r>
            <a:r>
              <a:rPr lang="en-US" dirty="0"/>
              <a:t> at wrong angle</a:t>
            </a:r>
          </a:p>
          <a:p>
            <a:pPr lvl="1"/>
            <a:r>
              <a:rPr lang="en-US" dirty="0"/>
              <a:t>Unplanned configuration, triggering an automatic safety abort</a:t>
            </a:r>
          </a:p>
          <a:p>
            <a:pPr lvl="1"/>
            <a:r>
              <a:rPr lang="en-US" dirty="0"/>
              <a:t>Manual intervention from ground operators to stabilize system </a:t>
            </a:r>
          </a:p>
          <a:p>
            <a:pPr lvl="1"/>
            <a:r>
              <a:rPr lang="en-US" dirty="0"/>
              <a:t>ASTRO was able to successfully dock with </a:t>
            </a:r>
            <a:r>
              <a:rPr lang="en-US" dirty="0" err="1"/>
              <a:t>NextSat</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78AE64F-FA77-511A-BD1D-C7D262B56620}"/>
              </a:ext>
            </a:extLst>
          </p:cNvPr>
          <p:cNvSpPr>
            <a:spLocks noGrp="1"/>
          </p:cNvSpPr>
          <p:nvPr>
            <p:ph type="sldNum" sz="quarter" idx="12"/>
          </p:nvPr>
        </p:nvSpPr>
        <p:spPr/>
        <p:txBody>
          <a:bodyPr/>
          <a:lstStyle/>
          <a:p>
            <a:pPr>
              <a:defRPr/>
            </a:pPr>
            <a:fld id="{B586D440-F702-449A-AAC2-9ACFF17038B8}" type="slidenum">
              <a:rPr lang="en-US" smtClean="0"/>
              <a:pPr>
                <a:defRPr/>
              </a:pPr>
              <a:t>30</a:t>
            </a:fld>
            <a:endParaRPr lang="en-US"/>
          </a:p>
        </p:txBody>
      </p:sp>
    </p:spTree>
    <p:extLst>
      <p:ext uri="{BB962C8B-B14F-4D97-AF65-F5344CB8AC3E}">
        <p14:creationId xmlns:p14="http://schemas.microsoft.com/office/powerpoint/2010/main" val="391347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F595F-5969-6B1B-CE78-8BE87CA52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99B53-5AE5-0710-F88D-521ECF5A109D}"/>
              </a:ext>
            </a:extLst>
          </p:cNvPr>
          <p:cNvSpPr>
            <a:spLocks noGrp="1"/>
          </p:cNvSpPr>
          <p:nvPr>
            <p:ph type="title"/>
          </p:nvPr>
        </p:nvSpPr>
        <p:spPr/>
        <p:txBody>
          <a:bodyPr/>
          <a:lstStyle/>
          <a:p>
            <a:r>
              <a:rPr lang="en-US" dirty="0"/>
              <a:t>Orbital Express</a:t>
            </a:r>
          </a:p>
        </p:txBody>
      </p:sp>
      <p:sp>
        <p:nvSpPr>
          <p:cNvPr id="3" name="Content Placeholder 2">
            <a:extLst>
              <a:ext uri="{FF2B5EF4-FFF2-40B4-BE49-F238E27FC236}">
                <a16:creationId xmlns:a16="http://schemas.microsoft.com/office/drawing/2014/main" id="{49E889A7-EBFE-2FC7-248D-8AB9190A6C9C}"/>
              </a:ext>
            </a:extLst>
          </p:cNvPr>
          <p:cNvSpPr>
            <a:spLocks noGrp="1"/>
          </p:cNvSpPr>
          <p:nvPr>
            <p:ph idx="1"/>
          </p:nvPr>
        </p:nvSpPr>
        <p:spPr>
          <a:xfrm>
            <a:off x="51515" y="811369"/>
            <a:ext cx="8866171" cy="3676229"/>
          </a:xfrm>
        </p:spPr>
        <p:txBody>
          <a:bodyPr/>
          <a:lstStyle/>
          <a:p>
            <a:r>
              <a:rPr lang="en-US" dirty="0"/>
              <a:t>Mishap details</a:t>
            </a:r>
          </a:p>
          <a:p>
            <a:pPr marL="3429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539A9C9-5AA6-D17D-88B5-7922B8E97B8F}"/>
              </a:ext>
            </a:extLst>
          </p:cNvPr>
          <p:cNvSpPr>
            <a:spLocks noGrp="1"/>
          </p:cNvSpPr>
          <p:nvPr>
            <p:ph type="sldNum" sz="quarter" idx="12"/>
          </p:nvPr>
        </p:nvSpPr>
        <p:spPr/>
        <p:txBody>
          <a:bodyPr/>
          <a:lstStyle/>
          <a:p>
            <a:pPr>
              <a:defRPr/>
            </a:pPr>
            <a:fld id="{B586D440-F702-449A-AAC2-9ACFF17038B8}" type="slidenum">
              <a:rPr lang="en-US" smtClean="0"/>
              <a:pPr>
                <a:defRPr/>
              </a:pPr>
              <a:t>31</a:t>
            </a:fld>
            <a:endParaRPr lang="en-US"/>
          </a:p>
        </p:txBody>
      </p:sp>
      <p:sp>
        <p:nvSpPr>
          <p:cNvPr id="5" name="TextBox 4">
            <a:extLst>
              <a:ext uri="{FF2B5EF4-FFF2-40B4-BE49-F238E27FC236}">
                <a16:creationId xmlns:a16="http://schemas.microsoft.com/office/drawing/2014/main" id="{BF8CF784-031A-001F-5F34-EFE03C9ED05D}"/>
              </a:ext>
            </a:extLst>
          </p:cNvPr>
          <p:cNvSpPr txBox="1"/>
          <p:nvPr/>
        </p:nvSpPr>
        <p:spPr>
          <a:xfrm>
            <a:off x="-260796" y="1340009"/>
            <a:ext cx="2424973" cy="2031325"/>
          </a:xfrm>
          <a:prstGeom prst="rect">
            <a:avLst/>
          </a:prstGeom>
          <a:noFill/>
        </p:spPr>
        <p:txBody>
          <a:bodyPr wrap="square" rtlCol="0">
            <a:spAutoFit/>
          </a:bodyPr>
          <a:lstStyle/>
          <a:p>
            <a:pPr lvl="1"/>
            <a:r>
              <a:rPr lang="en-US" sz="1400" dirty="0"/>
              <a:t>ASTRO’s sensor computer’s major failure causes ASTRO to execute abort procedure and the loss of autonomous rendezvous and capture sensor system (ARCSS) data</a:t>
            </a:r>
          </a:p>
        </p:txBody>
      </p:sp>
      <p:sp>
        <p:nvSpPr>
          <p:cNvPr id="7" name="TextBox 6">
            <a:extLst>
              <a:ext uri="{FF2B5EF4-FFF2-40B4-BE49-F238E27FC236}">
                <a16:creationId xmlns:a16="http://schemas.microsoft.com/office/drawing/2014/main" id="{95D92865-935D-14F6-2F14-A2F29BB5AC78}"/>
              </a:ext>
            </a:extLst>
          </p:cNvPr>
          <p:cNvSpPr txBox="1"/>
          <p:nvPr/>
        </p:nvSpPr>
        <p:spPr>
          <a:xfrm>
            <a:off x="2815093" y="2094061"/>
            <a:ext cx="1756907" cy="954107"/>
          </a:xfrm>
          <a:prstGeom prst="rect">
            <a:avLst/>
          </a:prstGeom>
          <a:noFill/>
        </p:spPr>
        <p:txBody>
          <a:bodyPr wrap="square" rtlCol="0">
            <a:spAutoFit/>
          </a:bodyPr>
          <a:lstStyle/>
          <a:p>
            <a:r>
              <a:rPr lang="en-US" sz="1400" dirty="0"/>
              <a:t>Navigation filter rejected data from IR sensor </a:t>
            </a:r>
          </a:p>
          <a:p>
            <a:endParaRPr lang="en-US" sz="1400" dirty="0"/>
          </a:p>
        </p:txBody>
      </p:sp>
      <p:sp>
        <p:nvSpPr>
          <p:cNvPr id="9" name="TextBox 8">
            <a:extLst>
              <a:ext uri="{FF2B5EF4-FFF2-40B4-BE49-F238E27FC236}">
                <a16:creationId xmlns:a16="http://schemas.microsoft.com/office/drawing/2014/main" id="{84B37C92-BCF9-799E-85F2-051640645195}"/>
              </a:ext>
            </a:extLst>
          </p:cNvPr>
          <p:cNvSpPr txBox="1"/>
          <p:nvPr/>
        </p:nvSpPr>
        <p:spPr>
          <a:xfrm>
            <a:off x="5248744" y="2100639"/>
            <a:ext cx="1569027" cy="738664"/>
          </a:xfrm>
          <a:prstGeom prst="rect">
            <a:avLst/>
          </a:prstGeom>
          <a:noFill/>
        </p:spPr>
        <p:txBody>
          <a:bodyPr wrap="square" rtlCol="0">
            <a:spAutoFit/>
          </a:bodyPr>
          <a:lstStyle/>
          <a:p>
            <a:r>
              <a:rPr lang="en-US" sz="1400" dirty="0"/>
              <a:t>Accumulation of errors in previous navigation data</a:t>
            </a:r>
          </a:p>
        </p:txBody>
      </p:sp>
      <p:sp>
        <p:nvSpPr>
          <p:cNvPr id="10" name="Arrow: Right 9">
            <a:extLst>
              <a:ext uri="{FF2B5EF4-FFF2-40B4-BE49-F238E27FC236}">
                <a16:creationId xmlns:a16="http://schemas.microsoft.com/office/drawing/2014/main" id="{D2C44001-654F-D1CF-0DFC-CC512D0752D8}"/>
              </a:ext>
            </a:extLst>
          </p:cNvPr>
          <p:cNvSpPr/>
          <p:nvPr/>
        </p:nvSpPr>
        <p:spPr bwMode="auto">
          <a:xfrm>
            <a:off x="2164177" y="2343150"/>
            <a:ext cx="567229"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1" name="Arrow: Right 10">
            <a:extLst>
              <a:ext uri="{FF2B5EF4-FFF2-40B4-BE49-F238E27FC236}">
                <a16:creationId xmlns:a16="http://schemas.microsoft.com/office/drawing/2014/main" id="{4C14CCAF-4845-DBFF-13D2-A0B7C0CE0B12}"/>
              </a:ext>
            </a:extLst>
          </p:cNvPr>
          <p:cNvSpPr/>
          <p:nvPr/>
        </p:nvSpPr>
        <p:spPr bwMode="auto">
          <a:xfrm>
            <a:off x="4499574" y="2355671"/>
            <a:ext cx="567229"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0" charset="-128"/>
            </a:endParaRPr>
          </a:p>
        </p:txBody>
      </p:sp>
      <p:sp>
        <p:nvSpPr>
          <p:cNvPr id="12" name="Arrow: Right 11">
            <a:extLst>
              <a:ext uri="{FF2B5EF4-FFF2-40B4-BE49-F238E27FC236}">
                <a16:creationId xmlns:a16="http://schemas.microsoft.com/office/drawing/2014/main" id="{54026817-8916-0F14-FED2-9E5BBB324333}"/>
              </a:ext>
            </a:extLst>
          </p:cNvPr>
          <p:cNvSpPr/>
          <p:nvPr/>
        </p:nvSpPr>
        <p:spPr bwMode="auto">
          <a:xfrm>
            <a:off x="6817771" y="2382341"/>
            <a:ext cx="509577" cy="228599"/>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3" name="TextBox 12">
            <a:extLst>
              <a:ext uri="{FF2B5EF4-FFF2-40B4-BE49-F238E27FC236}">
                <a16:creationId xmlns:a16="http://schemas.microsoft.com/office/drawing/2014/main" id="{66A0634B-10D6-9AA9-7394-B5C6CB142919}"/>
              </a:ext>
            </a:extLst>
          </p:cNvPr>
          <p:cNvSpPr txBox="1"/>
          <p:nvPr/>
        </p:nvSpPr>
        <p:spPr>
          <a:xfrm>
            <a:off x="7494515" y="1885195"/>
            <a:ext cx="1401860" cy="1169551"/>
          </a:xfrm>
          <a:prstGeom prst="rect">
            <a:avLst/>
          </a:prstGeom>
          <a:noFill/>
        </p:spPr>
        <p:txBody>
          <a:bodyPr wrap="square" rtlCol="0">
            <a:spAutoFit/>
          </a:bodyPr>
          <a:lstStyle/>
          <a:p>
            <a:r>
              <a:rPr lang="en-US" sz="1400" dirty="0"/>
              <a:t>Errors compound and further deteriorate the navigation fix </a:t>
            </a:r>
          </a:p>
        </p:txBody>
      </p:sp>
    </p:spTree>
    <p:extLst>
      <p:ext uri="{BB962C8B-B14F-4D97-AF65-F5344CB8AC3E}">
        <p14:creationId xmlns:p14="http://schemas.microsoft.com/office/powerpoint/2010/main" val="161756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2"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5615-5A51-323E-7769-60CD85517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15E8A0-AA4E-119C-70D9-060052F0BAF3}"/>
              </a:ext>
            </a:extLst>
          </p:cNvPr>
          <p:cNvSpPr>
            <a:spLocks noGrp="1"/>
          </p:cNvSpPr>
          <p:nvPr>
            <p:ph type="title"/>
          </p:nvPr>
        </p:nvSpPr>
        <p:spPr/>
        <p:txBody>
          <a:bodyPr/>
          <a:lstStyle/>
          <a:p>
            <a:r>
              <a:rPr lang="en-US" dirty="0"/>
              <a:t>Orbital Express</a:t>
            </a:r>
          </a:p>
        </p:txBody>
      </p:sp>
      <p:sp>
        <p:nvSpPr>
          <p:cNvPr id="3" name="Content Placeholder 2">
            <a:extLst>
              <a:ext uri="{FF2B5EF4-FFF2-40B4-BE49-F238E27FC236}">
                <a16:creationId xmlns:a16="http://schemas.microsoft.com/office/drawing/2014/main" id="{98E64773-407B-7DAF-C89D-6D1506EEE139}"/>
              </a:ext>
            </a:extLst>
          </p:cNvPr>
          <p:cNvSpPr>
            <a:spLocks noGrp="1"/>
          </p:cNvSpPr>
          <p:nvPr>
            <p:ph idx="1"/>
          </p:nvPr>
        </p:nvSpPr>
        <p:spPr/>
        <p:txBody>
          <a:bodyPr/>
          <a:lstStyle/>
          <a:p>
            <a:r>
              <a:rPr lang="en-US" dirty="0"/>
              <a:t>Lessons Learned</a:t>
            </a:r>
          </a:p>
          <a:p>
            <a:pPr lvl="1"/>
            <a:r>
              <a:rPr lang="en-US" dirty="0"/>
              <a:t>Assumptions made regarding navigation</a:t>
            </a:r>
          </a:p>
          <a:p>
            <a:pPr lvl="1"/>
            <a:r>
              <a:rPr lang="en-US" dirty="0"/>
              <a:t>Relevance of IR sensors</a:t>
            </a:r>
          </a:p>
          <a:p>
            <a:pPr lvl="1"/>
            <a:r>
              <a:rPr lang="en-US" dirty="0"/>
              <a:t>Problems from interdependence between sensor and navigation software </a:t>
            </a:r>
          </a:p>
          <a:p>
            <a:pPr lvl="1"/>
            <a:r>
              <a:rPr lang="en-US" dirty="0"/>
              <a:t>Interference from </a:t>
            </a:r>
            <a:r>
              <a:rPr lang="en-US" b="1" dirty="0"/>
              <a:t>ground control</a:t>
            </a:r>
          </a:p>
          <a:p>
            <a:pPr marL="0" indent="0">
              <a:buNone/>
            </a:pPr>
            <a:endParaRPr lang="en-US" dirty="0"/>
          </a:p>
        </p:txBody>
      </p:sp>
      <p:sp>
        <p:nvSpPr>
          <p:cNvPr id="4" name="Slide Number Placeholder 3">
            <a:extLst>
              <a:ext uri="{FF2B5EF4-FFF2-40B4-BE49-F238E27FC236}">
                <a16:creationId xmlns:a16="http://schemas.microsoft.com/office/drawing/2014/main" id="{E47DA04C-87B8-B962-59FC-0268C74CAF91}"/>
              </a:ext>
            </a:extLst>
          </p:cNvPr>
          <p:cNvSpPr>
            <a:spLocks noGrp="1"/>
          </p:cNvSpPr>
          <p:nvPr>
            <p:ph type="sldNum" sz="quarter" idx="12"/>
          </p:nvPr>
        </p:nvSpPr>
        <p:spPr/>
        <p:txBody>
          <a:bodyPr/>
          <a:lstStyle/>
          <a:p>
            <a:pPr>
              <a:defRPr/>
            </a:pPr>
            <a:fld id="{B586D440-F702-449A-AAC2-9ACFF17038B8}" type="slidenum">
              <a:rPr lang="en-US" smtClean="0"/>
              <a:pPr>
                <a:defRPr/>
              </a:pPr>
              <a:t>32</a:t>
            </a:fld>
            <a:endParaRPr lang="en-US"/>
          </a:p>
        </p:txBody>
      </p:sp>
    </p:spTree>
    <p:extLst>
      <p:ext uri="{BB962C8B-B14F-4D97-AF65-F5344CB8AC3E}">
        <p14:creationId xmlns:p14="http://schemas.microsoft.com/office/powerpoint/2010/main" val="227986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368E-615D-7F3F-2ABC-E9D5DAE2D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9FC26E-4421-161C-F008-09B496A8F806}"/>
              </a:ext>
            </a:extLst>
          </p:cNvPr>
          <p:cNvSpPr>
            <a:spLocks noGrp="1"/>
          </p:cNvSpPr>
          <p:nvPr>
            <p:ph type="title"/>
          </p:nvPr>
        </p:nvSpPr>
        <p:spPr/>
        <p:txBody>
          <a:bodyPr/>
          <a:lstStyle/>
          <a:p>
            <a:r>
              <a:rPr lang="en-US" dirty="0"/>
              <a:t>Most Prominent Lessons Learned</a:t>
            </a:r>
          </a:p>
        </p:txBody>
      </p:sp>
      <p:sp>
        <p:nvSpPr>
          <p:cNvPr id="3" name="Content Placeholder 2">
            <a:extLst>
              <a:ext uri="{FF2B5EF4-FFF2-40B4-BE49-F238E27FC236}">
                <a16:creationId xmlns:a16="http://schemas.microsoft.com/office/drawing/2014/main" id="{231ABC66-7D41-D826-B69A-DDCDAA8EBFA8}"/>
              </a:ext>
            </a:extLst>
          </p:cNvPr>
          <p:cNvSpPr>
            <a:spLocks noGrp="1"/>
          </p:cNvSpPr>
          <p:nvPr>
            <p:ph idx="1"/>
          </p:nvPr>
        </p:nvSpPr>
        <p:spPr/>
        <p:txBody>
          <a:bodyPr/>
          <a:lstStyle/>
          <a:p>
            <a:r>
              <a:rPr lang="en-US" dirty="0"/>
              <a:t>Changes across systems must be thoroughly tested and properly documented. </a:t>
            </a:r>
          </a:p>
          <a:p>
            <a:pPr lvl="1"/>
            <a:r>
              <a:rPr lang="en-US" dirty="0"/>
              <a:t>STS-32</a:t>
            </a:r>
          </a:p>
          <a:p>
            <a:pPr lvl="1"/>
            <a:r>
              <a:rPr lang="en-US" dirty="0"/>
              <a:t>STS-49</a:t>
            </a:r>
          </a:p>
          <a:p>
            <a:pPr lvl="1"/>
            <a:r>
              <a:rPr lang="en-US" dirty="0"/>
              <a:t>DART</a:t>
            </a:r>
          </a:p>
        </p:txBody>
      </p:sp>
      <p:sp>
        <p:nvSpPr>
          <p:cNvPr id="4" name="Slide Number Placeholder 3">
            <a:extLst>
              <a:ext uri="{FF2B5EF4-FFF2-40B4-BE49-F238E27FC236}">
                <a16:creationId xmlns:a16="http://schemas.microsoft.com/office/drawing/2014/main" id="{CE5C5E88-D37B-34C2-F992-986C89D73AF2}"/>
              </a:ext>
            </a:extLst>
          </p:cNvPr>
          <p:cNvSpPr>
            <a:spLocks noGrp="1"/>
          </p:cNvSpPr>
          <p:nvPr>
            <p:ph type="sldNum" sz="quarter" idx="12"/>
          </p:nvPr>
        </p:nvSpPr>
        <p:spPr/>
        <p:txBody>
          <a:bodyPr/>
          <a:lstStyle/>
          <a:p>
            <a:pPr>
              <a:defRPr/>
            </a:pPr>
            <a:fld id="{B586D440-F702-449A-AAC2-9ACFF17038B8}" type="slidenum">
              <a:rPr lang="en-US" smtClean="0"/>
              <a:pPr>
                <a:defRPr/>
              </a:pPr>
              <a:t>33</a:t>
            </a:fld>
            <a:endParaRPr lang="en-US"/>
          </a:p>
        </p:txBody>
      </p:sp>
    </p:spTree>
    <p:extLst>
      <p:ext uri="{BB962C8B-B14F-4D97-AF65-F5344CB8AC3E}">
        <p14:creationId xmlns:p14="http://schemas.microsoft.com/office/powerpoint/2010/main" val="3215524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D51F-60F7-9D32-8BAE-A97B5DA3A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34989-ED91-9128-6178-6A193294C8DB}"/>
              </a:ext>
            </a:extLst>
          </p:cNvPr>
          <p:cNvSpPr>
            <a:spLocks noGrp="1"/>
          </p:cNvSpPr>
          <p:nvPr>
            <p:ph type="title"/>
          </p:nvPr>
        </p:nvSpPr>
        <p:spPr/>
        <p:txBody>
          <a:bodyPr/>
          <a:lstStyle/>
          <a:p>
            <a:r>
              <a:rPr lang="en-US" dirty="0"/>
              <a:t>Most Prominent Lessons Learned</a:t>
            </a:r>
          </a:p>
        </p:txBody>
      </p:sp>
      <p:sp>
        <p:nvSpPr>
          <p:cNvPr id="3" name="Content Placeholder 2">
            <a:extLst>
              <a:ext uri="{FF2B5EF4-FFF2-40B4-BE49-F238E27FC236}">
                <a16:creationId xmlns:a16="http://schemas.microsoft.com/office/drawing/2014/main" id="{FAD8CD44-DFF7-98E5-DC65-7924E171D129}"/>
              </a:ext>
            </a:extLst>
          </p:cNvPr>
          <p:cNvSpPr>
            <a:spLocks noGrp="1"/>
          </p:cNvSpPr>
          <p:nvPr>
            <p:ph idx="1"/>
          </p:nvPr>
        </p:nvSpPr>
        <p:spPr/>
        <p:txBody>
          <a:bodyPr/>
          <a:lstStyle/>
          <a:p>
            <a:r>
              <a:rPr lang="en-US" dirty="0"/>
              <a:t>Be cognizant of the pressure a company may face and the effects of this pressure on projects.</a:t>
            </a:r>
          </a:p>
          <a:p>
            <a:pPr lvl="1"/>
            <a:r>
              <a:rPr lang="en-US" dirty="0"/>
              <a:t>Progress-Mir</a:t>
            </a:r>
          </a:p>
          <a:p>
            <a:pPr lvl="1"/>
            <a:r>
              <a:rPr lang="en-US" dirty="0"/>
              <a:t>DART</a:t>
            </a:r>
          </a:p>
        </p:txBody>
      </p:sp>
      <p:sp>
        <p:nvSpPr>
          <p:cNvPr id="4" name="Slide Number Placeholder 3">
            <a:extLst>
              <a:ext uri="{FF2B5EF4-FFF2-40B4-BE49-F238E27FC236}">
                <a16:creationId xmlns:a16="http://schemas.microsoft.com/office/drawing/2014/main" id="{D82B7FFA-00D8-4276-20BE-68D7CA75ED8A}"/>
              </a:ext>
            </a:extLst>
          </p:cNvPr>
          <p:cNvSpPr>
            <a:spLocks noGrp="1"/>
          </p:cNvSpPr>
          <p:nvPr>
            <p:ph type="sldNum" sz="quarter" idx="12"/>
          </p:nvPr>
        </p:nvSpPr>
        <p:spPr/>
        <p:txBody>
          <a:bodyPr/>
          <a:lstStyle/>
          <a:p>
            <a:pPr>
              <a:defRPr/>
            </a:pPr>
            <a:fld id="{B586D440-F702-449A-AAC2-9ACFF17038B8}" type="slidenum">
              <a:rPr lang="en-US" smtClean="0"/>
              <a:pPr>
                <a:defRPr/>
              </a:pPr>
              <a:t>34</a:t>
            </a:fld>
            <a:endParaRPr lang="en-US"/>
          </a:p>
        </p:txBody>
      </p:sp>
    </p:spTree>
    <p:extLst>
      <p:ext uri="{BB962C8B-B14F-4D97-AF65-F5344CB8AC3E}">
        <p14:creationId xmlns:p14="http://schemas.microsoft.com/office/powerpoint/2010/main" val="3254396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FECCE-4D80-AB11-A838-E3DC2C3DB2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96795-8509-8652-08B2-B8F74A21A671}"/>
              </a:ext>
            </a:extLst>
          </p:cNvPr>
          <p:cNvSpPr>
            <a:spLocks noGrp="1"/>
          </p:cNvSpPr>
          <p:nvPr>
            <p:ph type="title"/>
          </p:nvPr>
        </p:nvSpPr>
        <p:spPr/>
        <p:txBody>
          <a:bodyPr/>
          <a:lstStyle/>
          <a:p>
            <a:r>
              <a:rPr lang="en-US" dirty="0"/>
              <a:t>Most Prominent Lessons Learned</a:t>
            </a:r>
          </a:p>
        </p:txBody>
      </p:sp>
      <p:sp>
        <p:nvSpPr>
          <p:cNvPr id="3" name="Content Placeholder 2">
            <a:extLst>
              <a:ext uri="{FF2B5EF4-FFF2-40B4-BE49-F238E27FC236}">
                <a16:creationId xmlns:a16="http://schemas.microsoft.com/office/drawing/2014/main" id="{B4821AC3-9E0C-65A8-B0B0-9E8DA621CF8D}"/>
              </a:ext>
            </a:extLst>
          </p:cNvPr>
          <p:cNvSpPr>
            <a:spLocks noGrp="1"/>
          </p:cNvSpPr>
          <p:nvPr>
            <p:ph idx="1"/>
          </p:nvPr>
        </p:nvSpPr>
        <p:spPr/>
        <p:txBody>
          <a:bodyPr/>
          <a:lstStyle/>
          <a:p>
            <a:r>
              <a:rPr lang="en-US" dirty="0"/>
              <a:t>Personnel and crew members should be interdisciplinary and well-experienced.</a:t>
            </a:r>
          </a:p>
          <a:p>
            <a:pPr lvl="1"/>
            <a:r>
              <a:rPr lang="en-US" dirty="0"/>
              <a:t>STS-49</a:t>
            </a:r>
          </a:p>
          <a:p>
            <a:pPr lvl="1"/>
            <a:r>
              <a:rPr lang="en-US" dirty="0"/>
              <a:t>DART</a:t>
            </a:r>
          </a:p>
        </p:txBody>
      </p:sp>
      <p:sp>
        <p:nvSpPr>
          <p:cNvPr id="4" name="Slide Number Placeholder 3">
            <a:extLst>
              <a:ext uri="{FF2B5EF4-FFF2-40B4-BE49-F238E27FC236}">
                <a16:creationId xmlns:a16="http://schemas.microsoft.com/office/drawing/2014/main" id="{63675773-5FA7-6E63-FA9E-17265C8711AB}"/>
              </a:ext>
            </a:extLst>
          </p:cNvPr>
          <p:cNvSpPr>
            <a:spLocks noGrp="1"/>
          </p:cNvSpPr>
          <p:nvPr>
            <p:ph type="sldNum" sz="quarter" idx="12"/>
          </p:nvPr>
        </p:nvSpPr>
        <p:spPr/>
        <p:txBody>
          <a:bodyPr/>
          <a:lstStyle/>
          <a:p>
            <a:pPr>
              <a:defRPr/>
            </a:pPr>
            <a:fld id="{B586D440-F702-449A-AAC2-9ACFF17038B8}" type="slidenum">
              <a:rPr lang="en-US" smtClean="0"/>
              <a:pPr>
                <a:defRPr/>
              </a:pPr>
              <a:t>35</a:t>
            </a:fld>
            <a:endParaRPr lang="en-US"/>
          </a:p>
        </p:txBody>
      </p:sp>
    </p:spTree>
    <p:extLst>
      <p:ext uri="{BB962C8B-B14F-4D97-AF65-F5344CB8AC3E}">
        <p14:creationId xmlns:p14="http://schemas.microsoft.com/office/powerpoint/2010/main" val="191152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3E0C-C95E-3088-D944-810D4E8018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2C7E2A-E734-0DF7-641D-BEE2DC8AF488}"/>
              </a:ext>
            </a:extLst>
          </p:cNvPr>
          <p:cNvSpPr>
            <a:spLocks noGrp="1"/>
          </p:cNvSpPr>
          <p:nvPr>
            <p:ph type="title"/>
          </p:nvPr>
        </p:nvSpPr>
        <p:spPr/>
        <p:txBody>
          <a:bodyPr/>
          <a:lstStyle/>
          <a:p>
            <a:r>
              <a:rPr lang="en-US" dirty="0"/>
              <a:t>Most Prominent Lessons Learned</a:t>
            </a:r>
          </a:p>
        </p:txBody>
      </p:sp>
      <p:sp>
        <p:nvSpPr>
          <p:cNvPr id="3" name="Content Placeholder 2">
            <a:extLst>
              <a:ext uri="{FF2B5EF4-FFF2-40B4-BE49-F238E27FC236}">
                <a16:creationId xmlns:a16="http://schemas.microsoft.com/office/drawing/2014/main" id="{9BEB29C5-7D4B-6E6F-6672-F1F6BA65409C}"/>
              </a:ext>
            </a:extLst>
          </p:cNvPr>
          <p:cNvSpPr>
            <a:spLocks noGrp="1"/>
          </p:cNvSpPr>
          <p:nvPr>
            <p:ph idx="1"/>
          </p:nvPr>
        </p:nvSpPr>
        <p:spPr/>
        <p:txBody>
          <a:bodyPr/>
          <a:lstStyle/>
          <a:p>
            <a:r>
              <a:rPr lang="en-US" dirty="0"/>
              <a:t>Avoid designs that preclude intervention from ground control.</a:t>
            </a:r>
          </a:p>
          <a:p>
            <a:pPr lvl="1"/>
            <a:r>
              <a:rPr lang="en-US" dirty="0"/>
              <a:t>STS-49</a:t>
            </a:r>
          </a:p>
          <a:p>
            <a:pPr lvl="1"/>
            <a:r>
              <a:rPr lang="en-US" dirty="0"/>
              <a:t>Orbital Express</a:t>
            </a:r>
          </a:p>
          <a:p>
            <a:pPr lvl="1"/>
            <a:r>
              <a:rPr lang="en-US" dirty="0"/>
              <a:t>DART</a:t>
            </a:r>
          </a:p>
        </p:txBody>
      </p:sp>
      <p:sp>
        <p:nvSpPr>
          <p:cNvPr id="4" name="Slide Number Placeholder 3">
            <a:extLst>
              <a:ext uri="{FF2B5EF4-FFF2-40B4-BE49-F238E27FC236}">
                <a16:creationId xmlns:a16="http://schemas.microsoft.com/office/drawing/2014/main" id="{36BE588B-D194-C6AC-4CFC-6469F117E4D7}"/>
              </a:ext>
            </a:extLst>
          </p:cNvPr>
          <p:cNvSpPr>
            <a:spLocks noGrp="1"/>
          </p:cNvSpPr>
          <p:nvPr>
            <p:ph type="sldNum" sz="quarter" idx="12"/>
          </p:nvPr>
        </p:nvSpPr>
        <p:spPr/>
        <p:txBody>
          <a:bodyPr/>
          <a:lstStyle/>
          <a:p>
            <a:pPr>
              <a:defRPr/>
            </a:pPr>
            <a:fld id="{B586D440-F702-449A-AAC2-9ACFF17038B8}" type="slidenum">
              <a:rPr lang="en-US" smtClean="0"/>
              <a:pPr>
                <a:defRPr/>
              </a:pPr>
              <a:t>36</a:t>
            </a:fld>
            <a:endParaRPr lang="en-US"/>
          </a:p>
        </p:txBody>
      </p:sp>
    </p:spTree>
    <p:extLst>
      <p:ext uri="{BB962C8B-B14F-4D97-AF65-F5344CB8AC3E}">
        <p14:creationId xmlns:p14="http://schemas.microsoft.com/office/powerpoint/2010/main" val="409363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EEA2-9BAB-5105-C6CB-DDCBA499C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D9348E-1E47-37C9-C100-DB5B6DEF47EA}"/>
              </a:ext>
            </a:extLst>
          </p:cNvPr>
          <p:cNvSpPr>
            <a:spLocks noGrp="1"/>
          </p:cNvSpPr>
          <p:nvPr>
            <p:ph type="title"/>
          </p:nvPr>
        </p:nvSpPr>
        <p:spPr/>
        <p:txBody>
          <a:bodyPr/>
          <a:lstStyle/>
          <a:p>
            <a:r>
              <a:rPr lang="en-US" dirty="0"/>
              <a:t>Most Prominent Lessons Learned</a:t>
            </a:r>
          </a:p>
        </p:txBody>
      </p:sp>
      <p:sp>
        <p:nvSpPr>
          <p:cNvPr id="3" name="Content Placeholder 2">
            <a:extLst>
              <a:ext uri="{FF2B5EF4-FFF2-40B4-BE49-F238E27FC236}">
                <a16:creationId xmlns:a16="http://schemas.microsoft.com/office/drawing/2014/main" id="{85D1FD34-F1D4-D00D-8194-B4FD92ABE205}"/>
              </a:ext>
            </a:extLst>
          </p:cNvPr>
          <p:cNvSpPr>
            <a:spLocks noGrp="1"/>
          </p:cNvSpPr>
          <p:nvPr>
            <p:ph idx="1"/>
          </p:nvPr>
        </p:nvSpPr>
        <p:spPr/>
        <p:txBody>
          <a:bodyPr/>
          <a:lstStyle/>
          <a:p>
            <a:r>
              <a:rPr lang="en-US" dirty="0"/>
              <a:t>Changes across systems must be thoroughly tested and properly documented. </a:t>
            </a:r>
          </a:p>
          <a:p>
            <a:r>
              <a:rPr lang="en-US" dirty="0"/>
              <a:t>Be cognizant of the pressure a company may face and the effects of this pressure on projects.</a:t>
            </a:r>
          </a:p>
          <a:p>
            <a:r>
              <a:rPr lang="en-US" dirty="0"/>
              <a:t>Personnel and crew members should be interdisciplinary and well-experienced.</a:t>
            </a:r>
          </a:p>
          <a:p>
            <a:r>
              <a:rPr lang="en-US" dirty="0"/>
              <a:t>Avoid designs that preclude intervention from ground control.</a:t>
            </a:r>
          </a:p>
        </p:txBody>
      </p:sp>
      <p:sp>
        <p:nvSpPr>
          <p:cNvPr id="4" name="Slide Number Placeholder 3">
            <a:extLst>
              <a:ext uri="{FF2B5EF4-FFF2-40B4-BE49-F238E27FC236}">
                <a16:creationId xmlns:a16="http://schemas.microsoft.com/office/drawing/2014/main" id="{8D923D37-AA5A-449D-1108-AE199DA7BA53}"/>
              </a:ext>
            </a:extLst>
          </p:cNvPr>
          <p:cNvSpPr>
            <a:spLocks noGrp="1"/>
          </p:cNvSpPr>
          <p:nvPr>
            <p:ph type="sldNum" sz="quarter" idx="12"/>
          </p:nvPr>
        </p:nvSpPr>
        <p:spPr/>
        <p:txBody>
          <a:bodyPr/>
          <a:lstStyle/>
          <a:p>
            <a:pPr>
              <a:defRPr/>
            </a:pPr>
            <a:fld id="{B586D440-F702-449A-AAC2-9ACFF17038B8}" type="slidenum">
              <a:rPr lang="en-US" smtClean="0"/>
              <a:pPr>
                <a:defRPr/>
              </a:pPr>
              <a:t>37</a:t>
            </a:fld>
            <a:endParaRPr lang="en-US"/>
          </a:p>
        </p:txBody>
      </p:sp>
    </p:spTree>
    <p:extLst>
      <p:ext uri="{BB962C8B-B14F-4D97-AF65-F5344CB8AC3E}">
        <p14:creationId xmlns:p14="http://schemas.microsoft.com/office/powerpoint/2010/main" val="2961634626"/>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E6BF-61A7-840D-19BD-96B5B2322F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169AA-D6E4-68C3-64B6-6DE4929DBFC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2CF5E5E-7982-0338-E729-CC301B19C6D2}"/>
              </a:ext>
            </a:extLst>
          </p:cNvPr>
          <p:cNvSpPr>
            <a:spLocks noGrp="1"/>
          </p:cNvSpPr>
          <p:nvPr>
            <p:ph idx="1"/>
          </p:nvPr>
        </p:nvSpPr>
        <p:spPr/>
        <p:txBody>
          <a:bodyPr/>
          <a:lstStyle/>
          <a:p>
            <a:pPr marL="457200" indent="-457200">
              <a:buNone/>
            </a:pPr>
            <a:r>
              <a:rPr lang="en-US" sz="1200" dirty="0"/>
              <a:t>[1] Uri, John. “35 Years Ago: STS-32 Returns the Long Duration Exposure Facility,” NASA, Jan. 2025, </a:t>
            </a:r>
          </a:p>
          <a:p>
            <a:pPr marL="457200" indent="-457200">
              <a:buNone/>
            </a:pPr>
            <a:r>
              <a:rPr lang="en-US" sz="1200" dirty="0"/>
              <a:t>	</a:t>
            </a:r>
            <a:r>
              <a:rPr lang="en-US" sz="1200" dirty="0">
                <a:hlinkClick r:id="rId2">
                  <a:extLst>
                    <a:ext uri="{A12FA001-AC4F-418D-AE19-62706E023703}">
                      <ahyp:hlinkClr xmlns:ahyp="http://schemas.microsoft.com/office/drawing/2018/hyperlinkcolor" val="tx"/>
                    </a:ext>
                  </a:extLst>
                </a:hlinkClick>
              </a:rPr>
              <a:t>https://www.nasa.gov/centers-and-facilities/johnson/35-years-ago-sts-32-returns-the-long-duration-exposure-facility/</a:t>
            </a:r>
            <a:endParaRPr lang="en-US" sz="1200" dirty="0"/>
          </a:p>
          <a:p>
            <a:pPr marL="457200" indent="-457200">
              <a:buNone/>
            </a:pPr>
            <a:r>
              <a:rPr lang="en-US" sz="1200" dirty="0"/>
              <a:t>[2] Goodman, J. “Lessons Learned From Seven Space Shuttle Missions,” NASA CR–2007–213697, Jan. 2007.</a:t>
            </a:r>
          </a:p>
          <a:p>
            <a:pPr marL="457200" indent="-457200">
              <a:buNone/>
            </a:pPr>
            <a:r>
              <a:rPr lang="en-US" sz="1200" dirty="0"/>
              <a:t>[3] Lethbridge, C. “STS-49 Fact Sheet,” </a:t>
            </a:r>
            <a:r>
              <a:rPr lang="en-US" sz="1200" dirty="0" err="1"/>
              <a:t>Spaceline</a:t>
            </a:r>
            <a:r>
              <a:rPr lang="en-US" sz="1200" dirty="0"/>
              <a:t>, </a:t>
            </a:r>
          </a:p>
          <a:p>
            <a:pPr marL="457200" indent="-457200">
              <a:buNone/>
            </a:pPr>
            <a:r>
              <a:rPr lang="en-US" sz="1200" dirty="0"/>
              <a:t>	</a:t>
            </a:r>
            <a:r>
              <a:rPr lang="en-US" sz="1200" dirty="0">
                <a:hlinkClick r:id="rId3">
                  <a:extLst>
                    <a:ext uri="{A12FA001-AC4F-418D-AE19-62706E023703}">
                      <ahyp:hlinkClr xmlns:ahyp="http://schemas.microsoft.com/office/drawing/2018/hyperlinkcolor" val="tx"/>
                    </a:ext>
                  </a:extLst>
                </a:hlinkClick>
              </a:rPr>
              <a:t>https://www.spaceline.org/united-states-manned-space-flight/space-shuttle-mission-program-fact-sheets/sts-49/</a:t>
            </a:r>
            <a:endParaRPr lang="en-US" sz="1200" dirty="0"/>
          </a:p>
          <a:p>
            <a:pPr marL="457200" indent="-457200">
              <a:buNone/>
            </a:pPr>
            <a:r>
              <a:rPr lang="en-US" sz="1200" dirty="0"/>
              <a:t>[4] Uri, John. “20 Years Ago: Space Station Mir Reenters Earth’s Atmosphere,” NASA, Mar. 2021, </a:t>
            </a:r>
          </a:p>
          <a:p>
            <a:pPr marL="457200" indent="-457200">
              <a:buNone/>
            </a:pPr>
            <a:r>
              <a:rPr lang="en-US" sz="1200" dirty="0"/>
              <a:t>	https://www.nasa.gov/history/20-years-ago-space-station-mir-reenters-earths-atmosphere/</a:t>
            </a:r>
          </a:p>
          <a:p>
            <a:pPr marL="457200" indent="-457200">
              <a:buNone/>
            </a:pPr>
            <a:r>
              <a:rPr lang="en-US" sz="1200" dirty="0"/>
              <a:t>[5] Lilley, S., “</a:t>
            </a:r>
            <a:r>
              <a:rPr lang="en-US" sz="1200" dirty="0" err="1"/>
              <a:t>Spektr</a:t>
            </a:r>
            <a:r>
              <a:rPr lang="en-US" sz="1200" dirty="0"/>
              <a:t> of Failure,” NASA, Vol. 4, Nov. 2010.</a:t>
            </a:r>
          </a:p>
          <a:p>
            <a:pPr marL="457200" indent="-457200">
              <a:buNone/>
            </a:pPr>
            <a:r>
              <a:rPr lang="en-US" sz="1200" dirty="0"/>
              <a:t>[6] Kramer, H., “DART: Rendezvous,” </a:t>
            </a:r>
            <a:r>
              <a:rPr lang="en-US" sz="1200" dirty="0" err="1"/>
              <a:t>eoPortal</a:t>
            </a:r>
            <a:r>
              <a:rPr lang="en-US" sz="1200" dirty="0"/>
              <a:t>, May 2012.</a:t>
            </a:r>
          </a:p>
          <a:p>
            <a:pPr marL="457200" indent="-457200">
              <a:buNone/>
            </a:pPr>
            <a:r>
              <a:rPr lang="en-US" sz="1200" dirty="0"/>
              <a:t>[7] Wander, S. “Fender Bender,” NASA, Vol. 2, No. 7, Sept. 2008, </a:t>
            </a:r>
          </a:p>
          <a:p>
            <a:pPr marL="457200" indent="-457200">
              <a:buNone/>
            </a:pPr>
            <a:r>
              <a:rPr lang="en-US" sz="1200" dirty="0"/>
              <a:t>	</a:t>
            </a:r>
            <a:r>
              <a:rPr lang="en-US" sz="1200" dirty="0">
                <a:hlinkClick r:id="rId4">
                  <a:extLst>
                    <a:ext uri="{A12FA001-AC4F-418D-AE19-62706E023703}">
                      <ahyp:hlinkClr xmlns:ahyp="http://schemas.microsoft.com/office/drawing/2018/hyperlinkcolor" val="tx"/>
                    </a:ext>
                  </a:extLst>
                </a:hlinkClick>
              </a:rPr>
              <a:t>https://sma.nasa.gov/docs/default-source/safety-messages/safetymessage-2008-09-01dartsautomatedcollision.pdf?sfvrsn=f3a91ef8_4</a:t>
            </a:r>
            <a:r>
              <a:rPr lang="en-US" sz="1200" dirty="0"/>
              <a:t> </a:t>
            </a:r>
          </a:p>
          <a:p>
            <a:pPr marL="457200" indent="-457200">
              <a:buNone/>
            </a:pPr>
            <a:r>
              <a:rPr lang="en-US" sz="1200" dirty="0"/>
              <a:t>[8] “Orbital Express Space Operations Architecture,” Tactical Technology Office, Feb. 2007, https://web.archive.org/web/20070313165744/http://www.darpa.mil/tto/programs/oe.htm</a:t>
            </a:r>
          </a:p>
          <a:p>
            <a:pPr marL="0" indent="0">
              <a:buNone/>
            </a:pPr>
            <a:endParaRPr lang="en-US" sz="1200" dirty="0"/>
          </a:p>
        </p:txBody>
      </p:sp>
      <p:sp>
        <p:nvSpPr>
          <p:cNvPr id="4" name="Slide Number Placeholder 3">
            <a:extLst>
              <a:ext uri="{FF2B5EF4-FFF2-40B4-BE49-F238E27FC236}">
                <a16:creationId xmlns:a16="http://schemas.microsoft.com/office/drawing/2014/main" id="{1C619D9B-A53F-719C-6E6A-F51A986A7106}"/>
              </a:ext>
            </a:extLst>
          </p:cNvPr>
          <p:cNvSpPr>
            <a:spLocks noGrp="1"/>
          </p:cNvSpPr>
          <p:nvPr>
            <p:ph type="sldNum" sz="quarter" idx="12"/>
          </p:nvPr>
        </p:nvSpPr>
        <p:spPr/>
        <p:txBody>
          <a:bodyPr/>
          <a:lstStyle/>
          <a:p>
            <a:pPr>
              <a:defRPr/>
            </a:pPr>
            <a:fld id="{B586D440-F702-449A-AAC2-9ACFF17038B8}" type="slidenum">
              <a:rPr lang="en-US" smtClean="0"/>
              <a:pPr>
                <a:defRPr/>
              </a:pPr>
              <a:t>38</a:t>
            </a:fld>
            <a:endParaRPr lang="en-US"/>
          </a:p>
        </p:txBody>
      </p:sp>
    </p:spTree>
    <p:extLst>
      <p:ext uri="{BB962C8B-B14F-4D97-AF65-F5344CB8AC3E}">
        <p14:creationId xmlns:p14="http://schemas.microsoft.com/office/powerpoint/2010/main" val="365219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6384-8A05-927E-9F32-4100513A2CD6}"/>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B97015CD-C87E-B30C-6434-F71B7CD653CC}"/>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a:p>
        </p:txBody>
      </p:sp>
      <p:cxnSp>
        <p:nvCxnSpPr>
          <p:cNvPr id="6" name="Straight Connector 5">
            <a:extLst>
              <a:ext uri="{FF2B5EF4-FFF2-40B4-BE49-F238E27FC236}">
                <a16:creationId xmlns:a16="http://schemas.microsoft.com/office/drawing/2014/main" id="{E7EF208C-3609-A42A-25C7-232895F3CA58}"/>
              </a:ext>
            </a:extLst>
          </p:cNvPr>
          <p:cNvCxnSpPr>
            <a:cxnSpLocks/>
          </p:cNvCxnSpPr>
          <p:nvPr/>
        </p:nvCxnSpPr>
        <p:spPr bwMode="auto">
          <a:xfrm>
            <a:off x="1485899" y="2867891"/>
            <a:ext cx="618286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A908026-1B3C-2E67-BEAB-C322B29AAFF5}"/>
              </a:ext>
            </a:extLst>
          </p:cNvPr>
          <p:cNvCxnSpPr/>
          <p:nvPr/>
        </p:nvCxnSpPr>
        <p:spPr bwMode="auto">
          <a:xfrm flipV="1">
            <a:off x="1735282" y="2483427"/>
            <a:ext cx="0" cy="38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819FAD2F-1FA5-3D61-74C7-36EABFD0315F}"/>
              </a:ext>
            </a:extLst>
          </p:cNvPr>
          <p:cNvCxnSpPr/>
          <p:nvPr/>
        </p:nvCxnSpPr>
        <p:spPr bwMode="auto">
          <a:xfrm flipV="1">
            <a:off x="4485410" y="2483427"/>
            <a:ext cx="0" cy="38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CA60D9C-13E7-DD4A-41DE-6B2874A57FA1}"/>
              </a:ext>
            </a:extLst>
          </p:cNvPr>
          <p:cNvCxnSpPr/>
          <p:nvPr/>
        </p:nvCxnSpPr>
        <p:spPr bwMode="auto">
          <a:xfrm flipV="1">
            <a:off x="7446818" y="2483427"/>
            <a:ext cx="0" cy="38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DE85CBF-95B9-798D-923A-1C805D03A747}"/>
              </a:ext>
            </a:extLst>
          </p:cNvPr>
          <p:cNvCxnSpPr/>
          <p:nvPr/>
        </p:nvCxnSpPr>
        <p:spPr bwMode="auto">
          <a:xfrm flipV="1">
            <a:off x="3072245" y="2867891"/>
            <a:ext cx="0" cy="38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2230F891-5A3C-9E74-6DE0-49F7A173244B}"/>
              </a:ext>
            </a:extLst>
          </p:cNvPr>
          <p:cNvCxnSpPr/>
          <p:nvPr/>
        </p:nvCxnSpPr>
        <p:spPr bwMode="auto">
          <a:xfrm flipV="1">
            <a:off x="5992091" y="2867891"/>
            <a:ext cx="0" cy="38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B566C305-8663-D67E-5422-A4DF5BF660D8}"/>
              </a:ext>
            </a:extLst>
          </p:cNvPr>
          <p:cNvSpPr txBox="1"/>
          <p:nvPr/>
        </p:nvSpPr>
        <p:spPr>
          <a:xfrm>
            <a:off x="873010" y="2106529"/>
            <a:ext cx="1724543" cy="369332"/>
          </a:xfrm>
          <a:prstGeom prst="rect">
            <a:avLst/>
          </a:prstGeom>
          <a:noFill/>
        </p:spPr>
        <p:txBody>
          <a:bodyPr wrap="square" rtlCol="0">
            <a:spAutoFit/>
          </a:bodyPr>
          <a:lstStyle/>
          <a:p>
            <a:pPr algn="ctr"/>
            <a:r>
              <a:rPr lang="en-US" dirty="0"/>
              <a:t>1990 STS-32</a:t>
            </a:r>
          </a:p>
        </p:txBody>
      </p:sp>
      <p:sp>
        <p:nvSpPr>
          <p:cNvPr id="19" name="TextBox 18">
            <a:extLst>
              <a:ext uri="{FF2B5EF4-FFF2-40B4-BE49-F238E27FC236}">
                <a16:creationId xmlns:a16="http://schemas.microsoft.com/office/drawing/2014/main" id="{9A918E44-453A-7DF3-BDD6-934A800E8AA5}"/>
              </a:ext>
            </a:extLst>
          </p:cNvPr>
          <p:cNvSpPr txBox="1"/>
          <p:nvPr/>
        </p:nvSpPr>
        <p:spPr>
          <a:xfrm>
            <a:off x="2209973" y="3259922"/>
            <a:ext cx="1724543" cy="369332"/>
          </a:xfrm>
          <a:prstGeom prst="rect">
            <a:avLst/>
          </a:prstGeom>
          <a:noFill/>
        </p:spPr>
        <p:txBody>
          <a:bodyPr wrap="square" rtlCol="0">
            <a:spAutoFit/>
          </a:bodyPr>
          <a:lstStyle/>
          <a:p>
            <a:pPr algn="ctr"/>
            <a:r>
              <a:rPr lang="en-US" dirty="0"/>
              <a:t>1992 STS-49</a:t>
            </a:r>
          </a:p>
        </p:txBody>
      </p:sp>
      <p:sp>
        <p:nvSpPr>
          <p:cNvPr id="20" name="TextBox 19">
            <a:extLst>
              <a:ext uri="{FF2B5EF4-FFF2-40B4-BE49-F238E27FC236}">
                <a16:creationId xmlns:a16="http://schemas.microsoft.com/office/drawing/2014/main" id="{D319C023-9EE6-3069-DBE3-CB52EC7D4B94}"/>
              </a:ext>
            </a:extLst>
          </p:cNvPr>
          <p:cNvSpPr txBox="1"/>
          <p:nvPr/>
        </p:nvSpPr>
        <p:spPr>
          <a:xfrm>
            <a:off x="3376995" y="2089851"/>
            <a:ext cx="2216830" cy="369332"/>
          </a:xfrm>
          <a:prstGeom prst="rect">
            <a:avLst/>
          </a:prstGeom>
          <a:noFill/>
        </p:spPr>
        <p:txBody>
          <a:bodyPr wrap="square" rtlCol="0">
            <a:spAutoFit/>
          </a:bodyPr>
          <a:lstStyle/>
          <a:p>
            <a:pPr algn="ctr"/>
            <a:r>
              <a:rPr lang="en-US" dirty="0"/>
              <a:t>1997 Progress-Mir</a:t>
            </a:r>
          </a:p>
        </p:txBody>
      </p:sp>
      <p:sp>
        <p:nvSpPr>
          <p:cNvPr id="21" name="TextBox 20">
            <a:extLst>
              <a:ext uri="{FF2B5EF4-FFF2-40B4-BE49-F238E27FC236}">
                <a16:creationId xmlns:a16="http://schemas.microsoft.com/office/drawing/2014/main" id="{2D04594C-03BB-6FAD-A160-F8845AF72290}"/>
              </a:ext>
            </a:extLst>
          </p:cNvPr>
          <p:cNvSpPr txBox="1"/>
          <p:nvPr/>
        </p:nvSpPr>
        <p:spPr>
          <a:xfrm>
            <a:off x="5129819" y="3252355"/>
            <a:ext cx="1724543" cy="369332"/>
          </a:xfrm>
          <a:prstGeom prst="rect">
            <a:avLst/>
          </a:prstGeom>
          <a:noFill/>
        </p:spPr>
        <p:txBody>
          <a:bodyPr wrap="square" rtlCol="0">
            <a:spAutoFit/>
          </a:bodyPr>
          <a:lstStyle/>
          <a:p>
            <a:pPr algn="ctr"/>
            <a:r>
              <a:rPr lang="en-US" dirty="0"/>
              <a:t>2005 DART</a:t>
            </a:r>
          </a:p>
        </p:txBody>
      </p:sp>
      <p:sp>
        <p:nvSpPr>
          <p:cNvPr id="22" name="TextBox 21">
            <a:extLst>
              <a:ext uri="{FF2B5EF4-FFF2-40B4-BE49-F238E27FC236}">
                <a16:creationId xmlns:a16="http://schemas.microsoft.com/office/drawing/2014/main" id="{F126B633-A2B2-A265-4FDC-95526270B860}"/>
              </a:ext>
            </a:extLst>
          </p:cNvPr>
          <p:cNvSpPr txBox="1"/>
          <p:nvPr/>
        </p:nvSpPr>
        <p:spPr>
          <a:xfrm>
            <a:off x="6241561" y="2089851"/>
            <a:ext cx="2410514" cy="369332"/>
          </a:xfrm>
          <a:prstGeom prst="rect">
            <a:avLst/>
          </a:prstGeom>
          <a:noFill/>
        </p:spPr>
        <p:txBody>
          <a:bodyPr wrap="square" rtlCol="0">
            <a:spAutoFit/>
          </a:bodyPr>
          <a:lstStyle/>
          <a:p>
            <a:pPr algn="ctr"/>
            <a:r>
              <a:rPr lang="en-US" dirty="0"/>
              <a:t>2007 Orbital Express</a:t>
            </a:r>
          </a:p>
        </p:txBody>
      </p:sp>
    </p:spTree>
    <p:extLst>
      <p:ext uri="{BB962C8B-B14F-4D97-AF65-F5344CB8AC3E}">
        <p14:creationId xmlns:p14="http://schemas.microsoft.com/office/powerpoint/2010/main" val="337986726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8E301-CB2B-8CCD-3591-CAAFDF7E7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C2810-0322-3BF0-7EF4-0E08878F005B}"/>
              </a:ext>
            </a:extLst>
          </p:cNvPr>
          <p:cNvSpPr>
            <a:spLocks noGrp="1"/>
          </p:cNvSpPr>
          <p:nvPr>
            <p:ph type="title"/>
          </p:nvPr>
        </p:nvSpPr>
        <p:spPr/>
        <p:txBody>
          <a:bodyPr/>
          <a:lstStyle/>
          <a:p>
            <a:r>
              <a:rPr lang="en-US" dirty="0"/>
              <a:t>STS-32</a:t>
            </a:r>
          </a:p>
        </p:txBody>
      </p:sp>
      <p:sp>
        <p:nvSpPr>
          <p:cNvPr id="4" name="Slide Number Placeholder 3">
            <a:extLst>
              <a:ext uri="{FF2B5EF4-FFF2-40B4-BE49-F238E27FC236}">
                <a16:creationId xmlns:a16="http://schemas.microsoft.com/office/drawing/2014/main" id="{1A4488FF-7AC8-8865-7383-68202B168F03}"/>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sp>
        <p:nvSpPr>
          <p:cNvPr id="7" name="TextBox 6">
            <a:extLst>
              <a:ext uri="{FF2B5EF4-FFF2-40B4-BE49-F238E27FC236}">
                <a16:creationId xmlns:a16="http://schemas.microsoft.com/office/drawing/2014/main" id="{9239B80A-0A3E-6DE6-7955-2CFBC3206ACB}"/>
              </a:ext>
            </a:extLst>
          </p:cNvPr>
          <p:cNvSpPr txBox="1"/>
          <p:nvPr/>
        </p:nvSpPr>
        <p:spPr>
          <a:xfrm>
            <a:off x="228600" y="4302855"/>
            <a:ext cx="1146673" cy="276999"/>
          </a:xfrm>
          <a:prstGeom prst="rect">
            <a:avLst/>
          </a:prstGeom>
          <a:noFill/>
        </p:spPr>
        <p:txBody>
          <a:bodyPr wrap="square" rtlCol="0">
            <a:spAutoFit/>
          </a:bodyPr>
          <a:lstStyle/>
          <a:p>
            <a:r>
              <a:rPr lang="en-US" sz="1200" dirty="0"/>
              <a:t>[1]</a:t>
            </a:r>
          </a:p>
        </p:txBody>
      </p:sp>
      <p:pic>
        <p:nvPicPr>
          <p:cNvPr id="9" name="Content Placeholder 8" descr="A rocket taking off from a launch pad&#10;&#10;AI-generated content may be incorrect.">
            <a:extLst>
              <a:ext uri="{FF2B5EF4-FFF2-40B4-BE49-F238E27FC236}">
                <a16:creationId xmlns:a16="http://schemas.microsoft.com/office/drawing/2014/main" id="{015B8F53-069A-0FE0-7DEE-13A01CB5DE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228" y="1465482"/>
            <a:ext cx="3874846" cy="2168939"/>
          </a:xfrm>
        </p:spPr>
      </p:pic>
      <p:pic>
        <p:nvPicPr>
          <p:cNvPr id="10" name="Content Placeholder 5" descr="A satellite in the sky&#10;&#10;AI-generated content may be incorrect.">
            <a:extLst>
              <a:ext uri="{FF2B5EF4-FFF2-40B4-BE49-F238E27FC236}">
                <a16:creationId xmlns:a16="http://schemas.microsoft.com/office/drawing/2014/main" id="{4A9E5FBB-270F-AC4C-81ED-5ADECB5B18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82966" y="1465482"/>
            <a:ext cx="4325895" cy="2168939"/>
          </a:xfrm>
          <a:prstGeom prst="rect">
            <a:avLst/>
          </a:prstGeom>
          <a:noFill/>
          <a:ln w="9525">
            <a:noFill/>
            <a:miter lim="800000"/>
            <a:headEnd/>
            <a:tailEnd/>
          </a:ln>
        </p:spPr>
      </p:pic>
    </p:spTree>
    <p:extLst>
      <p:ext uri="{BB962C8B-B14F-4D97-AF65-F5344CB8AC3E}">
        <p14:creationId xmlns:p14="http://schemas.microsoft.com/office/powerpoint/2010/main" val="131774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D482-1F96-7FC5-9A0B-FBE169D4EEB4}"/>
              </a:ext>
            </a:extLst>
          </p:cNvPr>
          <p:cNvSpPr>
            <a:spLocks noGrp="1"/>
          </p:cNvSpPr>
          <p:nvPr>
            <p:ph type="title"/>
          </p:nvPr>
        </p:nvSpPr>
        <p:spPr/>
        <p:txBody>
          <a:bodyPr/>
          <a:lstStyle/>
          <a:p>
            <a:r>
              <a:rPr lang="en-US" dirty="0"/>
              <a:t>STS-32</a:t>
            </a:r>
          </a:p>
        </p:txBody>
      </p:sp>
      <p:sp>
        <p:nvSpPr>
          <p:cNvPr id="3" name="Content Placeholder 2">
            <a:extLst>
              <a:ext uri="{FF2B5EF4-FFF2-40B4-BE49-F238E27FC236}">
                <a16:creationId xmlns:a16="http://schemas.microsoft.com/office/drawing/2014/main" id="{94C1829F-9863-2F8C-CEFE-B321E5766AD9}"/>
              </a:ext>
            </a:extLst>
          </p:cNvPr>
          <p:cNvSpPr>
            <a:spLocks noGrp="1"/>
          </p:cNvSpPr>
          <p:nvPr>
            <p:ph idx="1"/>
          </p:nvPr>
        </p:nvSpPr>
        <p:spPr/>
        <p:txBody>
          <a:bodyPr/>
          <a:lstStyle/>
          <a:p>
            <a:r>
              <a:rPr lang="en-US" dirty="0"/>
              <a:t>Project Background</a:t>
            </a:r>
          </a:p>
          <a:p>
            <a:pPr lvl="1"/>
            <a:r>
              <a:rPr lang="en-US" dirty="0"/>
              <a:t>Long Duration Exposure Facility (LDEF)</a:t>
            </a:r>
          </a:p>
          <a:p>
            <a:pPr lvl="2"/>
            <a:r>
              <a:rPr lang="en-US" dirty="0"/>
              <a:t>Deployed 1984</a:t>
            </a:r>
          </a:p>
          <a:p>
            <a:pPr lvl="1"/>
            <a:r>
              <a:rPr lang="en-US" i="1" dirty="0"/>
              <a:t>Columbia</a:t>
            </a:r>
            <a:r>
              <a:rPr lang="en-US" dirty="0"/>
              <a:t> launched 1990</a:t>
            </a:r>
          </a:p>
        </p:txBody>
      </p:sp>
      <p:sp>
        <p:nvSpPr>
          <p:cNvPr id="4" name="Slide Number Placeholder 3">
            <a:extLst>
              <a:ext uri="{FF2B5EF4-FFF2-40B4-BE49-F238E27FC236}">
                <a16:creationId xmlns:a16="http://schemas.microsoft.com/office/drawing/2014/main" id="{0B252618-A0D4-EB7A-836E-1A3F4709413F}"/>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a:p>
        </p:txBody>
      </p:sp>
      <p:pic>
        <p:nvPicPr>
          <p:cNvPr id="6" name="Picture 5" descr="A black and white logo&#10;&#10;AI-generated content may be incorrect.">
            <a:extLst>
              <a:ext uri="{FF2B5EF4-FFF2-40B4-BE49-F238E27FC236}">
                <a16:creationId xmlns:a16="http://schemas.microsoft.com/office/drawing/2014/main" id="{6FB6F614-50F5-A8DA-C0CD-C2EF874747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1307" y="1208314"/>
            <a:ext cx="3091807" cy="2860833"/>
          </a:xfrm>
          <a:prstGeom prst="rect">
            <a:avLst/>
          </a:prstGeom>
        </p:spPr>
      </p:pic>
      <p:sp>
        <p:nvSpPr>
          <p:cNvPr id="7" name="TextBox 6">
            <a:extLst>
              <a:ext uri="{FF2B5EF4-FFF2-40B4-BE49-F238E27FC236}">
                <a16:creationId xmlns:a16="http://schemas.microsoft.com/office/drawing/2014/main" id="{0B630AB3-24A0-7792-FD46-8C628EBA3E70}"/>
              </a:ext>
            </a:extLst>
          </p:cNvPr>
          <p:cNvSpPr txBox="1"/>
          <p:nvPr/>
        </p:nvSpPr>
        <p:spPr>
          <a:xfrm>
            <a:off x="6099933" y="4173093"/>
            <a:ext cx="849507"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75382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B1181-E550-6F9E-72B3-826A700AD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CAC57E-7F5B-3C75-2AB1-D9244C23DFF7}"/>
              </a:ext>
            </a:extLst>
          </p:cNvPr>
          <p:cNvSpPr>
            <a:spLocks noGrp="1"/>
          </p:cNvSpPr>
          <p:nvPr>
            <p:ph type="title"/>
          </p:nvPr>
        </p:nvSpPr>
        <p:spPr/>
        <p:txBody>
          <a:bodyPr/>
          <a:lstStyle/>
          <a:p>
            <a:r>
              <a:rPr lang="en-US" dirty="0"/>
              <a:t>STS-32</a:t>
            </a:r>
          </a:p>
        </p:txBody>
      </p:sp>
      <p:sp>
        <p:nvSpPr>
          <p:cNvPr id="3" name="Content Placeholder 2">
            <a:extLst>
              <a:ext uri="{FF2B5EF4-FFF2-40B4-BE49-F238E27FC236}">
                <a16:creationId xmlns:a16="http://schemas.microsoft.com/office/drawing/2014/main" id="{8AC2BF95-9E07-83A3-05B4-32AE8C5E8100}"/>
              </a:ext>
            </a:extLst>
          </p:cNvPr>
          <p:cNvSpPr>
            <a:spLocks noGrp="1"/>
          </p:cNvSpPr>
          <p:nvPr>
            <p:ph idx="1"/>
          </p:nvPr>
        </p:nvSpPr>
        <p:spPr/>
        <p:txBody>
          <a:bodyPr/>
          <a:lstStyle/>
          <a:p>
            <a:r>
              <a:rPr lang="en-US" dirty="0"/>
              <a:t>Project Execution</a:t>
            </a:r>
          </a:p>
          <a:p>
            <a:pPr lvl="1"/>
            <a:r>
              <a:rPr lang="en-US" dirty="0"/>
              <a:t>Radar lock initiated before 2</a:t>
            </a:r>
            <a:r>
              <a:rPr lang="en-US" baseline="30000" dirty="0"/>
              <a:t>nd</a:t>
            </a:r>
            <a:r>
              <a:rPr lang="en-US" dirty="0"/>
              <a:t> star tracker pass</a:t>
            </a:r>
          </a:p>
          <a:p>
            <a:pPr lvl="1"/>
            <a:r>
              <a:rPr lang="en-US" dirty="0"/>
              <a:t>Radar acquisition occurred after Corrective Combination Maneuver (NCC) burn</a:t>
            </a:r>
          </a:p>
          <a:p>
            <a:pPr lvl="1"/>
            <a:r>
              <a:rPr lang="en-US" dirty="0"/>
              <a:t>Radar data incorporated into navigation </a:t>
            </a:r>
          </a:p>
        </p:txBody>
      </p:sp>
      <p:sp>
        <p:nvSpPr>
          <p:cNvPr id="4" name="Slide Number Placeholder 3">
            <a:extLst>
              <a:ext uri="{FF2B5EF4-FFF2-40B4-BE49-F238E27FC236}">
                <a16:creationId xmlns:a16="http://schemas.microsoft.com/office/drawing/2014/main" id="{DCA1E86F-F4BD-9D94-6C39-B5B237BDCED1}"/>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a:p>
        </p:txBody>
      </p:sp>
    </p:spTree>
    <p:extLst>
      <p:ext uri="{BB962C8B-B14F-4D97-AF65-F5344CB8AC3E}">
        <p14:creationId xmlns:p14="http://schemas.microsoft.com/office/powerpoint/2010/main" val="326269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791FD-89BF-D653-8B99-AE784D017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32B7-9F6F-DF5B-4EE5-3780B71B4014}"/>
              </a:ext>
            </a:extLst>
          </p:cNvPr>
          <p:cNvSpPr>
            <a:spLocks noGrp="1"/>
          </p:cNvSpPr>
          <p:nvPr>
            <p:ph type="title"/>
          </p:nvPr>
        </p:nvSpPr>
        <p:spPr/>
        <p:txBody>
          <a:bodyPr/>
          <a:lstStyle/>
          <a:p>
            <a:r>
              <a:rPr lang="en-US" dirty="0"/>
              <a:t>STS-32</a:t>
            </a:r>
          </a:p>
        </p:txBody>
      </p:sp>
      <p:sp>
        <p:nvSpPr>
          <p:cNvPr id="3" name="Content Placeholder 2">
            <a:extLst>
              <a:ext uri="{FF2B5EF4-FFF2-40B4-BE49-F238E27FC236}">
                <a16:creationId xmlns:a16="http://schemas.microsoft.com/office/drawing/2014/main" id="{705C84DB-1109-1211-AB72-590F5B918852}"/>
              </a:ext>
            </a:extLst>
          </p:cNvPr>
          <p:cNvSpPr>
            <a:spLocks noGrp="1"/>
          </p:cNvSpPr>
          <p:nvPr>
            <p:ph idx="1"/>
          </p:nvPr>
        </p:nvSpPr>
        <p:spPr/>
        <p:txBody>
          <a:bodyPr/>
          <a:lstStyle/>
          <a:p>
            <a:r>
              <a:rPr lang="en-US" dirty="0"/>
              <a:t>Project Execution</a:t>
            </a:r>
          </a:p>
          <a:p>
            <a:pPr lvl="1"/>
            <a:r>
              <a:rPr lang="en-US" dirty="0"/>
              <a:t>Radar range and radar range rate data began to degrade</a:t>
            </a:r>
          </a:p>
          <a:p>
            <a:pPr lvl="1"/>
            <a:r>
              <a:rPr lang="en-US" dirty="0"/>
              <a:t>Navigation filter rejected the two measurements</a:t>
            </a:r>
          </a:p>
          <a:p>
            <a:pPr lvl="1"/>
            <a:r>
              <a:rPr lang="en-US" dirty="0"/>
              <a:t>Mission control inhibited the data</a:t>
            </a:r>
          </a:p>
          <a:p>
            <a:pPr lvl="1"/>
            <a:r>
              <a:rPr lang="en-US" dirty="0"/>
              <a:t>Star tracker pass was completed </a:t>
            </a:r>
          </a:p>
        </p:txBody>
      </p:sp>
      <p:sp>
        <p:nvSpPr>
          <p:cNvPr id="4" name="Slide Number Placeholder 3">
            <a:extLst>
              <a:ext uri="{FF2B5EF4-FFF2-40B4-BE49-F238E27FC236}">
                <a16:creationId xmlns:a16="http://schemas.microsoft.com/office/drawing/2014/main" id="{ED85FD42-0A51-2CB5-66FE-6E12C3767459}"/>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a:p>
        </p:txBody>
      </p:sp>
    </p:spTree>
    <p:extLst>
      <p:ext uri="{BB962C8B-B14F-4D97-AF65-F5344CB8AC3E}">
        <p14:creationId xmlns:p14="http://schemas.microsoft.com/office/powerpoint/2010/main" val="328097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A9F9-EF46-59B8-C7C0-6F6E39AAE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6993E-A975-5295-6C72-E705112623BD}"/>
              </a:ext>
            </a:extLst>
          </p:cNvPr>
          <p:cNvSpPr>
            <a:spLocks noGrp="1"/>
          </p:cNvSpPr>
          <p:nvPr>
            <p:ph type="title"/>
          </p:nvPr>
        </p:nvSpPr>
        <p:spPr/>
        <p:txBody>
          <a:bodyPr/>
          <a:lstStyle/>
          <a:p>
            <a:r>
              <a:rPr lang="en-US" dirty="0"/>
              <a:t>STS-32</a:t>
            </a:r>
          </a:p>
        </p:txBody>
      </p:sp>
      <p:sp>
        <p:nvSpPr>
          <p:cNvPr id="3" name="Content Placeholder 2">
            <a:extLst>
              <a:ext uri="{FF2B5EF4-FFF2-40B4-BE49-F238E27FC236}">
                <a16:creationId xmlns:a16="http://schemas.microsoft.com/office/drawing/2014/main" id="{1D275455-A46A-DB83-28E4-9F239FFD1FA7}"/>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r>
              <a:rPr lang="en-US" dirty="0"/>
              <a:t>Radar hardware introduced </a:t>
            </a:r>
            <a:r>
              <a:rPr lang="en-US" b="1" dirty="0"/>
              <a:t>range measurement bias </a:t>
            </a:r>
            <a:r>
              <a:rPr lang="en-US" dirty="0"/>
              <a:t>at </a:t>
            </a:r>
            <a:r>
              <a:rPr lang="en-US" b="1" dirty="0"/>
              <a:t>extreme ranges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30413C5-83F7-B97A-749F-D794894F36CA}"/>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a:p>
        </p:txBody>
      </p:sp>
      <p:pic>
        <p:nvPicPr>
          <p:cNvPr id="6" name="Picture 5" descr="A diagram of a line with arrows&#10;&#10;AI-generated content may be incorrect.">
            <a:extLst>
              <a:ext uri="{FF2B5EF4-FFF2-40B4-BE49-F238E27FC236}">
                <a16:creationId xmlns:a16="http://schemas.microsoft.com/office/drawing/2014/main" id="{198B4186-CFE0-22EF-2298-0B6333032E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0100"/>
            <a:ext cx="9144000" cy="2747381"/>
          </a:xfrm>
          <a:prstGeom prst="rect">
            <a:avLst/>
          </a:prstGeom>
        </p:spPr>
      </p:pic>
      <p:sp>
        <p:nvSpPr>
          <p:cNvPr id="7" name="TextBox 6">
            <a:extLst>
              <a:ext uri="{FF2B5EF4-FFF2-40B4-BE49-F238E27FC236}">
                <a16:creationId xmlns:a16="http://schemas.microsoft.com/office/drawing/2014/main" id="{181E17F3-9CA1-FBCA-C95C-5093046F4A14}"/>
              </a:ext>
            </a:extLst>
          </p:cNvPr>
          <p:cNvSpPr txBox="1"/>
          <p:nvPr/>
        </p:nvSpPr>
        <p:spPr>
          <a:xfrm>
            <a:off x="919635" y="3362815"/>
            <a:ext cx="1250663" cy="276999"/>
          </a:xfrm>
          <a:prstGeom prst="rect">
            <a:avLst/>
          </a:prstGeom>
          <a:noFill/>
        </p:spPr>
        <p:txBody>
          <a:bodyPr wrap="square" rtlCol="0">
            <a:spAutoFit/>
          </a:bodyPr>
          <a:lstStyle/>
          <a:p>
            <a:r>
              <a:rPr lang="en-US" sz="1200" dirty="0"/>
              <a:t>[2]</a:t>
            </a:r>
          </a:p>
        </p:txBody>
      </p:sp>
    </p:spTree>
    <p:extLst>
      <p:ext uri="{BB962C8B-B14F-4D97-AF65-F5344CB8AC3E}">
        <p14:creationId xmlns:p14="http://schemas.microsoft.com/office/powerpoint/2010/main" val="92935379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BE1A-A2C4-4862-8AD0-8BDC37D6A979}">
  <ds:schemaRefs>
    <ds:schemaRef ds:uri="8840c030-5dde-41b3-9ddd-06e8e0ef51bc"/>
    <ds:schemaRef ds:uri="db962d0c-5ba1-488e-9617-42eb96731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3F3348E-F4F4-4BE8-8083-AA7D450E2FAD}">
  <ds:schemaRefs>
    <ds:schemaRef ds:uri="http://schemas.microsoft.com/sharepoint/v3/contenttype/forms"/>
  </ds:schemaRefs>
</ds:datastoreItem>
</file>

<file path=customXml/itemProps3.xml><?xml version="1.0" encoding="utf-8"?>
<ds:datastoreItem xmlns:ds="http://schemas.openxmlformats.org/officeDocument/2006/customXml" ds:itemID="{E561E29E-EE55-4BBB-A007-996871FA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cf9e0-88e1-4f3b-adb3-cd048a316fce"/>
    <ds:schemaRef ds:uri="45189c86-d200-4f8e-8ba3-6444450316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3484</TotalTime>
  <Words>1246</Words>
  <Application>Microsoft Office PowerPoint</Application>
  <PresentationFormat>On-screen Show (16:9)</PresentationFormat>
  <Paragraphs>245</Paragraphs>
  <Slides>39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Helvetica</vt:lpstr>
      <vt:lpstr>Times</vt:lpstr>
      <vt:lpstr>Wingdings</vt:lpstr>
      <vt:lpstr>Blank Presentation</vt:lpstr>
      <vt:lpstr>Without blue banner</vt:lpstr>
      <vt:lpstr>PowerPoint Presentation</vt:lpstr>
      <vt:lpstr>Introduction</vt:lpstr>
      <vt:lpstr>Why?</vt:lpstr>
      <vt:lpstr>Introduction</vt:lpstr>
      <vt:lpstr>STS-32</vt:lpstr>
      <vt:lpstr>STS-32</vt:lpstr>
      <vt:lpstr>STS-32</vt:lpstr>
      <vt:lpstr>STS-32</vt:lpstr>
      <vt:lpstr>STS-32</vt:lpstr>
      <vt:lpstr>STS-32</vt:lpstr>
      <vt:lpstr>STS-49</vt:lpstr>
      <vt:lpstr>STS-49</vt:lpstr>
      <vt:lpstr>STS-49</vt:lpstr>
      <vt:lpstr>STS-49</vt:lpstr>
      <vt:lpstr>STS-49</vt:lpstr>
      <vt:lpstr>STS-49</vt:lpstr>
      <vt:lpstr>Progress-Mir</vt:lpstr>
      <vt:lpstr>Progress-Mir</vt:lpstr>
      <vt:lpstr>Progress-Mir</vt:lpstr>
      <vt:lpstr>Progress-Mir</vt:lpstr>
      <vt:lpstr>Progress-Mir</vt:lpstr>
      <vt:lpstr>Progress-Mir</vt:lpstr>
      <vt:lpstr>DART</vt:lpstr>
      <vt:lpstr>DART</vt:lpstr>
      <vt:lpstr>DART</vt:lpstr>
      <vt:lpstr>DART</vt:lpstr>
      <vt:lpstr>DART</vt:lpstr>
      <vt:lpstr>Orbital Express</vt:lpstr>
      <vt:lpstr>Orbital Express</vt:lpstr>
      <vt:lpstr>Orbital Express</vt:lpstr>
      <vt:lpstr>Orbital Express</vt:lpstr>
      <vt:lpstr>Orbital Express</vt:lpstr>
      <vt:lpstr>Most Prominent Lessons Learned</vt:lpstr>
      <vt:lpstr>Most Prominent Lessons Learned</vt:lpstr>
      <vt:lpstr>Most Prominent Lessons Learned</vt:lpstr>
      <vt:lpstr>Most Prominent Lessons Learned</vt:lpstr>
      <vt:lpstr>Most Prominent Lessons Learned</vt:lpstr>
      <vt:lpstr>References</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Isabella Fernandez</cp:lastModifiedBy>
  <cp:revision>11</cp:revision>
  <cp:lastPrinted>2018-09-25T14:02:34Z</cp:lastPrinted>
  <dcterms:modified xsi:type="dcterms:W3CDTF">2025-04-03T01:57:09Z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