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3E_DD1E6EB5.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45_AEB01249.xml" ContentType="application/vnd.ms-powerpoint.comments+xml"/>
  <Override PartName="/ppt/notesSlides/notesSlide16.xml" ContentType="application/vnd.openxmlformats-officedocument.presentationml.notesSlide+xml"/>
  <Override PartName="/ppt/comments/modernComment_144_A9E552BD.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omments/modernComment_12A_8A59D96D.xml" ContentType="application/vnd.ms-powerpoint.comments+xml"/>
  <Override PartName="/ppt/notesSlides/notesSlide20.xml" ContentType="application/vnd.openxmlformats-officedocument.presentationml.notesSlide+xml"/>
  <Override PartName="/ppt/comments/modernComment_12D_49D0C14D.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4" r:id="rId4"/>
  </p:sldMasterIdLst>
  <p:notesMasterIdLst>
    <p:notesMasterId r:id="rId30"/>
  </p:notesMasterIdLst>
  <p:sldIdLst>
    <p:sldId id="256" r:id="rId5"/>
    <p:sldId id="278" r:id="rId6"/>
    <p:sldId id="342" r:id="rId7"/>
    <p:sldId id="294" r:id="rId8"/>
    <p:sldId id="300" r:id="rId9"/>
    <p:sldId id="343" r:id="rId10"/>
    <p:sldId id="347" r:id="rId11"/>
    <p:sldId id="295" r:id="rId12"/>
    <p:sldId id="296" r:id="rId13"/>
    <p:sldId id="344" r:id="rId14"/>
    <p:sldId id="317" r:id="rId15"/>
    <p:sldId id="318" r:id="rId16"/>
    <p:sldId id="316" r:id="rId17"/>
    <p:sldId id="320" r:id="rId18"/>
    <p:sldId id="325" r:id="rId19"/>
    <p:sldId id="324" r:id="rId20"/>
    <p:sldId id="305" r:id="rId21"/>
    <p:sldId id="345" r:id="rId22"/>
    <p:sldId id="298" r:id="rId23"/>
    <p:sldId id="301" r:id="rId24"/>
    <p:sldId id="346" r:id="rId25"/>
    <p:sldId id="306" r:id="rId26"/>
    <p:sldId id="310" r:id="rId27"/>
    <p:sldId id="309" r:id="rId28"/>
    <p:sldId id="322" r:id="rId29"/>
  </p:sldIdLst>
  <p:sldSz cx="18288000" cy="10287000"/>
  <p:notesSz cx="6858000" cy="9144000"/>
  <p:embeddedFontLst>
    <p:embeddedFont>
      <p:font typeface="Cambria Math" panose="02040503050406030204" pitchFamily="18" charset="0"/>
      <p:regular r:id="rId31"/>
    </p:embeddedFont>
    <p:embeddedFont>
      <p:font typeface="Inter" panose="020B0604020202020204" charset="0"/>
      <p:regular r:id="rId32"/>
    </p:embeddedFont>
    <p:embeddedFont>
      <p:font typeface="Muli Heavy" panose="020B0604020202020204" charset="0"/>
      <p:regular r:id="rId33"/>
    </p:embeddedFont>
    <p:embeddedFont>
      <p:font typeface="Nunito Sans" pitchFamily="2" charset="0"/>
      <p:regular r:id="rId34"/>
      <p:bold r:id="rId35"/>
      <p:italic r:id="rId36"/>
      <p:boldItalic r:id="rId37"/>
    </p:embeddedFont>
    <p:embeddedFont>
      <p:font typeface="Nunito Sans Condensed" panose="020B0604020202020204" charset="0"/>
      <p:regular r:id="rId38"/>
    </p:embeddedFont>
    <p:embeddedFont>
      <p:font typeface="Roboto Slab" pitchFamily="2" charset="0"/>
      <p:regular r:id="rId39"/>
      <p:bold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BDF5043-ACAF-E7EB-CE68-120F89D1239C}" name="Sheth, Sameer" initials="SS" userId="S::ssheth43@gatech.edu::d20a1411-af0d-4704-b8e2-bae397e45f35" providerId="AD"/>
  <p188:author id="{31EE0C69-1161-A968-513A-8F8A6920B385}" name="Negandhi, Rushil H" initials="RN" userId="S::rnegandhi3@gatech.edu::c949e677-8f4d-47a7-aa3a-c633d2a491d0" providerId="AD"/>
  <p188:author id="{DDB79B9F-07F9-5024-EC55-9C505D03D69E}" name="Sanchez, Hector" initials="SH" userId="S::hsanchez33@gatech.edu::aecfece5-2a28-41b2-b4a4-b1b27a8e468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46C0A"/>
    <a:srgbClr val="00B0F0"/>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2203" autoAdjust="0"/>
  </p:normalViewPr>
  <p:slideViewPr>
    <p:cSldViewPr snapToGrid="0">
      <p:cViewPr varScale="1">
        <p:scale>
          <a:sx n="51" d="100"/>
          <a:sy n="51" d="100"/>
        </p:scale>
        <p:origin x="677"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6.xml"/><Relationship Id="rId41" Type="http://schemas.openxmlformats.org/officeDocument/2006/relationships/presProps" Target="presProps.xml"/></Relationships>
</file>

<file path=ppt/comments/modernComment_12A_8A59D96D.xml><?xml version="1.0" encoding="utf-8"?>
<p188:cmLst xmlns:a="http://schemas.openxmlformats.org/drawingml/2006/main" xmlns:r="http://schemas.openxmlformats.org/officeDocument/2006/relationships" xmlns:p188="http://schemas.microsoft.com/office/powerpoint/2018/8/main">
  <p188:cm id="{F517AE5F-7170-47D2-A3E1-111EFFB35455}" authorId="{31EE0C69-1161-A968-513A-8F8A6920B385}" created="2025-03-26T02:32:36.765">
    <ac:txMkLst xmlns:ac="http://schemas.microsoft.com/office/drawing/2013/main/command">
      <pc:docMk xmlns:pc="http://schemas.microsoft.com/office/powerpoint/2013/main/command"/>
      <pc:sldMk xmlns:pc="http://schemas.microsoft.com/office/powerpoint/2013/main/command" cId="2321144173" sldId="298"/>
      <ac:spMk id="6" creationId="{C2232A35-2A9F-7279-37EC-C4063BB9979F}"/>
      <ac:txMk cp="45" len="4">
        <ac:context len="54" hash="592947227"/>
      </ac:txMk>
    </ac:txMkLst>
    <p188:pos x="3507246" y="1431065"/>
    <p188:txBody>
      <a:bodyPr/>
      <a:lstStyle/>
      <a:p>
        <a:r>
          <a:rPr lang="en-US"/>
          <a:t>Citation
</a:t>
        </a:r>
      </a:p>
    </p188:txBody>
  </p188:cm>
</p188:cmLst>
</file>

<file path=ppt/comments/modernComment_12D_49D0C14D.xml><?xml version="1.0" encoding="utf-8"?>
<p188:cmLst xmlns:a="http://schemas.openxmlformats.org/drawingml/2006/main" xmlns:r="http://schemas.openxmlformats.org/officeDocument/2006/relationships" xmlns:p188="http://schemas.microsoft.com/office/powerpoint/2018/8/main">
  <p188:cm id="{706C8B44-568C-44BA-A24E-5F883A7CF13C}" authorId="{2BDF5043-ACAF-E7EB-CE68-120F89D1239C}" created="2025-03-31T23:40:40.540">
    <ac:deMkLst xmlns:ac="http://schemas.microsoft.com/office/drawing/2013/main/command">
      <pc:docMk xmlns:pc="http://schemas.microsoft.com/office/powerpoint/2013/main/command"/>
      <pc:sldMk xmlns:pc="http://schemas.microsoft.com/office/powerpoint/2013/main/command" cId="1238417741" sldId="301"/>
      <ac:picMk id="28" creationId="{84D60A75-0CDE-68BF-C713-566C8E071847}"/>
    </ac:deMkLst>
    <p188:txBody>
      <a:bodyPr/>
      <a:lstStyle/>
      <a:p>
        <a:r>
          <a:rPr lang="en-US"/>
          <a:t>This drawing needs to be changed</a:t>
        </a:r>
      </a:p>
    </p188:txBody>
  </p188:cm>
</p188:cmLst>
</file>

<file path=ppt/comments/modernComment_13E_DD1E6EB5.xml><?xml version="1.0" encoding="utf-8"?>
<p188:cmLst xmlns:a="http://schemas.openxmlformats.org/drawingml/2006/main" xmlns:r="http://schemas.openxmlformats.org/officeDocument/2006/relationships" xmlns:p188="http://schemas.microsoft.com/office/powerpoint/2018/8/main">
  <p188:cm id="{4D8737A7-70AF-4C81-AB09-E7ECA421A0F1}" authorId="{2BDF5043-ACAF-E7EB-CE68-120F89D1239C}" created="2025-03-30T17:40:18.587">
    <ac:deMkLst xmlns:ac="http://schemas.microsoft.com/office/drawing/2013/main/command">
      <pc:docMk xmlns:pc="http://schemas.microsoft.com/office/powerpoint/2013/main/command"/>
      <pc:sldMk xmlns:pc="http://schemas.microsoft.com/office/powerpoint/2013/main/command" cId="3709759157" sldId="318"/>
      <ac:spMk id="13" creationId="{988477D9-146E-B59B-3E16-F23019B8E2C0}"/>
    </ac:deMkLst>
    <p188:txBody>
      <a:bodyPr/>
      <a:lstStyle/>
      <a:p>
        <a:r>
          <a:rPr lang="en-US"/>
          <a:t>Add a citation for anderson?</a:t>
        </a:r>
      </a:p>
    </p188:txBody>
  </p188:cm>
</p188:cmLst>
</file>

<file path=ppt/comments/modernComment_144_A9E552BD.xml><?xml version="1.0" encoding="utf-8"?>
<p188:cmLst xmlns:a="http://schemas.openxmlformats.org/drawingml/2006/main" xmlns:r="http://schemas.openxmlformats.org/officeDocument/2006/relationships" xmlns:p188="http://schemas.microsoft.com/office/powerpoint/2018/8/main">
  <p188:cm id="{4CFC6C24-5EC9-4CA4-ACEF-60F7AC6D479B}" authorId="{2BDF5043-ACAF-E7EB-CE68-120F89D1239C}" created="2025-03-30T17:40:18.587">
    <ac:deMkLst xmlns:ac="http://schemas.microsoft.com/office/drawing/2013/main/command">
      <pc:docMk xmlns:pc="http://schemas.microsoft.com/office/powerpoint/2013/main/command"/>
      <pc:sldMk xmlns:pc="http://schemas.microsoft.com/office/powerpoint/2013/main/command" cId="2850378429" sldId="324"/>
      <ac:spMk id="13" creationId="{FDAC9165-96A6-D719-B973-3637EC92D7DA}"/>
    </ac:deMkLst>
    <p188:txBody>
      <a:bodyPr/>
      <a:lstStyle/>
      <a:p>
        <a:r>
          <a:rPr lang="en-US"/>
          <a:t>Add a citation for anderson?</a:t>
        </a:r>
      </a:p>
    </p188:txBody>
  </p188:cm>
</p188:cmLst>
</file>

<file path=ppt/comments/modernComment_145_AEB01249.xml><?xml version="1.0" encoding="utf-8"?>
<p188:cmLst xmlns:a="http://schemas.openxmlformats.org/drawingml/2006/main" xmlns:r="http://schemas.openxmlformats.org/officeDocument/2006/relationships" xmlns:p188="http://schemas.microsoft.com/office/powerpoint/2018/8/main">
  <p188:cm id="{4A7441EB-0E05-4CC9-B6DB-E11B256F40A5}" authorId="{2BDF5043-ACAF-E7EB-CE68-120F89D1239C}" created="2025-03-30T17:40:18.587">
    <ac:deMkLst xmlns:ac="http://schemas.microsoft.com/office/drawing/2013/main/command">
      <pc:docMk xmlns:pc="http://schemas.microsoft.com/office/powerpoint/2013/main/command"/>
      <pc:sldMk xmlns:pc="http://schemas.microsoft.com/office/powerpoint/2013/main/command" cId="2930774601" sldId="325"/>
      <ac:spMk id="13" creationId="{F026073E-E0EC-AD55-C24A-BE369F38427F}"/>
    </ac:deMkLst>
    <p188:txBody>
      <a:bodyPr/>
      <a:lstStyle/>
      <a:p>
        <a:r>
          <a:rPr lang="en-US"/>
          <a:t>Add a citation for anderson?</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D844D-785C-4738-9E11-685A43387FD1}" type="datetimeFigureOut">
              <a:rPr lang="en-US" smtClean="0"/>
              <a:t>4/2/2025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7B77B-FC2C-4079-999B-D8370FCA92EE}" type="slidenum">
              <a:rPr lang="en-US" smtClean="0"/>
              <a:t>‹#›</a:t>
            </a:fld>
            <a:endParaRPr lang="en-US"/>
          </a:p>
        </p:txBody>
      </p:sp>
    </p:spTree>
    <p:extLst>
      <p:ext uri="{BB962C8B-B14F-4D97-AF65-F5344CB8AC3E}">
        <p14:creationId xmlns:p14="http://schemas.microsoft.com/office/powerpoint/2010/main" val="94074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Rushil: Hello everyone. My name is Rushil Negandhi and this is, Jackson Meyers, Sameer Sheth, and Hector Sanchez. Today, we represent the CFD simulations team within the Guidance, Navigation, and Control (GNC) team under the Ramblin’ Rocket Club at Georgia Tech. We will be talking about the development of an aerodynamic model for our vehicle.</a:t>
            </a:r>
          </a:p>
        </p:txBody>
      </p:sp>
      <p:sp>
        <p:nvSpPr>
          <p:cNvPr id="4" name="Slide Number Placeholder 3"/>
          <p:cNvSpPr>
            <a:spLocks noGrp="1"/>
          </p:cNvSpPr>
          <p:nvPr>
            <p:ph type="sldNum" sz="quarter" idx="5"/>
          </p:nvPr>
        </p:nvSpPr>
        <p:spPr/>
        <p:txBody>
          <a:bodyPr/>
          <a:lstStyle/>
          <a:p>
            <a:fld id="{6C97B77B-FC2C-4079-999B-D8370FCA92EE}" type="slidenum">
              <a:rPr lang="en-US" smtClean="0"/>
              <a:t>1</a:t>
            </a:fld>
            <a:endParaRPr lang="en-US"/>
          </a:p>
        </p:txBody>
      </p:sp>
    </p:spTree>
    <p:extLst>
      <p:ext uri="{BB962C8B-B14F-4D97-AF65-F5344CB8AC3E}">
        <p14:creationId xmlns:p14="http://schemas.microsoft.com/office/powerpoint/2010/main" val="382095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B70150-B72A-46EF-F8BA-9EAB7BF93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FDB6DA-18D7-239C-88C2-069A542CFF79}"/>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2D76684F-2598-6B9C-9EBF-85EA12DC1FEB}"/>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D943E4E6-2634-51A9-083C-A76724EFE750}"/>
              </a:ext>
            </a:extLst>
          </p:cNvPr>
          <p:cNvSpPr>
            <a:spLocks noGrp="1"/>
          </p:cNvSpPr>
          <p:nvPr>
            <p:ph type="sldNum" sz="quarter" idx="5"/>
          </p:nvPr>
        </p:nvSpPr>
        <p:spPr/>
        <p:txBody>
          <a:bodyPr/>
          <a:lstStyle/>
          <a:p>
            <a:fld id="{AF5FD826-1BB2-4584-B061-F3466D5F3B43}" type="slidenum">
              <a:rPr lang="en-US" smtClean="0"/>
              <a:t>10</a:t>
            </a:fld>
            <a:endParaRPr lang="en-US"/>
          </a:p>
        </p:txBody>
      </p:sp>
    </p:spTree>
    <p:extLst>
      <p:ext uri="{BB962C8B-B14F-4D97-AF65-F5344CB8AC3E}">
        <p14:creationId xmlns:p14="http://schemas.microsoft.com/office/powerpoint/2010/main" val="1210868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AA3711-88D1-17AD-638D-718E7910F4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A75286-F9CA-297A-C543-919F43DC07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C3C2D-A856-C51D-91B2-593F1D5DDC7A}"/>
              </a:ext>
            </a:extLst>
          </p:cNvPr>
          <p:cNvSpPr>
            <a:spLocks noGrp="1"/>
          </p:cNvSpPr>
          <p:nvPr>
            <p:ph type="body" idx="1"/>
          </p:nvPr>
        </p:nvSpPr>
        <p:spPr/>
        <p:txBody>
          <a:bodyPr/>
          <a:lstStyle/>
          <a:p>
            <a:r>
              <a:rPr lang="en-US" dirty="0"/>
              <a:t>Sameer:</a:t>
            </a:r>
          </a:p>
          <a:p>
            <a:endParaRPr lang="en-US" dirty="0"/>
          </a:p>
          <a:p>
            <a:pPr marL="171450" indent="-171450">
              <a:buFont typeface="Arial" panose="020B0604020202020204" pitchFamily="34" charset="0"/>
              <a:buChar char="•"/>
            </a:pPr>
            <a:r>
              <a:rPr lang="en-US" dirty="0"/>
              <a:t>Raw </a:t>
            </a:r>
            <a:r>
              <a:rPr lang="en-US" dirty="0" err="1"/>
              <a:t>cfd</a:t>
            </a:r>
            <a:r>
              <a:rPr lang="en-US" dirty="0"/>
              <a:t> results for the </a:t>
            </a:r>
            <a:r>
              <a:rPr lang="en-US" dirty="0" err="1"/>
              <a:t>simultions</a:t>
            </a:r>
            <a:endParaRPr lang="en-US" dirty="0"/>
          </a:p>
          <a:p>
            <a:pPr marL="171450" indent="-171450">
              <a:buFont typeface="Arial" panose="020B0604020202020204" pitchFamily="34" charset="0"/>
              <a:buChar char="•"/>
            </a:pPr>
            <a:r>
              <a:rPr lang="en-US" dirty="0"/>
              <a:t>Linear trend with angle of attack</a:t>
            </a:r>
          </a:p>
          <a:p>
            <a:pPr marL="171450" indent="-171450">
              <a:buFont typeface="Arial" panose="020B0604020202020204" pitchFamily="34" charset="0"/>
              <a:buChar char="•"/>
            </a:pPr>
            <a:r>
              <a:rPr lang="en-US" dirty="0"/>
              <a:t>Mach number trend follows Prandtl </a:t>
            </a:r>
            <a:r>
              <a:rPr lang="en-US" dirty="0" err="1"/>
              <a:t>glauert</a:t>
            </a:r>
            <a:r>
              <a:rPr lang="en-US" dirty="0"/>
              <a:t> (explain what this is and be sure to mention that this is an altered version, you can even point out the sqrt(M^2-1), people might recognize that.</a:t>
            </a:r>
          </a:p>
          <a:p>
            <a:pPr marL="171450" indent="-171450">
              <a:buFont typeface="Arial" panose="020B0604020202020204" pitchFamily="34" charset="0"/>
              <a:buChar char="•"/>
            </a:pPr>
            <a:r>
              <a:rPr lang="en-US" dirty="0"/>
              <a:t>Led to a low MRE of about 0.8 % </a:t>
            </a:r>
          </a:p>
          <a:p>
            <a:pPr marL="171450" indent="-171450">
              <a:buFont typeface="Arial" panose="020B0604020202020204" pitchFamily="34" charset="0"/>
              <a:buChar char="•"/>
            </a:pPr>
            <a:r>
              <a:rPr lang="en-US" dirty="0" err="1"/>
              <a:t>Perfromed</a:t>
            </a:r>
            <a:r>
              <a:rPr lang="en-US" dirty="0"/>
              <a:t> nonlinear least squares fit</a:t>
            </a:r>
          </a:p>
          <a:p>
            <a:pPr marL="171450" indent="-171450">
              <a:buFont typeface="Arial" panose="020B0604020202020204" pitchFamily="34" charset="0"/>
              <a:buChar char="•"/>
            </a:pPr>
            <a:r>
              <a:rPr lang="en-US" dirty="0"/>
              <a:t>Mention that 0 AOA gives 0 lift so its not shown.</a:t>
            </a:r>
          </a:p>
        </p:txBody>
      </p:sp>
      <p:sp>
        <p:nvSpPr>
          <p:cNvPr id="4" name="Slide Number Placeholder 3">
            <a:extLst>
              <a:ext uri="{FF2B5EF4-FFF2-40B4-BE49-F238E27FC236}">
                <a16:creationId xmlns:a16="http://schemas.microsoft.com/office/drawing/2014/main" id="{3D6B09C4-833B-1358-65AD-7746B953A242}"/>
              </a:ext>
            </a:extLst>
          </p:cNvPr>
          <p:cNvSpPr>
            <a:spLocks noGrp="1"/>
          </p:cNvSpPr>
          <p:nvPr>
            <p:ph type="sldNum" sz="quarter" idx="5"/>
          </p:nvPr>
        </p:nvSpPr>
        <p:spPr/>
        <p:txBody>
          <a:bodyPr/>
          <a:lstStyle/>
          <a:p>
            <a:fld id="{6C97B77B-FC2C-4079-999B-D8370FCA92EE}" type="slidenum">
              <a:rPr lang="en-US" smtClean="0"/>
              <a:t>11</a:t>
            </a:fld>
            <a:endParaRPr lang="en-US"/>
          </a:p>
        </p:txBody>
      </p:sp>
    </p:spTree>
    <p:extLst>
      <p:ext uri="{BB962C8B-B14F-4D97-AF65-F5344CB8AC3E}">
        <p14:creationId xmlns:p14="http://schemas.microsoft.com/office/powerpoint/2010/main" val="39335875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2A37E-6BDE-105E-5510-8210D6BE607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3BA4E7-89FC-B732-9AB3-1E13DB1FBC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2FA4B1-6D0A-8750-C0A0-D913873E7240}"/>
              </a:ext>
            </a:extLst>
          </p:cNvPr>
          <p:cNvSpPr>
            <a:spLocks noGrp="1"/>
          </p:cNvSpPr>
          <p:nvPr>
            <p:ph type="body" idx="1"/>
          </p:nvPr>
        </p:nvSpPr>
        <p:spPr/>
        <p:txBody>
          <a:bodyPr/>
          <a:lstStyle/>
          <a:p>
            <a:r>
              <a:rPr lang="en-US" dirty="0"/>
              <a:t>Sameer:</a:t>
            </a:r>
          </a:p>
          <a:p>
            <a:endParaRPr lang="en-US" dirty="0"/>
          </a:p>
          <a:p>
            <a:pPr marL="171450" indent="-171450">
              <a:buFont typeface="Arial" panose="020B0604020202020204" pitchFamily="34" charset="0"/>
              <a:buChar char="•"/>
            </a:pPr>
            <a:r>
              <a:rPr lang="en-US" dirty="0"/>
              <a:t>Raw </a:t>
            </a:r>
            <a:r>
              <a:rPr lang="en-US" dirty="0" err="1"/>
              <a:t>cfd</a:t>
            </a:r>
            <a:r>
              <a:rPr lang="en-US" dirty="0"/>
              <a:t> results for the </a:t>
            </a:r>
            <a:r>
              <a:rPr lang="en-US" dirty="0" err="1"/>
              <a:t>simultions</a:t>
            </a:r>
            <a:endParaRPr lang="en-US" dirty="0"/>
          </a:p>
          <a:p>
            <a:pPr marL="171450" indent="-171450">
              <a:buFont typeface="Arial" panose="020B0604020202020204" pitchFamily="34" charset="0"/>
              <a:buChar char="•"/>
            </a:pPr>
            <a:r>
              <a:rPr lang="en-US" dirty="0"/>
              <a:t>Linear trend with angle of attack</a:t>
            </a:r>
          </a:p>
          <a:p>
            <a:pPr marL="171450" indent="-171450">
              <a:buFont typeface="Arial" panose="020B0604020202020204" pitchFamily="34" charset="0"/>
              <a:buChar char="•"/>
            </a:pPr>
            <a:r>
              <a:rPr lang="en-US" dirty="0"/>
              <a:t>Mach number trend follows Prandtl </a:t>
            </a:r>
            <a:r>
              <a:rPr lang="en-US" dirty="0" err="1"/>
              <a:t>glauert</a:t>
            </a:r>
            <a:endParaRPr lang="en-US" dirty="0"/>
          </a:p>
          <a:p>
            <a:pPr marL="171450" indent="-171450">
              <a:buFont typeface="Arial" panose="020B0604020202020204" pitchFamily="34" charset="0"/>
              <a:buChar char="•"/>
            </a:pPr>
            <a:r>
              <a:rPr lang="en-US" dirty="0"/>
              <a:t>Led to a low MRE of about 0.8 % </a:t>
            </a:r>
          </a:p>
          <a:p>
            <a:endParaRPr lang="en-US" dirty="0"/>
          </a:p>
        </p:txBody>
      </p:sp>
      <p:sp>
        <p:nvSpPr>
          <p:cNvPr id="4" name="Slide Number Placeholder 3">
            <a:extLst>
              <a:ext uri="{FF2B5EF4-FFF2-40B4-BE49-F238E27FC236}">
                <a16:creationId xmlns:a16="http://schemas.microsoft.com/office/drawing/2014/main" id="{57A73BD4-1596-14B7-B551-15606280C57E}"/>
              </a:ext>
            </a:extLst>
          </p:cNvPr>
          <p:cNvSpPr>
            <a:spLocks noGrp="1"/>
          </p:cNvSpPr>
          <p:nvPr>
            <p:ph type="sldNum" sz="quarter" idx="5"/>
          </p:nvPr>
        </p:nvSpPr>
        <p:spPr/>
        <p:txBody>
          <a:bodyPr/>
          <a:lstStyle/>
          <a:p>
            <a:fld id="{6C97B77B-FC2C-4079-999B-D8370FCA92EE}" type="slidenum">
              <a:rPr lang="en-US" smtClean="0"/>
              <a:t>12</a:t>
            </a:fld>
            <a:endParaRPr lang="en-US"/>
          </a:p>
        </p:txBody>
      </p:sp>
    </p:spTree>
    <p:extLst>
      <p:ext uri="{BB962C8B-B14F-4D97-AF65-F5344CB8AC3E}">
        <p14:creationId xmlns:p14="http://schemas.microsoft.com/office/powerpoint/2010/main" val="3335808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F2A40-7D36-5890-CD11-FE2418850A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742F83-C682-D523-0B00-BCE0240171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DD5962-BEB2-82D2-6B67-9A6A2E4DEAD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Sameer: yap a little</a:t>
            </a:r>
          </a:p>
          <a:p>
            <a:endParaRPr lang="en-US" dirty="0"/>
          </a:p>
          <a:p>
            <a:pPr marL="171450" indent="-171450">
              <a:buFont typeface="Arial" panose="020B0604020202020204" pitchFamily="34" charset="0"/>
              <a:buChar char="•"/>
            </a:pPr>
            <a:r>
              <a:rPr lang="en-US"/>
              <a:t>The drag was seemingly constant with Mach number so only considered the angle of attack</a:t>
            </a:r>
          </a:p>
          <a:p>
            <a:pPr marL="171450" indent="-171450">
              <a:buFont typeface="Arial" panose="020B0604020202020204" pitchFamily="34" charset="0"/>
              <a:buChar char="•"/>
            </a:pPr>
            <a:r>
              <a:rPr lang="en-US" dirty="0"/>
              <a:t>Raw </a:t>
            </a:r>
            <a:r>
              <a:rPr lang="en-US" dirty="0" err="1"/>
              <a:t>cfd</a:t>
            </a:r>
            <a:r>
              <a:rPr lang="en-US" dirty="0"/>
              <a:t> results for the </a:t>
            </a:r>
            <a:r>
              <a:rPr lang="en-US" dirty="0" err="1"/>
              <a:t>simultions</a:t>
            </a:r>
            <a:endParaRPr lang="en-US" dirty="0"/>
          </a:p>
          <a:p>
            <a:pPr marL="171450" indent="-171450">
              <a:buFont typeface="Arial" panose="020B0604020202020204" pitchFamily="34" charset="0"/>
              <a:buChar char="•"/>
            </a:pPr>
            <a:r>
              <a:rPr lang="en-US" dirty="0"/>
              <a:t>linear trend with angle of attack – explain why not quadratic</a:t>
            </a:r>
            <a:r>
              <a:rPr lang="en-US"/>
              <a:t> could be attributed to the low AR fins and high parasitic drag of the rocket</a:t>
            </a:r>
            <a:endParaRPr lang="en-US" dirty="0"/>
          </a:p>
          <a:p>
            <a:pPr marL="171450" indent="-171450">
              <a:buFont typeface="Arial" panose="020B0604020202020204" pitchFamily="34" charset="0"/>
              <a:buChar char="•"/>
            </a:pPr>
            <a:r>
              <a:rPr lang="en-US" dirty="0"/>
              <a:t>Nonzero y-intercept</a:t>
            </a:r>
          </a:p>
          <a:p>
            <a:pPr marL="171450" indent="-171450">
              <a:buFont typeface="Arial" panose="020B0604020202020204" pitchFamily="34" charset="0"/>
              <a:buChar char="•"/>
            </a:pPr>
            <a:r>
              <a:rPr lang="en-US" dirty="0" err="1"/>
              <a:t>Constnat</a:t>
            </a:r>
            <a:r>
              <a:rPr lang="en-US" dirty="0"/>
              <a:t> with </a:t>
            </a:r>
            <a:r>
              <a:rPr lang="en-US" dirty="0" err="1"/>
              <a:t>mach</a:t>
            </a:r>
            <a:r>
              <a:rPr lang="en-US" dirty="0"/>
              <a:t> number</a:t>
            </a:r>
          </a:p>
          <a:p>
            <a:pPr marL="171450" indent="-171450">
              <a:buFont typeface="Arial" panose="020B0604020202020204" pitchFamily="34" charset="0"/>
              <a:buChar char="•"/>
            </a:pPr>
            <a:r>
              <a:rPr lang="en-US" dirty="0"/>
              <a:t>Led to a low MRE of about </a:t>
            </a:r>
            <a:r>
              <a:rPr lang="en-US"/>
              <a:t>1.5</a:t>
            </a:r>
            <a:r>
              <a:rPr lang="en-US" dirty="0"/>
              <a:t> % </a:t>
            </a:r>
          </a:p>
          <a:p>
            <a:endParaRPr lang="en-US" dirty="0"/>
          </a:p>
        </p:txBody>
      </p:sp>
      <p:sp>
        <p:nvSpPr>
          <p:cNvPr id="4" name="Slide Number Placeholder 3">
            <a:extLst>
              <a:ext uri="{FF2B5EF4-FFF2-40B4-BE49-F238E27FC236}">
                <a16:creationId xmlns:a16="http://schemas.microsoft.com/office/drawing/2014/main" id="{EBA65AD6-DA28-C6A7-F415-C8A5758E832A}"/>
              </a:ext>
            </a:extLst>
          </p:cNvPr>
          <p:cNvSpPr>
            <a:spLocks noGrp="1"/>
          </p:cNvSpPr>
          <p:nvPr>
            <p:ph type="sldNum" sz="quarter" idx="5"/>
          </p:nvPr>
        </p:nvSpPr>
        <p:spPr/>
        <p:txBody>
          <a:bodyPr/>
          <a:lstStyle/>
          <a:p>
            <a:fld id="{6C97B77B-FC2C-4079-999B-D8370FCA92EE}" type="slidenum">
              <a:rPr lang="en-US" smtClean="0"/>
              <a:t>13</a:t>
            </a:fld>
            <a:endParaRPr lang="en-US"/>
          </a:p>
        </p:txBody>
      </p:sp>
    </p:spTree>
    <p:extLst>
      <p:ext uri="{BB962C8B-B14F-4D97-AF65-F5344CB8AC3E}">
        <p14:creationId xmlns:p14="http://schemas.microsoft.com/office/powerpoint/2010/main" val="39526607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7A04C-88B1-C814-F063-08B4BC0B88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B9F63-1AA1-356A-3002-DDA612BC24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AF43D4-E624-342C-74F8-C33E6C6DD27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Sameer: yap a little</a:t>
            </a:r>
          </a:p>
          <a:p>
            <a:endParaRPr lang="en-US" dirty="0"/>
          </a:p>
          <a:p>
            <a:pPr marL="171450" indent="-171450">
              <a:buFont typeface="Arial" panose="020B0604020202020204" pitchFamily="34" charset="0"/>
              <a:buChar char="•"/>
            </a:pPr>
            <a:r>
              <a:rPr lang="en-US" dirty="0"/>
              <a:t>Raw </a:t>
            </a:r>
            <a:r>
              <a:rPr lang="en-US" dirty="0" err="1"/>
              <a:t>cfd</a:t>
            </a:r>
            <a:r>
              <a:rPr lang="en-US" dirty="0"/>
              <a:t> results for the </a:t>
            </a:r>
            <a:r>
              <a:rPr lang="en-US" dirty="0" err="1"/>
              <a:t>simultions</a:t>
            </a:r>
            <a:endParaRPr lang="en-US" dirty="0"/>
          </a:p>
          <a:p>
            <a:pPr marL="171450" indent="-171450">
              <a:buFont typeface="Arial" panose="020B0604020202020204" pitchFamily="34" charset="0"/>
              <a:buChar char="•"/>
            </a:pPr>
            <a:r>
              <a:rPr lang="en-US" dirty="0"/>
              <a:t>linear trend with angle of attack</a:t>
            </a:r>
          </a:p>
          <a:p>
            <a:pPr marL="171450" indent="-171450">
              <a:buFont typeface="Arial" panose="020B0604020202020204" pitchFamily="34" charset="0"/>
              <a:buChar char="•"/>
            </a:pPr>
            <a:r>
              <a:rPr lang="en-US" dirty="0"/>
              <a:t>Y-intercept</a:t>
            </a:r>
          </a:p>
          <a:p>
            <a:pPr marL="171450" indent="-171450">
              <a:buFont typeface="Arial" panose="020B0604020202020204" pitchFamily="34" charset="0"/>
              <a:buChar char="•"/>
            </a:pPr>
            <a:r>
              <a:rPr lang="en-US" dirty="0" err="1"/>
              <a:t>Constnat</a:t>
            </a:r>
            <a:r>
              <a:rPr lang="en-US" dirty="0"/>
              <a:t> with </a:t>
            </a:r>
            <a:r>
              <a:rPr lang="en-US" dirty="0" err="1"/>
              <a:t>mach</a:t>
            </a:r>
            <a:r>
              <a:rPr lang="en-US" dirty="0"/>
              <a:t> number</a:t>
            </a:r>
          </a:p>
          <a:p>
            <a:pPr marL="171450" indent="-171450">
              <a:buFont typeface="Arial" panose="020B0604020202020204" pitchFamily="34" charset="0"/>
              <a:buChar char="•"/>
            </a:pPr>
            <a:r>
              <a:rPr lang="en-US" dirty="0"/>
              <a:t>Led to a low MRE of about 0.75 % </a:t>
            </a:r>
          </a:p>
          <a:p>
            <a:endParaRPr lang="en-US" dirty="0"/>
          </a:p>
        </p:txBody>
      </p:sp>
      <p:sp>
        <p:nvSpPr>
          <p:cNvPr id="4" name="Slide Number Placeholder 3">
            <a:extLst>
              <a:ext uri="{FF2B5EF4-FFF2-40B4-BE49-F238E27FC236}">
                <a16:creationId xmlns:a16="http://schemas.microsoft.com/office/drawing/2014/main" id="{C8B2026B-A852-E205-F8CB-5BEE5E2A298B}"/>
              </a:ext>
            </a:extLst>
          </p:cNvPr>
          <p:cNvSpPr>
            <a:spLocks noGrp="1"/>
          </p:cNvSpPr>
          <p:nvPr>
            <p:ph type="sldNum" sz="quarter" idx="5"/>
          </p:nvPr>
        </p:nvSpPr>
        <p:spPr/>
        <p:txBody>
          <a:bodyPr/>
          <a:lstStyle/>
          <a:p>
            <a:fld id="{6C97B77B-FC2C-4079-999B-D8370FCA92EE}" type="slidenum">
              <a:rPr lang="en-US" smtClean="0"/>
              <a:t>14</a:t>
            </a:fld>
            <a:endParaRPr lang="en-US"/>
          </a:p>
        </p:txBody>
      </p:sp>
    </p:spTree>
    <p:extLst>
      <p:ext uri="{BB962C8B-B14F-4D97-AF65-F5344CB8AC3E}">
        <p14:creationId xmlns:p14="http://schemas.microsoft.com/office/powerpoint/2010/main" val="37161273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B118A1-99D6-7D3C-5495-24EE82486FE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7CC69-147B-F0A1-C93B-5224FFEED9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16EF7CE-F4DD-D67A-380A-E40DAC69D95C}"/>
              </a:ext>
            </a:extLst>
          </p:cNvPr>
          <p:cNvSpPr>
            <a:spLocks noGrp="1"/>
          </p:cNvSpPr>
          <p:nvPr>
            <p:ph type="body" idx="1"/>
          </p:nvPr>
        </p:nvSpPr>
        <p:spPr/>
        <p:txBody>
          <a:bodyPr/>
          <a:lstStyle/>
          <a:p>
            <a:r>
              <a:rPr lang="en-US"/>
              <a:t>Sameer:</a:t>
            </a:r>
          </a:p>
          <a:p>
            <a:endParaRPr lang="en-US"/>
          </a:p>
          <a:p>
            <a:pPr marL="171450" indent="-171450">
              <a:buFont typeface="Arial" panose="020B0604020202020204" pitchFamily="34" charset="0"/>
              <a:buChar char="•"/>
            </a:pPr>
            <a:r>
              <a:rPr lang="en-US"/>
              <a:t>Raw </a:t>
            </a:r>
            <a:r>
              <a:rPr lang="en-US" err="1"/>
              <a:t>cfd</a:t>
            </a:r>
            <a:r>
              <a:rPr lang="en-US"/>
              <a:t> results for the </a:t>
            </a:r>
            <a:r>
              <a:rPr lang="en-US" err="1"/>
              <a:t>simultions</a:t>
            </a:r>
            <a:endParaRPr lang="en-US"/>
          </a:p>
          <a:p>
            <a:pPr marL="171450" indent="-171450">
              <a:buFont typeface="Arial" panose="020B0604020202020204" pitchFamily="34" charset="0"/>
              <a:buChar char="•"/>
            </a:pPr>
            <a:r>
              <a:rPr lang="en-US"/>
              <a:t>Mach number trend follows Prandtl </a:t>
            </a:r>
            <a:r>
              <a:rPr lang="en-US" err="1"/>
              <a:t>glauert</a:t>
            </a:r>
            <a:endParaRPr lang="en-US"/>
          </a:p>
          <a:p>
            <a:pPr marL="171450" indent="-171450">
              <a:buFont typeface="Arial" panose="020B0604020202020204" pitchFamily="34" charset="0"/>
              <a:buChar char="•"/>
            </a:pPr>
            <a:r>
              <a:rPr lang="en-US"/>
              <a:t>Combination of both lift and drag</a:t>
            </a:r>
          </a:p>
          <a:p>
            <a:pPr marL="171450" indent="-171450">
              <a:buFont typeface="Arial" panose="020B0604020202020204" pitchFamily="34" charset="0"/>
              <a:buChar char="•"/>
            </a:pPr>
            <a:r>
              <a:rPr lang="en-US"/>
              <a:t>Led to a low MRE of about 0.8 % </a:t>
            </a:r>
          </a:p>
          <a:p>
            <a:endParaRPr lang="en-US"/>
          </a:p>
        </p:txBody>
      </p:sp>
      <p:sp>
        <p:nvSpPr>
          <p:cNvPr id="4" name="Slide Number Placeholder 3">
            <a:extLst>
              <a:ext uri="{FF2B5EF4-FFF2-40B4-BE49-F238E27FC236}">
                <a16:creationId xmlns:a16="http://schemas.microsoft.com/office/drawing/2014/main" id="{29A2595A-3DAD-57D9-D0A7-1ED714111F1E}"/>
              </a:ext>
            </a:extLst>
          </p:cNvPr>
          <p:cNvSpPr>
            <a:spLocks noGrp="1"/>
          </p:cNvSpPr>
          <p:nvPr>
            <p:ph type="sldNum" sz="quarter" idx="5"/>
          </p:nvPr>
        </p:nvSpPr>
        <p:spPr/>
        <p:txBody>
          <a:bodyPr/>
          <a:lstStyle/>
          <a:p>
            <a:fld id="{6C97B77B-FC2C-4079-999B-D8370FCA92EE}" type="slidenum">
              <a:rPr lang="en-US" smtClean="0"/>
              <a:t>15</a:t>
            </a:fld>
            <a:endParaRPr lang="en-US"/>
          </a:p>
        </p:txBody>
      </p:sp>
    </p:spTree>
    <p:extLst>
      <p:ext uri="{BB962C8B-B14F-4D97-AF65-F5344CB8AC3E}">
        <p14:creationId xmlns:p14="http://schemas.microsoft.com/office/powerpoint/2010/main" val="1379869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D970B-91D6-E3EC-F448-88BA1E6AC9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15CF7-88BF-6B1A-1DBD-0DB2454122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98E643-DE93-8811-6E51-0565437597BD}"/>
              </a:ext>
            </a:extLst>
          </p:cNvPr>
          <p:cNvSpPr>
            <a:spLocks noGrp="1"/>
          </p:cNvSpPr>
          <p:nvPr>
            <p:ph type="body" idx="1"/>
          </p:nvPr>
        </p:nvSpPr>
        <p:spPr/>
        <p:txBody>
          <a:bodyPr/>
          <a:lstStyle/>
          <a:p>
            <a:r>
              <a:rPr lang="en-US" dirty="0"/>
              <a:t>Sameer:</a:t>
            </a:r>
          </a:p>
          <a:p>
            <a:endParaRPr lang="en-US" dirty="0"/>
          </a:p>
          <a:p>
            <a:pPr marL="171450" indent="-171450">
              <a:buFont typeface="Arial" panose="020B0604020202020204" pitchFamily="34" charset="0"/>
              <a:buChar char="•"/>
            </a:pPr>
            <a:r>
              <a:rPr lang="en-US" dirty="0"/>
              <a:t>Raw </a:t>
            </a:r>
            <a:r>
              <a:rPr lang="en-US" dirty="0" err="1"/>
              <a:t>cfd</a:t>
            </a:r>
            <a:r>
              <a:rPr lang="en-US" dirty="0"/>
              <a:t> results for the </a:t>
            </a:r>
            <a:r>
              <a:rPr lang="en-US" dirty="0" err="1"/>
              <a:t>simultions</a:t>
            </a:r>
            <a:endParaRPr lang="en-US" dirty="0"/>
          </a:p>
          <a:p>
            <a:pPr marL="171450" indent="-171450">
              <a:buFont typeface="Arial" panose="020B0604020202020204" pitchFamily="34" charset="0"/>
              <a:buChar char="•"/>
            </a:pPr>
            <a:r>
              <a:rPr lang="en-US" dirty="0"/>
              <a:t>Mach number trend follows Prandtl </a:t>
            </a:r>
            <a:r>
              <a:rPr lang="en-US" dirty="0" err="1"/>
              <a:t>glauert</a:t>
            </a:r>
            <a:endParaRPr lang="en-US" dirty="0"/>
          </a:p>
          <a:p>
            <a:pPr marL="171450" indent="-171450">
              <a:buFont typeface="Arial" panose="020B0604020202020204" pitchFamily="34" charset="0"/>
              <a:buChar char="•"/>
            </a:pPr>
            <a:r>
              <a:rPr lang="en-US"/>
              <a:t>Combination of both lift and drag</a:t>
            </a:r>
          </a:p>
          <a:p>
            <a:pPr marL="171450" indent="-171450">
              <a:buFont typeface="Arial" panose="020B0604020202020204" pitchFamily="34" charset="0"/>
              <a:buChar char="•"/>
            </a:pPr>
            <a:r>
              <a:rPr lang="en-US" dirty="0"/>
              <a:t>Led to a low MRE of about 0.8 % </a:t>
            </a:r>
          </a:p>
          <a:p>
            <a:endParaRPr lang="en-US" dirty="0"/>
          </a:p>
        </p:txBody>
      </p:sp>
      <p:sp>
        <p:nvSpPr>
          <p:cNvPr id="4" name="Slide Number Placeholder 3">
            <a:extLst>
              <a:ext uri="{FF2B5EF4-FFF2-40B4-BE49-F238E27FC236}">
                <a16:creationId xmlns:a16="http://schemas.microsoft.com/office/drawing/2014/main" id="{DBE30CBD-28B7-8A75-8065-7687FA4D813A}"/>
              </a:ext>
            </a:extLst>
          </p:cNvPr>
          <p:cNvSpPr>
            <a:spLocks noGrp="1"/>
          </p:cNvSpPr>
          <p:nvPr>
            <p:ph type="sldNum" sz="quarter" idx="5"/>
          </p:nvPr>
        </p:nvSpPr>
        <p:spPr/>
        <p:txBody>
          <a:bodyPr/>
          <a:lstStyle/>
          <a:p>
            <a:fld id="{6C97B77B-FC2C-4079-999B-D8370FCA92EE}" type="slidenum">
              <a:rPr lang="en-US" smtClean="0"/>
              <a:t>16</a:t>
            </a:fld>
            <a:endParaRPr lang="en-US"/>
          </a:p>
        </p:txBody>
      </p:sp>
    </p:spTree>
    <p:extLst>
      <p:ext uri="{BB962C8B-B14F-4D97-AF65-F5344CB8AC3E}">
        <p14:creationId xmlns:p14="http://schemas.microsoft.com/office/powerpoint/2010/main" val="35596007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3D646-8AB2-E0E3-91DA-A0ADD4E550C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9B72DA-CD59-77A7-D603-B79FD13BAC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E4AEEB-C244-2FEF-6FA5-3F00BDF023F6}"/>
              </a:ext>
            </a:extLst>
          </p:cNvPr>
          <p:cNvSpPr>
            <a:spLocks noGrp="1"/>
          </p:cNvSpPr>
          <p:nvPr>
            <p:ph type="body" idx="1"/>
          </p:nvPr>
        </p:nvSpPr>
        <p:spPr/>
        <p:txBody>
          <a:bodyPr/>
          <a:lstStyle/>
          <a:p>
            <a:r>
              <a:rPr lang="en-US" dirty="0"/>
              <a:t>Jackson: As shown, there is minimal error between the regression model and the data. Much of this error can be attributed to theoretical compressibility corrections, which do not capture all the complex flow attributes such as low-aspect ratio. What is more of concern is the error between these CFD results and actual flight. These could be attributed to defeaturing of the rocket, which could result in inaccurate prediction of drag. Fortunately, drag has little impact on the actual restoring moments and stability system. Additionally, the controls and simulations team has shown that the vehicle performs well even under high uncertainties.</a:t>
            </a:r>
          </a:p>
          <a:p>
            <a:endParaRPr lang="en-US" dirty="0"/>
          </a:p>
          <a:p>
            <a:r>
              <a:rPr lang="en-US" dirty="0"/>
              <a:t>We should also note some of the nonlinear effects that were neglected. Aeroelastic oscillations were assumed to be small due to the high-stiffness carbon fiber fins that will prevent excessive elastic deflection. Magnus effect – which results in lift due to roll rate, was ignored because we do not expect excessive roll rates with our control system. </a:t>
            </a:r>
            <a:r>
              <a:rPr lang="en-US" dirty="0" err="1"/>
              <a:t>Additionall</a:t>
            </a:r>
            <a:r>
              <a:rPr lang="en-US" dirty="0"/>
              <a:t>, induced pitch and roll were ignored due to small angles of attack.</a:t>
            </a:r>
          </a:p>
        </p:txBody>
      </p:sp>
      <p:sp>
        <p:nvSpPr>
          <p:cNvPr id="4" name="Slide Number Placeholder 3">
            <a:extLst>
              <a:ext uri="{FF2B5EF4-FFF2-40B4-BE49-F238E27FC236}">
                <a16:creationId xmlns:a16="http://schemas.microsoft.com/office/drawing/2014/main" id="{4CCED2C0-2CC1-FBF1-DEA3-EC8138D435B2}"/>
              </a:ext>
            </a:extLst>
          </p:cNvPr>
          <p:cNvSpPr>
            <a:spLocks noGrp="1"/>
          </p:cNvSpPr>
          <p:nvPr>
            <p:ph type="sldNum" sz="quarter" idx="5"/>
          </p:nvPr>
        </p:nvSpPr>
        <p:spPr/>
        <p:txBody>
          <a:bodyPr/>
          <a:lstStyle/>
          <a:p>
            <a:fld id="{6C97B77B-FC2C-4079-999B-D8370FCA92EE}" type="slidenum">
              <a:rPr lang="en-US" smtClean="0"/>
              <a:t>17</a:t>
            </a:fld>
            <a:endParaRPr lang="en-US"/>
          </a:p>
        </p:txBody>
      </p:sp>
    </p:spTree>
    <p:extLst>
      <p:ext uri="{BB962C8B-B14F-4D97-AF65-F5344CB8AC3E}">
        <p14:creationId xmlns:p14="http://schemas.microsoft.com/office/powerpoint/2010/main" val="13534699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66C831-3622-E4A7-9306-74E0744C1E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1E7F9D-AC3C-8000-6416-00AB16E70564}"/>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38A299E7-D60A-1E22-BA3C-FDFA2876B529}"/>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3C13668F-549F-6E42-4B71-AD3987EA2472}"/>
              </a:ext>
            </a:extLst>
          </p:cNvPr>
          <p:cNvSpPr>
            <a:spLocks noGrp="1"/>
          </p:cNvSpPr>
          <p:nvPr>
            <p:ph type="sldNum" sz="quarter" idx="5"/>
          </p:nvPr>
        </p:nvSpPr>
        <p:spPr/>
        <p:txBody>
          <a:bodyPr/>
          <a:lstStyle/>
          <a:p>
            <a:fld id="{AF5FD826-1BB2-4584-B061-F3466D5F3B43}" type="slidenum">
              <a:rPr lang="en-US" smtClean="0"/>
              <a:t>18</a:t>
            </a:fld>
            <a:endParaRPr lang="en-US"/>
          </a:p>
        </p:txBody>
      </p:sp>
    </p:spTree>
    <p:extLst>
      <p:ext uri="{BB962C8B-B14F-4D97-AF65-F5344CB8AC3E}">
        <p14:creationId xmlns:p14="http://schemas.microsoft.com/office/powerpoint/2010/main" val="1013578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Rushil: We have now established the static stability contributions to the aerodynamic model. To this, we will add the forces and moment caused by dynamic stability contributions. We use some theoretical methods to predict the forces and moments caused by pitch rate. We assume 0 angle of attack. As the rocket pitches, the fins are plunged into the flow, causing the relative velocity to have an upward component. This induces an angle of attack, causing a lift force. This also induced a stabilizing moment as shown. The 3D lift curve slope for low-aspect ratio wings is estimated using a </a:t>
            </a:r>
            <a:r>
              <a:rPr lang="en-US" dirty="0" err="1"/>
              <a:t>sem</a:t>
            </a:r>
            <a:r>
              <a:rPr lang="en-US" dirty="0"/>
              <a:t>-empirical formulation. The induced angle of attack is the inverse tangent of the ratio of the normal velocity component to the freestream velocity. The pitching moment is found by multiplying by the moment arm, although this is non-</a:t>
            </a:r>
            <a:r>
              <a:rPr lang="en-US" dirty="0" err="1"/>
              <a:t>dimensionalized</a:t>
            </a:r>
            <a:r>
              <a:rPr lang="en-US" dirty="0"/>
              <a:t> by the rocket diameter. Note, again, that the same formulation can be applied to the yaw axis. </a:t>
            </a:r>
          </a:p>
        </p:txBody>
      </p:sp>
      <p:sp>
        <p:nvSpPr>
          <p:cNvPr id="4" name="Slide Number Placeholder 3"/>
          <p:cNvSpPr>
            <a:spLocks noGrp="1"/>
          </p:cNvSpPr>
          <p:nvPr>
            <p:ph type="sldNum" sz="quarter" idx="5"/>
          </p:nvPr>
        </p:nvSpPr>
        <p:spPr/>
        <p:txBody>
          <a:bodyPr/>
          <a:lstStyle/>
          <a:p>
            <a:fld id="{6C97B77B-FC2C-4079-999B-D8370FCA92EE}" type="slidenum">
              <a:rPr lang="en-US" smtClean="0"/>
              <a:t>19</a:t>
            </a:fld>
            <a:endParaRPr lang="en-US"/>
          </a:p>
        </p:txBody>
      </p:sp>
    </p:spTree>
    <p:extLst>
      <p:ext uri="{BB962C8B-B14F-4D97-AF65-F5344CB8AC3E}">
        <p14:creationId xmlns:p14="http://schemas.microsoft.com/office/powerpoint/2010/main" val="331879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Hector: </a:t>
            </a:r>
          </a:p>
          <a:p>
            <a:pPr marL="171450" indent="-171450">
              <a:buFont typeface="Arial" panose="020B0604020202020204" pitchFamily="34" charset="0"/>
              <a:buChar char="•"/>
            </a:pPr>
            <a:r>
              <a:rPr lang="en-US" dirty="0"/>
              <a:t>At GNC, our goal is to design, build, and launch an actively-stabilized rocket using jet vane thrust vector control.</a:t>
            </a:r>
          </a:p>
          <a:p>
            <a:pPr marL="171450" indent="-171450">
              <a:buFont typeface="Arial" panose="020B0604020202020204" pitchFamily="34" charset="0"/>
              <a:buChar char="•"/>
            </a:pPr>
            <a:r>
              <a:rPr lang="en-US" dirty="0"/>
              <a:t>Thrust vector control provides “active” stability to a rocket </a:t>
            </a:r>
          </a:p>
          <a:p>
            <a:pPr marL="171450" indent="-171450">
              <a:buFont typeface="Arial" panose="020B0604020202020204" pitchFamily="34" charset="0"/>
              <a:buChar char="•"/>
            </a:pPr>
            <a:r>
              <a:rPr lang="en-US" dirty="0"/>
              <a:t> When paired with a control system, deviations from a desired trajectory are calculated and the system will adjust the thrust accordingly to bring the vehicle back to its desired state. </a:t>
            </a:r>
          </a:p>
          <a:p>
            <a:pPr marL="171450" indent="-171450">
              <a:buFont typeface="Arial" panose="020B0604020202020204" pitchFamily="34" charset="0"/>
              <a:buChar char="•"/>
            </a:pPr>
            <a:r>
              <a:rPr lang="en-US" dirty="0"/>
              <a:t>However, even without controls, rockets can possess a “passive” stability system.</a:t>
            </a:r>
          </a:p>
          <a:p>
            <a:pPr marL="171450" indent="-171450">
              <a:buFont typeface="Arial" panose="020B0604020202020204" pitchFamily="34" charset="0"/>
              <a:buChar char="•"/>
            </a:pPr>
            <a:r>
              <a:rPr lang="en-US" dirty="0"/>
              <a:t>Specifically, the rocket body and fins experience aerodynamic forces that restore the rocket to its original position.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order to properly account for the interaction between the passive and active stability systems, and to accurately simulate the trajectory of the rocket, an aerodynamic model of the rocket is required. </a:t>
            </a:r>
            <a:endParaRPr lang="en-US"/>
          </a:p>
          <a:p>
            <a:pPr marL="171450" indent="-171450">
              <a:buFont typeface="Arial" panose="020B0604020202020204" pitchFamily="34" charset="0"/>
              <a:buChar char="•"/>
            </a:pPr>
            <a:r>
              <a:rPr lang="en-US"/>
              <a:t>Flip the order, this</a:t>
            </a:r>
            <a:r>
              <a:rPr lang="en-US" dirty="0"/>
              <a:t> model should output the aerodynamic forces and moments acting on the rocket at any flight condition – including Mach number, angle of attack, altitude, and even the rotation rates of the vehicle.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We can then pass this model off to our controls team, so they can tune their controls system.</a:t>
            </a:r>
          </a:p>
          <a:p>
            <a:pPr marL="171450" indent="-171450">
              <a:buFont typeface="Arial" panose="020B0604020202020204" pitchFamily="34" charset="0"/>
              <a:buChar char="•"/>
            </a:pPr>
            <a:r>
              <a:rPr lang="en-US" dirty="0"/>
              <a:t>While existing rocket trajectory software such as </a:t>
            </a:r>
            <a:r>
              <a:rPr lang="en-US" dirty="0" err="1"/>
              <a:t>OpenRocket</a:t>
            </a:r>
            <a:r>
              <a:rPr lang="en-US" dirty="0"/>
              <a:t> or </a:t>
            </a:r>
            <a:r>
              <a:rPr lang="en-US" dirty="0" err="1"/>
              <a:t>RASAero</a:t>
            </a:r>
            <a:r>
              <a:rPr lang="en-US" dirty="0"/>
              <a:t> do model aerodynamics, they often use extensive theoretical methods and neglect or greatly simplify dynamic stability.</a:t>
            </a:r>
          </a:p>
        </p:txBody>
      </p:sp>
      <p:sp>
        <p:nvSpPr>
          <p:cNvPr id="4" name="Slide Number Placeholder 3"/>
          <p:cNvSpPr>
            <a:spLocks noGrp="1"/>
          </p:cNvSpPr>
          <p:nvPr>
            <p:ph type="sldNum" sz="quarter" idx="5"/>
          </p:nvPr>
        </p:nvSpPr>
        <p:spPr/>
        <p:txBody>
          <a:bodyPr/>
          <a:lstStyle/>
          <a:p>
            <a:fld id="{6C97B77B-FC2C-4079-999B-D8370FCA92EE}" type="slidenum">
              <a:rPr lang="en-US" smtClean="0"/>
              <a:t>2</a:t>
            </a:fld>
            <a:endParaRPr lang="en-US"/>
          </a:p>
        </p:txBody>
      </p:sp>
    </p:spTree>
    <p:extLst>
      <p:ext uri="{BB962C8B-B14F-4D97-AF65-F5344CB8AC3E}">
        <p14:creationId xmlns:p14="http://schemas.microsoft.com/office/powerpoint/2010/main" val="95298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Hector:</a:t>
            </a:r>
          </a:p>
          <a:p>
            <a:endParaRPr lang="en-US"/>
          </a:p>
          <a:p>
            <a:pPr marL="171450" indent="-171450">
              <a:buFont typeface="Arial"/>
              <a:buChar char="•"/>
            </a:pPr>
            <a:r>
              <a:rPr lang="en-US"/>
              <a:t>In a similar fashion as the longitudinal stability, when a roll rate is introduced, stabilizing roll moments are created by the fins in the direction opposite of the roll rate</a:t>
            </a:r>
          </a:p>
          <a:p>
            <a:pPr marL="171450" indent="-171450">
              <a:buFont typeface="Arial"/>
              <a:buChar char="•"/>
            </a:pPr>
            <a:r>
              <a:rPr lang="en-US"/>
              <a:t>The formulation for this coefficient of moment was taken from the documentation of the rocket simulation software "</a:t>
            </a:r>
            <a:r>
              <a:rPr lang="en-US" err="1"/>
              <a:t>OpenRocket</a:t>
            </a:r>
            <a:r>
              <a:rPr lang="en-US"/>
              <a:t>"</a:t>
            </a:r>
          </a:p>
          <a:p>
            <a:pPr marL="171450" indent="-171450">
              <a:buFont typeface="Arial"/>
              <a:buChar char="•"/>
            </a:pPr>
            <a:r>
              <a:rPr lang="en-US"/>
              <a:t>This formulation splits a fin into a series of strips that produce some Force F at a location xi away from the center of the body, which would produce the restoring moment</a:t>
            </a:r>
          </a:p>
          <a:p>
            <a:pPr marL="171450" indent="-171450">
              <a:buFont typeface="Arial"/>
              <a:buChar char="•"/>
            </a:pPr>
            <a:r>
              <a:rPr lang="en-US"/>
              <a:t>Now the force of each strip is found by assuming a </a:t>
            </a:r>
            <a:r>
              <a:rPr lang="en-US" err="1"/>
              <a:t>prandtl-glauert</a:t>
            </a:r>
            <a:r>
              <a:rPr lang="en-US"/>
              <a:t> corrected lift curve slope of 2pi, dynamic pressure, area of each strip, and local angle of attack</a:t>
            </a:r>
          </a:p>
          <a:p>
            <a:pPr marL="171450" indent="-171450">
              <a:buFont typeface="Arial"/>
              <a:buChar char="•"/>
            </a:pPr>
            <a:endParaRPr lang="en-US"/>
          </a:p>
          <a:p>
            <a:pPr marL="171450" indent="-171450">
              <a:buFont typeface="Arial"/>
              <a:buChar char="•"/>
            </a:pPr>
            <a:r>
              <a:rPr lang="en-US"/>
              <a:t>Note that no net forces are produced here as each is canceled out by the symmetrical fin geometry, assuming zero angle of attack.</a:t>
            </a:r>
          </a:p>
        </p:txBody>
      </p:sp>
      <p:sp>
        <p:nvSpPr>
          <p:cNvPr id="4" name="Slide Number Placeholder 3"/>
          <p:cNvSpPr>
            <a:spLocks noGrp="1"/>
          </p:cNvSpPr>
          <p:nvPr>
            <p:ph type="sldNum" sz="quarter" idx="5"/>
          </p:nvPr>
        </p:nvSpPr>
        <p:spPr/>
        <p:txBody>
          <a:bodyPr/>
          <a:lstStyle/>
          <a:p>
            <a:fld id="{6C97B77B-FC2C-4079-999B-D8370FCA92EE}" type="slidenum">
              <a:rPr lang="en-US" smtClean="0"/>
              <a:t>20</a:t>
            </a:fld>
            <a:endParaRPr lang="en-US"/>
          </a:p>
        </p:txBody>
      </p:sp>
    </p:spTree>
    <p:extLst>
      <p:ext uri="{BB962C8B-B14F-4D97-AF65-F5344CB8AC3E}">
        <p14:creationId xmlns:p14="http://schemas.microsoft.com/office/powerpoint/2010/main" val="3927426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3A5946-E788-14AE-8DC6-A846F78E76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38A956-FD8C-F6A6-4977-607B8EC829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16CF84-0F2D-4F1C-C350-2A0BF1AAF49C}"/>
              </a:ext>
            </a:extLst>
          </p:cNvPr>
          <p:cNvSpPr>
            <a:spLocks noGrp="1"/>
          </p:cNvSpPr>
          <p:nvPr>
            <p:ph type="body" idx="1"/>
          </p:nvPr>
        </p:nvSpPr>
        <p:spPr/>
        <p:txBody>
          <a:bodyPr/>
          <a:lstStyle/>
          <a:p>
            <a:r>
              <a:rPr lang="en-US" dirty="0"/>
              <a:t>Rushil:</a:t>
            </a:r>
          </a:p>
        </p:txBody>
      </p:sp>
      <p:sp>
        <p:nvSpPr>
          <p:cNvPr id="4" name="Slide Number Placeholder 3">
            <a:extLst>
              <a:ext uri="{FF2B5EF4-FFF2-40B4-BE49-F238E27FC236}">
                <a16:creationId xmlns:a16="http://schemas.microsoft.com/office/drawing/2014/main" id="{4854E88F-406B-129C-EC5D-7DFE9C5DC2A6}"/>
              </a:ext>
            </a:extLst>
          </p:cNvPr>
          <p:cNvSpPr>
            <a:spLocks noGrp="1"/>
          </p:cNvSpPr>
          <p:nvPr>
            <p:ph type="sldNum" sz="quarter" idx="5"/>
          </p:nvPr>
        </p:nvSpPr>
        <p:spPr/>
        <p:txBody>
          <a:bodyPr/>
          <a:lstStyle/>
          <a:p>
            <a:fld id="{6C97B77B-FC2C-4079-999B-D8370FCA92EE}" type="slidenum">
              <a:rPr lang="en-US" smtClean="0"/>
              <a:t>21</a:t>
            </a:fld>
            <a:endParaRPr lang="en-US"/>
          </a:p>
        </p:txBody>
      </p:sp>
    </p:spTree>
    <p:extLst>
      <p:ext uri="{BB962C8B-B14F-4D97-AF65-F5344CB8AC3E}">
        <p14:creationId xmlns:p14="http://schemas.microsoft.com/office/powerpoint/2010/main" val="27518193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A18940-2093-F404-1851-FCD587567C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69BD6-819D-410E-DC9E-9BD0DE3301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A2A4E-3961-8C6D-FC3A-9FE42F022650}"/>
              </a:ext>
            </a:extLst>
          </p:cNvPr>
          <p:cNvSpPr>
            <a:spLocks noGrp="1"/>
          </p:cNvSpPr>
          <p:nvPr>
            <p:ph type="body" idx="1"/>
          </p:nvPr>
        </p:nvSpPr>
        <p:spPr/>
        <p:txBody>
          <a:bodyPr/>
          <a:lstStyle/>
          <a:p>
            <a:r>
              <a:rPr lang="en-US" dirty="0"/>
              <a:t>Sameer: yap some</a:t>
            </a:r>
          </a:p>
          <a:p>
            <a:endParaRPr lang="en-US"/>
          </a:p>
          <a:p>
            <a:r>
              <a:rPr lang="en-US"/>
              <a:t>Mention that the aerodynamic model considers both static and dynamic stability</a:t>
            </a:r>
          </a:p>
          <a:p>
            <a:endParaRPr lang="en-US"/>
          </a:p>
          <a:p>
            <a:r>
              <a:rPr lang="en-US"/>
              <a:t>Moving fluid domains and transient simulations allow for a </a:t>
            </a:r>
            <a:r>
              <a:rPr lang="en-US" err="1"/>
              <a:t>cfd</a:t>
            </a:r>
            <a:r>
              <a:rPr lang="en-US"/>
              <a:t>-based calculation of dynamic stability contributions</a:t>
            </a:r>
          </a:p>
        </p:txBody>
      </p:sp>
      <p:sp>
        <p:nvSpPr>
          <p:cNvPr id="4" name="Slide Number Placeholder 3">
            <a:extLst>
              <a:ext uri="{FF2B5EF4-FFF2-40B4-BE49-F238E27FC236}">
                <a16:creationId xmlns:a16="http://schemas.microsoft.com/office/drawing/2014/main" id="{B7C4E76F-6540-4A4B-CFC1-1AFD12822026}"/>
              </a:ext>
            </a:extLst>
          </p:cNvPr>
          <p:cNvSpPr>
            <a:spLocks noGrp="1"/>
          </p:cNvSpPr>
          <p:nvPr>
            <p:ph type="sldNum" sz="quarter" idx="5"/>
          </p:nvPr>
        </p:nvSpPr>
        <p:spPr/>
        <p:txBody>
          <a:bodyPr/>
          <a:lstStyle/>
          <a:p>
            <a:fld id="{6C97B77B-FC2C-4079-999B-D8370FCA92EE}" type="slidenum">
              <a:rPr lang="en-US" smtClean="0"/>
              <a:t>22</a:t>
            </a:fld>
            <a:endParaRPr lang="en-US"/>
          </a:p>
        </p:txBody>
      </p:sp>
    </p:spTree>
    <p:extLst>
      <p:ext uri="{BB962C8B-B14F-4D97-AF65-F5344CB8AC3E}">
        <p14:creationId xmlns:p14="http://schemas.microsoft.com/office/powerpoint/2010/main" val="41017292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36B8F-6280-3893-C29B-3B12C25707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CCA639-6EAD-0AEC-F17A-429D2DDD8A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340771-ECDC-55A7-3894-FEB2E4411C9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471B3F-CE47-9C70-F7CC-A219526C122D}"/>
              </a:ext>
            </a:extLst>
          </p:cNvPr>
          <p:cNvSpPr>
            <a:spLocks noGrp="1"/>
          </p:cNvSpPr>
          <p:nvPr>
            <p:ph type="sldNum" sz="quarter" idx="5"/>
          </p:nvPr>
        </p:nvSpPr>
        <p:spPr/>
        <p:txBody>
          <a:bodyPr/>
          <a:lstStyle/>
          <a:p>
            <a:fld id="{6C97B77B-FC2C-4079-999B-D8370FCA92EE}" type="slidenum">
              <a:rPr lang="en-US" smtClean="0"/>
              <a:t>23</a:t>
            </a:fld>
            <a:endParaRPr lang="en-US"/>
          </a:p>
        </p:txBody>
      </p:sp>
    </p:spTree>
    <p:extLst>
      <p:ext uri="{BB962C8B-B14F-4D97-AF65-F5344CB8AC3E}">
        <p14:creationId xmlns:p14="http://schemas.microsoft.com/office/powerpoint/2010/main" val="26938516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88B3C-B24A-CE31-1C79-2E9C1B0CB5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4A7B30-B38D-25C4-AC83-E796814EFD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BF5B12-1863-0735-475D-B8686F7DAA8D}"/>
              </a:ext>
            </a:extLst>
          </p:cNvPr>
          <p:cNvSpPr>
            <a:spLocks noGrp="1"/>
          </p:cNvSpPr>
          <p:nvPr>
            <p:ph type="body" idx="1"/>
          </p:nvPr>
        </p:nvSpPr>
        <p:spPr/>
        <p:txBody>
          <a:bodyPr/>
          <a:lstStyle/>
          <a:p>
            <a:r>
              <a:rPr lang="en-US"/>
              <a:t>Hector: we would like to thank our sponsors for the help they have provided in completing this study. </a:t>
            </a:r>
          </a:p>
        </p:txBody>
      </p:sp>
      <p:sp>
        <p:nvSpPr>
          <p:cNvPr id="4" name="Slide Number Placeholder 3">
            <a:extLst>
              <a:ext uri="{FF2B5EF4-FFF2-40B4-BE49-F238E27FC236}">
                <a16:creationId xmlns:a16="http://schemas.microsoft.com/office/drawing/2014/main" id="{09D70663-DAE1-F10C-AD9A-FEBA0C105F9E}"/>
              </a:ext>
            </a:extLst>
          </p:cNvPr>
          <p:cNvSpPr>
            <a:spLocks noGrp="1"/>
          </p:cNvSpPr>
          <p:nvPr>
            <p:ph type="sldNum" sz="quarter" idx="5"/>
          </p:nvPr>
        </p:nvSpPr>
        <p:spPr/>
        <p:txBody>
          <a:bodyPr/>
          <a:lstStyle/>
          <a:p>
            <a:fld id="{6C97B77B-FC2C-4079-999B-D8370FCA92EE}" type="slidenum">
              <a:rPr lang="en-US" smtClean="0"/>
              <a:t>24</a:t>
            </a:fld>
            <a:endParaRPr lang="en-US"/>
          </a:p>
        </p:txBody>
      </p:sp>
    </p:spTree>
    <p:extLst>
      <p:ext uri="{BB962C8B-B14F-4D97-AF65-F5344CB8AC3E}">
        <p14:creationId xmlns:p14="http://schemas.microsoft.com/office/powerpoint/2010/main" val="6205351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1A848D-A468-A813-C4DC-E7F98312D7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CCE18B-F450-7EEC-4ED2-773836689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F6FBE8-E02D-BFF5-E01A-411A1B5C27E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347A19-9A1D-4DDA-C7B4-E3D5E4FB6667}"/>
              </a:ext>
            </a:extLst>
          </p:cNvPr>
          <p:cNvSpPr>
            <a:spLocks noGrp="1"/>
          </p:cNvSpPr>
          <p:nvPr>
            <p:ph type="sldNum" sz="quarter" idx="5"/>
          </p:nvPr>
        </p:nvSpPr>
        <p:spPr/>
        <p:txBody>
          <a:bodyPr/>
          <a:lstStyle/>
          <a:p>
            <a:fld id="{6C97B77B-FC2C-4079-999B-D8370FCA92EE}" type="slidenum">
              <a:rPr lang="en-US" smtClean="0"/>
              <a:t>25</a:t>
            </a:fld>
            <a:endParaRPr lang="en-US"/>
          </a:p>
        </p:txBody>
      </p:sp>
    </p:spTree>
    <p:extLst>
      <p:ext uri="{BB962C8B-B14F-4D97-AF65-F5344CB8AC3E}">
        <p14:creationId xmlns:p14="http://schemas.microsoft.com/office/powerpoint/2010/main" val="1862562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4A6B96-231A-B860-B4ED-A9F39D1105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8E4624-B2FB-E841-01AB-8927F881600C}"/>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710616CD-682B-65AD-5726-B6455DFFDC60}"/>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06B399B6-0799-CB36-4BBC-B9D7A1ADDB03}"/>
              </a:ext>
            </a:extLst>
          </p:cNvPr>
          <p:cNvSpPr>
            <a:spLocks noGrp="1"/>
          </p:cNvSpPr>
          <p:nvPr>
            <p:ph type="sldNum" sz="quarter" idx="5"/>
          </p:nvPr>
        </p:nvSpPr>
        <p:spPr/>
        <p:txBody>
          <a:bodyPr/>
          <a:lstStyle/>
          <a:p>
            <a:fld id="{AF5FD826-1BB2-4584-B061-F3466D5F3B43}" type="slidenum">
              <a:rPr lang="en-US" smtClean="0"/>
              <a:t>3</a:t>
            </a:fld>
            <a:endParaRPr lang="en-US"/>
          </a:p>
        </p:txBody>
      </p:sp>
    </p:spTree>
    <p:extLst>
      <p:ext uri="{BB962C8B-B14F-4D97-AF65-F5344CB8AC3E}">
        <p14:creationId xmlns:p14="http://schemas.microsoft.com/office/powerpoint/2010/main" val="4046304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Rushil: To approach the aerodynamic model, we must consider two types of stability – static and dynamic. </a:t>
            </a:r>
          </a:p>
          <a:p>
            <a:endParaRPr lang="en-US" dirty="0"/>
          </a:p>
          <a:p>
            <a:r>
              <a:rPr lang="en-US" dirty="0"/>
              <a:t>If we consider a rocket flying at a nonzero angle of attack, the fins produce a force that induces a restoring moment on the vehicle. This is known as “static” stability because it does not involve any transient effects. This is easily and accurately characterized using Computational Fluid Dynamics (CFD) simulations run at a series of flight conditions and nonlinear regression modeling performed to interpolate this data. </a:t>
            </a:r>
          </a:p>
          <a:p>
            <a:endParaRPr lang="en-US" dirty="0"/>
          </a:p>
          <a:p>
            <a:r>
              <a:rPr lang="en-US" dirty="0"/>
              <a:t>Dynamic stability is more complex. It involves the time-based oscillations caused by the rotation rates of the vehicle and the rate of change of angle of attack for example. The contribution from the latter was assumed to be small due to controlled, small perturbations and computational complexity. Because modeling transient effects in CFD exceeded our computational resource capabilities, these forces and moments were calculated using theoretical methods.</a:t>
            </a:r>
          </a:p>
        </p:txBody>
      </p:sp>
      <p:sp>
        <p:nvSpPr>
          <p:cNvPr id="4" name="Slide Number Placeholder 3"/>
          <p:cNvSpPr>
            <a:spLocks noGrp="1"/>
          </p:cNvSpPr>
          <p:nvPr>
            <p:ph type="sldNum" sz="quarter" idx="5"/>
          </p:nvPr>
        </p:nvSpPr>
        <p:spPr/>
        <p:txBody>
          <a:bodyPr/>
          <a:lstStyle/>
          <a:p>
            <a:fld id="{6C97B77B-FC2C-4079-999B-D8370FCA92EE}" type="slidenum">
              <a:rPr lang="en-US" smtClean="0"/>
              <a:t>4</a:t>
            </a:fld>
            <a:endParaRPr lang="en-US"/>
          </a:p>
        </p:txBody>
      </p:sp>
    </p:spTree>
    <p:extLst>
      <p:ext uri="{BB962C8B-B14F-4D97-AF65-F5344CB8AC3E}">
        <p14:creationId xmlns:p14="http://schemas.microsoft.com/office/powerpoint/2010/main" val="1639888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Sameer: [make sure to mention pitch vs yaw]</a:t>
            </a:r>
          </a:p>
          <a:p>
            <a:pPr marL="171450" indent="-171450">
              <a:buFont typeface="Arial" panose="020B0604020202020204" pitchFamily="34" charset="0"/>
              <a:buChar char="•"/>
            </a:pPr>
            <a:r>
              <a:rPr lang="en-US" dirty="0"/>
              <a:t>These are how each aerodynamic force and moment is broken down into their static and dynamic contributions</a:t>
            </a:r>
          </a:p>
          <a:p>
            <a:pPr marL="171450" indent="-171450">
              <a:buFont typeface="Arial" panose="020B0604020202020204" pitchFamily="34" charset="0"/>
              <a:buChar char="•"/>
            </a:pPr>
            <a:r>
              <a:rPr lang="en-US" dirty="0"/>
              <a:t>The static stability terms are </a:t>
            </a:r>
            <a:r>
              <a:rPr lang="en-US"/>
              <a:t>primarily</a:t>
            </a:r>
            <a:r>
              <a:rPr lang="en-US" dirty="0"/>
              <a:t> functions of angle of attack</a:t>
            </a:r>
            <a:r>
              <a:rPr lang="en-US"/>
              <a:t> and the</a:t>
            </a:r>
            <a:r>
              <a:rPr lang="en-US" dirty="0"/>
              <a:t> dynamic terms are functions of rotations rates</a:t>
            </a:r>
          </a:p>
          <a:p>
            <a:pPr marL="171450" indent="-171450">
              <a:buFont typeface="Arial" panose="020B0604020202020204" pitchFamily="34" charset="0"/>
              <a:buChar char="•"/>
            </a:pPr>
            <a:r>
              <a:rPr lang="en-US" dirty="0"/>
              <a:t>We assumed a negligible drag force due to the pitch rate </a:t>
            </a:r>
            <a:r>
              <a:rPr lang="en-US"/>
              <a:t>due </a:t>
            </a:r>
            <a:r>
              <a:rPr lang="en-US" dirty="0"/>
              <a:t>to</a:t>
            </a:r>
            <a:r>
              <a:rPr lang="en-US"/>
              <a:t> its significantly smaller values</a:t>
            </a:r>
            <a:r>
              <a:rPr lang="en-US" dirty="0"/>
              <a:t>.</a:t>
            </a:r>
          </a:p>
          <a:p>
            <a:pPr marL="171450" indent="-171450">
              <a:buFont typeface="Arial" panose="020B0604020202020204" pitchFamily="34" charset="0"/>
              <a:buChar char="•"/>
            </a:pPr>
            <a:r>
              <a:rPr lang="en-US" dirty="0"/>
              <a:t>The rocket has two planes of symmetry meaning moments and forces acting in the pitch direction will similarly apply in the yaw direction</a:t>
            </a:r>
          </a:p>
          <a:p>
            <a:pPr marL="171450" indent="-171450">
              <a:buFont typeface="Arial" panose="020B0604020202020204" pitchFamily="34" charset="0"/>
              <a:buChar char="•"/>
            </a:pPr>
            <a:r>
              <a:rPr lang="en-US" dirty="0"/>
              <a:t>Finally, we also assumed that the fins have a negligible cant, or nonzero incidence angle with respect to the </a:t>
            </a:r>
            <a:r>
              <a:rPr lang="en-US" dirty="0" err="1"/>
              <a:t>longitiudinal</a:t>
            </a:r>
            <a:r>
              <a:rPr lang="en-US" dirty="0"/>
              <a:t> axis, meaning there is no static contribution to roll moment</a:t>
            </a:r>
          </a:p>
          <a:p>
            <a:pPr marL="171450" indent="-171450">
              <a:buFont typeface="Arial" panose="020B0604020202020204" pitchFamily="34" charset="0"/>
              <a:buChar char="•"/>
            </a:pPr>
            <a:endParaRPr lang="en-US" dirty="0"/>
          </a:p>
          <a:p>
            <a:r>
              <a:rPr lang="en-US" dirty="0"/>
              <a:t>As mentioned, the aerodynamic forces and moments acting on a rocket at any time comprise of contributions from both static and dynamic stability. Here, we establish how each force/moment is broken down. The orange terms represent force and moment coefficients as a function of angle of attack, while the blue terms describe contributions from rotation rates. [Describe variables and convention using picture]. Note that the lift force is actually a “side” force that acts in the lateral direction, caused by the fins. Drag force due to pitch rate was assumed to be small, and was neglected. Since the rocket has two planes of symmetry, moments and forces acting in the pitch direction can be applied to the yaw axes exactly. In this presentation, we will refer to longitudinal forces and moments in the sense of “pitch.” Finally, we note that there is no static contribution to roll moment because the fins do not feature in cant. In other words, since the fins do not have a natural nonzero incidence angle in reference to the longitudinal axis, roll moment is only a function of the roll motion of the rocket.</a:t>
            </a:r>
          </a:p>
          <a:p>
            <a:endParaRPr lang="en-US" dirty="0"/>
          </a:p>
          <a:p>
            <a:r>
              <a:rPr lang="en-US" dirty="0"/>
              <a:t>Emphasize colors and how they are used in the future</a:t>
            </a:r>
          </a:p>
        </p:txBody>
      </p:sp>
      <p:sp>
        <p:nvSpPr>
          <p:cNvPr id="4" name="Slide Number Placeholder 3"/>
          <p:cNvSpPr>
            <a:spLocks noGrp="1"/>
          </p:cNvSpPr>
          <p:nvPr>
            <p:ph type="sldNum" sz="quarter" idx="5"/>
          </p:nvPr>
        </p:nvSpPr>
        <p:spPr/>
        <p:txBody>
          <a:bodyPr/>
          <a:lstStyle/>
          <a:p>
            <a:fld id="{6C97B77B-FC2C-4079-999B-D8370FCA92EE}" type="slidenum">
              <a:rPr lang="en-US" smtClean="0"/>
              <a:t>5</a:t>
            </a:fld>
            <a:endParaRPr lang="en-US"/>
          </a:p>
        </p:txBody>
      </p:sp>
    </p:spTree>
    <p:extLst>
      <p:ext uri="{BB962C8B-B14F-4D97-AF65-F5344CB8AC3E}">
        <p14:creationId xmlns:p14="http://schemas.microsoft.com/office/powerpoint/2010/main" val="3468827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DE5710-D065-460E-9A87-46AD88945E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0A48AF-E65F-1DBB-AEE9-B899616AD26F}"/>
              </a:ext>
            </a:extLst>
          </p:cNvPr>
          <p:cNvSpPr>
            <a:spLocks noGrp="1" noRot="1" noChangeAspect="1"/>
          </p:cNvSpPr>
          <p:nvPr>
            <p:ph type="sldImg"/>
          </p:nvPr>
        </p:nvSpPr>
        <p:spPr>
          <a:xfrm>
            <a:off x="685800" y="1143000"/>
            <a:ext cx="5486400" cy="3086100"/>
          </a:xfrm>
        </p:spPr>
      </p:sp>
      <p:sp>
        <p:nvSpPr>
          <p:cNvPr id="3" name="Notes Placeholder 2">
            <a:extLst>
              <a:ext uri="{FF2B5EF4-FFF2-40B4-BE49-F238E27FC236}">
                <a16:creationId xmlns:a16="http://schemas.microsoft.com/office/drawing/2014/main" id="{522B4038-1C4F-5F41-A47C-8330AE8DF0A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18F5C6E6-2ABD-8C38-9E67-1F20E32FBC84}"/>
              </a:ext>
            </a:extLst>
          </p:cNvPr>
          <p:cNvSpPr>
            <a:spLocks noGrp="1"/>
          </p:cNvSpPr>
          <p:nvPr>
            <p:ph type="sldNum" sz="quarter" idx="5"/>
          </p:nvPr>
        </p:nvSpPr>
        <p:spPr/>
        <p:txBody>
          <a:bodyPr/>
          <a:lstStyle/>
          <a:p>
            <a:fld id="{AF5FD826-1BB2-4584-B061-F3466D5F3B43}" type="slidenum">
              <a:rPr lang="en-US" smtClean="0"/>
              <a:t>6</a:t>
            </a:fld>
            <a:endParaRPr lang="en-US"/>
          </a:p>
        </p:txBody>
      </p:sp>
    </p:spTree>
    <p:extLst>
      <p:ext uri="{BB962C8B-B14F-4D97-AF65-F5344CB8AC3E}">
        <p14:creationId xmlns:p14="http://schemas.microsoft.com/office/powerpoint/2010/main" val="3859842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0E0C0-C8B5-0681-248B-911F93D7FC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1F800B-6675-CC1B-A142-C566F00EFC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3FBA64-E1FC-84E5-3BB9-41943D550F1C}"/>
              </a:ext>
            </a:extLst>
          </p:cNvPr>
          <p:cNvSpPr>
            <a:spLocks noGrp="1"/>
          </p:cNvSpPr>
          <p:nvPr>
            <p:ph type="body" idx="1"/>
          </p:nvPr>
        </p:nvSpPr>
        <p:spPr/>
        <p:txBody>
          <a:bodyPr/>
          <a:lstStyle/>
          <a:p>
            <a:r>
              <a:rPr lang="en-US" dirty="0"/>
              <a:t>Rushil: In the sense of static stability, the lift, drag, and moment aerodynamic coefficients are primarily a function of angle of attack and Mach number. </a:t>
            </a:r>
          </a:p>
          <a:p>
            <a:endParaRPr lang="en-US" dirty="0"/>
          </a:p>
          <a:p>
            <a:r>
              <a:rPr lang="en-US" dirty="0"/>
              <a:t>The image shows the mechanism of passive stability. When the fins – which can be thought of as small wings -  are placed at an angle of attack, they produce a lift force in the direction normal to the freestream velocity. In addition, the rocket’s drag force is shown. The sum of these forces produce a moment around the center of gravity of the rocket. The moment arm is the distance between the center of gravity and the center of pressure, which is the average location of all pressure acting on the vehicle. This moment pushes the rocket back into the direction of the freestream velocity. </a:t>
            </a:r>
          </a:p>
          <a:p>
            <a:endParaRPr lang="en-US" dirty="0"/>
          </a:p>
          <a:p>
            <a:r>
              <a:rPr lang="en-US" dirty="0"/>
              <a:t>Mach number is also an independent variable here because compressibility affects aerodynamic forces. We choose not to depend on compressibility “corrections” because they are largely theoretical and may not capture low-aspect ratio 3D effects well. Note that density (affected by altitude) is not a variable because of non-</a:t>
            </a:r>
            <a:r>
              <a:rPr lang="en-US" dirty="0" err="1"/>
              <a:t>dimensionalization</a:t>
            </a:r>
            <a:r>
              <a:rPr lang="en-US" dirty="0"/>
              <a:t> that incorporates density effects.</a:t>
            </a:r>
          </a:p>
          <a:p>
            <a:endParaRPr lang="en-US" dirty="0"/>
          </a:p>
          <a:p>
            <a:r>
              <a:rPr lang="en-US" dirty="0"/>
              <a:t>To achieve expressions for lift, drag, and pitching moment that are functions of these two variables, we begin by simulating the rocket using CFD under </a:t>
            </a:r>
            <a:r>
              <a:rPr lang="en-US" dirty="0" err="1"/>
              <a:t>aoa</a:t>
            </a:r>
            <a:r>
              <a:rPr lang="en-US" dirty="0"/>
              <a:t> of 0,2.5, 5 and Mach of 0.2 to 0.7 with increments of 0.1, for a total of 18 simulations. Only three angles of attack are necessary to model the aerodynamics at small angles, which was observed to be highly linear. Simulations show our rocket goes up to Mach 0.6, so we want to make sure we are covering this entire range. After extracting lift, drag, and pitching moment, we use regression models to curve-fit the data to achieve analytical expressions rather than a table of values.</a:t>
            </a:r>
          </a:p>
        </p:txBody>
      </p:sp>
      <p:sp>
        <p:nvSpPr>
          <p:cNvPr id="4" name="Slide Number Placeholder 3">
            <a:extLst>
              <a:ext uri="{FF2B5EF4-FFF2-40B4-BE49-F238E27FC236}">
                <a16:creationId xmlns:a16="http://schemas.microsoft.com/office/drawing/2014/main" id="{279E4AD1-8740-AA3B-2AA9-63ED56C53776}"/>
              </a:ext>
            </a:extLst>
          </p:cNvPr>
          <p:cNvSpPr>
            <a:spLocks noGrp="1"/>
          </p:cNvSpPr>
          <p:nvPr>
            <p:ph type="sldNum" sz="quarter" idx="5"/>
          </p:nvPr>
        </p:nvSpPr>
        <p:spPr/>
        <p:txBody>
          <a:bodyPr/>
          <a:lstStyle/>
          <a:p>
            <a:fld id="{6C97B77B-FC2C-4079-999B-D8370FCA92EE}" type="slidenum">
              <a:rPr lang="en-US" smtClean="0"/>
              <a:t>7</a:t>
            </a:fld>
            <a:endParaRPr lang="en-US"/>
          </a:p>
        </p:txBody>
      </p:sp>
    </p:spTree>
    <p:extLst>
      <p:ext uri="{BB962C8B-B14F-4D97-AF65-F5344CB8AC3E}">
        <p14:creationId xmlns:p14="http://schemas.microsoft.com/office/powerpoint/2010/main" val="345604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Rushil: In the sense of static stability, the lift, drag, and moment aerodynamic coefficients are primarily a function of angle of attack and Mach number. </a:t>
            </a:r>
          </a:p>
          <a:p>
            <a:endParaRPr lang="en-US" dirty="0"/>
          </a:p>
          <a:p>
            <a:r>
              <a:rPr lang="en-US" dirty="0"/>
              <a:t>The image shows the mechanism of passive stability. When the fins – which can be thought of as small wings -  are placed at an angle of attack, they produce a lift force in the direction normal to the freestream velocity. In addition, the rocket’s drag force is shown. The sum of these forces produce a moment around the center of gravity of the rocket. The moment arm is the distance between the center of gravity and the center of pressure, which is the average location of all pressure acting on the vehicle. This moment pushes the rocket back into the direction of the freestream velocity. </a:t>
            </a:r>
          </a:p>
          <a:p>
            <a:endParaRPr lang="en-US" dirty="0"/>
          </a:p>
          <a:p>
            <a:r>
              <a:rPr lang="en-US" dirty="0"/>
              <a:t>Mach number is also an independent variable here because compressibility affects aerodynamic forces. We choose not to depend on compressibility “corrections” because they are largely theoretical and may not capture low-aspect ratio 3D effects well. Note that density (affected by altitude) is not a variable because of non-</a:t>
            </a:r>
            <a:r>
              <a:rPr lang="en-US" dirty="0" err="1"/>
              <a:t>dimensionalization</a:t>
            </a:r>
            <a:r>
              <a:rPr lang="en-US" dirty="0"/>
              <a:t> that incorporates density effects.</a:t>
            </a:r>
          </a:p>
          <a:p>
            <a:endParaRPr lang="en-US" dirty="0"/>
          </a:p>
          <a:p>
            <a:r>
              <a:rPr lang="en-US" dirty="0"/>
              <a:t>To achieve expressions for lift, drag, and pitching moment that are functions of these two variables, we begin by simulating the rocket using CFD under </a:t>
            </a:r>
            <a:r>
              <a:rPr lang="en-US" dirty="0" err="1"/>
              <a:t>aoa</a:t>
            </a:r>
            <a:r>
              <a:rPr lang="en-US" dirty="0"/>
              <a:t> of 0,2.5, 5 and Mach of 0.2 to 0.7 with increments of 0.1, for a total of 18 simulations. Only three angles of attack are necessary to model the aerodynamics at small angles, which was observed to be highly linear. Simulations show our rocket goes up to Mach 0.6, so we want to make sure we are covering this entire range. After extracting lift, drag, and pitching moment, we use regression models to curve-fit the data to achieve analytical expressions rather than a table of values.</a:t>
            </a:r>
          </a:p>
        </p:txBody>
      </p:sp>
      <p:sp>
        <p:nvSpPr>
          <p:cNvPr id="4" name="Slide Number Placeholder 3"/>
          <p:cNvSpPr>
            <a:spLocks noGrp="1"/>
          </p:cNvSpPr>
          <p:nvPr>
            <p:ph type="sldNum" sz="quarter" idx="5"/>
          </p:nvPr>
        </p:nvSpPr>
        <p:spPr/>
        <p:txBody>
          <a:bodyPr/>
          <a:lstStyle/>
          <a:p>
            <a:fld id="{6C97B77B-FC2C-4079-999B-D8370FCA92EE}" type="slidenum">
              <a:rPr lang="en-US" smtClean="0"/>
              <a:t>8</a:t>
            </a:fld>
            <a:endParaRPr lang="en-US"/>
          </a:p>
        </p:txBody>
      </p:sp>
    </p:spTree>
    <p:extLst>
      <p:ext uri="{BB962C8B-B14F-4D97-AF65-F5344CB8AC3E}">
        <p14:creationId xmlns:p14="http://schemas.microsoft.com/office/powerpoint/2010/main" val="54201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Jackson: CFD and meshing was performed using Ansys Fluent. First, the rocket model was defeatured, simplifying fasteners, launch lugs, and holes that would excessively complicate meshing and simulation. The fluid domain was built such that the </a:t>
            </a:r>
            <a:r>
              <a:rPr lang="en-US" dirty="0" err="1"/>
              <a:t>farfield</a:t>
            </a:r>
            <a:r>
              <a:rPr lang="en-US" dirty="0"/>
              <a:t> is about 15 rocket lengths far, ensuring that this boundary condition properly represents the freestream conditions. When meshing, measures were taken to ensure a sufficiently fine mesh near the body itself, especially at the wall. Shown here, inflation layer meshing contains the entire boundary layer, and a small first layer height is ensured to accurate modeling of the viscous sublayer by the turbulence model. Apart from the </a:t>
            </a:r>
            <a:r>
              <a:rPr lang="en-US" dirty="0" err="1"/>
              <a:t>farfield</a:t>
            </a:r>
            <a:r>
              <a:rPr lang="en-US" dirty="0"/>
              <a:t>, the boundary conditions used are a wall for the rocket itself, and a symmetry plane to reduce computational expense. A pressure-based solver was used for faster converge, and the k-omega SST model for accurate turbulence modeling.</a:t>
            </a:r>
          </a:p>
        </p:txBody>
      </p:sp>
      <p:sp>
        <p:nvSpPr>
          <p:cNvPr id="4" name="Slide Number Placeholder 3"/>
          <p:cNvSpPr>
            <a:spLocks noGrp="1"/>
          </p:cNvSpPr>
          <p:nvPr>
            <p:ph type="sldNum" sz="quarter" idx="5"/>
          </p:nvPr>
        </p:nvSpPr>
        <p:spPr/>
        <p:txBody>
          <a:bodyPr/>
          <a:lstStyle/>
          <a:p>
            <a:fld id="{6C97B77B-FC2C-4079-999B-D8370FCA92EE}" type="slidenum">
              <a:rPr lang="en-US" smtClean="0"/>
              <a:t>9</a:t>
            </a:fld>
            <a:endParaRPr lang="en-US"/>
          </a:p>
        </p:txBody>
      </p:sp>
    </p:spTree>
    <p:extLst>
      <p:ext uri="{BB962C8B-B14F-4D97-AF65-F5344CB8AC3E}">
        <p14:creationId xmlns:p14="http://schemas.microsoft.com/office/powerpoint/2010/main" val="2278430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49536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5424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4014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36366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82000"/>
                  </a:schemeClr>
                </a:solidFill>
              </a:defRPr>
            </a:lvl1pPr>
            <a:lvl2pPr marL="685800" indent="0">
              <a:buNone/>
              <a:defRPr sz="3000">
                <a:solidFill>
                  <a:schemeClr val="tx1">
                    <a:tint val="82000"/>
                  </a:schemeClr>
                </a:solidFill>
              </a:defRPr>
            </a:lvl2pPr>
            <a:lvl3pPr marL="1371600" indent="0">
              <a:buNone/>
              <a:defRPr sz="2700">
                <a:solidFill>
                  <a:schemeClr val="tx1">
                    <a:tint val="82000"/>
                  </a:schemeClr>
                </a:solidFill>
              </a:defRPr>
            </a:lvl3pPr>
            <a:lvl4pPr marL="2057400" indent="0">
              <a:buNone/>
              <a:defRPr sz="2400">
                <a:solidFill>
                  <a:schemeClr val="tx1">
                    <a:tint val="82000"/>
                  </a:schemeClr>
                </a:solidFill>
              </a:defRPr>
            </a:lvl4pPr>
            <a:lvl5pPr marL="2743200" indent="0">
              <a:buNone/>
              <a:defRPr sz="2400">
                <a:solidFill>
                  <a:schemeClr val="tx1">
                    <a:tint val="82000"/>
                  </a:schemeClr>
                </a:solidFill>
              </a:defRPr>
            </a:lvl5pPr>
            <a:lvl6pPr marL="3429000" indent="0">
              <a:buNone/>
              <a:defRPr sz="2400">
                <a:solidFill>
                  <a:schemeClr val="tx1">
                    <a:tint val="82000"/>
                  </a:schemeClr>
                </a:solidFill>
              </a:defRPr>
            </a:lvl6pPr>
            <a:lvl7pPr marL="4114800" indent="0">
              <a:buNone/>
              <a:defRPr sz="2400">
                <a:solidFill>
                  <a:schemeClr val="tx1">
                    <a:tint val="82000"/>
                  </a:schemeClr>
                </a:solidFill>
              </a:defRPr>
            </a:lvl7pPr>
            <a:lvl8pPr marL="4800600" indent="0">
              <a:buNone/>
              <a:defRPr sz="2400">
                <a:solidFill>
                  <a:schemeClr val="tx1">
                    <a:tint val="82000"/>
                  </a:schemeClr>
                </a:solidFill>
              </a:defRPr>
            </a:lvl8pPr>
            <a:lvl9pPr marL="5486400" indent="0">
              <a:buNone/>
              <a:defRPr sz="24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12761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485541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47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506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49270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8162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56726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82000"/>
                  </a:schemeClr>
                </a:solidFill>
              </a:defRPr>
            </a:lvl1pPr>
          </a:lstStyle>
          <a:p>
            <a:fld id="{1D8BD707-D9CF-40AE-B4C6-C98DA3205C09}" type="datetimeFigureOut">
              <a:rPr lang="en-US" smtClean="0"/>
              <a:pPr/>
              <a:t>4/2/2025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82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64824619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170.png"/><Relationship Id="rId3" Type="http://schemas.microsoft.com/office/2018/10/relationships/comments" Target="../comments/modernComment_13E_DD1E6EB5.xml"/><Relationship Id="rId7" Type="http://schemas.openxmlformats.org/officeDocument/2006/relationships/image" Target="../media/image21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7.png"/><Relationship Id="rId4" Type="http://schemas.openxmlformats.org/officeDocument/2006/relationships/image" Target="../media/image2.jpeg"/><Relationship Id="rId9" Type="http://schemas.openxmlformats.org/officeDocument/2006/relationships/image" Target="../media/image180.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microsoft.com/office/2018/10/relationships/comments" Target="../comments/modernComment_145_AEB01249.xml"/><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microsoft.com/office/2018/10/relationships/comments" Target="../comments/modernComment_144_A9E552BD.xml"/><Relationship Id="rId7" Type="http://schemas.openxmlformats.org/officeDocument/2006/relationships/image" Target="../media/image18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70.png"/><Relationship Id="rId5" Type="http://schemas.openxmlformats.org/officeDocument/2006/relationships/image" Target="../media/image27.png"/><Relationship Id="rId4" Type="http://schemas.openxmlformats.org/officeDocument/2006/relationships/image" Target="../media/image2.jpe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microsoft.com/office/2018/10/relationships/comments" Target="../comments/modernComment_12A_8A59D96D.xml"/><Relationship Id="rId7"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2.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microsoft.com/office/2018/10/relationships/comments" Target="../comments/modernComment_12D_49D0C14D.xml"/><Relationship Id="rId7"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6090F"/>
        </a:solidFill>
        <a:effectLst/>
      </p:bgPr>
    </p:bg>
    <p:spTree>
      <p:nvGrpSpPr>
        <p:cNvPr id="1" name=""/>
        <p:cNvGrpSpPr/>
        <p:nvPr/>
      </p:nvGrpSpPr>
      <p:grpSpPr>
        <a:xfrm>
          <a:off x="0" y="0"/>
          <a:ext cx="0" cy="0"/>
          <a:chOff x="0" y="0"/>
          <a:chExt cx="0" cy="0"/>
        </a:xfrm>
      </p:grpSpPr>
      <p:sp>
        <p:nvSpPr>
          <p:cNvPr id="14" name="Freeform 14"/>
          <p:cNvSpPr/>
          <p:nvPr/>
        </p:nvSpPr>
        <p:spPr>
          <a:xfrm>
            <a:off x="15240492" y="7040176"/>
            <a:ext cx="2675484" cy="2707525"/>
          </a:xfrm>
          <a:custGeom>
            <a:avLst/>
            <a:gdLst/>
            <a:ahLst/>
            <a:cxnLst/>
            <a:rect l="l" t="t" r="r" b="b"/>
            <a:pathLst>
              <a:path w="2675484" h="2707525">
                <a:moveTo>
                  <a:pt x="0" y="0"/>
                </a:moveTo>
                <a:lnTo>
                  <a:pt x="2675483" y="0"/>
                </a:lnTo>
                <a:lnTo>
                  <a:pt x="2675483" y="2707526"/>
                </a:lnTo>
                <a:lnTo>
                  <a:pt x="0" y="2707526"/>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322758" y="445402"/>
            <a:ext cx="18938737" cy="2520562"/>
          </a:xfrm>
          <a:prstGeom prst="rect">
            <a:avLst/>
          </a:prstGeom>
        </p:spPr>
        <p:txBody>
          <a:bodyPr wrap="square" lIns="0" tIns="0" rIns="0" bIns="0" rtlCol="0" anchor="t">
            <a:spAutoFit/>
          </a:bodyPr>
          <a:lstStyle/>
          <a:p>
            <a:pPr algn="ctr">
              <a:lnSpc>
                <a:spcPts val="10083"/>
              </a:lnSpc>
            </a:pPr>
            <a:r>
              <a:rPr lang="en-US" sz="6000" b="1" spc="331" dirty="0">
                <a:solidFill>
                  <a:srgbClr val="FFFFFF"/>
                </a:solidFill>
                <a:latin typeface="Nunito Sans" pitchFamily="2" charset="0"/>
                <a:ea typeface="Oswald"/>
                <a:cs typeface="Nunito Sans condensed" panose="020B0604020202020204" charset="0"/>
                <a:sym typeface="Oswald"/>
              </a:rPr>
              <a:t>AERODYNAMIC MODELING FOR THRUST VECTOR CONTROL ROCKETRY</a:t>
            </a:r>
          </a:p>
        </p:txBody>
      </p:sp>
      <p:sp>
        <p:nvSpPr>
          <p:cNvPr id="16" name="TextBox 16"/>
          <p:cNvSpPr txBox="1"/>
          <p:nvPr/>
        </p:nvSpPr>
        <p:spPr>
          <a:xfrm>
            <a:off x="599276" y="3198990"/>
            <a:ext cx="17074444" cy="567784"/>
          </a:xfrm>
          <a:prstGeom prst="rect">
            <a:avLst/>
          </a:prstGeom>
        </p:spPr>
        <p:txBody>
          <a:bodyPr wrap="square" lIns="0" tIns="0" rIns="0" bIns="0" rtlCol="0" anchor="t">
            <a:spAutoFit/>
          </a:bodyPr>
          <a:lstStyle/>
          <a:p>
            <a:pPr algn="ctr">
              <a:lnSpc>
                <a:spcPts val="4900"/>
              </a:lnSpc>
            </a:pPr>
            <a:r>
              <a:rPr lang="en-US" sz="3200" spc="532" dirty="0">
                <a:solidFill>
                  <a:srgbClr val="FFFFFF"/>
                </a:solidFill>
                <a:latin typeface="Inter"/>
                <a:ea typeface="Inter"/>
                <a:cs typeface="Inter"/>
                <a:sym typeface="Inter"/>
              </a:rPr>
              <a:t>Rushil Negandhi, Jackson Meyers, Sameer Sheth, Hector Sanchez</a:t>
            </a:r>
          </a:p>
        </p:txBody>
      </p:sp>
      <p:sp>
        <p:nvSpPr>
          <p:cNvPr id="17" name="TextBox 17"/>
          <p:cNvSpPr txBox="1"/>
          <p:nvPr/>
        </p:nvSpPr>
        <p:spPr>
          <a:xfrm>
            <a:off x="4086495" y="4345204"/>
            <a:ext cx="10122342" cy="1596591"/>
          </a:xfrm>
          <a:prstGeom prst="rect">
            <a:avLst/>
          </a:prstGeom>
        </p:spPr>
        <p:txBody>
          <a:bodyPr wrap="square" lIns="0" tIns="0" rIns="0" bIns="0" rtlCol="0" anchor="t">
            <a:spAutoFit/>
          </a:bodyPr>
          <a:lstStyle/>
          <a:p>
            <a:pPr algn="ctr">
              <a:lnSpc>
                <a:spcPts val="4199"/>
              </a:lnSpc>
            </a:pPr>
            <a:r>
              <a:rPr lang="en-US" sz="2999" spc="599" dirty="0">
                <a:solidFill>
                  <a:srgbClr val="FFFFFF"/>
                </a:solidFill>
                <a:latin typeface="Nunito Sans" pitchFamily="2" charset="0"/>
                <a:ea typeface="Bebas Neue"/>
                <a:cs typeface="Bebas Neue"/>
                <a:sym typeface="Bebas Neue"/>
              </a:rPr>
              <a:t>GUIDANCE, NAVIGATION AND CONTROL</a:t>
            </a:r>
          </a:p>
          <a:p>
            <a:pPr algn="ctr">
              <a:lnSpc>
                <a:spcPts val="4199"/>
              </a:lnSpc>
            </a:pPr>
            <a:r>
              <a:rPr lang="en-US" sz="2999" spc="599" dirty="0">
                <a:solidFill>
                  <a:srgbClr val="FFFFFF"/>
                </a:solidFill>
                <a:latin typeface="Nunito Sans" pitchFamily="2" charset="0"/>
                <a:ea typeface="Bebas Neue"/>
                <a:cs typeface="Bebas Neue"/>
                <a:sym typeface="Bebas Neue"/>
              </a:rPr>
              <a:t>RAMBLIN’ ROCKET CLUB</a:t>
            </a:r>
          </a:p>
          <a:p>
            <a:pPr algn="ctr">
              <a:lnSpc>
                <a:spcPts val="4199"/>
              </a:lnSpc>
            </a:pPr>
            <a:r>
              <a:rPr lang="en-US" sz="2999" spc="599" dirty="0">
                <a:solidFill>
                  <a:srgbClr val="FFFFFF"/>
                </a:solidFill>
                <a:latin typeface="Nunito Sans" pitchFamily="2" charset="0"/>
                <a:ea typeface="Bebas Neue"/>
                <a:cs typeface="Bebas Neue"/>
                <a:sym typeface="Bebas Neue"/>
              </a:rPr>
              <a:t>GEORGIA INSTITUTE OF TECHNOLOGY</a:t>
            </a:r>
          </a:p>
        </p:txBody>
      </p:sp>
      <p:sp>
        <p:nvSpPr>
          <p:cNvPr id="18" name="TextBox 17">
            <a:extLst>
              <a:ext uri="{FF2B5EF4-FFF2-40B4-BE49-F238E27FC236}">
                <a16:creationId xmlns:a16="http://schemas.microsoft.com/office/drawing/2014/main" id="{883E06B9-E649-8174-667D-7617E31FDBF1}"/>
              </a:ext>
            </a:extLst>
          </p:cNvPr>
          <p:cNvSpPr txBox="1"/>
          <p:nvPr/>
        </p:nvSpPr>
        <p:spPr>
          <a:xfrm>
            <a:off x="3057009" y="7354189"/>
            <a:ext cx="12173981" cy="2077492"/>
          </a:xfrm>
          <a:prstGeom prst="rect">
            <a:avLst/>
          </a:prstGeom>
          <a:noFill/>
        </p:spPr>
        <p:txBody>
          <a:bodyPr wrap="square" rtlCol="0">
            <a:spAutoFit/>
          </a:bodyPr>
          <a:lstStyle/>
          <a:p>
            <a:pPr algn="ctr">
              <a:lnSpc>
                <a:spcPts val="4199"/>
              </a:lnSpc>
            </a:pPr>
            <a:r>
              <a:rPr lang="en-US" sz="2400" spc="599" dirty="0">
                <a:solidFill>
                  <a:srgbClr val="FFFFFF"/>
                </a:solidFill>
                <a:latin typeface="Inter" panose="020B0604020202020204" charset="0"/>
                <a:ea typeface="Inter" panose="020B0604020202020204" charset="0"/>
                <a:cs typeface="Bebas Neue"/>
                <a:sym typeface="Bebas Neue"/>
              </a:rPr>
              <a:t>Copyright © by GNC Project of Ramblin' Rocket Club ​</a:t>
            </a:r>
          </a:p>
          <a:p>
            <a:pPr algn="ctr">
              <a:lnSpc>
                <a:spcPts val="4199"/>
              </a:lnSpc>
            </a:pPr>
            <a:r>
              <a:rPr lang="en-US" sz="2400" spc="599" dirty="0">
                <a:solidFill>
                  <a:srgbClr val="FFFFFF"/>
                </a:solidFill>
                <a:latin typeface="Inter" panose="020B0604020202020204" charset="0"/>
                <a:ea typeface="Inter" panose="020B0604020202020204" charset="0"/>
                <a:cs typeface="Bebas Neue"/>
                <a:sym typeface="Bebas Neue"/>
              </a:rPr>
              <a:t>Published by the American Institute of Aeronautics and Astronautics, Inc., with permission.</a:t>
            </a:r>
          </a:p>
          <a:p>
            <a:endParaRPr lang="en-US" sz="2400" dirty="0">
              <a:latin typeface="Inter" panose="020B0604020202020204" charset="0"/>
              <a:ea typeface="Inter" panose="020B0604020202020204" charset="0"/>
            </a:endParaRPr>
          </a:p>
        </p:txBody>
      </p:sp>
      <p:sp>
        <p:nvSpPr>
          <p:cNvPr id="19" name="TextBox 18">
            <a:extLst>
              <a:ext uri="{FF2B5EF4-FFF2-40B4-BE49-F238E27FC236}">
                <a16:creationId xmlns:a16="http://schemas.microsoft.com/office/drawing/2014/main" id="{8FF71DFB-E60E-D8E2-776E-06886F0E4A38}"/>
              </a:ext>
            </a:extLst>
          </p:cNvPr>
          <p:cNvSpPr txBox="1"/>
          <p:nvPr/>
        </p:nvSpPr>
        <p:spPr>
          <a:xfrm>
            <a:off x="1335068" y="6333660"/>
            <a:ext cx="15623087" cy="580736"/>
          </a:xfrm>
          <a:prstGeom prst="rect">
            <a:avLst/>
          </a:prstGeom>
          <a:noFill/>
        </p:spPr>
        <p:txBody>
          <a:bodyPr wrap="square" rtlCol="0">
            <a:spAutoFit/>
          </a:bodyPr>
          <a:lstStyle/>
          <a:p>
            <a:pPr algn="ctr">
              <a:lnSpc>
                <a:spcPts val="4199"/>
              </a:lnSpc>
            </a:pPr>
            <a:r>
              <a:rPr lang="en-US" sz="2800" spc="599" dirty="0">
                <a:solidFill>
                  <a:srgbClr val="FFFFFF"/>
                </a:solidFill>
                <a:latin typeface="Inter" panose="020B0604020202020204" charset="0"/>
                <a:ea typeface="Inter" panose="020B0604020202020204" charset="0"/>
                <a:cs typeface="Bebas Neue"/>
                <a:sym typeface="Bebas Neue"/>
              </a:rPr>
              <a:t>2025 AIAA Region II Student Conference, 3 April - 4 April 2025​</a:t>
            </a:r>
            <a:endParaRPr lang="en-US" sz="2800" dirty="0">
              <a:latin typeface="Inter" panose="020B0604020202020204" charset="0"/>
              <a:ea typeface="Inter"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DD1A0-DBA1-AED5-8D2E-DDFB228529C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D50C220-B9CE-E3D5-09FE-E6CC33FCD593}"/>
              </a:ext>
            </a:extLst>
          </p:cNvPr>
          <p:cNvSpPr>
            <a:spLocks noGrp="1" noRot="1" noMove="1" noResize="1" noEditPoints="1" noAdjustHandles="1" noChangeArrowheads="1" noChangeShapeType="1"/>
          </p:cNvSpPr>
          <p:nvPr/>
        </p:nvSpPr>
        <p:spPr>
          <a:xfrm rot="10800000">
            <a:off x="-37214" y="-38102"/>
            <a:ext cx="18325214" cy="10325102"/>
          </a:xfrm>
          <a:prstGeom prst="rect">
            <a:avLst/>
          </a:prstGeom>
          <a:gradFill flip="none" rotWithShape="1">
            <a:gsLst>
              <a:gs pos="19000">
                <a:schemeClr val="tx1"/>
              </a:gs>
              <a:gs pos="100000">
                <a:schemeClr val="tx1">
                  <a:lumMod val="85000"/>
                  <a:lumOff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Box 3">
            <a:extLst>
              <a:ext uri="{FF2B5EF4-FFF2-40B4-BE49-F238E27FC236}">
                <a16:creationId xmlns:a16="http://schemas.microsoft.com/office/drawing/2014/main" id="{A1C645ED-35B7-FD29-4058-6C3C3933A0ED}"/>
              </a:ext>
            </a:extLst>
          </p:cNvPr>
          <p:cNvSpPr txBox="1"/>
          <p:nvPr/>
        </p:nvSpPr>
        <p:spPr>
          <a:xfrm>
            <a:off x="-18607" y="654282"/>
            <a:ext cx="18325214" cy="721351"/>
          </a:xfrm>
          <a:prstGeom prst="rect">
            <a:avLst/>
          </a:prstGeom>
        </p:spPr>
        <p:txBody>
          <a:bodyPr wrap="square" lIns="0" tIns="0" rIns="0" bIns="0" rtlCol="0" anchor="t">
            <a:spAutoFit/>
          </a:bodyPr>
          <a:lstStyle/>
          <a:p>
            <a:pPr marL="0" marR="0" lvl="0" indent="0" algn="ctr"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AERODYNAMIC MODEL ROADMAP</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2" name="Footer Placeholder 8">
            <a:extLst>
              <a:ext uri="{FF2B5EF4-FFF2-40B4-BE49-F238E27FC236}">
                <a16:creationId xmlns:a16="http://schemas.microsoft.com/office/drawing/2014/main" id="{C4F069C6-2401-801A-2C5E-51AF3C6CCACD}"/>
              </a:ext>
            </a:extLst>
          </p:cNvPr>
          <p:cNvSpPr txBox="1">
            <a:spLocks/>
          </p:cNvSpPr>
          <p:nvPr/>
        </p:nvSpPr>
        <p:spPr>
          <a:xfrm>
            <a:off x="202433" y="9774353"/>
            <a:ext cx="10360637" cy="52196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3" name="Slide Number Placeholder 9">
            <a:extLst>
              <a:ext uri="{FF2B5EF4-FFF2-40B4-BE49-F238E27FC236}">
                <a16:creationId xmlns:a16="http://schemas.microsoft.com/office/drawing/2014/main" id="{98987F0B-2EFC-CC7E-A337-3AFF13405489}"/>
              </a:ext>
            </a:extLst>
          </p:cNvPr>
          <p:cNvSpPr txBox="1">
            <a:spLocks/>
          </p:cNvSpPr>
          <p:nvPr/>
        </p:nvSpPr>
        <p:spPr>
          <a:xfrm>
            <a:off x="15956941" y="9823340"/>
            <a:ext cx="2133600" cy="39042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10</a:t>
            </a:fld>
            <a:endParaRPr lang="en-US" sz="2400">
              <a:solidFill>
                <a:schemeClr val="bg1"/>
              </a:solidFill>
              <a:latin typeface="Inter" panose="02000503000000020004" charset="0"/>
              <a:ea typeface="Inter" panose="02000503000000020004" charset="0"/>
            </a:endParaRPr>
          </a:p>
        </p:txBody>
      </p:sp>
      <p:cxnSp>
        <p:nvCxnSpPr>
          <p:cNvPr id="4" name="Straight Arrow Connector 3">
            <a:extLst>
              <a:ext uri="{FF2B5EF4-FFF2-40B4-BE49-F238E27FC236}">
                <a16:creationId xmlns:a16="http://schemas.microsoft.com/office/drawing/2014/main" id="{5D6A32FF-E262-6B52-CCC6-EE1CA03E95A5}"/>
              </a:ext>
            </a:extLst>
          </p:cNvPr>
          <p:cNvCxnSpPr>
            <a:cxnSpLocks/>
          </p:cNvCxnSpPr>
          <p:nvPr/>
        </p:nvCxnSpPr>
        <p:spPr>
          <a:xfrm flipV="1">
            <a:off x="197456" y="9753501"/>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7" name="Arrow: Bent-Up 6">
            <a:extLst>
              <a:ext uri="{FF2B5EF4-FFF2-40B4-BE49-F238E27FC236}">
                <a16:creationId xmlns:a16="http://schemas.microsoft.com/office/drawing/2014/main" id="{7849C8C7-4295-246E-E9B6-EC95E37827E9}"/>
              </a:ext>
            </a:extLst>
          </p:cNvPr>
          <p:cNvSpPr/>
          <p:nvPr/>
        </p:nvSpPr>
        <p:spPr>
          <a:xfrm rot="16200000" flipH="1" flipV="1">
            <a:off x="2515942" y="3352994"/>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Arrow: Bent-Up 12">
            <a:extLst>
              <a:ext uri="{FF2B5EF4-FFF2-40B4-BE49-F238E27FC236}">
                <a16:creationId xmlns:a16="http://schemas.microsoft.com/office/drawing/2014/main" id="{3ACAAD1A-9CD6-F152-DA12-835BA7D280AF}"/>
              </a:ext>
            </a:extLst>
          </p:cNvPr>
          <p:cNvSpPr/>
          <p:nvPr/>
        </p:nvSpPr>
        <p:spPr>
          <a:xfrm rot="16200000" flipH="1" flipV="1">
            <a:off x="6735846" y="555512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Bent-Up 13">
            <a:extLst>
              <a:ext uri="{FF2B5EF4-FFF2-40B4-BE49-F238E27FC236}">
                <a16:creationId xmlns:a16="http://schemas.microsoft.com/office/drawing/2014/main" id="{44120703-F24D-9EFE-7C04-F8729AB0AD50}"/>
              </a:ext>
            </a:extLst>
          </p:cNvPr>
          <p:cNvSpPr/>
          <p:nvPr/>
        </p:nvSpPr>
        <p:spPr>
          <a:xfrm rot="16200000" flipH="1" flipV="1">
            <a:off x="11102682" y="757387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reeform: Shape 14">
            <a:extLst>
              <a:ext uri="{FF2B5EF4-FFF2-40B4-BE49-F238E27FC236}">
                <a16:creationId xmlns:a16="http://schemas.microsoft.com/office/drawing/2014/main" id="{B0EC1CAE-AFA2-702F-C458-79F51D080C4F}"/>
              </a:ext>
            </a:extLst>
          </p:cNvPr>
          <p:cNvSpPr/>
          <p:nvPr/>
        </p:nvSpPr>
        <p:spPr>
          <a:xfrm>
            <a:off x="591278" y="1959938"/>
            <a:ext cx="4116697" cy="1136067"/>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kern="1200" dirty="0">
                <a:solidFill>
                  <a:schemeClr val="bg1"/>
                </a:solidFill>
                <a:latin typeface="Nunito Sans condensed" panose="020B0604020202020204" charset="0"/>
                <a:ea typeface="Roboto Slab" pitchFamily="2" charset="0"/>
                <a:cs typeface="Nunito Sans condensed" panose="020B0604020202020204" charset="0"/>
              </a:rPr>
              <a:t>Background</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16" name="Freeform: Shape 15">
            <a:extLst>
              <a:ext uri="{FF2B5EF4-FFF2-40B4-BE49-F238E27FC236}">
                <a16:creationId xmlns:a16="http://schemas.microsoft.com/office/drawing/2014/main" id="{2AE8804D-24DF-65EE-9CBB-F99C02FEFCBB}"/>
              </a:ext>
            </a:extLst>
          </p:cNvPr>
          <p:cNvSpPr/>
          <p:nvPr/>
        </p:nvSpPr>
        <p:spPr>
          <a:xfrm>
            <a:off x="4826947" y="3366681"/>
            <a:ext cx="4116697" cy="1793069"/>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Approach</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1" name="Freeform: Shape 20">
            <a:extLst>
              <a:ext uri="{FF2B5EF4-FFF2-40B4-BE49-F238E27FC236}">
                <a16:creationId xmlns:a16="http://schemas.microsoft.com/office/drawing/2014/main" id="{8BEAD9EA-0A9E-58B9-C519-CEE7D367ECC1}"/>
              </a:ext>
            </a:extLst>
          </p:cNvPr>
          <p:cNvSpPr/>
          <p:nvPr/>
        </p:nvSpPr>
        <p:spPr>
          <a:xfrm>
            <a:off x="8834492" y="5739826"/>
            <a:ext cx="4698124" cy="1577062"/>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b="1" dirty="0">
                <a:solidFill>
                  <a:srgbClr val="FF0000"/>
                </a:solidFill>
                <a:latin typeface="Nunito Sans condensed" panose="020B0604020202020204" charset="0"/>
                <a:ea typeface="Roboto Slab" pitchFamily="2" charset="0"/>
                <a:cs typeface="Nunito Sans condensed" panose="020B0604020202020204" charset="0"/>
              </a:rPr>
              <a:t>Static Stability: Results</a:t>
            </a:r>
            <a:endParaRPr lang="en-US" sz="2800" b="1" kern="1200" dirty="0">
              <a:solidFill>
                <a:srgbClr val="FF0000"/>
              </a:solidFill>
              <a:latin typeface="Nunito Sans condensed" panose="020B0604020202020204" charset="0"/>
              <a:ea typeface="Inter" panose="020B0604020202020204" charset="0"/>
              <a:cs typeface="Nunito Sans condensed" panose="020B0604020202020204" charset="0"/>
            </a:endParaRPr>
          </a:p>
        </p:txBody>
      </p:sp>
      <p:sp>
        <p:nvSpPr>
          <p:cNvPr id="22" name="Freeform: Shape 21">
            <a:extLst>
              <a:ext uri="{FF2B5EF4-FFF2-40B4-BE49-F238E27FC236}">
                <a16:creationId xmlns:a16="http://schemas.microsoft.com/office/drawing/2014/main" id="{56AEAD7F-2B43-D1E9-A9F1-B73279DC61B5}"/>
              </a:ext>
            </a:extLst>
          </p:cNvPr>
          <p:cNvSpPr/>
          <p:nvPr/>
        </p:nvSpPr>
        <p:spPr>
          <a:xfrm>
            <a:off x="13165414" y="7788625"/>
            <a:ext cx="4698124" cy="1668691"/>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Dynamic Stability Characterization</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Tree>
    <p:extLst>
      <p:ext uri="{BB962C8B-B14F-4D97-AF65-F5344CB8AC3E}">
        <p14:creationId xmlns:p14="http://schemas.microsoft.com/office/powerpoint/2010/main" val="38582117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A5DDD-400C-DEF5-9387-C5E051720B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96D24F-3363-98A7-00F1-839704E413F6}"/>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D29D3A74-2D16-0C62-F517-2FC183D97018}"/>
              </a:ext>
            </a:extLst>
          </p:cNvPr>
          <p:cNvSpPr txBox="1"/>
          <p:nvPr/>
        </p:nvSpPr>
        <p:spPr>
          <a:xfrm>
            <a:off x="1121228" y="952500"/>
            <a:ext cx="16709572"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STATIC STABILITY: RESULTS, LIFT</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sp>
        <p:nvSpPr>
          <p:cNvPr id="3" name="Footer Placeholder 8">
            <a:extLst>
              <a:ext uri="{FF2B5EF4-FFF2-40B4-BE49-F238E27FC236}">
                <a16:creationId xmlns:a16="http://schemas.microsoft.com/office/drawing/2014/main" id="{76AFB4C4-463F-D16B-EB6D-C57F5F626302}"/>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65B97314-0623-187C-7357-22079842A01A}"/>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11</a:t>
            </a:fld>
            <a:endParaRPr lang="en-US" sz="2400" dirty="0">
              <a:solidFill>
                <a:schemeClr val="bg1"/>
              </a:solidFill>
              <a:latin typeface="Inter" panose="02000503000000020004" charset="0"/>
              <a:ea typeface="Inter" panose="02000503000000020004" charset="0"/>
            </a:endParaRPr>
          </a:p>
        </p:txBody>
      </p:sp>
      <p:cxnSp>
        <p:nvCxnSpPr>
          <p:cNvPr id="6" name="Straight Arrow Connector 5">
            <a:extLst>
              <a:ext uri="{FF2B5EF4-FFF2-40B4-BE49-F238E27FC236}">
                <a16:creationId xmlns:a16="http://schemas.microsoft.com/office/drawing/2014/main" id="{2F769479-2C41-2C36-0DD6-90BFD0D28389}"/>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DE0ACB52-468F-268C-CBD9-77F553F2E0E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928049" y="2041396"/>
            <a:ext cx="7438028" cy="5576396"/>
          </a:xfrm>
          <a:prstGeom prst="rect">
            <a:avLst/>
          </a:prstGeom>
          <a:ln w="38100">
            <a:solidFill>
              <a:srgbClr val="E46C0A"/>
            </a:solidFill>
          </a:ln>
        </p:spPr>
      </p:pic>
      <p:pic>
        <p:nvPicPr>
          <p:cNvPr id="8" name="Picture 7">
            <a:extLst>
              <a:ext uri="{FF2B5EF4-FFF2-40B4-BE49-F238E27FC236}">
                <a16:creationId xmlns:a16="http://schemas.microsoft.com/office/drawing/2014/main" id="{01F64C72-C69A-BD71-E03F-26B088D96E1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21923" y="2026112"/>
            <a:ext cx="7438028" cy="5576396"/>
          </a:xfrm>
          <a:prstGeom prst="rect">
            <a:avLst/>
          </a:prstGeom>
          <a:ln w="38100">
            <a:solidFill>
              <a:srgbClr val="E46C0A"/>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3E6EF1D-A908-8060-FF9A-530540072945}"/>
                  </a:ext>
                </a:extLst>
              </p:cNvPr>
              <p:cNvSpPr txBox="1"/>
              <p:nvPr/>
            </p:nvSpPr>
            <p:spPr>
              <a:xfrm>
                <a:off x="5882185" y="56008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9" name="TextBox 8">
                <a:extLst>
                  <a:ext uri="{FF2B5EF4-FFF2-40B4-BE49-F238E27FC236}">
                    <a16:creationId xmlns:a16="http://schemas.microsoft.com/office/drawing/2014/main" id="{73E6EF1D-A908-8060-FF9A-530540072945}"/>
                  </a:ext>
                </a:extLst>
              </p:cNvPr>
              <p:cNvSpPr txBox="1">
                <a:spLocks noRot="1" noChangeAspect="1" noMove="1" noResize="1" noEditPoints="1" noAdjustHandles="1" noChangeArrowheads="1" noChangeShapeType="1" noTextEdit="1"/>
              </p:cNvSpPr>
              <p:nvPr/>
            </p:nvSpPr>
            <p:spPr>
              <a:xfrm>
                <a:off x="5882185" y="5600804"/>
                <a:ext cx="2074461"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64717422-38B3-6FF0-E9C1-E963AF00D779}"/>
                  </a:ext>
                </a:extLst>
              </p:cNvPr>
              <p:cNvSpPr txBox="1"/>
              <p:nvPr/>
            </p:nvSpPr>
            <p:spPr>
              <a:xfrm>
                <a:off x="15224077" y="53956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1" name="TextBox 10">
                <a:extLst>
                  <a:ext uri="{FF2B5EF4-FFF2-40B4-BE49-F238E27FC236}">
                    <a16:creationId xmlns:a16="http://schemas.microsoft.com/office/drawing/2014/main" id="{64717422-38B3-6FF0-E9C1-E963AF00D779}"/>
                  </a:ext>
                </a:extLst>
              </p:cNvPr>
              <p:cNvSpPr txBox="1">
                <a:spLocks noRot="1" noChangeAspect="1" noMove="1" noResize="1" noEditPoints="1" noAdjustHandles="1" noChangeArrowheads="1" noChangeShapeType="1" noTextEdit="1"/>
              </p:cNvSpPr>
              <p:nvPr/>
            </p:nvSpPr>
            <p:spPr>
              <a:xfrm>
                <a:off x="15224077" y="5395650"/>
                <a:ext cx="1733266" cy="5847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5313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3ECAE-2C14-62CF-8BD4-E68B5E0D061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289114C-7592-F52A-FF3F-BADB2D174468}"/>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3B8C3F3C-A207-1620-9C07-9CCD88AF8A89}"/>
              </a:ext>
            </a:extLst>
          </p:cNvPr>
          <p:cNvSpPr txBox="1"/>
          <p:nvPr/>
        </p:nvSpPr>
        <p:spPr>
          <a:xfrm>
            <a:off x="1121228" y="952500"/>
            <a:ext cx="16709572"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STATIC STABILITY: RESULTS, LIFT</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pic>
        <p:nvPicPr>
          <p:cNvPr id="10" name="Picture 9">
            <a:extLst>
              <a:ext uri="{FF2B5EF4-FFF2-40B4-BE49-F238E27FC236}">
                <a16:creationId xmlns:a16="http://schemas.microsoft.com/office/drawing/2014/main" id="{864E09F3-1219-76F0-D7F4-F9811B81111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28048" y="2041396"/>
            <a:ext cx="7438030" cy="5576396"/>
          </a:xfrm>
          <a:prstGeom prst="rect">
            <a:avLst/>
          </a:prstGeom>
          <a:ln w="38100">
            <a:solidFill>
              <a:srgbClr val="E46C0A"/>
            </a:solidFill>
          </a:ln>
        </p:spPr>
      </p:pic>
      <p:pic>
        <p:nvPicPr>
          <p:cNvPr id="12" name="Picture 11">
            <a:extLst>
              <a:ext uri="{FF2B5EF4-FFF2-40B4-BE49-F238E27FC236}">
                <a16:creationId xmlns:a16="http://schemas.microsoft.com/office/drawing/2014/main" id="{A84CC4FE-AB8F-924F-F042-ECDF91BBD83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9921923" y="2026112"/>
            <a:ext cx="7438029" cy="5576396"/>
          </a:xfrm>
          <a:prstGeom prst="rect">
            <a:avLst/>
          </a:prstGeom>
          <a:ln w="38100">
            <a:solidFill>
              <a:srgbClr val="E46C0A"/>
            </a:solid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88477D9-146E-B59B-3E16-F23019B8E2C0}"/>
                  </a:ext>
                </a:extLst>
              </p:cNvPr>
              <p:cNvSpPr txBox="1"/>
              <p:nvPr/>
            </p:nvSpPr>
            <p:spPr>
              <a:xfrm>
                <a:off x="9144000" y="7805939"/>
                <a:ext cx="7748853" cy="17500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400" b="0" i="1" smtClean="0">
                              <a:solidFill>
                                <a:schemeClr val="bg1"/>
                              </a:solidFill>
                              <a:latin typeface="Cambria Math" panose="02040503050406030204" pitchFamily="18" charset="0"/>
                            </a:rPr>
                          </m:ctrlPr>
                        </m:sSubPr>
                        <m:e>
                          <m:r>
                            <a:rPr lang="en-US" sz="4400" b="0" i="1" smtClean="0">
                              <a:solidFill>
                                <a:schemeClr val="bg1"/>
                              </a:solidFill>
                              <a:latin typeface="Cambria Math" panose="02040503050406030204" pitchFamily="18" charset="0"/>
                            </a:rPr>
                            <m:t>𝐶</m:t>
                          </m:r>
                        </m:e>
                        <m:sub>
                          <m:r>
                            <a:rPr lang="en-US" sz="4400" b="0" i="1" smtClean="0">
                              <a:solidFill>
                                <a:schemeClr val="bg1"/>
                              </a:solidFill>
                              <a:latin typeface="Cambria Math" panose="02040503050406030204" pitchFamily="18" charset="0"/>
                            </a:rPr>
                            <m:t>𝐿</m:t>
                          </m:r>
                        </m:sub>
                      </m:sSub>
                      <m:d>
                        <m:dPr>
                          <m:ctrlPr>
                            <a:rPr lang="en-US" sz="4400" b="0" i="1" smtClean="0">
                              <a:solidFill>
                                <a:schemeClr val="bg1"/>
                              </a:solidFill>
                              <a:latin typeface="Cambria Math" panose="02040503050406030204" pitchFamily="18" charset="0"/>
                            </a:rPr>
                          </m:ctrlPr>
                        </m:dPr>
                        <m:e>
                          <m:r>
                            <a:rPr lang="en-US" sz="4400" b="0" i="1" smtClean="0">
                              <a:solidFill>
                                <a:schemeClr val="bg1"/>
                              </a:solidFill>
                              <a:latin typeface="Cambria Math" panose="02040503050406030204" pitchFamily="18" charset="0"/>
                            </a:rPr>
                            <m:t>𝛼</m:t>
                          </m:r>
                          <m:r>
                            <a:rPr lang="en-US" sz="4400" b="0" i="1" smtClean="0">
                              <a:solidFill>
                                <a:schemeClr val="bg1"/>
                              </a:solidFill>
                              <a:latin typeface="Cambria Math" panose="02040503050406030204" pitchFamily="18" charset="0"/>
                            </a:rPr>
                            <m:t>, </m:t>
                          </m:r>
                          <m:sSub>
                            <m:sSubPr>
                              <m:ctrlPr>
                                <a:rPr lang="en-US" sz="4400" b="0" i="1" smtClean="0">
                                  <a:solidFill>
                                    <a:schemeClr val="bg1"/>
                                  </a:solidFill>
                                  <a:latin typeface="Cambria Math" panose="02040503050406030204" pitchFamily="18" charset="0"/>
                                </a:rPr>
                              </m:ctrlPr>
                            </m:sSubPr>
                            <m:e>
                              <m:r>
                                <a:rPr lang="en-US" sz="4400" b="0" i="1" smtClean="0">
                                  <a:solidFill>
                                    <a:schemeClr val="bg1"/>
                                  </a:solidFill>
                                  <a:latin typeface="Cambria Math" panose="02040503050406030204" pitchFamily="18" charset="0"/>
                                </a:rPr>
                                <m:t>𝑀</m:t>
                              </m:r>
                            </m:e>
                            <m:sub>
                              <m:r>
                                <a:rPr lang="en-US" sz="4400" b="0" i="1" smtClean="0">
                                  <a:solidFill>
                                    <a:schemeClr val="bg1"/>
                                  </a:solidFill>
                                  <a:latin typeface="Cambria Math" panose="02040503050406030204" pitchFamily="18" charset="0"/>
                                </a:rPr>
                                <m:t>∞</m:t>
                              </m:r>
                            </m:sub>
                          </m:sSub>
                        </m:e>
                      </m:d>
                      <m:r>
                        <a:rPr lang="en-US" sz="4400" b="0" i="1" smtClean="0">
                          <a:solidFill>
                            <a:schemeClr val="bg1"/>
                          </a:solidFill>
                          <a:latin typeface="Cambria Math" panose="02040503050406030204" pitchFamily="18" charset="0"/>
                        </a:rPr>
                        <m:t>=</m:t>
                      </m:r>
                      <m:r>
                        <a:rPr lang="en-US" sz="4400" b="0" i="1" smtClean="0">
                          <a:solidFill>
                            <a:schemeClr val="bg1"/>
                          </a:solidFill>
                          <a:latin typeface="Cambria Math" panose="02040503050406030204" pitchFamily="18" charset="0"/>
                        </a:rPr>
                        <m:t>𝛼</m:t>
                      </m:r>
                      <m:d>
                        <m:dPr>
                          <m:ctrlPr>
                            <a:rPr lang="en-US" sz="4400" b="0" i="1" smtClean="0">
                              <a:solidFill>
                                <a:schemeClr val="bg1"/>
                              </a:solidFill>
                              <a:latin typeface="Cambria Math" panose="02040503050406030204" pitchFamily="18" charset="0"/>
                            </a:rPr>
                          </m:ctrlPr>
                        </m:dPr>
                        <m:e>
                          <m:f>
                            <m:fPr>
                              <m:ctrlPr>
                                <a:rPr lang="en-US" sz="4400" i="1">
                                  <a:solidFill>
                                    <a:schemeClr val="bg1"/>
                                  </a:solidFill>
                                  <a:latin typeface="Cambria Math" panose="02040503050406030204" pitchFamily="18" charset="0"/>
                                </a:rPr>
                              </m:ctrlPr>
                            </m:fPr>
                            <m:num>
                              <m:r>
                                <a:rPr lang="en-US" sz="4400" i="1">
                                  <a:solidFill>
                                    <a:schemeClr val="bg1"/>
                                  </a:solidFill>
                                  <a:latin typeface="Cambria Math" panose="02040503050406030204" pitchFamily="18" charset="0"/>
                                </a:rPr>
                                <m:t>𝐴</m:t>
                              </m:r>
                            </m:num>
                            <m:den>
                              <m:r>
                                <a:rPr lang="en-US" sz="4400" i="1">
                                  <a:solidFill>
                                    <a:schemeClr val="bg1"/>
                                  </a:solidFill>
                                  <a:latin typeface="Cambria Math" panose="02040503050406030204" pitchFamily="18" charset="0"/>
                                </a:rPr>
                                <m:t>𝐵</m:t>
                              </m:r>
                              <m:r>
                                <a:rPr lang="en-US" sz="4400" i="1">
                                  <a:solidFill>
                                    <a:schemeClr val="bg1"/>
                                  </a:solidFill>
                                  <a:latin typeface="Cambria Math" panose="02040503050406030204" pitchFamily="18" charset="0"/>
                                </a:rPr>
                                <m:t>+</m:t>
                              </m:r>
                              <m:rad>
                                <m:radPr>
                                  <m:degHide m:val="on"/>
                                  <m:ctrlPr>
                                    <a:rPr lang="en-US" sz="4400" i="1">
                                      <a:solidFill>
                                        <a:schemeClr val="bg1"/>
                                      </a:solidFill>
                                      <a:latin typeface="Cambria Math" panose="02040503050406030204" pitchFamily="18" charset="0"/>
                                    </a:rPr>
                                  </m:ctrlPr>
                                </m:radPr>
                                <m:deg/>
                                <m:e>
                                  <m:r>
                                    <a:rPr lang="en-US" sz="4400" i="1">
                                      <a:solidFill>
                                        <a:schemeClr val="bg1"/>
                                      </a:solidFill>
                                      <a:latin typeface="Cambria Math" panose="02040503050406030204" pitchFamily="18" charset="0"/>
                                    </a:rPr>
                                    <m:t>1−</m:t>
                                  </m:r>
                                  <m:sSubSup>
                                    <m:sSubSupPr>
                                      <m:ctrlPr>
                                        <a:rPr lang="en-US" sz="4400" i="1">
                                          <a:solidFill>
                                            <a:schemeClr val="bg1"/>
                                          </a:solidFill>
                                          <a:latin typeface="Cambria Math" panose="02040503050406030204" pitchFamily="18" charset="0"/>
                                        </a:rPr>
                                      </m:ctrlPr>
                                    </m:sSubSupPr>
                                    <m:e>
                                      <m:r>
                                        <a:rPr lang="en-US" sz="4400" i="1">
                                          <a:solidFill>
                                            <a:schemeClr val="bg1"/>
                                          </a:solidFill>
                                          <a:latin typeface="Cambria Math" panose="02040503050406030204" pitchFamily="18" charset="0"/>
                                        </a:rPr>
                                        <m:t>𝑀</m:t>
                                      </m:r>
                                    </m:e>
                                    <m:sub>
                                      <m:r>
                                        <a:rPr lang="en-US" sz="4400" i="1">
                                          <a:solidFill>
                                            <a:schemeClr val="bg1"/>
                                          </a:solidFill>
                                          <a:latin typeface="Cambria Math" panose="02040503050406030204" pitchFamily="18" charset="0"/>
                                        </a:rPr>
                                        <m:t>∞</m:t>
                                      </m:r>
                                    </m:sub>
                                    <m:sup>
                                      <m:r>
                                        <a:rPr lang="en-US" sz="4400" i="1">
                                          <a:solidFill>
                                            <a:schemeClr val="bg1"/>
                                          </a:solidFill>
                                          <a:latin typeface="Cambria Math" panose="02040503050406030204" pitchFamily="18" charset="0"/>
                                        </a:rPr>
                                        <m:t>2</m:t>
                                      </m:r>
                                    </m:sup>
                                  </m:sSubSup>
                                </m:e>
                              </m:rad>
                            </m:den>
                          </m:f>
                        </m:e>
                      </m:d>
                    </m:oMath>
                  </m:oMathPara>
                </a14:m>
                <a:endParaRPr lang="en-US" sz="4400" dirty="0"/>
              </a:p>
            </p:txBody>
          </p:sp>
        </mc:Choice>
        <mc:Fallback xmlns="">
          <p:sp>
            <p:nvSpPr>
              <p:cNvPr id="13" name="TextBox 12">
                <a:extLst>
                  <a:ext uri="{FF2B5EF4-FFF2-40B4-BE49-F238E27FC236}">
                    <a16:creationId xmlns:a16="http://schemas.microsoft.com/office/drawing/2014/main" id="{988477D9-146E-B59B-3E16-F23019B8E2C0}"/>
                  </a:ext>
                </a:extLst>
              </p:cNvPr>
              <p:cNvSpPr txBox="1">
                <a:spLocks noRot="1" noChangeAspect="1" noMove="1" noResize="1" noEditPoints="1" noAdjustHandles="1" noChangeArrowheads="1" noChangeShapeType="1" noTextEdit="1"/>
              </p:cNvSpPr>
              <p:nvPr/>
            </p:nvSpPr>
            <p:spPr>
              <a:xfrm>
                <a:off x="9144000" y="7805939"/>
                <a:ext cx="7748853" cy="1750094"/>
              </a:xfrm>
              <a:prstGeom prst="rect">
                <a:avLst/>
              </a:prstGeom>
              <a:blipFill>
                <a:blip r:embed="rId7"/>
                <a:stretch>
                  <a:fillRect/>
                </a:stretch>
              </a:blipFill>
            </p:spPr>
            <p:txBody>
              <a:bodyPr/>
              <a:lstStyle/>
              <a:p>
                <a:r>
                  <a:rPr lang="en-US">
                    <a:noFill/>
                  </a:rPr>
                  <a:t> </a:t>
                </a:r>
              </a:p>
            </p:txBody>
          </p:sp>
        </mc:Fallback>
      </mc:AlternateContent>
      <p:sp>
        <p:nvSpPr>
          <p:cNvPr id="14" name="TextBox 21">
            <a:extLst>
              <a:ext uri="{FF2B5EF4-FFF2-40B4-BE49-F238E27FC236}">
                <a16:creationId xmlns:a16="http://schemas.microsoft.com/office/drawing/2014/main" id="{4CD43005-28A5-7B64-37C0-EB8E43FC5002}"/>
              </a:ext>
            </a:extLst>
          </p:cNvPr>
          <p:cNvSpPr txBox="1"/>
          <p:nvPr/>
        </p:nvSpPr>
        <p:spPr>
          <a:xfrm>
            <a:off x="1121228" y="8245604"/>
            <a:ext cx="8619936" cy="894476"/>
          </a:xfrm>
          <a:prstGeom prst="rect">
            <a:avLst/>
          </a:prstGeom>
        </p:spPr>
        <p:txBody>
          <a:bodyPr wrap="square" lIns="0" tIns="0" rIns="0" bIns="0" rtlCol="0" anchor="t">
            <a:spAutoFit/>
          </a:bodyPr>
          <a:lstStyle/>
          <a:p>
            <a:pPr algn="l" rtl="0" fontAlgn="base">
              <a:lnSpc>
                <a:spcPct val="150000"/>
              </a:lnSpc>
            </a:pPr>
            <a:r>
              <a:rPr lang="en-US" sz="4400" b="0" i="0">
                <a:solidFill>
                  <a:schemeClr val="bg1"/>
                </a:solidFill>
                <a:effectLst/>
                <a:latin typeface="Inter"/>
                <a:ea typeface="Roboto Slab"/>
                <a:cs typeface="Roboto Slab"/>
              </a:rPr>
              <a:t>Mean Relative Error: 0.801%</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135BC02-BCCB-55EF-BF55-88E7A4A01F3D}"/>
                  </a:ext>
                </a:extLst>
              </p:cNvPr>
              <p:cNvSpPr txBox="1"/>
              <p:nvPr/>
            </p:nvSpPr>
            <p:spPr>
              <a:xfrm>
                <a:off x="5882185" y="56008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7" name="TextBox 16">
                <a:extLst>
                  <a:ext uri="{FF2B5EF4-FFF2-40B4-BE49-F238E27FC236}">
                    <a16:creationId xmlns:a16="http://schemas.microsoft.com/office/drawing/2014/main" id="{F135BC02-BCCB-55EF-BF55-88E7A4A01F3D}"/>
                  </a:ext>
                </a:extLst>
              </p:cNvPr>
              <p:cNvSpPr txBox="1">
                <a:spLocks noRot="1" noChangeAspect="1" noMove="1" noResize="1" noEditPoints="1" noAdjustHandles="1" noChangeArrowheads="1" noChangeShapeType="1" noTextEdit="1"/>
              </p:cNvSpPr>
              <p:nvPr/>
            </p:nvSpPr>
            <p:spPr>
              <a:xfrm>
                <a:off x="5882185" y="5600804"/>
                <a:ext cx="2074461" cy="584775"/>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D04AB76-B0A8-ED22-35D2-12563DCE4940}"/>
                  </a:ext>
                </a:extLst>
              </p:cNvPr>
              <p:cNvSpPr txBox="1"/>
              <p:nvPr/>
            </p:nvSpPr>
            <p:spPr>
              <a:xfrm>
                <a:off x="15224077" y="53956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8" name="TextBox 17">
                <a:extLst>
                  <a:ext uri="{FF2B5EF4-FFF2-40B4-BE49-F238E27FC236}">
                    <a16:creationId xmlns:a16="http://schemas.microsoft.com/office/drawing/2014/main" id="{6D04AB76-B0A8-ED22-35D2-12563DCE4940}"/>
                  </a:ext>
                </a:extLst>
              </p:cNvPr>
              <p:cNvSpPr txBox="1">
                <a:spLocks noRot="1" noChangeAspect="1" noMove="1" noResize="1" noEditPoints="1" noAdjustHandles="1" noChangeArrowheads="1" noChangeShapeType="1" noTextEdit="1"/>
              </p:cNvSpPr>
              <p:nvPr/>
            </p:nvSpPr>
            <p:spPr>
              <a:xfrm>
                <a:off x="15224077" y="5395650"/>
                <a:ext cx="1733266" cy="584775"/>
              </a:xfrm>
              <a:prstGeom prst="rect">
                <a:avLst/>
              </a:prstGeom>
              <a:blipFill>
                <a:blip r:embed="rId9"/>
                <a:stretch>
                  <a:fillRect/>
                </a:stretch>
              </a:blipFill>
            </p:spPr>
            <p:txBody>
              <a:bodyPr/>
              <a:lstStyle/>
              <a:p>
                <a:r>
                  <a:rPr lang="en-US">
                    <a:noFill/>
                  </a:rPr>
                  <a:t> </a:t>
                </a:r>
              </a:p>
            </p:txBody>
          </p:sp>
        </mc:Fallback>
      </mc:AlternateContent>
      <p:sp>
        <p:nvSpPr>
          <p:cNvPr id="3" name="Footer Placeholder 8">
            <a:extLst>
              <a:ext uri="{FF2B5EF4-FFF2-40B4-BE49-F238E27FC236}">
                <a16:creationId xmlns:a16="http://schemas.microsoft.com/office/drawing/2014/main" id="{09E7AEC4-CDF3-24DC-00A4-A3452D75814C}"/>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9CBDB4C3-ADE7-DDF7-AB5C-E6B3A97242C3}"/>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11</a:t>
            </a:r>
          </a:p>
        </p:txBody>
      </p:sp>
      <p:cxnSp>
        <p:nvCxnSpPr>
          <p:cNvPr id="6" name="Straight Arrow Connector 5">
            <a:extLst>
              <a:ext uri="{FF2B5EF4-FFF2-40B4-BE49-F238E27FC236}">
                <a16:creationId xmlns:a16="http://schemas.microsoft.com/office/drawing/2014/main" id="{5F5F3C3E-6A75-EEA7-8F6B-10C947BF82B6}"/>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7" name="TextBox 21">
            <a:extLst>
              <a:ext uri="{FF2B5EF4-FFF2-40B4-BE49-F238E27FC236}">
                <a16:creationId xmlns:a16="http://schemas.microsoft.com/office/drawing/2014/main" id="{05B5A4E0-7672-1C01-3452-E3DDEC18ADEB}"/>
              </a:ext>
            </a:extLst>
          </p:cNvPr>
          <p:cNvSpPr txBox="1"/>
          <p:nvPr/>
        </p:nvSpPr>
        <p:spPr>
          <a:xfrm>
            <a:off x="16957343" y="8063868"/>
            <a:ext cx="950516" cy="931024"/>
          </a:xfrm>
          <a:prstGeom prst="rect">
            <a:avLst/>
          </a:prstGeom>
        </p:spPr>
        <p:txBody>
          <a:bodyPr wrap="square" lIns="0" tIns="0" rIns="0" bIns="0" rtlCol="0" anchor="t">
            <a:spAutoFit/>
          </a:bodyPr>
          <a:lstStyle/>
          <a:p>
            <a:pPr algn="l" rtl="0" fontAlgn="base">
              <a:lnSpc>
                <a:spcPct val="150000"/>
              </a:lnSpc>
            </a:pPr>
            <a:r>
              <a:rPr lang="en-US" sz="4400" b="0" i="0" dirty="0">
                <a:solidFill>
                  <a:schemeClr val="bg1"/>
                </a:solidFill>
                <a:effectLst/>
                <a:latin typeface="Nunito Sans" pitchFamily="2" charset="0"/>
                <a:ea typeface="Roboto Slab" pitchFamily="2" charset="0"/>
                <a:cs typeface="Roboto Slab" pitchFamily="2" charset="0"/>
              </a:rPr>
              <a:t>[3]</a:t>
            </a:r>
          </a:p>
        </p:txBody>
      </p:sp>
    </p:spTree>
    <p:extLst>
      <p:ext uri="{BB962C8B-B14F-4D97-AF65-F5344CB8AC3E}">
        <p14:creationId xmlns:p14="http://schemas.microsoft.com/office/powerpoint/2010/main" val="370975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F0B12-0C09-2D57-F6BD-C76035987624}"/>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E5BD06-F151-95B0-0040-B41583D655C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A6590C9B-A5E7-28FD-74A9-5F34826B1CAC}"/>
              </a:ext>
            </a:extLst>
          </p:cNvPr>
          <p:cNvSpPr txBox="1"/>
          <p:nvPr/>
        </p:nvSpPr>
        <p:spPr>
          <a:xfrm>
            <a:off x="1121228" y="952500"/>
            <a:ext cx="17030294"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STATIC STABILITY: RESULTS, DRAG</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pic>
        <p:nvPicPr>
          <p:cNvPr id="10" name="Picture 9">
            <a:extLst>
              <a:ext uri="{FF2B5EF4-FFF2-40B4-BE49-F238E27FC236}">
                <a16:creationId xmlns:a16="http://schemas.microsoft.com/office/drawing/2014/main" id="{52D9C650-A982-571F-2822-490C6B02EBE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24986" y="2387725"/>
            <a:ext cx="7438028" cy="5576395"/>
          </a:xfrm>
          <a:prstGeom prst="rect">
            <a:avLst/>
          </a:prstGeom>
          <a:ln w="38100">
            <a:solidFill>
              <a:srgbClr val="E46C0A"/>
            </a:solidFill>
          </a:ln>
        </p:spPr>
      </p:pic>
      <p:sp>
        <p:nvSpPr>
          <p:cNvPr id="3" name="Footer Placeholder 8">
            <a:extLst>
              <a:ext uri="{FF2B5EF4-FFF2-40B4-BE49-F238E27FC236}">
                <a16:creationId xmlns:a16="http://schemas.microsoft.com/office/drawing/2014/main" id="{1348F5E1-2FD6-DE7F-B087-A06CAD925F36}"/>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CF3855CB-F863-E1E2-49F5-C4EA2A9D64CA}"/>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12</a:t>
            </a:r>
          </a:p>
        </p:txBody>
      </p:sp>
      <p:cxnSp>
        <p:nvCxnSpPr>
          <p:cNvPr id="6" name="Straight Arrow Connector 5">
            <a:extLst>
              <a:ext uri="{FF2B5EF4-FFF2-40B4-BE49-F238E27FC236}">
                <a16:creationId xmlns:a16="http://schemas.microsoft.com/office/drawing/2014/main" id="{4936F892-1425-6BD4-5FC4-55FB71B93EF2}"/>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5586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F9131-1C95-0CA4-A23C-1D1FEB0D3431}"/>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BB5CA27-0B7B-4C18-5A22-724A7F3FEC5D}"/>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2736B1FB-78B0-7046-0FAE-43F67CBE5783}"/>
              </a:ext>
            </a:extLst>
          </p:cNvPr>
          <p:cNvSpPr txBox="1"/>
          <p:nvPr/>
        </p:nvSpPr>
        <p:spPr>
          <a:xfrm>
            <a:off x="1121228" y="952500"/>
            <a:ext cx="17030294"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STATIC STABILITY: RESULTS, DRAG</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pic>
        <p:nvPicPr>
          <p:cNvPr id="10" name="Picture 9">
            <a:extLst>
              <a:ext uri="{FF2B5EF4-FFF2-40B4-BE49-F238E27FC236}">
                <a16:creationId xmlns:a16="http://schemas.microsoft.com/office/drawing/2014/main" id="{4B460CDF-1949-F145-5BF8-0F4605020A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24986" y="2387725"/>
            <a:ext cx="7438028" cy="5576396"/>
          </a:xfrm>
          <a:prstGeom prst="rect">
            <a:avLst/>
          </a:prstGeom>
          <a:ln w="38100">
            <a:solidFill>
              <a:srgbClr val="E46C0A"/>
            </a:solid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ACC33225-4A9B-A2D5-9F08-FF7B374D526C}"/>
                  </a:ext>
                </a:extLst>
              </p:cNvPr>
              <p:cNvSpPr txBox="1"/>
              <p:nvPr/>
            </p:nvSpPr>
            <p:spPr>
              <a:xfrm>
                <a:off x="12380407" y="8817784"/>
                <a:ext cx="3717043"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smtClean="0">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𝐶</m:t>
                          </m:r>
                        </m:e>
                        <m:sub>
                          <m:r>
                            <a:rPr lang="en-US" sz="4000" b="0" i="1" smtClean="0">
                              <a:solidFill>
                                <a:schemeClr val="bg1"/>
                              </a:solidFill>
                              <a:latin typeface="Cambria Math" panose="02040503050406030204" pitchFamily="18" charset="0"/>
                            </a:rPr>
                            <m:t>𝐷</m:t>
                          </m:r>
                        </m:sub>
                      </m:sSub>
                      <m:d>
                        <m:dPr>
                          <m:ctrlPr>
                            <a:rPr lang="en-US" sz="4000" i="1">
                              <a:solidFill>
                                <a:schemeClr val="bg1"/>
                              </a:solidFill>
                              <a:latin typeface="Cambria Math" panose="02040503050406030204" pitchFamily="18" charset="0"/>
                            </a:rPr>
                          </m:ctrlPr>
                        </m:dPr>
                        <m:e>
                          <m:r>
                            <a:rPr lang="en-US" sz="4000" i="1">
                              <a:solidFill>
                                <a:schemeClr val="bg1"/>
                              </a:solidFill>
                              <a:latin typeface="Cambria Math" panose="02040503050406030204" pitchFamily="18" charset="0"/>
                            </a:rPr>
                            <m:t>𝛼</m:t>
                          </m:r>
                        </m:e>
                      </m:d>
                      <m:r>
                        <a:rPr lang="en-US" sz="4000" i="1">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𝐴</m:t>
                      </m:r>
                      <m:r>
                        <a:rPr lang="en-US" sz="4000" b="0" i="1" smtClean="0">
                          <a:solidFill>
                            <a:schemeClr val="bg1"/>
                          </a:solidFill>
                          <a:latin typeface="Cambria Math" panose="02040503050406030204" pitchFamily="18" charset="0"/>
                        </a:rPr>
                        <m:t>𝛼</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𝐵</m:t>
                      </m:r>
                    </m:oMath>
                  </m:oMathPara>
                </a14:m>
                <a:endParaRPr lang="en-US" sz="4000"/>
              </a:p>
            </p:txBody>
          </p:sp>
        </mc:Choice>
        <mc:Fallback xmlns="">
          <p:sp>
            <p:nvSpPr>
              <p:cNvPr id="13" name="TextBox 12">
                <a:extLst>
                  <a:ext uri="{FF2B5EF4-FFF2-40B4-BE49-F238E27FC236}">
                    <a16:creationId xmlns:a16="http://schemas.microsoft.com/office/drawing/2014/main" id="{ACC33225-4A9B-A2D5-9F08-FF7B374D526C}"/>
                  </a:ext>
                </a:extLst>
              </p:cNvPr>
              <p:cNvSpPr txBox="1">
                <a:spLocks noRot="1" noChangeAspect="1" noMove="1" noResize="1" noEditPoints="1" noAdjustHandles="1" noChangeArrowheads="1" noChangeShapeType="1" noTextEdit="1"/>
              </p:cNvSpPr>
              <p:nvPr/>
            </p:nvSpPr>
            <p:spPr>
              <a:xfrm>
                <a:off x="12380407" y="8817784"/>
                <a:ext cx="3717043" cy="615553"/>
              </a:xfrm>
              <a:prstGeom prst="rect">
                <a:avLst/>
              </a:prstGeom>
              <a:blipFill>
                <a:blip r:embed="rId5"/>
                <a:stretch>
                  <a:fillRect/>
                </a:stretch>
              </a:blipFill>
            </p:spPr>
            <p:txBody>
              <a:bodyPr/>
              <a:lstStyle/>
              <a:p>
                <a:r>
                  <a:rPr lang="en-US">
                    <a:noFill/>
                  </a:rPr>
                  <a:t> </a:t>
                </a:r>
              </a:p>
            </p:txBody>
          </p:sp>
        </mc:Fallback>
      </mc:AlternateContent>
      <p:sp>
        <p:nvSpPr>
          <p:cNvPr id="14" name="TextBox 21">
            <a:extLst>
              <a:ext uri="{FF2B5EF4-FFF2-40B4-BE49-F238E27FC236}">
                <a16:creationId xmlns:a16="http://schemas.microsoft.com/office/drawing/2014/main" id="{EBABCA71-B259-BAF0-60D7-76023EC89BB8}"/>
              </a:ext>
            </a:extLst>
          </p:cNvPr>
          <p:cNvSpPr txBox="1"/>
          <p:nvPr/>
        </p:nvSpPr>
        <p:spPr>
          <a:xfrm>
            <a:off x="1121228" y="8654246"/>
            <a:ext cx="8619936" cy="894476"/>
          </a:xfrm>
          <a:prstGeom prst="rect">
            <a:avLst/>
          </a:prstGeom>
        </p:spPr>
        <p:txBody>
          <a:bodyPr wrap="square" lIns="0" tIns="0" rIns="0" bIns="0" rtlCol="0" anchor="t">
            <a:spAutoFit/>
          </a:bodyPr>
          <a:lstStyle/>
          <a:p>
            <a:pPr algn="l" rtl="0" fontAlgn="base">
              <a:lnSpc>
                <a:spcPct val="150000"/>
              </a:lnSpc>
            </a:pPr>
            <a:r>
              <a:rPr lang="en-US" sz="4400" b="0" i="0">
                <a:solidFill>
                  <a:schemeClr val="bg1"/>
                </a:solidFill>
                <a:effectLst/>
                <a:latin typeface="Inter"/>
                <a:ea typeface="Roboto Slab"/>
                <a:cs typeface="Roboto Slab"/>
              </a:rPr>
              <a:t>Mean Relative Error: 1.384%</a:t>
            </a:r>
          </a:p>
        </p:txBody>
      </p:sp>
      <p:sp>
        <p:nvSpPr>
          <p:cNvPr id="3" name="Footer Placeholder 8">
            <a:extLst>
              <a:ext uri="{FF2B5EF4-FFF2-40B4-BE49-F238E27FC236}">
                <a16:creationId xmlns:a16="http://schemas.microsoft.com/office/drawing/2014/main" id="{FFCC3FAB-06BD-CFF1-3318-C48FA2E128D0}"/>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FE4E109A-42A2-5401-6AD9-FC22DB7C2934}"/>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12</a:t>
            </a:r>
          </a:p>
        </p:txBody>
      </p:sp>
      <p:cxnSp>
        <p:nvCxnSpPr>
          <p:cNvPr id="6" name="Straight Arrow Connector 5">
            <a:extLst>
              <a:ext uri="{FF2B5EF4-FFF2-40B4-BE49-F238E27FC236}">
                <a16:creationId xmlns:a16="http://schemas.microsoft.com/office/drawing/2014/main" id="{1EE82D5F-C34E-ED88-7CDF-A25AB4AF7A23}"/>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84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D6CF6-11FA-C552-55E8-5015B0C2869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8DE879D-7929-31B9-2653-1A4272CD2AF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2837200E-3A67-DB30-8C34-172104D0A95C}"/>
              </a:ext>
            </a:extLst>
          </p:cNvPr>
          <p:cNvSpPr txBox="1"/>
          <p:nvPr/>
        </p:nvSpPr>
        <p:spPr>
          <a:xfrm>
            <a:off x="1121228" y="952500"/>
            <a:ext cx="16709572"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STATIC STABILITY: RESULTS, MOMENT</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5E8817EF-1342-8B56-DDA5-3E7F36D4CDA9}"/>
                  </a:ext>
                </a:extLst>
              </p:cNvPr>
              <p:cNvSpPr txBox="1"/>
              <p:nvPr/>
            </p:nvSpPr>
            <p:spPr>
              <a:xfrm>
                <a:off x="5882185" y="56008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a:p>
            </p:txBody>
          </p:sp>
        </mc:Choice>
        <mc:Fallback xmlns="">
          <p:sp>
            <p:nvSpPr>
              <p:cNvPr id="17" name="TextBox 16">
                <a:extLst>
                  <a:ext uri="{FF2B5EF4-FFF2-40B4-BE49-F238E27FC236}">
                    <a16:creationId xmlns:a16="http://schemas.microsoft.com/office/drawing/2014/main" id="{5E8817EF-1342-8B56-DDA5-3E7F36D4CDA9}"/>
                  </a:ext>
                </a:extLst>
              </p:cNvPr>
              <p:cNvSpPr txBox="1">
                <a:spLocks noRot="1" noChangeAspect="1" noMove="1" noResize="1" noEditPoints="1" noAdjustHandles="1" noChangeArrowheads="1" noChangeShapeType="1" noTextEdit="1"/>
              </p:cNvSpPr>
              <p:nvPr/>
            </p:nvSpPr>
            <p:spPr>
              <a:xfrm>
                <a:off x="5882185" y="5600804"/>
                <a:ext cx="2074461"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DDA170B-6047-B904-D37E-7B5C3CAFE5D4}"/>
                  </a:ext>
                </a:extLst>
              </p:cNvPr>
              <p:cNvSpPr txBox="1"/>
              <p:nvPr/>
            </p:nvSpPr>
            <p:spPr>
              <a:xfrm>
                <a:off x="15224077" y="53956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a:p>
            </p:txBody>
          </p:sp>
        </mc:Choice>
        <mc:Fallback xmlns="">
          <p:sp>
            <p:nvSpPr>
              <p:cNvPr id="18" name="TextBox 17">
                <a:extLst>
                  <a:ext uri="{FF2B5EF4-FFF2-40B4-BE49-F238E27FC236}">
                    <a16:creationId xmlns:a16="http://schemas.microsoft.com/office/drawing/2014/main" id="{7DDA170B-6047-B904-D37E-7B5C3CAFE5D4}"/>
                  </a:ext>
                </a:extLst>
              </p:cNvPr>
              <p:cNvSpPr txBox="1">
                <a:spLocks noRot="1" noChangeAspect="1" noMove="1" noResize="1" noEditPoints="1" noAdjustHandles="1" noChangeArrowheads="1" noChangeShapeType="1" noTextEdit="1"/>
              </p:cNvSpPr>
              <p:nvPr/>
            </p:nvSpPr>
            <p:spPr>
              <a:xfrm>
                <a:off x="15224077" y="5395650"/>
                <a:ext cx="1733266" cy="584775"/>
              </a:xfrm>
              <a:prstGeom prst="rect">
                <a:avLst/>
              </a:prstGeom>
              <a:blipFill>
                <a:blip r:embed="rId6"/>
                <a:stretch>
                  <a:fillRect/>
                </a:stretch>
              </a:blipFill>
            </p:spPr>
            <p:txBody>
              <a:bodyPr/>
              <a:lstStyle/>
              <a:p>
                <a:r>
                  <a:rPr lang="en-US">
                    <a:noFill/>
                  </a:rPr>
                  <a:t> </a:t>
                </a:r>
              </a:p>
            </p:txBody>
          </p:sp>
        </mc:Fallback>
      </mc:AlternateContent>
      <p:sp>
        <p:nvSpPr>
          <p:cNvPr id="3" name="Footer Placeholder 8">
            <a:extLst>
              <a:ext uri="{FF2B5EF4-FFF2-40B4-BE49-F238E27FC236}">
                <a16:creationId xmlns:a16="http://schemas.microsoft.com/office/drawing/2014/main" id="{1624AEF8-93EF-3D0B-4068-BB0FBECDD52D}"/>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FE753231-4657-0A71-3A77-6EC56346F61A}"/>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13</a:t>
            </a:r>
          </a:p>
        </p:txBody>
      </p:sp>
      <p:pic>
        <p:nvPicPr>
          <p:cNvPr id="8" name="Picture 7">
            <a:extLst>
              <a:ext uri="{FF2B5EF4-FFF2-40B4-BE49-F238E27FC236}">
                <a16:creationId xmlns:a16="http://schemas.microsoft.com/office/drawing/2014/main" id="{62B882C8-96CF-099A-40E6-10893911566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9921921" y="2066895"/>
            <a:ext cx="7438028" cy="5576396"/>
          </a:xfrm>
          <a:prstGeom prst="rect">
            <a:avLst/>
          </a:prstGeom>
          <a:ln w="38100">
            <a:solidFill>
              <a:srgbClr val="E46C0A"/>
            </a:solidFill>
          </a:ln>
        </p:spPr>
      </p:pic>
      <p:cxnSp>
        <p:nvCxnSpPr>
          <p:cNvPr id="6" name="Straight Arrow Connector 5">
            <a:extLst>
              <a:ext uri="{FF2B5EF4-FFF2-40B4-BE49-F238E27FC236}">
                <a16:creationId xmlns:a16="http://schemas.microsoft.com/office/drawing/2014/main" id="{10FEAE99-6D22-9D07-CCBC-DBC6110C2D3C}"/>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0547525-8DEB-F5CF-3EDA-DBE9C445E7E7}"/>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28049" y="2066895"/>
            <a:ext cx="7438028" cy="5576396"/>
          </a:xfrm>
          <a:prstGeom prst="rect">
            <a:avLst/>
          </a:prstGeom>
          <a:ln w="38100">
            <a:solidFill>
              <a:srgbClr val="E46C0A"/>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2856630-4922-728C-A563-E153845E24F3}"/>
                  </a:ext>
                </a:extLst>
              </p:cNvPr>
              <p:cNvSpPr txBox="1"/>
              <p:nvPr/>
            </p:nvSpPr>
            <p:spPr>
              <a:xfrm>
                <a:off x="6034585" y="57532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a:p>
            </p:txBody>
          </p:sp>
        </mc:Choice>
        <mc:Fallback xmlns="">
          <p:sp>
            <p:nvSpPr>
              <p:cNvPr id="9" name="TextBox 8">
                <a:extLst>
                  <a:ext uri="{FF2B5EF4-FFF2-40B4-BE49-F238E27FC236}">
                    <a16:creationId xmlns:a16="http://schemas.microsoft.com/office/drawing/2014/main" id="{62856630-4922-728C-A563-E153845E24F3}"/>
                  </a:ext>
                </a:extLst>
              </p:cNvPr>
              <p:cNvSpPr txBox="1">
                <a:spLocks noRot="1" noChangeAspect="1" noMove="1" noResize="1" noEditPoints="1" noAdjustHandles="1" noChangeArrowheads="1" noChangeShapeType="1" noTextEdit="1"/>
              </p:cNvSpPr>
              <p:nvPr/>
            </p:nvSpPr>
            <p:spPr>
              <a:xfrm>
                <a:off x="6034585" y="5753204"/>
                <a:ext cx="2074461" cy="584775"/>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A0F7D6EE-2B5D-F71A-B6C7-E1E959E74865}"/>
                  </a:ext>
                </a:extLst>
              </p:cNvPr>
              <p:cNvSpPr txBox="1"/>
              <p:nvPr/>
            </p:nvSpPr>
            <p:spPr>
              <a:xfrm>
                <a:off x="15376477" y="55480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a:p>
            </p:txBody>
          </p:sp>
        </mc:Choice>
        <mc:Fallback xmlns="">
          <p:sp>
            <p:nvSpPr>
              <p:cNvPr id="10" name="TextBox 9">
                <a:extLst>
                  <a:ext uri="{FF2B5EF4-FFF2-40B4-BE49-F238E27FC236}">
                    <a16:creationId xmlns:a16="http://schemas.microsoft.com/office/drawing/2014/main" id="{A0F7D6EE-2B5D-F71A-B6C7-E1E959E74865}"/>
                  </a:ext>
                </a:extLst>
              </p:cNvPr>
              <p:cNvSpPr txBox="1">
                <a:spLocks noRot="1" noChangeAspect="1" noMove="1" noResize="1" noEditPoints="1" noAdjustHandles="1" noChangeArrowheads="1" noChangeShapeType="1" noTextEdit="1"/>
              </p:cNvSpPr>
              <p:nvPr/>
            </p:nvSpPr>
            <p:spPr>
              <a:xfrm>
                <a:off x="15376477" y="5548050"/>
                <a:ext cx="1733266" cy="584775"/>
              </a:xfrm>
              <a:prstGeom prst="rect">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30774601"/>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CCA4-7A9C-1072-3058-C20CB66E999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6947E08-1596-3376-31A3-8D6DE710D732}"/>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8EA9B1A7-D4B1-638E-6E0C-48B4DBC658FA}"/>
              </a:ext>
            </a:extLst>
          </p:cNvPr>
          <p:cNvSpPr txBox="1"/>
          <p:nvPr/>
        </p:nvSpPr>
        <p:spPr>
          <a:xfrm>
            <a:off x="1121228" y="952500"/>
            <a:ext cx="16709572"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STATIC STABILITY: RESULTS, MOMENT</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DAC9165-96A6-D719-B973-3637EC92D7DA}"/>
                  </a:ext>
                </a:extLst>
              </p:cNvPr>
              <p:cNvSpPr txBox="1"/>
              <p:nvPr/>
            </p:nvSpPr>
            <p:spPr>
              <a:xfrm>
                <a:off x="8945837" y="7954769"/>
                <a:ext cx="9390199" cy="15910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000" i="1">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𝐶</m:t>
                          </m:r>
                        </m:e>
                        <m:sub>
                          <m:r>
                            <a:rPr lang="en-US" sz="4000" i="1">
                              <a:solidFill>
                                <a:schemeClr val="bg1"/>
                              </a:solidFill>
                              <a:latin typeface="Cambria Math" panose="02040503050406030204" pitchFamily="18" charset="0"/>
                            </a:rPr>
                            <m:t>𝑀</m:t>
                          </m:r>
                        </m:sub>
                      </m:sSub>
                      <m:d>
                        <m:dPr>
                          <m:ctrlPr>
                            <a:rPr lang="en-US" sz="4000" i="1">
                              <a:solidFill>
                                <a:schemeClr val="bg1"/>
                              </a:solidFill>
                              <a:latin typeface="Cambria Math" panose="02040503050406030204" pitchFamily="18" charset="0"/>
                            </a:rPr>
                          </m:ctrlPr>
                        </m:dPr>
                        <m:e>
                          <m:r>
                            <a:rPr lang="en-US" sz="4000" i="1">
                              <a:solidFill>
                                <a:schemeClr val="bg1"/>
                              </a:solidFill>
                              <a:latin typeface="Cambria Math" panose="02040503050406030204" pitchFamily="18" charset="0"/>
                            </a:rPr>
                            <m:t>𝛼</m:t>
                          </m:r>
                          <m:r>
                            <a:rPr lang="en-US" sz="4000" i="1">
                              <a:solidFill>
                                <a:schemeClr val="bg1"/>
                              </a:solidFill>
                              <a:latin typeface="Cambria Math" panose="02040503050406030204" pitchFamily="18" charset="0"/>
                            </a:rPr>
                            <m:t>, </m:t>
                          </m:r>
                          <m:sSub>
                            <m:sSubPr>
                              <m:ctrlPr>
                                <a:rPr lang="en-US" sz="4000" i="1">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𝑀</m:t>
                              </m:r>
                            </m:e>
                            <m:sub>
                              <m:r>
                                <a:rPr lang="en-US" sz="4000" i="1">
                                  <a:solidFill>
                                    <a:schemeClr val="bg1"/>
                                  </a:solidFill>
                                  <a:latin typeface="Cambria Math" panose="02040503050406030204" pitchFamily="18" charset="0"/>
                                </a:rPr>
                                <m:t>∞</m:t>
                              </m:r>
                            </m:sub>
                          </m:sSub>
                        </m:e>
                      </m:d>
                      <m:r>
                        <a:rPr lang="en-US" sz="4000" i="1">
                          <a:solidFill>
                            <a:schemeClr val="bg1"/>
                          </a:solidFill>
                          <a:latin typeface="Cambria Math" panose="02040503050406030204" pitchFamily="18" charset="0"/>
                        </a:rPr>
                        <m:t>=</m:t>
                      </m:r>
                      <m:r>
                        <a:rPr lang="en-US" sz="4000" i="1">
                          <a:solidFill>
                            <a:schemeClr val="bg1"/>
                          </a:solidFill>
                          <a:latin typeface="Cambria Math" panose="02040503050406030204" pitchFamily="18" charset="0"/>
                        </a:rPr>
                        <m:t>𝛼</m:t>
                      </m:r>
                      <m:d>
                        <m:dPr>
                          <m:ctrlPr>
                            <a:rPr lang="en-US" sz="4000" i="1">
                              <a:solidFill>
                                <a:schemeClr val="bg1"/>
                              </a:solidFill>
                              <a:latin typeface="Cambria Math" panose="02040503050406030204" pitchFamily="18" charset="0"/>
                            </a:rPr>
                          </m:ctrlPr>
                        </m:dPr>
                        <m:e>
                          <m:f>
                            <m:fPr>
                              <m:ctrlPr>
                                <a:rPr lang="en-US" sz="4000" i="1">
                                  <a:solidFill>
                                    <a:schemeClr val="bg1"/>
                                  </a:solidFill>
                                  <a:latin typeface="Cambria Math" panose="02040503050406030204" pitchFamily="18" charset="0"/>
                                </a:rPr>
                              </m:ctrlPr>
                            </m:fPr>
                            <m:num>
                              <m:r>
                                <a:rPr lang="en-US" sz="4000" i="1">
                                  <a:solidFill>
                                    <a:schemeClr val="bg1"/>
                                  </a:solidFill>
                                  <a:latin typeface="Cambria Math" panose="02040503050406030204" pitchFamily="18" charset="0"/>
                                </a:rPr>
                                <m:t>𝐴</m:t>
                              </m:r>
                            </m:num>
                            <m:den>
                              <m:r>
                                <a:rPr lang="en-US" sz="4000" i="1">
                                  <a:solidFill>
                                    <a:schemeClr val="bg1"/>
                                  </a:solidFill>
                                  <a:latin typeface="Cambria Math" panose="02040503050406030204" pitchFamily="18" charset="0"/>
                                </a:rPr>
                                <m:t>𝐵</m:t>
                              </m:r>
                              <m:r>
                                <a:rPr lang="en-US" sz="4000" i="1">
                                  <a:solidFill>
                                    <a:schemeClr val="bg1"/>
                                  </a:solidFill>
                                  <a:latin typeface="Cambria Math" panose="02040503050406030204" pitchFamily="18" charset="0"/>
                                </a:rPr>
                                <m:t>+</m:t>
                              </m:r>
                              <m:rad>
                                <m:radPr>
                                  <m:degHide m:val="on"/>
                                  <m:ctrlPr>
                                    <a:rPr lang="en-US" sz="4000" i="1">
                                      <a:solidFill>
                                        <a:schemeClr val="bg1"/>
                                      </a:solidFill>
                                      <a:latin typeface="Cambria Math" panose="02040503050406030204" pitchFamily="18" charset="0"/>
                                    </a:rPr>
                                  </m:ctrlPr>
                                </m:radPr>
                                <m:deg/>
                                <m:e>
                                  <m:r>
                                    <a:rPr lang="en-US" sz="4000" i="1">
                                      <a:solidFill>
                                        <a:schemeClr val="bg1"/>
                                      </a:solidFill>
                                      <a:latin typeface="Cambria Math" panose="02040503050406030204" pitchFamily="18" charset="0"/>
                                    </a:rPr>
                                    <m:t>1−</m:t>
                                  </m:r>
                                  <m:sSubSup>
                                    <m:sSubSupPr>
                                      <m:ctrlPr>
                                        <a:rPr lang="en-US" sz="4000" i="1">
                                          <a:solidFill>
                                            <a:schemeClr val="bg1"/>
                                          </a:solidFill>
                                          <a:latin typeface="Cambria Math" panose="02040503050406030204" pitchFamily="18" charset="0"/>
                                        </a:rPr>
                                      </m:ctrlPr>
                                    </m:sSubSupPr>
                                    <m:e>
                                      <m:r>
                                        <a:rPr lang="en-US" sz="4000" i="1">
                                          <a:solidFill>
                                            <a:schemeClr val="bg1"/>
                                          </a:solidFill>
                                          <a:latin typeface="Cambria Math" panose="02040503050406030204" pitchFamily="18" charset="0"/>
                                        </a:rPr>
                                        <m:t>𝑀</m:t>
                                      </m:r>
                                    </m:e>
                                    <m:sub>
                                      <m:r>
                                        <a:rPr lang="en-US" sz="4000" i="1">
                                          <a:solidFill>
                                            <a:schemeClr val="bg1"/>
                                          </a:solidFill>
                                          <a:latin typeface="Cambria Math" panose="02040503050406030204" pitchFamily="18" charset="0"/>
                                        </a:rPr>
                                        <m:t>∞</m:t>
                                      </m:r>
                                    </m:sub>
                                    <m:sup>
                                      <m:r>
                                        <a:rPr lang="en-US" sz="4000" i="1">
                                          <a:solidFill>
                                            <a:schemeClr val="bg1"/>
                                          </a:solidFill>
                                          <a:latin typeface="Cambria Math" panose="02040503050406030204" pitchFamily="18" charset="0"/>
                                        </a:rPr>
                                        <m:t>2</m:t>
                                      </m:r>
                                    </m:sup>
                                  </m:sSubSup>
                                </m:e>
                              </m:rad>
                            </m:den>
                          </m:f>
                          <m:r>
                            <a:rPr lang="en-US" sz="4000" i="1">
                              <a:solidFill>
                                <a:schemeClr val="bg1"/>
                              </a:solidFill>
                              <a:latin typeface="Cambria Math" panose="02040503050406030204" pitchFamily="18" charset="0"/>
                            </a:rPr>
                            <m:t>+</m:t>
                          </m:r>
                          <m:r>
                            <a:rPr lang="en-US" sz="4000" i="1">
                              <a:solidFill>
                                <a:schemeClr val="bg1"/>
                              </a:solidFill>
                              <a:latin typeface="Cambria Math" panose="02040503050406030204" pitchFamily="18" charset="0"/>
                            </a:rPr>
                            <m:t>𝐶</m:t>
                          </m:r>
                          <m:r>
                            <a:rPr lang="en-US" sz="4000" i="1">
                              <a:solidFill>
                                <a:schemeClr val="bg1"/>
                              </a:solidFill>
                              <a:latin typeface="Cambria Math" panose="02040503050406030204" pitchFamily="18" charset="0"/>
                            </a:rPr>
                            <m:t>𝛼</m:t>
                          </m:r>
                          <m:r>
                            <a:rPr lang="en-US" sz="4000" i="1">
                              <a:solidFill>
                                <a:schemeClr val="bg1"/>
                              </a:solidFill>
                              <a:latin typeface="Cambria Math" panose="02040503050406030204" pitchFamily="18" charset="0"/>
                            </a:rPr>
                            <m:t>+</m:t>
                          </m:r>
                          <m:r>
                            <a:rPr lang="en-US" sz="4000" i="1">
                              <a:solidFill>
                                <a:schemeClr val="bg1"/>
                              </a:solidFill>
                              <a:latin typeface="Cambria Math" panose="02040503050406030204" pitchFamily="18" charset="0"/>
                            </a:rPr>
                            <m:t>𝐷</m:t>
                          </m:r>
                        </m:e>
                      </m:d>
                    </m:oMath>
                  </m:oMathPara>
                </a14:m>
                <a:endParaRPr lang="en-US" sz="4000" dirty="0"/>
              </a:p>
            </p:txBody>
          </p:sp>
        </mc:Choice>
        <mc:Fallback xmlns="">
          <p:sp>
            <p:nvSpPr>
              <p:cNvPr id="13" name="TextBox 12">
                <a:extLst>
                  <a:ext uri="{FF2B5EF4-FFF2-40B4-BE49-F238E27FC236}">
                    <a16:creationId xmlns:a16="http://schemas.microsoft.com/office/drawing/2014/main" id="{FDAC9165-96A6-D719-B973-3637EC92D7DA}"/>
                  </a:ext>
                </a:extLst>
              </p:cNvPr>
              <p:cNvSpPr txBox="1">
                <a:spLocks noRot="1" noChangeAspect="1" noMove="1" noResize="1" noEditPoints="1" noAdjustHandles="1" noChangeArrowheads="1" noChangeShapeType="1" noTextEdit="1"/>
              </p:cNvSpPr>
              <p:nvPr/>
            </p:nvSpPr>
            <p:spPr>
              <a:xfrm>
                <a:off x="8945837" y="7954769"/>
                <a:ext cx="9390199" cy="1591013"/>
              </a:xfrm>
              <a:prstGeom prst="rect">
                <a:avLst/>
              </a:prstGeom>
              <a:blipFill>
                <a:blip r:embed="rId5"/>
                <a:stretch>
                  <a:fillRect/>
                </a:stretch>
              </a:blipFill>
            </p:spPr>
            <p:txBody>
              <a:bodyPr/>
              <a:lstStyle/>
              <a:p>
                <a:r>
                  <a:rPr lang="en-US">
                    <a:noFill/>
                  </a:rPr>
                  <a:t> </a:t>
                </a:r>
              </a:p>
            </p:txBody>
          </p:sp>
        </mc:Fallback>
      </mc:AlternateContent>
      <p:sp>
        <p:nvSpPr>
          <p:cNvPr id="14" name="TextBox 21">
            <a:extLst>
              <a:ext uri="{FF2B5EF4-FFF2-40B4-BE49-F238E27FC236}">
                <a16:creationId xmlns:a16="http://schemas.microsoft.com/office/drawing/2014/main" id="{87A0E55D-A708-3E45-BB93-C0A931B02A61}"/>
              </a:ext>
            </a:extLst>
          </p:cNvPr>
          <p:cNvSpPr txBox="1"/>
          <p:nvPr/>
        </p:nvSpPr>
        <p:spPr>
          <a:xfrm>
            <a:off x="1121228" y="8245604"/>
            <a:ext cx="8619936" cy="894476"/>
          </a:xfrm>
          <a:prstGeom prst="rect">
            <a:avLst/>
          </a:prstGeom>
        </p:spPr>
        <p:txBody>
          <a:bodyPr wrap="square" lIns="0" tIns="0" rIns="0" bIns="0" rtlCol="0" anchor="t">
            <a:spAutoFit/>
          </a:bodyPr>
          <a:lstStyle/>
          <a:p>
            <a:pPr algn="l" rtl="0" fontAlgn="base">
              <a:lnSpc>
                <a:spcPct val="150000"/>
              </a:lnSpc>
            </a:pPr>
            <a:r>
              <a:rPr lang="en-US" sz="4400" b="0" i="0">
                <a:solidFill>
                  <a:schemeClr val="bg1"/>
                </a:solidFill>
                <a:effectLst/>
                <a:latin typeface="Inter"/>
                <a:ea typeface="Roboto Slab"/>
                <a:cs typeface="Roboto Slab"/>
              </a:rPr>
              <a:t>Mean Relative Error: 0.758%</a:t>
            </a:r>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AFF2C559-C70C-6261-D307-8819FFEED46F}"/>
                  </a:ext>
                </a:extLst>
              </p:cNvPr>
              <p:cNvSpPr txBox="1"/>
              <p:nvPr/>
            </p:nvSpPr>
            <p:spPr>
              <a:xfrm>
                <a:off x="5882185" y="56008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7" name="TextBox 16">
                <a:extLst>
                  <a:ext uri="{FF2B5EF4-FFF2-40B4-BE49-F238E27FC236}">
                    <a16:creationId xmlns:a16="http://schemas.microsoft.com/office/drawing/2014/main" id="{AFF2C559-C70C-6261-D307-8819FFEED46F}"/>
                  </a:ext>
                </a:extLst>
              </p:cNvPr>
              <p:cNvSpPr txBox="1">
                <a:spLocks noRot="1" noChangeAspect="1" noMove="1" noResize="1" noEditPoints="1" noAdjustHandles="1" noChangeArrowheads="1" noChangeShapeType="1" noTextEdit="1"/>
              </p:cNvSpPr>
              <p:nvPr/>
            </p:nvSpPr>
            <p:spPr>
              <a:xfrm>
                <a:off x="5882185" y="5600804"/>
                <a:ext cx="2074461"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B5E6343E-0B4D-35B3-ED1B-15F99C388CB4}"/>
                  </a:ext>
                </a:extLst>
              </p:cNvPr>
              <p:cNvSpPr txBox="1"/>
              <p:nvPr/>
            </p:nvSpPr>
            <p:spPr>
              <a:xfrm>
                <a:off x="15224077" y="53956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8" name="TextBox 17">
                <a:extLst>
                  <a:ext uri="{FF2B5EF4-FFF2-40B4-BE49-F238E27FC236}">
                    <a16:creationId xmlns:a16="http://schemas.microsoft.com/office/drawing/2014/main" id="{B5E6343E-0B4D-35B3-ED1B-15F99C388CB4}"/>
                  </a:ext>
                </a:extLst>
              </p:cNvPr>
              <p:cNvSpPr txBox="1">
                <a:spLocks noRot="1" noChangeAspect="1" noMove="1" noResize="1" noEditPoints="1" noAdjustHandles="1" noChangeArrowheads="1" noChangeShapeType="1" noTextEdit="1"/>
              </p:cNvSpPr>
              <p:nvPr/>
            </p:nvSpPr>
            <p:spPr>
              <a:xfrm>
                <a:off x="15224077" y="5395650"/>
                <a:ext cx="1733266" cy="584775"/>
              </a:xfrm>
              <a:prstGeom prst="rect">
                <a:avLst/>
              </a:prstGeom>
              <a:blipFill>
                <a:blip r:embed="rId7"/>
                <a:stretch>
                  <a:fillRect/>
                </a:stretch>
              </a:blipFill>
            </p:spPr>
            <p:txBody>
              <a:bodyPr/>
              <a:lstStyle/>
              <a:p>
                <a:r>
                  <a:rPr lang="en-US">
                    <a:noFill/>
                  </a:rPr>
                  <a:t> </a:t>
                </a:r>
              </a:p>
            </p:txBody>
          </p:sp>
        </mc:Fallback>
      </mc:AlternateContent>
      <p:sp>
        <p:nvSpPr>
          <p:cNvPr id="3" name="Footer Placeholder 8">
            <a:extLst>
              <a:ext uri="{FF2B5EF4-FFF2-40B4-BE49-F238E27FC236}">
                <a16:creationId xmlns:a16="http://schemas.microsoft.com/office/drawing/2014/main" id="{F49C7BF9-54A6-C846-3EF1-FE61AD289833}"/>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3E1C4291-3858-5D55-4EE9-3026EBDE422A}"/>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13</a:t>
            </a:r>
          </a:p>
        </p:txBody>
      </p:sp>
      <p:pic>
        <p:nvPicPr>
          <p:cNvPr id="8" name="Picture 7">
            <a:extLst>
              <a:ext uri="{FF2B5EF4-FFF2-40B4-BE49-F238E27FC236}">
                <a16:creationId xmlns:a16="http://schemas.microsoft.com/office/drawing/2014/main" id="{AE54B3B3-3B39-B4C6-EAAB-C893CD9D230A}"/>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9921921" y="2066895"/>
            <a:ext cx="7438029" cy="5576396"/>
          </a:xfrm>
          <a:prstGeom prst="rect">
            <a:avLst/>
          </a:prstGeom>
          <a:ln w="38100">
            <a:solidFill>
              <a:srgbClr val="E46C0A"/>
            </a:solidFill>
          </a:ln>
        </p:spPr>
      </p:pic>
      <p:cxnSp>
        <p:nvCxnSpPr>
          <p:cNvPr id="6" name="Straight Arrow Connector 5">
            <a:extLst>
              <a:ext uri="{FF2B5EF4-FFF2-40B4-BE49-F238E27FC236}">
                <a16:creationId xmlns:a16="http://schemas.microsoft.com/office/drawing/2014/main" id="{41A8C6DB-E5E0-73BD-5C30-460F9B1EA142}"/>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1399C8B-3AE3-5046-0596-E91E3C9EFE38}"/>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928048" y="2066895"/>
            <a:ext cx="7438030" cy="5576396"/>
          </a:xfrm>
          <a:prstGeom prst="rect">
            <a:avLst/>
          </a:prstGeom>
          <a:ln w="38100">
            <a:solidFill>
              <a:srgbClr val="E46C0A"/>
            </a:solidFill>
          </a:ln>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BAFAC2FD-70ED-3078-7004-96C3A13314E0}"/>
                  </a:ext>
                </a:extLst>
              </p:cNvPr>
              <p:cNvSpPr txBox="1"/>
              <p:nvPr/>
            </p:nvSpPr>
            <p:spPr>
              <a:xfrm>
                <a:off x="6034585" y="5753204"/>
                <a:ext cx="2074461"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𝟐</m:t>
                          </m:r>
                          <m:r>
                            <a:rPr lang="en-US" sz="3200" b="1" i="1">
                              <a:latin typeface="Cambria Math" panose="02040503050406030204" pitchFamily="18" charset="0"/>
                            </a:rPr>
                            <m:t>.</m:t>
                          </m:r>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9" name="TextBox 8">
                <a:extLst>
                  <a:ext uri="{FF2B5EF4-FFF2-40B4-BE49-F238E27FC236}">
                    <a16:creationId xmlns:a16="http://schemas.microsoft.com/office/drawing/2014/main" id="{BAFAC2FD-70ED-3078-7004-96C3A13314E0}"/>
                  </a:ext>
                </a:extLst>
              </p:cNvPr>
              <p:cNvSpPr txBox="1">
                <a:spLocks noRot="1" noChangeAspect="1" noMove="1" noResize="1" noEditPoints="1" noAdjustHandles="1" noChangeArrowheads="1" noChangeShapeType="1" noTextEdit="1"/>
              </p:cNvSpPr>
              <p:nvPr/>
            </p:nvSpPr>
            <p:spPr>
              <a:xfrm>
                <a:off x="6034585" y="5753204"/>
                <a:ext cx="2074461" cy="584775"/>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7245BDA-3654-6AB4-A9B4-FC80DCBD801A}"/>
                  </a:ext>
                </a:extLst>
              </p:cNvPr>
              <p:cNvSpPr txBox="1"/>
              <p:nvPr/>
            </p:nvSpPr>
            <p:spPr>
              <a:xfrm>
                <a:off x="15376477" y="5548050"/>
                <a:ext cx="1733266" cy="58477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sz="3200" b="1" i="1">
                          <a:latin typeface="Cambria Math" panose="02040503050406030204" pitchFamily="18" charset="0"/>
                        </a:rPr>
                        <m:t>𝜶</m:t>
                      </m:r>
                      <m:r>
                        <a:rPr lang="en-US" sz="3200" b="1" i="1">
                          <a:latin typeface="Cambria Math" panose="02040503050406030204" pitchFamily="18" charset="0"/>
                        </a:rPr>
                        <m:t>=</m:t>
                      </m:r>
                      <m:sSup>
                        <m:sSupPr>
                          <m:ctrlPr>
                            <a:rPr lang="en-US" sz="3200" b="1" i="1">
                              <a:latin typeface="Cambria Math" panose="02040503050406030204" pitchFamily="18" charset="0"/>
                            </a:rPr>
                          </m:ctrlPr>
                        </m:sSupPr>
                        <m:e>
                          <m:r>
                            <a:rPr lang="en-US" sz="3200" b="1" i="1">
                              <a:latin typeface="Cambria Math" panose="02040503050406030204" pitchFamily="18" charset="0"/>
                            </a:rPr>
                            <m:t>𝟓</m:t>
                          </m:r>
                        </m:e>
                        <m:sup>
                          <m:r>
                            <a:rPr lang="en-US" sz="3200" b="1" i="1">
                              <a:latin typeface="Cambria Math" panose="02040503050406030204" pitchFamily="18" charset="0"/>
                            </a:rPr>
                            <m:t>∘</m:t>
                          </m:r>
                        </m:sup>
                      </m:sSup>
                    </m:oMath>
                  </m:oMathPara>
                </a14:m>
                <a:endParaRPr lang="en-US" sz="3200" b="1" dirty="0"/>
              </a:p>
            </p:txBody>
          </p:sp>
        </mc:Choice>
        <mc:Fallback xmlns="">
          <p:sp>
            <p:nvSpPr>
              <p:cNvPr id="11" name="TextBox 10">
                <a:extLst>
                  <a:ext uri="{FF2B5EF4-FFF2-40B4-BE49-F238E27FC236}">
                    <a16:creationId xmlns:a16="http://schemas.microsoft.com/office/drawing/2014/main" id="{A7245BDA-3654-6AB4-A9B4-FC80DCBD801A}"/>
                  </a:ext>
                </a:extLst>
              </p:cNvPr>
              <p:cNvSpPr txBox="1">
                <a:spLocks noRot="1" noChangeAspect="1" noMove="1" noResize="1" noEditPoints="1" noAdjustHandles="1" noChangeArrowheads="1" noChangeShapeType="1" noTextEdit="1"/>
              </p:cNvSpPr>
              <p:nvPr/>
            </p:nvSpPr>
            <p:spPr>
              <a:xfrm>
                <a:off x="15376477" y="5548050"/>
                <a:ext cx="1733266" cy="584775"/>
              </a:xfrm>
              <a:prstGeom prst="rect">
                <a:avLst/>
              </a:prstGeom>
              <a:blipFill>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850378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78E75-7592-C835-E30C-6F1B85A3C3A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7EE8DDC-2637-431E-0A22-C6AE565F0C17}"/>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a:lnSpc>
                <a:spcPct val="150000"/>
              </a:lnSpc>
              <a:defRPr/>
            </a:pPr>
            <a:endParaRPr lang="en-US" sz="3400" spc="240" dirty="0">
              <a:solidFill>
                <a:srgbClr val="F2F2F3"/>
              </a:solidFill>
              <a:latin typeface="Inter" panose="020B0604020202020204" charset="0"/>
              <a:ea typeface="Inter" panose="020B0604020202020204" charset="0"/>
              <a:cs typeface="Roboto Slab" pitchFamily="2" charset="0"/>
              <a:sym typeface="Inter"/>
            </a:endParaRPr>
          </a:p>
        </p:txBody>
      </p:sp>
      <p:sp>
        <p:nvSpPr>
          <p:cNvPr id="4" name="TextBox 4">
            <a:extLst>
              <a:ext uri="{FF2B5EF4-FFF2-40B4-BE49-F238E27FC236}">
                <a16:creationId xmlns:a16="http://schemas.microsoft.com/office/drawing/2014/main" id="{42FDD05B-D2B1-CA8E-239C-52EB07B56C51}"/>
              </a:ext>
            </a:extLst>
          </p:cNvPr>
          <p:cNvSpPr txBox="1"/>
          <p:nvPr/>
        </p:nvSpPr>
        <p:spPr>
          <a:xfrm>
            <a:off x="1121228" y="952500"/>
            <a:ext cx="14560049"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STATIC STABILITY: RESULTS</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sp>
        <p:nvSpPr>
          <p:cNvPr id="6" name="TextBox 6">
            <a:extLst>
              <a:ext uri="{FF2B5EF4-FFF2-40B4-BE49-F238E27FC236}">
                <a16:creationId xmlns:a16="http://schemas.microsoft.com/office/drawing/2014/main" id="{173E9689-4854-2985-9FD4-2E7B06195EFF}"/>
              </a:ext>
            </a:extLst>
          </p:cNvPr>
          <p:cNvSpPr txBox="1"/>
          <p:nvPr/>
        </p:nvSpPr>
        <p:spPr>
          <a:xfrm>
            <a:off x="682249" y="2804343"/>
            <a:ext cx="13737772" cy="3830472"/>
          </a:xfrm>
          <a:prstGeom prst="rect">
            <a:avLst/>
          </a:prstGeom>
        </p:spPr>
        <p:txBody>
          <a:bodyPr wrap="square" lIns="0" tIns="0" rIns="0" bIns="0" rtlCol="0" anchor="t">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Minimal error from nonlinear regression</a:t>
            </a:r>
            <a:endParaRPr lang="en-US" sz="3400" spc="240" dirty="0">
              <a:solidFill>
                <a:srgbClr val="F2F2F3"/>
              </a:solidFill>
              <a:latin typeface="Inter" panose="020B0604020202020204" charset="0"/>
              <a:ea typeface="Inter" panose="020B0604020202020204" charset="0"/>
              <a:cs typeface="Roboto Slab" pitchFamily="2" charset="0"/>
              <a:sym typeface="Inter"/>
            </a:endParaRPr>
          </a:p>
          <a:p>
            <a:pPr marL="1028700" lvl="1" indent="-571500">
              <a:lnSpc>
                <a:spcPct val="150000"/>
              </a:lnSpc>
              <a:buFont typeface="Wingdings" panose="05000000000000000000" pitchFamily="2" charset="2"/>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Compressibility corrections</a:t>
            </a:r>
          </a:p>
          <a:p>
            <a:pPr marL="1028700" lvl="1" indent="-571500">
              <a:lnSpc>
                <a:spcPct val="150000"/>
              </a:lnSpc>
              <a:buFont typeface="Wingdings" panose="05000000000000000000" pitchFamily="2" charset="2"/>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Low aspect ratio</a:t>
            </a:r>
          </a:p>
          <a:p>
            <a:pPr marL="1028700" lvl="1" indent="-571500">
              <a:lnSpc>
                <a:spcPct val="150000"/>
              </a:lnSpc>
              <a:buFont typeface="Arial" panose="020B0604020202020204" pitchFamily="34" charset="0"/>
              <a:buChar char="•"/>
              <a:defRPr/>
            </a:pPr>
            <a:endParaRPr lang="en-US" sz="3400" spc="240" dirty="0">
              <a:solidFill>
                <a:srgbClr val="F2F2F3"/>
              </a:solidFill>
              <a:latin typeface="Inter" panose="020B0604020202020204" charset="0"/>
              <a:ea typeface="Inter" panose="020B0604020202020204" charset="0"/>
              <a:cs typeface="Roboto Slab" pitchFamily="2" charset="0"/>
              <a:sym typeface="Inter"/>
            </a:endParaRPr>
          </a:p>
          <a:p>
            <a:pPr marL="1028700" lvl="1" indent="-571500">
              <a:lnSpc>
                <a:spcPct val="150000"/>
              </a:lnSpc>
              <a:buFont typeface="Arial" panose="020B0604020202020204" pitchFamily="34" charset="0"/>
              <a:buChar char="•"/>
              <a:defRPr/>
            </a:pPr>
            <a:endParaRPr lang="en-US" sz="3400" spc="240" dirty="0">
              <a:solidFill>
                <a:srgbClr val="F2F2F3"/>
              </a:solidFill>
              <a:latin typeface="Inter" panose="020B0604020202020204" charset="0"/>
              <a:ea typeface="Inter" panose="020B0604020202020204" charset="0"/>
              <a:cs typeface="Roboto Slab" pitchFamily="2" charset="0"/>
              <a:sym typeface="Inter"/>
            </a:endParaRPr>
          </a:p>
        </p:txBody>
      </p:sp>
      <p:pic>
        <p:nvPicPr>
          <p:cNvPr id="5" name="Picture 4" descr="A white arrow in the middle of an orange background&#10;&#10;AI-generated content may be incorrect.">
            <a:extLst>
              <a:ext uri="{FF2B5EF4-FFF2-40B4-BE49-F238E27FC236}">
                <a16:creationId xmlns:a16="http://schemas.microsoft.com/office/drawing/2014/main" id="{18263EA2-968B-6ED8-0DDA-F965AADA3A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4097" y="6427226"/>
            <a:ext cx="6690813" cy="3097687"/>
          </a:xfrm>
          <a:prstGeom prst="rect">
            <a:avLst/>
          </a:prstGeom>
          <a:ln w="38100">
            <a:solidFill>
              <a:srgbClr val="E46C0A"/>
            </a:solidFill>
          </a:ln>
        </p:spPr>
      </p:pic>
      <p:pic>
        <p:nvPicPr>
          <p:cNvPr id="7" name="Picture 6" descr="A light in a red background&#10;&#10;AI-generated content may be incorrect.">
            <a:extLst>
              <a:ext uri="{FF2B5EF4-FFF2-40B4-BE49-F238E27FC236}">
                <a16:creationId xmlns:a16="http://schemas.microsoft.com/office/drawing/2014/main" id="{7637F2D3-8CA5-1B4A-6003-63E0A81734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32509" y="1886128"/>
            <a:ext cx="6993990" cy="2700306"/>
          </a:xfrm>
          <a:prstGeom prst="rect">
            <a:avLst/>
          </a:prstGeom>
          <a:ln w="38100">
            <a:solidFill>
              <a:srgbClr val="E46C0A"/>
            </a:solidFill>
          </a:ln>
        </p:spPr>
      </p:pic>
      <p:sp>
        <p:nvSpPr>
          <p:cNvPr id="8" name="Footer Placeholder 8">
            <a:extLst>
              <a:ext uri="{FF2B5EF4-FFF2-40B4-BE49-F238E27FC236}">
                <a16:creationId xmlns:a16="http://schemas.microsoft.com/office/drawing/2014/main" id="{0B003260-BB1D-5957-A6F4-AA6D2633B1DF}"/>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9" name="Slide Number Placeholder 9">
            <a:extLst>
              <a:ext uri="{FF2B5EF4-FFF2-40B4-BE49-F238E27FC236}">
                <a16:creationId xmlns:a16="http://schemas.microsoft.com/office/drawing/2014/main" id="{1DC0345E-E46B-80AD-4080-886DAB641076}"/>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14</a:t>
            </a:r>
          </a:p>
        </p:txBody>
      </p:sp>
      <p:cxnSp>
        <p:nvCxnSpPr>
          <p:cNvPr id="10" name="Straight Arrow Connector 9">
            <a:extLst>
              <a:ext uri="{FF2B5EF4-FFF2-40B4-BE49-F238E27FC236}">
                <a16:creationId xmlns:a16="http://schemas.microsoft.com/office/drawing/2014/main" id="{551C1831-FB9D-5D50-FAA5-956C8EB2F97C}"/>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BCCE723-019E-097C-B9BE-F3C5635D19C5}"/>
              </a:ext>
            </a:extLst>
          </p:cNvPr>
          <p:cNvSpPr txBox="1"/>
          <p:nvPr/>
        </p:nvSpPr>
        <p:spPr>
          <a:xfrm>
            <a:off x="595651" y="5931927"/>
            <a:ext cx="11690536" cy="2353145"/>
          </a:xfrm>
          <a:prstGeom prst="rect">
            <a:avLst/>
          </a:prstGeom>
          <a:noFill/>
        </p:spPr>
        <p:txBody>
          <a:bodyPr wrap="square">
            <a:spAutoFit/>
          </a:bodyPr>
          <a:lstStyle/>
          <a:p>
            <a:pPr marL="571500"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Error between CFD and flight</a:t>
            </a:r>
          </a:p>
          <a:p>
            <a:pPr marL="1028700" lvl="1"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Defeaturing – low drag contribution</a:t>
            </a:r>
          </a:p>
          <a:p>
            <a:pPr marL="1028700" lvl="1"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Performance under uncertainties</a:t>
            </a:r>
          </a:p>
        </p:txBody>
      </p:sp>
    </p:spTree>
    <p:extLst>
      <p:ext uri="{BB962C8B-B14F-4D97-AF65-F5344CB8AC3E}">
        <p14:creationId xmlns:p14="http://schemas.microsoft.com/office/powerpoint/2010/main" val="1831745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433E2C-2006-B181-37B9-18F3F067836B}"/>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2FCE9F84-E64D-432B-0D5B-D19629DCFC73}"/>
              </a:ext>
            </a:extLst>
          </p:cNvPr>
          <p:cNvSpPr>
            <a:spLocks noGrp="1" noRot="1" noMove="1" noResize="1" noEditPoints="1" noAdjustHandles="1" noChangeArrowheads="1" noChangeShapeType="1"/>
          </p:cNvSpPr>
          <p:nvPr/>
        </p:nvSpPr>
        <p:spPr>
          <a:xfrm rot="10800000">
            <a:off x="-37214" y="-38102"/>
            <a:ext cx="18325214" cy="10325102"/>
          </a:xfrm>
          <a:prstGeom prst="rect">
            <a:avLst/>
          </a:prstGeom>
          <a:gradFill flip="none" rotWithShape="1">
            <a:gsLst>
              <a:gs pos="19000">
                <a:schemeClr val="tx1"/>
              </a:gs>
              <a:gs pos="100000">
                <a:schemeClr val="tx1">
                  <a:lumMod val="85000"/>
                  <a:lumOff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Box 3">
            <a:extLst>
              <a:ext uri="{FF2B5EF4-FFF2-40B4-BE49-F238E27FC236}">
                <a16:creationId xmlns:a16="http://schemas.microsoft.com/office/drawing/2014/main" id="{2842CA7D-64E0-1AEA-DFDC-A277BFE55EF4}"/>
              </a:ext>
            </a:extLst>
          </p:cNvPr>
          <p:cNvSpPr txBox="1"/>
          <p:nvPr/>
        </p:nvSpPr>
        <p:spPr>
          <a:xfrm>
            <a:off x="-18607" y="654282"/>
            <a:ext cx="18325214" cy="721351"/>
          </a:xfrm>
          <a:prstGeom prst="rect">
            <a:avLst/>
          </a:prstGeom>
        </p:spPr>
        <p:txBody>
          <a:bodyPr wrap="square" lIns="0" tIns="0" rIns="0" bIns="0" rtlCol="0" anchor="t">
            <a:spAutoFit/>
          </a:bodyPr>
          <a:lstStyle/>
          <a:p>
            <a:pPr marL="0" marR="0" lvl="0" indent="0" algn="ctr"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AERODYNAMIC MODEL ROADMAP</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2" name="Footer Placeholder 8">
            <a:extLst>
              <a:ext uri="{FF2B5EF4-FFF2-40B4-BE49-F238E27FC236}">
                <a16:creationId xmlns:a16="http://schemas.microsoft.com/office/drawing/2014/main" id="{7FED2EC7-6E4F-AFB0-4E3A-1CDE3081A73C}"/>
              </a:ext>
            </a:extLst>
          </p:cNvPr>
          <p:cNvSpPr txBox="1">
            <a:spLocks/>
          </p:cNvSpPr>
          <p:nvPr/>
        </p:nvSpPr>
        <p:spPr>
          <a:xfrm>
            <a:off x="202433" y="9774353"/>
            <a:ext cx="10360637" cy="52196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3" name="Slide Number Placeholder 9">
            <a:extLst>
              <a:ext uri="{FF2B5EF4-FFF2-40B4-BE49-F238E27FC236}">
                <a16:creationId xmlns:a16="http://schemas.microsoft.com/office/drawing/2014/main" id="{AEA157E0-F43B-CA30-739A-559DD525ECE4}"/>
              </a:ext>
            </a:extLst>
          </p:cNvPr>
          <p:cNvSpPr txBox="1">
            <a:spLocks/>
          </p:cNvSpPr>
          <p:nvPr/>
        </p:nvSpPr>
        <p:spPr>
          <a:xfrm>
            <a:off x="15956941" y="9823340"/>
            <a:ext cx="2133600" cy="39042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59"/>
              </a:lnSpc>
              <a:spcBef>
                <a:spcPct val="0"/>
              </a:spcBef>
            </a:pPr>
            <a:r>
              <a:rPr lang="en-US" sz="2400" dirty="0">
                <a:solidFill>
                  <a:schemeClr val="bg1"/>
                </a:solidFill>
                <a:latin typeface="Inter" panose="02000503000000020004" charset="0"/>
                <a:ea typeface="Inter" panose="02000503000000020004" charset="0"/>
              </a:rPr>
              <a:t>15</a:t>
            </a:r>
          </a:p>
        </p:txBody>
      </p:sp>
      <p:cxnSp>
        <p:nvCxnSpPr>
          <p:cNvPr id="4" name="Straight Arrow Connector 3">
            <a:extLst>
              <a:ext uri="{FF2B5EF4-FFF2-40B4-BE49-F238E27FC236}">
                <a16:creationId xmlns:a16="http://schemas.microsoft.com/office/drawing/2014/main" id="{BC8C64A8-A5A9-A2E9-7F22-7548BE4BF61D}"/>
              </a:ext>
            </a:extLst>
          </p:cNvPr>
          <p:cNvCxnSpPr>
            <a:cxnSpLocks/>
          </p:cNvCxnSpPr>
          <p:nvPr/>
        </p:nvCxnSpPr>
        <p:spPr>
          <a:xfrm flipV="1">
            <a:off x="197456" y="9753501"/>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7" name="Arrow: Bent-Up 6">
            <a:extLst>
              <a:ext uri="{FF2B5EF4-FFF2-40B4-BE49-F238E27FC236}">
                <a16:creationId xmlns:a16="http://schemas.microsoft.com/office/drawing/2014/main" id="{642A6765-E2C8-463A-F8B3-F6E50FA4B13F}"/>
              </a:ext>
            </a:extLst>
          </p:cNvPr>
          <p:cNvSpPr/>
          <p:nvPr/>
        </p:nvSpPr>
        <p:spPr>
          <a:xfrm rot="16200000" flipH="1" flipV="1">
            <a:off x="2515942" y="3352994"/>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Arrow: Bent-Up 12">
            <a:extLst>
              <a:ext uri="{FF2B5EF4-FFF2-40B4-BE49-F238E27FC236}">
                <a16:creationId xmlns:a16="http://schemas.microsoft.com/office/drawing/2014/main" id="{7F4917C4-C8C5-EF0B-FF43-3B821460A1B8}"/>
              </a:ext>
            </a:extLst>
          </p:cNvPr>
          <p:cNvSpPr/>
          <p:nvPr/>
        </p:nvSpPr>
        <p:spPr>
          <a:xfrm rot="16200000" flipH="1" flipV="1">
            <a:off x="6735846" y="555512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Bent-Up 13">
            <a:extLst>
              <a:ext uri="{FF2B5EF4-FFF2-40B4-BE49-F238E27FC236}">
                <a16:creationId xmlns:a16="http://schemas.microsoft.com/office/drawing/2014/main" id="{86141FB4-FD46-2366-9753-7A88CD4E9EA5}"/>
              </a:ext>
            </a:extLst>
          </p:cNvPr>
          <p:cNvSpPr/>
          <p:nvPr/>
        </p:nvSpPr>
        <p:spPr>
          <a:xfrm rot="16200000" flipH="1" flipV="1">
            <a:off x="11102682" y="757387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reeform: Shape 14">
            <a:extLst>
              <a:ext uri="{FF2B5EF4-FFF2-40B4-BE49-F238E27FC236}">
                <a16:creationId xmlns:a16="http://schemas.microsoft.com/office/drawing/2014/main" id="{39BF12AC-AAD1-2C73-756A-02497278339A}"/>
              </a:ext>
            </a:extLst>
          </p:cNvPr>
          <p:cNvSpPr/>
          <p:nvPr/>
        </p:nvSpPr>
        <p:spPr>
          <a:xfrm>
            <a:off x="591278" y="1959938"/>
            <a:ext cx="4116697" cy="1136067"/>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kern="1200" dirty="0">
                <a:solidFill>
                  <a:schemeClr val="bg1"/>
                </a:solidFill>
                <a:latin typeface="Nunito Sans condensed" panose="020B0604020202020204" charset="0"/>
                <a:ea typeface="Roboto Slab" pitchFamily="2" charset="0"/>
                <a:cs typeface="Nunito Sans condensed" panose="020B0604020202020204" charset="0"/>
              </a:rPr>
              <a:t>Background</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16" name="Freeform: Shape 15">
            <a:extLst>
              <a:ext uri="{FF2B5EF4-FFF2-40B4-BE49-F238E27FC236}">
                <a16:creationId xmlns:a16="http://schemas.microsoft.com/office/drawing/2014/main" id="{7FDC1CF5-3074-19AC-4541-EC7B8F94B87B}"/>
              </a:ext>
            </a:extLst>
          </p:cNvPr>
          <p:cNvSpPr/>
          <p:nvPr/>
        </p:nvSpPr>
        <p:spPr>
          <a:xfrm>
            <a:off x="4826947" y="3366681"/>
            <a:ext cx="4116697" cy="1793069"/>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Approach</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1" name="Freeform: Shape 20">
            <a:extLst>
              <a:ext uri="{FF2B5EF4-FFF2-40B4-BE49-F238E27FC236}">
                <a16:creationId xmlns:a16="http://schemas.microsoft.com/office/drawing/2014/main" id="{D9C31C0B-452F-87D6-6916-CE585CF02F88}"/>
              </a:ext>
            </a:extLst>
          </p:cNvPr>
          <p:cNvSpPr/>
          <p:nvPr/>
        </p:nvSpPr>
        <p:spPr>
          <a:xfrm>
            <a:off x="9214361" y="5654514"/>
            <a:ext cx="4116697" cy="1577062"/>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Results</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2" name="Freeform: Shape 21">
            <a:extLst>
              <a:ext uri="{FF2B5EF4-FFF2-40B4-BE49-F238E27FC236}">
                <a16:creationId xmlns:a16="http://schemas.microsoft.com/office/drawing/2014/main" id="{01B7711A-54B9-E0E2-FD5E-528D98F671BC}"/>
              </a:ext>
            </a:extLst>
          </p:cNvPr>
          <p:cNvSpPr/>
          <p:nvPr/>
        </p:nvSpPr>
        <p:spPr>
          <a:xfrm>
            <a:off x="12967956" y="7837316"/>
            <a:ext cx="5122585" cy="1668691"/>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b="1" dirty="0">
                <a:solidFill>
                  <a:srgbClr val="FF0000"/>
                </a:solidFill>
                <a:latin typeface="Nunito Sans condensed" panose="020B0604020202020204" charset="0"/>
                <a:ea typeface="Roboto Slab" pitchFamily="2" charset="0"/>
                <a:cs typeface="Nunito Sans condensed" panose="020B0604020202020204" charset="0"/>
              </a:rPr>
              <a:t>Dynamic Stability Characterization</a:t>
            </a:r>
            <a:endParaRPr lang="en-US" sz="2800" b="1" kern="1200" dirty="0">
              <a:solidFill>
                <a:srgbClr val="FF0000"/>
              </a:solidFill>
              <a:latin typeface="Nunito Sans condensed" panose="020B0604020202020204" charset="0"/>
              <a:ea typeface="Inter" panose="020B0604020202020204" charset="0"/>
              <a:cs typeface="Nunito Sans condensed" panose="020B0604020202020204" charset="0"/>
            </a:endParaRPr>
          </a:p>
        </p:txBody>
      </p:sp>
    </p:spTree>
    <p:extLst>
      <p:ext uri="{BB962C8B-B14F-4D97-AF65-F5344CB8AC3E}">
        <p14:creationId xmlns:p14="http://schemas.microsoft.com/office/powerpoint/2010/main" val="31323487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E57D1-FC1B-7766-DB2F-8E57ED65037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C212C5E-8AED-3B24-A3A6-EDF39D2804F3}"/>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US" dirty="0"/>
          </a:p>
        </p:txBody>
      </p:sp>
      <p:sp>
        <p:nvSpPr>
          <p:cNvPr id="4" name="TextBox 4">
            <a:extLst>
              <a:ext uri="{FF2B5EF4-FFF2-40B4-BE49-F238E27FC236}">
                <a16:creationId xmlns:a16="http://schemas.microsoft.com/office/drawing/2014/main" id="{C27EEA11-9401-7575-0CDA-F53F31747023}"/>
              </a:ext>
            </a:extLst>
          </p:cNvPr>
          <p:cNvSpPr txBox="1"/>
          <p:nvPr/>
        </p:nvSpPr>
        <p:spPr>
          <a:xfrm>
            <a:off x="1121228" y="952500"/>
            <a:ext cx="16347906"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DYNAMIC STABILITY: LONGITUDINAL</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3" name="TextBox 21">
            <a:extLst>
              <a:ext uri="{FF2B5EF4-FFF2-40B4-BE49-F238E27FC236}">
                <a16:creationId xmlns:a16="http://schemas.microsoft.com/office/drawing/2014/main" id="{EF814ECB-6B0F-3D3F-C31B-90C7D924A374}"/>
              </a:ext>
            </a:extLst>
          </p:cNvPr>
          <p:cNvSpPr txBox="1"/>
          <p:nvPr/>
        </p:nvSpPr>
        <p:spPr>
          <a:xfrm>
            <a:off x="805219" y="2585251"/>
            <a:ext cx="8619936" cy="894476"/>
          </a:xfrm>
          <a:prstGeom prst="rect">
            <a:avLst/>
          </a:prstGeom>
        </p:spPr>
        <p:txBody>
          <a:bodyPr wrap="square" lIns="0" tIns="0" rIns="0" bIns="0" rtlCol="0" anchor="t">
            <a:spAutoFit/>
          </a:bodyPr>
          <a:lstStyle/>
          <a:p>
            <a:pPr algn="l" rtl="0" fontAlgn="base">
              <a:lnSpc>
                <a:spcPct val="150000"/>
              </a:lnSpc>
            </a:pPr>
            <a:r>
              <a:rPr lang="en-US" sz="4400" b="1" i="0">
                <a:solidFill>
                  <a:schemeClr val="bg1"/>
                </a:solidFill>
                <a:effectLst/>
                <a:latin typeface="Inter"/>
                <a:ea typeface="Roboto Slab"/>
                <a:cs typeface="Roboto Slab"/>
              </a:rPr>
              <a:t>Lift force due to pitch rate, q:</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42791B6B-DCAB-EE1A-2DFA-5AC02D319687}"/>
                  </a:ext>
                </a:extLst>
              </p:cNvPr>
              <p:cNvSpPr txBox="1"/>
              <p:nvPr/>
            </p:nvSpPr>
            <p:spPr>
              <a:xfrm>
                <a:off x="1981889" y="3870207"/>
                <a:ext cx="4190250" cy="161044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solidFill>
                                <a:schemeClr val="bg1"/>
                              </a:solidFill>
                              <a:latin typeface="Cambria Math" panose="02040503050406030204" pitchFamily="18" charset="0"/>
                            </a:rPr>
                          </m:ctrlPr>
                        </m:sSubPr>
                        <m:e>
                          <m:d>
                            <m:dPr>
                              <m:ctrlPr>
                                <a:rPr lang="en-US" sz="4800" b="0" i="1" smtClean="0">
                                  <a:solidFill>
                                    <a:schemeClr val="bg1"/>
                                  </a:solidFill>
                                  <a:latin typeface="Cambria Math" panose="02040503050406030204" pitchFamily="18" charset="0"/>
                                </a:rPr>
                              </m:ctrlPr>
                            </m:dPr>
                            <m:e>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𝐶</m:t>
                                  </m:r>
                                </m:e>
                                <m:sub>
                                  <m:r>
                                    <a:rPr lang="en-US" sz="4800" b="0" i="1" smtClean="0">
                                      <a:solidFill>
                                        <a:schemeClr val="bg1"/>
                                      </a:solidFill>
                                      <a:latin typeface="Cambria Math" panose="02040503050406030204" pitchFamily="18" charset="0"/>
                                    </a:rPr>
                                    <m:t>𝐿</m:t>
                                  </m:r>
                                </m:sub>
                              </m:sSub>
                            </m:e>
                          </m:d>
                        </m:e>
                        <m:sub>
                          <m:r>
                            <a:rPr lang="en-US" sz="4800" b="0" i="1" smtClean="0">
                              <a:solidFill>
                                <a:schemeClr val="bg1"/>
                              </a:solidFill>
                              <a:latin typeface="Cambria Math" panose="02040503050406030204" pitchFamily="18" charset="0"/>
                            </a:rPr>
                            <m:t>𝑞</m:t>
                          </m:r>
                        </m:sub>
                      </m:sSub>
                      <m:r>
                        <a:rPr lang="en-US" sz="4800" b="0" i="1" smtClean="0">
                          <a:solidFill>
                            <a:schemeClr val="bg1"/>
                          </a:solidFill>
                          <a:latin typeface="Cambria Math" panose="02040503050406030204" pitchFamily="18" charset="0"/>
                        </a:rPr>
                        <m:t>=</m:t>
                      </m:r>
                      <m:f>
                        <m:fPr>
                          <m:ctrlPr>
                            <a:rPr lang="en-US" sz="4800" b="0" i="1" smtClean="0">
                              <a:solidFill>
                                <a:schemeClr val="bg1"/>
                              </a:solidFill>
                              <a:latin typeface="Cambria Math" panose="02040503050406030204" pitchFamily="18" charset="0"/>
                            </a:rPr>
                          </m:ctrlPr>
                        </m:fPr>
                        <m:num>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m:t>
                              </m:r>
                              <m:r>
                                <a:rPr lang="en-US" sz="4800" b="0" i="1" smtClean="0">
                                  <a:solidFill>
                                    <a:schemeClr val="bg1"/>
                                  </a:solidFill>
                                  <a:latin typeface="Cambria Math" panose="02040503050406030204" pitchFamily="18" charset="0"/>
                                </a:rPr>
                                <m:t>𝐶</m:t>
                              </m:r>
                            </m:e>
                            <m:sub>
                              <m:r>
                                <a:rPr lang="en-US" sz="4800" b="0" i="1" smtClean="0">
                                  <a:solidFill>
                                    <a:schemeClr val="bg1"/>
                                  </a:solidFill>
                                  <a:latin typeface="Cambria Math" panose="02040503050406030204" pitchFamily="18" charset="0"/>
                                </a:rPr>
                                <m:t>𝐿</m:t>
                              </m:r>
                            </m:sub>
                          </m:sSub>
                        </m:num>
                        <m:den>
                          <m:r>
                            <a:rPr lang="en-US" sz="4800" b="0" i="1" smtClean="0">
                              <a:solidFill>
                                <a:schemeClr val="bg1"/>
                              </a:solidFill>
                              <a:latin typeface="Cambria Math" panose="02040503050406030204" pitchFamily="18" charset="0"/>
                            </a:rPr>
                            <m:t>𝜕</m:t>
                          </m:r>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𝛼</m:t>
                              </m:r>
                            </m:e>
                            <m:sub>
                              <m:r>
                                <a:rPr lang="en-US" sz="4800" b="0" i="1" smtClean="0">
                                  <a:solidFill>
                                    <a:schemeClr val="bg1"/>
                                  </a:solidFill>
                                  <a:latin typeface="Cambria Math" panose="02040503050406030204" pitchFamily="18" charset="0"/>
                                </a:rPr>
                                <m:t>𝑞</m:t>
                              </m:r>
                            </m:sub>
                          </m:sSub>
                        </m:den>
                      </m:f>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𝛼</m:t>
                          </m:r>
                        </m:e>
                        <m:sub>
                          <m:r>
                            <a:rPr lang="en-US" sz="4800" b="0" i="1" smtClean="0">
                              <a:solidFill>
                                <a:schemeClr val="bg1"/>
                              </a:solidFill>
                              <a:latin typeface="Cambria Math" panose="02040503050406030204" pitchFamily="18" charset="0"/>
                            </a:rPr>
                            <m:t>𝑞</m:t>
                          </m:r>
                        </m:sub>
                      </m:sSub>
                    </m:oMath>
                  </m:oMathPara>
                </a14:m>
                <a:endParaRPr lang="en-US" sz="4800" dirty="0"/>
              </a:p>
            </p:txBody>
          </p:sp>
        </mc:Choice>
        <mc:Fallback xmlns="">
          <p:sp>
            <p:nvSpPr>
              <p:cNvPr id="5" name="TextBox 4">
                <a:extLst>
                  <a:ext uri="{FF2B5EF4-FFF2-40B4-BE49-F238E27FC236}">
                    <a16:creationId xmlns:a16="http://schemas.microsoft.com/office/drawing/2014/main" id="{42791B6B-DCAB-EE1A-2DFA-5AC02D319687}"/>
                  </a:ext>
                </a:extLst>
              </p:cNvPr>
              <p:cNvSpPr txBox="1">
                <a:spLocks noRot="1" noChangeAspect="1" noMove="1" noResize="1" noEditPoints="1" noAdjustHandles="1" noChangeArrowheads="1" noChangeShapeType="1" noTextEdit="1"/>
              </p:cNvSpPr>
              <p:nvPr/>
            </p:nvSpPr>
            <p:spPr>
              <a:xfrm>
                <a:off x="1981889" y="3870207"/>
                <a:ext cx="4190250" cy="1610441"/>
              </a:xfrm>
              <a:prstGeom prst="rect">
                <a:avLst/>
              </a:prstGeom>
              <a:blipFill>
                <a:blip r:embed="rId5"/>
                <a:stretch>
                  <a:fillRect/>
                </a:stretch>
              </a:blipFill>
            </p:spPr>
            <p:txBody>
              <a:bodyPr/>
              <a:lstStyle/>
              <a:p>
                <a:r>
                  <a:rPr lang="en-US">
                    <a:noFill/>
                  </a:rPr>
                  <a:t> </a:t>
                </a:r>
              </a:p>
            </p:txBody>
          </p:sp>
        </mc:Fallback>
      </mc:AlternateContent>
      <p:sp>
        <p:nvSpPr>
          <p:cNvPr id="6" name="TextBox 21">
            <a:extLst>
              <a:ext uri="{FF2B5EF4-FFF2-40B4-BE49-F238E27FC236}">
                <a16:creationId xmlns:a16="http://schemas.microsoft.com/office/drawing/2014/main" id="{C2232A35-2A9F-7279-37EC-C4063BB9979F}"/>
              </a:ext>
            </a:extLst>
          </p:cNvPr>
          <p:cNvSpPr txBox="1"/>
          <p:nvPr/>
        </p:nvSpPr>
        <p:spPr>
          <a:xfrm>
            <a:off x="232171" y="6599908"/>
            <a:ext cx="4332751" cy="1661993"/>
          </a:xfrm>
          <a:prstGeom prst="rect">
            <a:avLst/>
          </a:prstGeom>
        </p:spPr>
        <p:txBody>
          <a:bodyPr wrap="square" lIns="0" tIns="0" rIns="0" bIns="0" rtlCol="0" anchor="t">
            <a:spAutoFit/>
          </a:bodyPr>
          <a:lstStyle/>
          <a:p>
            <a:pPr algn="ctr" rtl="0" fontAlgn="base"/>
            <a:r>
              <a:rPr lang="en-US" sz="3600" i="0" dirty="0">
                <a:solidFill>
                  <a:schemeClr val="bg1"/>
                </a:solidFill>
                <a:effectLst/>
                <a:latin typeface="Inter" panose="020B0604020202020204" charset="0"/>
                <a:ea typeface="Inter" panose="020B0604020202020204" charset="0"/>
                <a:cs typeface="Roboto Slab" pitchFamily="2" charset="0"/>
              </a:rPr>
              <a:t>Semi-empirical estimate for low-aspect ratio fins [4]</a:t>
            </a:r>
            <a:endParaRPr lang="en-US"/>
          </a:p>
        </p:txBody>
      </p:sp>
      <p:pic>
        <p:nvPicPr>
          <p:cNvPr id="7" name="Picture 6">
            <a:extLst>
              <a:ext uri="{FF2B5EF4-FFF2-40B4-BE49-F238E27FC236}">
                <a16:creationId xmlns:a16="http://schemas.microsoft.com/office/drawing/2014/main" id="{2863A6CA-C1E1-040C-ECAC-BCA2E3728904}"/>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8769260" y="1823174"/>
            <a:ext cx="9130351" cy="3527378"/>
          </a:xfrm>
          <a:prstGeom prst="rect">
            <a:avLst/>
          </a:prstGeom>
          <a:ln w="38100">
            <a:solidFill>
              <a:schemeClr val="accent4">
                <a:lumMod val="40000"/>
                <a:lumOff val="60000"/>
              </a:schemeClr>
            </a:solidFill>
          </a:ln>
        </p:spPr>
      </p:pic>
      <p:cxnSp>
        <p:nvCxnSpPr>
          <p:cNvPr id="9" name="Straight Arrow Connector 8">
            <a:extLst>
              <a:ext uri="{FF2B5EF4-FFF2-40B4-BE49-F238E27FC236}">
                <a16:creationId xmlns:a16="http://schemas.microsoft.com/office/drawing/2014/main" id="{4814BBF5-3426-07AD-5EDF-B6AE77C317A2}"/>
              </a:ext>
            </a:extLst>
          </p:cNvPr>
          <p:cNvCxnSpPr>
            <a:cxnSpLocks/>
          </p:cNvCxnSpPr>
          <p:nvPr/>
        </p:nvCxnSpPr>
        <p:spPr>
          <a:xfrm flipV="1">
            <a:off x="2442949" y="5459753"/>
            <a:ext cx="1752774" cy="1077525"/>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26A818C-04AC-1551-D10D-69358A95525C}"/>
                  </a:ext>
                </a:extLst>
              </p:cNvPr>
              <p:cNvSpPr txBox="1"/>
              <p:nvPr/>
            </p:nvSpPr>
            <p:spPr>
              <a:xfrm>
                <a:off x="5867573" y="5998515"/>
                <a:ext cx="2115403" cy="1475404"/>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unc>
                        <m:funcPr>
                          <m:ctrlPr>
                            <a:rPr lang="en-US" sz="4000" i="1" smtClean="0">
                              <a:solidFill>
                                <a:schemeClr val="bg1"/>
                              </a:solidFill>
                              <a:latin typeface="Cambria Math" panose="02040503050406030204" pitchFamily="18" charset="0"/>
                            </a:rPr>
                          </m:ctrlPr>
                        </m:funcPr>
                        <m:fName>
                          <m:sSup>
                            <m:sSupPr>
                              <m:ctrlPr>
                                <a:rPr lang="en-US" sz="4000" i="1" smtClean="0">
                                  <a:solidFill>
                                    <a:schemeClr val="bg1"/>
                                  </a:solidFill>
                                  <a:latin typeface="Cambria Math" panose="02040503050406030204" pitchFamily="18" charset="0"/>
                                </a:rPr>
                              </m:ctrlPr>
                            </m:sSupPr>
                            <m:e>
                              <m:r>
                                <m:rPr>
                                  <m:sty m:val="p"/>
                                </m:rPr>
                                <a:rPr lang="en-US" sz="4000" i="0" smtClean="0">
                                  <a:solidFill>
                                    <a:schemeClr val="bg1"/>
                                  </a:solidFill>
                                  <a:latin typeface="Cambria Math" panose="02040503050406030204" pitchFamily="18" charset="0"/>
                                </a:rPr>
                                <m:t>tan</m:t>
                              </m:r>
                            </m:e>
                            <m:sup>
                              <m:r>
                                <a:rPr lang="en-US" sz="4000" i="1" smtClean="0">
                                  <a:solidFill>
                                    <a:schemeClr val="bg1"/>
                                  </a:solidFill>
                                  <a:latin typeface="Cambria Math" panose="02040503050406030204" pitchFamily="18" charset="0"/>
                                </a:rPr>
                                <m:t>−1</m:t>
                              </m:r>
                            </m:sup>
                          </m:sSup>
                        </m:fName>
                        <m:e>
                          <m:d>
                            <m:dPr>
                              <m:ctrlPr>
                                <a:rPr lang="en-US" sz="4000" i="1">
                                  <a:solidFill>
                                    <a:schemeClr val="bg1"/>
                                  </a:solidFill>
                                  <a:latin typeface="Cambria Math" panose="02040503050406030204" pitchFamily="18" charset="0"/>
                                </a:rPr>
                              </m:ctrlPr>
                            </m:dPr>
                            <m:e>
                              <m:f>
                                <m:fPr>
                                  <m:ctrlPr>
                                    <a:rPr lang="en-US" sz="4000" i="1">
                                      <a:solidFill>
                                        <a:schemeClr val="bg1"/>
                                      </a:solidFill>
                                      <a:latin typeface="Cambria Math" panose="02040503050406030204" pitchFamily="18" charset="0"/>
                                    </a:rPr>
                                  </m:ctrlPr>
                                </m:fPr>
                                <m:num>
                                  <m:r>
                                    <a:rPr lang="en-US" sz="4000" i="1">
                                      <a:solidFill>
                                        <a:schemeClr val="bg1"/>
                                      </a:solidFill>
                                      <a:latin typeface="Cambria Math" panose="02040503050406030204" pitchFamily="18" charset="0"/>
                                    </a:rPr>
                                    <m:t>𝑞</m:t>
                                  </m:r>
                                  <m:sSub>
                                    <m:sSubPr>
                                      <m:ctrlPr>
                                        <a:rPr lang="en-US" sz="4000" i="1">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𝑥</m:t>
                                      </m:r>
                                    </m:e>
                                    <m:sub>
                                      <m:r>
                                        <a:rPr lang="en-US" sz="4000" i="1">
                                          <a:solidFill>
                                            <a:schemeClr val="bg1"/>
                                          </a:solidFill>
                                          <a:latin typeface="Cambria Math" panose="02040503050406030204" pitchFamily="18" charset="0"/>
                                        </a:rPr>
                                        <m:t>𝐴𝐶</m:t>
                                      </m:r>
                                    </m:sub>
                                  </m:sSub>
                                </m:num>
                                <m:den>
                                  <m:sSub>
                                    <m:sSubPr>
                                      <m:ctrlPr>
                                        <a:rPr lang="en-US" sz="4000" i="1">
                                          <a:solidFill>
                                            <a:schemeClr val="bg1"/>
                                          </a:solidFill>
                                          <a:latin typeface="Cambria Math" panose="02040503050406030204" pitchFamily="18" charset="0"/>
                                        </a:rPr>
                                      </m:ctrlPr>
                                    </m:sSubPr>
                                    <m:e>
                                      <m:r>
                                        <a:rPr lang="en-US" sz="4000" i="1">
                                          <a:solidFill>
                                            <a:schemeClr val="bg1"/>
                                          </a:solidFill>
                                          <a:latin typeface="Cambria Math" panose="02040503050406030204" pitchFamily="18" charset="0"/>
                                        </a:rPr>
                                        <m:t>𝑉</m:t>
                                      </m:r>
                                    </m:e>
                                    <m:sub>
                                      <m:r>
                                        <a:rPr lang="en-US" sz="4000" i="1">
                                          <a:solidFill>
                                            <a:schemeClr val="bg1"/>
                                          </a:solidFill>
                                          <a:latin typeface="Cambria Math" panose="02040503050406030204" pitchFamily="18" charset="0"/>
                                        </a:rPr>
                                        <m:t>∞</m:t>
                                      </m:r>
                                    </m:sub>
                                  </m:sSub>
                                </m:den>
                              </m:f>
                            </m:e>
                          </m:d>
                        </m:e>
                      </m:func>
                    </m:oMath>
                  </m:oMathPara>
                </a14:m>
                <a:endParaRPr lang="en-US" sz="4000" dirty="0"/>
              </a:p>
            </p:txBody>
          </p:sp>
        </mc:Choice>
        <mc:Fallback xmlns="">
          <p:sp>
            <p:nvSpPr>
              <p:cNvPr id="17" name="TextBox 16">
                <a:extLst>
                  <a:ext uri="{FF2B5EF4-FFF2-40B4-BE49-F238E27FC236}">
                    <a16:creationId xmlns:a16="http://schemas.microsoft.com/office/drawing/2014/main" id="{126A818C-04AC-1551-D10D-69358A95525C}"/>
                  </a:ext>
                </a:extLst>
              </p:cNvPr>
              <p:cNvSpPr txBox="1">
                <a:spLocks noRot="1" noChangeAspect="1" noMove="1" noResize="1" noEditPoints="1" noAdjustHandles="1" noChangeArrowheads="1" noChangeShapeType="1" noTextEdit="1"/>
              </p:cNvSpPr>
              <p:nvPr/>
            </p:nvSpPr>
            <p:spPr>
              <a:xfrm>
                <a:off x="5867573" y="5998515"/>
                <a:ext cx="2115403" cy="1475404"/>
              </a:xfrm>
              <a:prstGeom prst="rect">
                <a:avLst/>
              </a:prstGeom>
              <a:blipFill>
                <a:blip r:embed="rId7"/>
                <a:stretch>
                  <a:fillRect r="-40058"/>
                </a:stretch>
              </a:blipFill>
            </p:spPr>
            <p:txBody>
              <a:bodyPr/>
              <a:lstStyle/>
              <a:p>
                <a:r>
                  <a:rPr lang="en-US">
                    <a:noFill/>
                  </a:rPr>
                  <a:t> </a:t>
                </a:r>
              </a:p>
            </p:txBody>
          </p:sp>
        </mc:Fallback>
      </mc:AlternateContent>
      <p:cxnSp>
        <p:nvCxnSpPr>
          <p:cNvPr id="18" name="Straight Arrow Connector 17">
            <a:extLst>
              <a:ext uri="{FF2B5EF4-FFF2-40B4-BE49-F238E27FC236}">
                <a16:creationId xmlns:a16="http://schemas.microsoft.com/office/drawing/2014/main" id="{66E8CA30-0FF2-2D5B-6390-F3ADA9EE77F0}"/>
              </a:ext>
            </a:extLst>
          </p:cNvPr>
          <p:cNvCxnSpPr>
            <a:cxnSpLocks/>
          </p:cNvCxnSpPr>
          <p:nvPr/>
        </p:nvCxnSpPr>
        <p:spPr>
          <a:xfrm flipH="1" flipV="1">
            <a:off x="6054943" y="5350552"/>
            <a:ext cx="669089" cy="720838"/>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0" name="TextBox 21">
            <a:extLst>
              <a:ext uri="{FF2B5EF4-FFF2-40B4-BE49-F238E27FC236}">
                <a16:creationId xmlns:a16="http://schemas.microsoft.com/office/drawing/2014/main" id="{4D81DFFD-CEA0-BB76-39EF-81A2825CED1C}"/>
              </a:ext>
            </a:extLst>
          </p:cNvPr>
          <p:cNvSpPr txBox="1"/>
          <p:nvPr/>
        </p:nvSpPr>
        <p:spPr>
          <a:xfrm>
            <a:off x="9691494" y="5569136"/>
            <a:ext cx="8208118" cy="1354217"/>
          </a:xfrm>
          <a:prstGeom prst="rect">
            <a:avLst/>
          </a:prstGeom>
        </p:spPr>
        <p:txBody>
          <a:bodyPr wrap="square" lIns="0" tIns="0" rIns="0" bIns="0" rtlCol="0" anchor="t">
            <a:spAutoFit/>
          </a:bodyPr>
          <a:lstStyle/>
          <a:p>
            <a:pPr algn="l" rtl="0" fontAlgn="base"/>
            <a:r>
              <a:rPr lang="en-US" sz="4400" b="1" i="0">
                <a:solidFill>
                  <a:schemeClr val="bg1"/>
                </a:solidFill>
                <a:effectLst/>
                <a:latin typeface="Inter"/>
                <a:ea typeface="Roboto Slab"/>
                <a:cs typeface="Roboto Slab"/>
              </a:rPr>
              <a:t>Pitching moment due to pitch rate, q:</a:t>
            </a:r>
          </a:p>
        </p:txBody>
      </p: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9597016-75BD-5765-C7E4-BF527B20056E}"/>
                  </a:ext>
                </a:extLst>
              </p:cNvPr>
              <p:cNvSpPr txBox="1"/>
              <p:nvPr/>
            </p:nvSpPr>
            <p:spPr>
              <a:xfrm>
                <a:off x="11346133" y="6841374"/>
                <a:ext cx="5115952" cy="126509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solidFill>
                                <a:schemeClr val="bg1"/>
                              </a:solidFill>
                              <a:latin typeface="Cambria Math" panose="02040503050406030204" pitchFamily="18" charset="0"/>
                            </a:rPr>
                          </m:ctrlPr>
                        </m:sSubPr>
                        <m:e>
                          <m:d>
                            <m:dPr>
                              <m:ctrlPr>
                                <a:rPr lang="en-US" sz="4800" b="0" i="1" smtClean="0">
                                  <a:solidFill>
                                    <a:schemeClr val="bg1"/>
                                  </a:solidFill>
                                  <a:latin typeface="Cambria Math" panose="02040503050406030204" pitchFamily="18" charset="0"/>
                                </a:rPr>
                              </m:ctrlPr>
                            </m:dPr>
                            <m:e>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𝐶</m:t>
                                  </m:r>
                                </m:e>
                                <m:sub>
                                  <m:r>
                                    <a:rPr lang="en-US" sz="4800" b="0" i="1" smtClean="0">
                                      <a:solidFill>
                                        <a:schemeClr val="bg1"/>
                                      </a:solidFill>
                                      <a:latin typeface="Cambria Math" panose="02040503050406030204" pitchFamily="18" charset="0"/>
                                    </a:rPr>
                                    <m:t>𝑀</m:t>
                                  </m:r>
                                </m:sub>
                              </m:sSub>
                            </m:e>
                          </m:d>
                        </m:e>
                        <m:sub>
                          <m:r>
                            <a:rPr lang="en-US" sz="4800" b="0" i="1" smtClean="0">
                              <a:solidFill>
                                <a:schemeClr val="bg1"/>
                              </a:solidFill>
                              <a:latin typeface="Cambria Math" panose="02040503050406030204" pitchFamily="18" charset="0"/>
                            </a:rPr>
                            <m:t>𝑞</m:t>
                          </m:r>
                        </m:sub>
                      </m:sSub>
                      <m:r>
                        <a:rPr lang="en-US" sz="4800" b="0" i="1" smtClean="0">
                          <a:solidFill>
                            <a:schemeClr val="bg1"/>
                          </a:solidFill>
                          <a:latin typeface="Cambria Math" panose="02040503050406030204" pitchFamily="18" charset="0"/>
                        </a:rPr>
                        <m:t>=</m:t>
                      </m:r>
                      <m:f>
                        <m:fPr>
                          <m:ctrlPr>
                            <a:rPr lang="en-US" sz="4800" b="0" i="1" smtClean="0">
                              <a:solidFill>
                                <a:schemeClr val="bg1"/>
                              </a:solidFill>
                              <a:latin typeface="Cambria Math" panose="02040503050406030204" pitchFamily="18" charset="0"/>
                            </a:rPr>
                          </m:ctrlPr>
                        </m:fPr>
                        <m:num>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𝑥</m:t>
                              </m:r>
                            </m:e>
                            <m:sub>
                              <m:r>
                                <a:rPr lang="en-US" sz="4800" b="0" i="1" smtClean="0">
                                  <a:solidFill>
                                    <a:schemeClr val="bg1"/>
                                  </a:solidFill>
                                  <a:latin typeface="Cambria Math" panose="02040503050406030204" pitchFamily="18" charset="0"/>
                                </a:rPr>
                                <m:t>𝐴𝐶</m:t>
                              </m:r>
                            </m:sub>
                          </m:sSub>
                        </m:num>
                        <m:den>
                          <m:r>
                            <a:rPr lang="en-US" sz="4800" b="0" i="1" smtClean="0">
                              <a:solidFill>
                                <a:schemeClr val="bg1"/>
                              </a:solidFill>
                              <a:latin typeface="Cambria Math" panose="02040503050406030204" pitchFamily="18" charset="0"/>
                            </a:rPr>
                            <m:t>𝑑</m:t>
                          </m:r>
                        </m:den>
                      </m:f>
                      <m:sSub>
                        <m:sSubPr>
                          <m:ctrlPr>
                            <a:rPr lang="en-US" sz="4800" i="1">
                              <a:solidFill>
                                <a:schemeClr val="bg1"/>
                              </a:solidFill>
                              <a:latin typeface="Cambria Math" panose="02040503050406030204" pitchFamily="18" charset="0"/>
                            </a:rPr>
                          </m:ctrlPr>
                        </m:sSubPr>
                        <m:e>
                          <m:d>
                            <m:dPr>
                              <m:ctrlPr>
                                <a:rPr lang="en-US" sz="4800" i="1">
                                  <a:solidFill>
                                    <a:schemeClr val="bg1"/>
                                  </a:solidFill>
                                  <a:latin typeface="Cambria Math" panose="02040503050406030204" pitchFamily="18" charset="0"/>
                                </a:rPr>
                              </m:ctrlPr>
                            </m:dPr>
                            <m:e>
                              <m:sSub>
                                <m:sSubPr>
                                  <m:ctrlPr>
                                    <a:rPr lang="en-US" sz="4800" i="1">
                                      <a:solidFill>
                                        <a:schemeClr val="bg1"/>
                                      </a:solidFill>
                                      <a:latin typeface="Cambria Math" panose="02040503050406030204" pitchFamily="18" charset="0"/>
                                    </a:rPr>
                                  </m:ctrlPr>
                                </m:sSubPr>
                                <m:e>
                                  <m:r>
                                    <a:rPr lang="en-US" sz="4800" i="1">
                                      <a:solidFill>
                                        <a:schemeClr val="bg1"/>
                                      </a:solidFill>
                                      <a:latin typeface="Cambria Math" panose="02040503050406030204" pitchFamily="18" charset="0"/>
                                    </a:rPr>
                                    <m:t>𝐶</m:t>
                                  </m:r>
                                </m:e>
                                <m:sub>
                                  <m:r>
                                    <a:rPr lang="en-US" sz="4800" b="0" i="1" smtClean="0">
                                      <a:solidFill>
                                        <a:schemeClr val="bg1"/>
                                      </a:solidFill>
                                      <a:latin typeface="Cambria Math" panose="02040503050406030204" pitchFamily="18" charset="0"/>
                                    </a:rPr>
                                    <m:t>𝐿</m:t>
                                  </m:r>
                                </m:sub>
                              </m:sSub>
                            </m:e>
                          </m:d>
                        </m:e>
                        <m:sub>
                          <m:r>
                            <a:rPr lang="en-US" sz="4800" i="1">
                              <a:solidFill>
                                <a:schemeClr val="bg1"/>
                              </a:solidFill>
                              <a:latin typeface="Cambria Math" panose="02040503050406030204" pitchFamily="18" charset="0"/>
                            </a:rPr>
                            <m:t>𝑞</m:t>
                          </m:r>
                        </m:sub>
                      </m:sSub>
                    </m:oMath>
                  </m:oMathPara>
                </a14:m>
                <a:endParaRPr lang="en-US" sz="4800" dirty="0"/>
              </a:p>
            </p:txBody>
          </p:sp>
        </mc:Choice>
        <mc:Fallback xmlns="">
          <p:sp>
            <p:nvSpPr>
              <p:cNvPr id="21" name="TextBox 20">
                <a:extLst>
                  <a:ext uri="{FF2B5EF4-FFF2-40B4-BE49-F238E27FC236}">
                    <a16:creationId xmlns:a16="http://schemas.microsoft.com/office/drawing/2014/main" id="{39597016-75BD-5765-C7E4-BF527B20056E}"/>
                  </a:ext>
                </a:extLst>
              </p:cNvPr>
              <p:cNvSpPr txBox="1">
                <a:spLocks noRot="1" noChangeAspect="1" noMove="1" noResize="1" noEditPoints="1" noAdjustHandles="1" noChangeArrowheads="1" noChangeShapeType="1" noTextEdit="1"/>
              </p:cNvSpPr>
              <p:nvPr/>
            </p:nvSpPr>
            <p:spPr>
              <a:xfrm>
                <a:off x="11346133" y="6841374"/>
                <a:ext cx="5115952" cy="1265090"/>
              </a:xfrm>
              <a:prstGeom prst="rect">
                <a:avLst/>
              </a:prstGeom>
              <a:blipFill>
                <a:blip r:embed="rId8"/>
                <a:stretch>
                  <a:fillRect/>
                </a:stretch>
              </a:blipFill>
            </p:spPr>
            <p:txBody>
              <a:bodyPr/>
              <a:lstStyle/>
              <a:p>
                <a:r>
                  <a:rPr lang="en-US">
                    <a:noFill/>
                  </a:rPr>
                  <a:t> </a:t>
                </a:r>
              </a:p>
            </p:txBody>
          </p:sp>
        </mc:Fallback>
      </mc:AlternateContent>
      <p:cxnSp>
        <p:nvCxnSpPr>
          <p:cNvPr id="22" name="Straight Arrow Connector 21">
            <a:extLst>
              <a:ext uri="{FF2B5EF4-FFF2-40B4-BE49-F238E27FC236}">
                <a16:creationId xmlns:a16="http://schemas.microsoft.com/office/drawing/2014/main" id="{2C8B3D8D-6986-5EA7-99EA-1637DA0E0B8F}"/>
              </a:ext>
            </a:extLst>
          </p:cNvPr>
          <p:cNvCxnSpPr>
            <a:cxnSpLocks/>
          </p:cNvCxnSpPr>
          <p:nvPr/>
        </p:nvCxnSpPr>
        <p:spPr>
          <a:xfrm flipV="1">
            <a:off x="13367637" y="7997588"/>
            <a:ext cx="427916" cy="629783"/>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25" name="TextBox 21">
            <a:extLst>
              <a:ext uri="{FF2B5EF4-FFF2-40B4-BE49-F238E27FC236}">
                <a16:creationId xmlns:a16="http://schemas.microsoft.com/office/drawing/2014/main" id="{EAEFD0B6-B183-0184-81D8-CA5F403F57E0}"/>
              </a:ext>
            </a:extLst>
          </p:cNvPr>
          <p:cNvSpPr txBox="1"/>
          <p:nvPr/>
        </p:nvSpPr>
        <p:spPr>
          <a:xfrm>
            <a:off x="9934881" y="8669275"/>
            <a:ext cx="6865513" cy="553998"/>
          </a:xfrm>
          <a:prstGeom prst="rect">
            <a:avLst/>
          </a:prstGeom>
        </p:spPr>
        <p:txBody>
          <a:bodyPr wrap="square" lIns="0" tIns="0" rIns="0" bIns="0" rtlCol="0" anchor="t">
            <a:spAutoFit/>
          </a:bodyPr>
          <a:lstStyle/>
          <a:p>
            <a:pPr algn="ctr" rtl="0" fontAlgn="base"/>
            <a:r>
              <a:rPr lang="en-US" sz="3600" i="0" dirty="0">
                <a:solidFill>
                  <a:schemeClr val="bg1"/>
                </a:solidFill>
                <a:effectLst/>
                <a:latin typeface="Inter" panose="020B0604020202020204" charset="0"/>
                <a:ea typeface="Inter" panose="020B0604020202020204" charset="0"/>
                <a:cs typeface="Roboto Slab" pitchFamily="2" charset="0"/>
              </a:rPr>
              <a:t>Non-dimensional moment arm</a:t>
            </a:r>
            <a:endParaRPr lang="en-US"/>
          </a:p>
        </p:txBody>
      </p:sp>
      <p:sp>
        <p:nvSpPr>
          <p:cNvPr id="28" name="Footer Placeholder 8">
            <a:extLst>
              <a:ext uri="{FF2B5EF4-FFF2-40B4-BE49-F238E27FC236}">
                <a16:creationId xmlns:a16="http://schemas.microsoft.com/office/drawing/2014/main" id="{052C3ECD-CC82-4FAC-6414-710FD8E5032A}"/>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29" name="Slide Number Placeholder 9">
            <a:extLst>
              <a:ext uri="{FF2B5EF4-FFF2-40B4-BE49-F238E27FC236}">
                <a16:creationId xmlns:a16="http://schemas.microsoft.com/office/drawing/2014/main" id="{85942E32-56ED-CD6E-15AC-B7D9900AF72D}"/>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16</a:t>
            </a:r>
          </a:p>
        </p:txBody>
      </p:sp>
      <p:cxnSp>
        <p:nvCxnSpPr>
          <p:cNvPr id="30" name="Straight Arrow Connector 29">
            <a:extLst>
              <a:ext uri="{FF2B5EF4-FFF2-40B4-BE49-F238E27FC236}">
                <a16:creationId xmlns:a16="http://schemas.microsoft.com/office/drawing/2014/main" id="{91D9A03A-9C73-DF53-856D-2FBCDDCE3648}"/>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1144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7" grpId="0"/>
      <p:bldP spid="20" grpId="0"/>
      <p:bldP spid="21" grpId="0"/>
      <p:bldP spid="25" grpId="0"/>
    </p:bldLst>
  </p:timing>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p:cNvSpPr txBox="1"/>
          <p:nvPr/>
        </p:nvSpPr>
        <p:spPr>
          <a:xfrm>
            <a:off x="1121229" y="952500"/>
            <a:ext cx="10464532" cy="721351"/>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MOTIVATION</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3" name="Freeform 5">
            <a:extLst>
              <a:ext uri="{FF2B5EF4-FFF2-40B4-BE49-F238E27FC236}">
                <a16:creationId xmlns:a16="http://schemas.microsoft.com/office/drawing/2014/main" id="{9456709D-1B8F-48EC-5ECA-3855D472D86D}"/>
              </a:ext>
            </a:extLst>
          </p:cNvPr>
          <p:cNvSpPr/>
          <p:nvPr/>
        </p:nvSpPr>
        <p:spPr>
          <a:xfrm>
            <a:off x="1121229" y="2496056"/>
            <a:ext cx="10042717" cy="2647443"/>
          </a:xfrm>
          <a:custGeom>
            <a:avLst/>
            <a:gdLst/>
            <a:ahLst/>
            <a:cxnLst/>
            <a:rect l="l" t="t" r="r" b="b"/>
            <a:pathLst>
              <a:path w="3245439" h="3236999">
                <a:moveTo>
                  <a:pt x="0" y="0"/>
                </a:moveTo>
                <a:lnTo>
                  <a:pt x="3245438" y="0"/>
                </a:lnTo>
                <a:lnTo>
                  <a:pt x="3245438" y="3237000"/>
                </a:lnTo>
                <a:lnTo>
                  <a:pt x="0" y="3237000"/>
                </a:lnTo>
                <a:lnTo>
                  <a:pt x="0" y="0"/>
                </a:lnTo>
                <a:close/>
              </a:path>
            </a:pathLst>
          </a:custGeom>
          <a:blipFill>
            <a:blip r:embed="rId4"/>
            <a:stretch>
              <a:fillRect l="-1373" t="-5501" r="-1373"/>
            </a:stretch>
          </a:blipFill>
          <a:ln w="38100">
            <a:solidFill>
              <a:srgbClr val="E46C0A"/>
            </a:solidFill>
          </a:ln>
        </p:spPr>
        <p:txBody>
          <a:bodyPr anchor="ctr"/>
          <a:lstStyle/>
          <a:p>
            <a:pPr algn="ctr"/>
            <a:r>
              <a:rPr lang="en-US" sz="4000" spc="240" dirty="0">
                <a:solidFill>
                  <a:srgbClr val="F2F2F3"/>
                </a:solidFill>
                <a:latin typeface="Inter" panose="020B0604020202020204" charset="0"/>
                <a:ea typeface="Inter" panose="020B0604020202020204" charset="0"/>
                <a:cs typeface="Roboto Slab" pitchFamily="2" charset="0"/>
                <a:sym typeface="Inter"/>
              </a:rPr>
              <a:t>Goal: Build an </a:t>
            </a:r>
            <a:r>
              <a:rPr lang="en-US" sz="4000" b="1" spc="240" dirty="0">
                <a:solidFill>
                  <a:srgbClr val="E46C0A"/>
                </a:solidFill>
                <a:latin typeface="Inter" panose="020B0604020202020204" charset="0"/>
                <a:ea typeface="Inter" panose="020B0604020202020204" charset="0"/>
                <a:cs typeface="Roboto Slab" pitchFamily="2" charset="0"/>
                <a:sym typeface="Inter"/>
              </a:rPr>
              <a:t>actively stabilized rocket</a:t>
            </a:r>
            <a:r>
              <a:rPr lang="en-US" sz="4000" spc="240" dirty="0">
                <a:solidFill>
                  <a:srgbClr val="FF9300"/>
                </a:solidFill>
                <a:latin typeface="Inter" panose="020B0604020202020204" charset="0"/>
                <a:ea typeface="Inter" panose="020B0604020202020204" charset="0"/>
                <a:cs typeface="Roboto Slab" pitchFamily="2" charset="0"/>
                <a:sym typeface="Inter"/>
              </a:rPr>
              <a:t> </a:t>
            </a:r>
            <a:r>
              <a:rPr lang="en-US" sz="4000" spc="240" dirty="0">
                <a:solidFill>
                  <a:srgbClr val="F2F2F3"/>
                </a:solidFill>
                <a:latin typeface="Inter" panose="020B0604020202020204" charset="0"/>
                <a:ea typeface="Inter" panose="020B0604020202020204" charset="0"/>
                <a:cs typeface="Roboto Slab" pitchFamily="2" charset="0"/>
                <a:sym typeface="Inter"/>
              </a:rPr>
              <a:t>using jet vane thrust vector control</a:t>
            </a:r>
          </a:p>
        </p:txBody>
      </p:sp>
      <p:sp>
        <p:nvSpPr>
          <p:cNvPr id="5" name="Freeform 5">
            <a:extLst>
              <a:ext uri="{FF2B5EF4-FFF2-40B4-BE49-F238E27FC236}">
                <a16:creationId xmlns:a16="http://schemas.microsoft.com/office/drawing/2014/main" id="{DFC1A117-963B-F149-1497-8402D74EDA09}"/>
              </a:ext>
            </a:extLst>
          </p:cNvPr>
          <p:cNvSpPr/>
          <p:nvPr/>
        </p:nvSpPr>
        <p:spPr>
          <a:xfrm>
            <a:off x="1121226" y="6512310"/>
            <a:ext cx="10042717" cy="2647443"/>
          </a:xfrm>
          <a:custGeom>
            <a:avLst/>
            <a:gdLst/>
            <a:ahLst/>
            <a:cxnLst/>
            <a:rect l="l" t="t" r="r" b="b"/>
            <a:pathLst>
              <a:path w="3245439" h="3236999">
                <a:moveTo>
                  <a:pt x="0" y="0"/>
                </a:moveTo>
                <a:lnTo>
                  <a:pt x="3245438" y="0"/>
                </a:lnTo>
                <a:lnTo>
                  <a:pt x="3245438" y="3237000"/>
                </a:lnTo>
                <a:lnTo>
                  <a:pt x="0" y="3237000"/>
                </a:lnTo>
                <a:lnTo>
                  <a:pt x="0" y="0"/>
                </a:lnTo>
                <a:close/>
              </a:path>
            </a:pathLst>
          </a:custGeom>
          <a:blipFill>
            <a:blip r:embed="rId4"/>
            <a:stretch>
              <a:fillRect l="-1373" t="-5501" r="-1373"/>
            </a:stretch>
          </a:blipFill>
          <a:ln w="38100">
            <a:solidFill>
              <a:srgbClr val="E46C0A"/>
            </a:solidFill>
          </a:ln>
        </p:spPr>
        <p:txBody>
          <a:bodyPr anchor="ctr"/>
          <a:lstStyle/>
          <a:p>
            <a:pPr marR="0" lvl="0" algn="ctr" defTabSz="914400" rtl="0" eaLnBrk="1" fontAlgn="auto" latinLnBrk="0" hangingPunct="1">
              <a:spcBef>
                <a:spcPts val="0"/>
              </a:spcBef>
              <a:spcAft>
                <a:spcPts val="0"/>
              </a:spcAft>
              <a:buClrTx/>
              <a:buSzTx/>
              <a:tabLst/>
              <a:defRPr/>
            </a:pPr>
            <a:r>
              <a:rPr kumimoji="0" lang="en-US" sz="40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Requires </a:t>
            </a:r>
            <a:r>
              <a:rPr kumimoji="0" lang="en-US" sz="4000" b="1" i="0" u="none" strike="noStrike" kern="1200" cap="none" spc="240" normalizeH="0" baseline="0" noProof="0" dirty="0">
                <a:ln>
                  <a:noFill/>
                </a:ln>
                <a:solidFill>
                  <a:srgbClr val="E46C0A"/>
                </a:solidFill>
                <a:effectLst/>
                <a:uLnTx/>
                <a:uFillTx/>
                <a:latin typeface="Inter" panose="020B0604020202020204" charset="0"/>
                <a:ea typeface="Inter" panose="020B0604020202020204" charset="0"/>
                <a:cs typeface="Roboto Slab" pitchFamily="2" charset="0"/>
                <a:sym typeface="Inter"/>
              </a:rPr>
              <a:t>aerodynamic modeling</a:t>
            </a:r>
            <a:r>
              <a:rPr kumimoji="0" lang="en-US" sz="40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 of forces and moments at any flight condition</a:t>
            </a:r>
          </a:p>
        </p:txBody>
      </p:sp>
      <p:pic>
        <p:nvPicPr>
          <p:cNvPr id="7" name="Picture 6">
            <a:extLst>
              <a:ext uri="{FF2B5EF4-FFF2-40B4-BE49-F238E27FC236}">
                <a16:creationId xmlns:a16="http://schemas.microsoft.com/office/drawing/2014/main" id="{4A053DC4-E9BE-658D-E79A-AA9AB6A5A75C}"/>
              </a:ext>
            </a:extLst>
          </p:cNvPr>
          <p:cNvPicPr>
            <a:picLocks noChangeAspect="1"/>
          </p:cNvPicPr>
          <p:nvPr/>
        </p:nvPicPr>
        <p:blipFill>
          <a:blip r:embed="rId5"/>
          <a:stretch>
            <a:fillRect/>
          </a:stretch>
        </p:blipFill>
        <p:spPr>
          <a:xfrm>
            <a:off x="12673675" y="903934"/>
            <a:ext cx="4493095" cy="3834710"/>
          </a:xfrm>
          <a:prstGeom prst="rect">
            <a:avLst/>
          </a:prstGeom>
          <a:ln w="38100">
            <a:solidFill>
              <a:srgbClr val="E46C0A"/>
            </a:solidFill>
          </a:ln>
        </p:spPr>
      </p:pic>
      <p:sp>
        <p:nvSpPr>
          <p:cNvPr id="9" name="TextBox 8">
            <a:extLst>
              <a:ext uri="{FF2B5EF4-FFF2-40B4-BE49-F238E27FC236}">
                <a16:creationId xmlns:a16="http://schemas.microsoft.com/office/drawing/2014/main" id="{A36E097C-811F-5E5B-B898-F3B809CA7944}"/>
              </a:ext>
            </a:extLst>
          </p:cNvPr>
          <p:cNvSpPr txBox="1"/>
          <p:nvPr/>
        </p:nvSpPr>
        <p:spPr>
          <a:xfrm>
            <a:off x="12673676" y="257603"/>
            <a:ext cx="4493095" cy="646331"/>
          </a:xfrm>
          <a:prstGeom prst="rect">
            <a:avLst/>
          </a:prstGeom>
          <a:noFill/>
        </p:spPr>
        <p:txBody>
          <a:bodyPr wrap="square">
            <a:spAutoFit/>
          </a:bodyPr>
          <a:lstStyle/>
          <a:p>
            <a:r>
              <a:rPr lang="en-US" sz="3600" b="1" spc="240" dirty="0">
                <a:solidFill>
                  <a:srgbClr val="E46C0A"/>
                </a:solidFill>
                <a:latin typeface="Nunito Sans" pitchFamily="2" charset="0"/>
                <a:ea typeface="Roboto Slab" pitchFamily="2" charset="0"/>
                <a:cs typeface="Roboto Slab" pitchFamily="2" charset="0"/>
                <a:sym typeface="Inter"/>
              </a:rPr>
              <a:t>“Active Stability”</a:t>
            </a:r>
            <a:endParaRPr lang="en-US" sz="3600" dirty="0">
              <a:latin typeface="Nunito Sans" pitchFamily="2" charset="0"/>
              <a:ea typeface="Roboto Slab" pitchFamily="2" charset="0"/>
              <a:cs typeface="Roboto Slab" pitchFamily="2" charset="0"/>
            </a:endParaRPr>
          </a:p>
        </p:txBody>
      </p:sp>
      <p:pic>
        <p:nvPicPr>
          <p:cNvPr id="11" name="Picture 10">
            <a:extLst>
              <a:ext uri="{FF2B5EF4-FFF2-40B4-BE49-F238E27FC236}">
                <a16:creationId xmlns:a16="http://schemas.microsoft.com/office/drawing/2014/main" id="{FACCEFBE-5F78-9BFC-506B-151F82F5B608}"/>
              </a:ext>
            </a:extLst>
          </p:cNvPr>
          <p:cNvPicPr>
            <a:picLocks noChangeAspect="1"/>
          </p:cNvPicPr>
          <p:nvPr/>
        </p:nvPicPr>
        <p:blipFill rotWithShape="1">
          <a:blip r:embed="rId6"/>
          <a:srcRect t="5500" b="5500"/>
          <a:stretch/>
        </p:blipFill>
        <p:spPr>
          <a:xfrm>
            <a:off x="12673676" y="5680558"/>
            <a:ext cx="4493095" cy="3815707"/>
          </a:xfrm>
          <a:prstGeom prst="rect">
            <a:avLst/>
          </a:prstGeom>
          <a:ln w="38100">
            <a:solidFill>
              <a:srgbClr val="E46C0A"/>
            </a:solidFill>
          </a:ln>
        </p:spPr>
      </p:pic>
      <p:sp>
        <p:nvSpPr>
          <p:cNvPr id="12" name="TextBox 11">
            <a:extLst>
              <a:ext uri="{FF2B5EF4-FFF2-40B4-BE49-F238E27FC236}">
                <a16:creationId xmlns:a16="http://schemas.microsoft.com/office/drawing/2014/main" id="{F61F8338-FD11-2C5E-9EA4-A91779AFEB80}"/>
              </a:ext>
            </a:extLst>
          </p:cNvPr>
          <p:cNvSpPr txBox="1"/>
          <p:nvPr/>
        </p:nvSpPr>
        <p:spPr>
          <a:xfrm>
            <a:off x="12673676" y="5000892"/>
            <a:ext cx="4856165" cy="646331"/>
          </a:xfrm>
          <a:prstGeom prst="rect">
            <a:avLst/>
          </a:prstGeom>
          <a:noFill/>
        </p:spPr>
        <p:txBody>
          <a:bodyPr wrap="square">
            <a:spAutoFit/>
          </a:bodyPr>
          <a:lstStyle/>
          <a:p>
            <a:r>
              <a:rPr lang="en-US" sz="3600" b="1" spc="240" dirty="0">
                <a:solidFill>
                  <a:srgbClr val="E46C0A"/>
                </a:solidFill>
                <a:latin typeface="Nunito Sans" pitchFamily="2" charset="0"/>
                <a:ea typeface="Roboto Slab" pitchFamily="2" charset="0"/>
                <a:cs typeface="Roboto Slab" pitchFamily="2" charset="0"/>
                <a:sym typeface="Inter"/>
              </a:rPr>
              <a:t>“Passive Stability”</a:t>
            </a:r>
            <a:endParaRPr lang="en-US" sz="3600" dirty="0">
              <a:latin typeface="Nunito Sans" pitchFamily="2" charset="0"/>
              <a:ea typeface="Roboto Slab" pitchFamily="2" charset="0"/>
              <a:cs typeface="Roboto Slab" pitchFamily="2" charset="0"/>
            </a:endParaRPr>
          </a:p>
        </p:txBody>
      </p:sp>
      <p:sp>
        <p:nvSpPr>
          <p:cNvPr id="13" name="Arrow: Up 12">
            <a:extLst>
              <a:ext uri="{FF2B5EF4-FFF2-40B4-BE49-F238E27FC236}">
                <a16:creationId xmlns:a16="http://schemas.microsoft.com/office/drawing/2014/main" id="{B71E90E7-B8F7-ED50-39E7-782194CB6494}"/>
              </a:ext>
            </a:extLst>
          </p:cNvPr>
          <p:cNvSpPr/>
          <p:nvPr/>
        </p:nvSpPr>
        <p:spPr>
          <a:xfrm>
            <a:off x="5907262" y="5194570"/>
            <a:ext cx="470647" cy="1284943"/>
          </a:xfrm>
          <a:prstGeom prst="upArrow">
            <a:avLst/>
          </a:prstGeom>
          <a:solidFill>
            <a:srgbClr val="E46C0A"/>
          </a:solidFill>
          <a:ln>
            <a:solidFill>
              <a:srgbClr val="E46C0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ooter Placeholder 8">
            <a:extLst>
              <a:ext uri="{FF2B5EF4-FFF2-40B4-BE49-F238E27FC236}">
                <a16:creationId xmlns:a16="http://schemas.microsoft.com/office/drawing/2014/main" id="{469496A9-E5ED-FACB-07A7-1A08C24648C8}"/>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22" name="Slide Number Placeholder 9">
            <a:extLst>
              <a:ext uri="{FF2B5EF4-FFF2-40B4-BE49-F238E27FC236}">
                <a16:creationId xmlns:a16="http://schemas.microsoft.com/office/drawing/2014/main" id="{7CAEBE67-7ACC-CAAB-5E38-60887F6FD594}"/>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2</a:t>
            </a:r>
          </a:p>
        </p:txBody>
      </p:sp>
      <p:cxnSp>
        <p:nvCxnSpPr>
          <p:cNvPr id="23" name="Straight Arrow Connector 22">
            <a:extLst>
              <a:ext uri="{FF2B5EF4-FFF2-40B4-BE49-F238E27FC236}">
                <a16:creationId xmlns:a16="http://schemas.microsoft.com/office/drawing/2014/main" id="{1494C070-5F89-6CAD-5A72-57A121E9E198}"/>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5F73C-D120-C922-2946-BD6484CFF6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C8CD8AA-A5E8-DE7E-E805-B8A7595044D9}"/>
              </a:ext>
            </a:extLst>
          </p:cNvPr>
          <p:cNvSpPr/>
          <p:nvPr/>
        </p:nvSpPr>
        <p:spPr>
          <a:xfrm>
            <a:off x="-31143" y="0"/>
            <a:ext cx="18539859"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a:stretch>
          </a:blipFill>
        </p:spPr>
        <p:txBody>
          <a:bodyPr/>
          <a:lstStyle/>
          <a:p>
            <a:endParaRPr lang="en-US"/>
          </a:p>
        </p:txBody>
      </p:sp>
      <p:sp>
        <p:nvSpPr>
          <p:cNvPr id="4" name="TextBox 4">
            <a:extLst>
              <a:ext uri="{FF2B5EF4-FFF2-40B4-BE49-F238E27FC236}">
                <a16:creationId xmlns:a16="http://schemas.microsoft.com/office/drawing/2014/main" id="{A9FFCC93-421A-540A-E36D-28746C7F5F3E}"/>
              </a:ext>
            </a:extLst>
          </p:cNvPr>
          <p:cNvSpPr txBox="1"/>
          <p:nvPr/>
        </p:nvSpPr>
        <p:spPr>
          <a:xfrm>
            <a:off x="1121228" y="952500"/>
            <a:ext cx="16347906"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DYNAMIC STABILITY: ROLL</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sp>
        <p:nvSpPr>
          <p:cNvPr id="3" name="TextBox 21">
            <a:extLst>
              <a:ext uri="{FF2B5EF4-FFF2-40B4-BE49-F238E27FC236}">
                <a16:creationId xmlns:a16="http://schemas.microsoft.com/office/drawing/2014/main" id="{5AB1170A-45D4-0139-22A0-B93AC61B3446}"/>
              </a:ext>
            </a:extLst>
          </p:cNvPr>
          <p:cNvSpPr txBox="1"/>
          <p:nvPr/>
        </p:nvSpPr>
        <p:spPr>
          <a:xfrm>
            <a:off x="844262" y="1893459"/>
            <a:ext cx="9976512" cy="894476"/>
          </a:xfrm>
          <a:prstGeom prst="rect">
            <a:avLst/>
          </a:prstGeom>
        </p:spPr>
        <p:txBody>
          <a:bodyPr wrap="square" lIns="0" tIns="0" rIns="0" bIns="0" rtlCol="0" anchor="t">
            <a:spAutoFit/>
          </a:bodyPr>
          <a:lstStyle/>
          <a:p>
            <a:pPr fontAlgn="base">
              <a:lnSpc>
                <a:spcPct val="150000"/>
              </a:lnSpc>
            </a:pPr>
            <a:r>
              <a:rPr lang="en-US" sz="4400" b="1" i="0" dirty="0">
                <a:solidFill>
                  <a:schemeClr val="bg1"/>
                </a:solidFill>
                <a:effectLst/>
                <a:latin typeface="Inter"/>
                <a:ea typeface="Roboto Slab"/>
                <a:cs typeface="Roboto Slab"/>
              </a:rPr>
              <a:t>Rolling moment due to roll rate, </a:t>
            </a:r>
            <a:r>
              <a:rPr lang="en-US" sz="4400" b="1" dirty="0">
                <a:solidFill>
                  <a:schemeClr val="bg1"/>
                </a:solidFill>
                <a:latin typeface="Inter"/>
                <a:ea typeface="Roboto Slab"/>
                <a:cs typeface="Roboto Slab"/>
              </a:rPr>
              <a:t>p </a:t>
            </a:r>
            <a:r>
              <a:rPr lang="en-US" sz="4400" b="1" i="0" dirty="0">
                <a:solidFill>
                  <a:schemeClr val="bg1"/>
                </a:solidFill>
                <a:effectLst/>
                <a:latin typeface="Inter"/>
                <a:ea typeface="Roboto Slab"/>
                <a:cs typeface="Roboto Slab"/>
              </a:rPr>
              <a:t>[5]:</a:t>
            </a: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65A17DF-D1B1-4C16-5BEE-895F03ECBFE8}"/>
                  </a:ext>
                </a:extLst>
              </p:cNvPr>
              <p:cNvSpPr txBox="1"/>
              <p:nvPr/>
            </p:nvSpPr>
            <p:spPr>
              <a:xfrm>
                <a:off x="1065902" y="3948299"/>
                <a:ext cx="6675610" cy="201157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solidFill>
                                <a:schemeClr val="bg1"/>
                              </a:solidFill>
                              <a:latin typeface="Cambria Math" panose="02040503050406030204" pitchFamily="18" charset="0"/>
                            </a:rPr>
                          </m:ctrlPr>
                        </m:sSubPr>
                        <m:e>
                          <m:d>
                            <m:dPr>
                              <m:ctrlPr>
                                <a:rPr lang="en-US" sz="4800" b="0" i="1" smtClean="0">
                                  <a:solidFill>
                                    <a:schemeClr val="bg1"/>
                                  </a:solidFill>
                                  <a:latin typeface="Cambria Math" panose="02040503050406030204" pitchFamily="18" charset="0"/>
                                </a:rPr>
                              </m:ctrlPr>
                            </m:dPr>
                            <m:e>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𝐶</m:t>
                                  </m:r>
                                </m:e>
                                <m:sub>
                                  <m:r>
                                    <a:rPr lang="en-US" sz="4800" b="0" i="1" smtClean="0">
                                      <a:solidFill>
                                        <a:schemeClr val="bg1"/>
                                      </a:solidFill>
                                      <a:latin typeface="Cambria Math" panose="02040503050406030204" pitchFamily="18" charset="0"/>
                                    </a:rPr>
                                    <m:t>𝑙</m:t>
                                  </m:r>
                                </m:sub>
                              </m:sSub>
                            </m:e>
                          </m:d>
                        </m:e>
                        <m:sub>
                          <m:r>
                            <a:rPr lang="en-US" sz="4800" b="0" i="1" smtClean="0">
                              <a:solidFill>
                                <a:schemeClr val="bg1"/>
                              </a:solidFill>
                              <a:latin typeface="Cambria Math" panose="02040503050406030204" pitchFamily="18" charset="0"/>
                            </a:rPr>
                            <m:t>𝑝</m:t>
                          </m:r>
                        </m:sub>
                      </m:sSub>
                      <m:r>
                        <a:rPr lang="en-US" sz="4800" b="0" i="1" smtClean="0">
                          <a:solidFill>
                            <a:schemeClr val="bg1"/>
                          </a:solidFill>
                          <a:latin typeface="Cambria Math" panose="02040503050406030204" pitchFamily="18" charset="0"/>
                        </a:rPr>
                        <m:t>=</m:t>
                      </m:r>
                      <m:r>
                        <a:rPr lang="en-US" sz="4800" b="0" i="1" smtClean="0">
                          <a:solidFill>
                            <a:schemeClr val="bg1"/>
                          </a:solidFill>
                          <a:latin typeface="Cambria Math" panose="02040503050406030204" pitchFamily="18" charset="0"/>
                        </a:rPr>
                        <m:t>𝑁</m:t>
                      </m:r>
                      <m:nary>
                        <m:naryPr>
                          <m:chr m:val="∑"/>
                          <m:supHide m:val="on"/>
                          <m:ctrlPr>
                            <a:rPr lang="en-US" sz="4800" b="0" i="1" smtClean="0">
                              <a:solidFill>
                                <a:schemeClr val="bg1"/>
                              </a:solidFill>
                              <a:latin typeface="Cambria Math" panose="02040503050406030204" pitchFamily="18" charset="0"/>
                            </a:rPr>
                          </m:ctrlPr>
                        </m:naryPr>
                        <m:sub>
                          <m:r>
                            <m:rPr>
                              <m:brk m:alnAt="7"/>
                            </m:rPr>
                            <a:rPr lang="en-US" sz="4800" b="0" i="1" smtClean="0">
                              <a:solidFill>
                                <a:schemeClr val="bg1"/>
                              </a:solidFill>
                              <a:latin typeface="Cambria Math" panose="02040503050406030204" pitchFamily="18" charset="0"/>
                            </a:rPr>
                            <m:t>𝑖</m:t>
                          </m:r>
                        </m:sub>
                        <m:sup/>
                        <m:e>
                          <m:f>
                            <m:fPr>
                              <m:ctrlPr>
                                <a:rPr lang="en-US" sz="4800" b="0" i="1" smtClean="0">
                                  <a:solidFill>
                                    <a:schemeClr val="bg1"/>
                                  </a:solidFill>
                                  <a:latin typeface="Cambria Math" panose="02040503050406030204" pitchFamily="18" charset="0"/>
                                </a:rPr>
                              </m:ctrlPr>
                            </m:fPr>
                            <m:num>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𝐹</m:t>
                                  </m:r>
                                </m:e>
                                <m:sub>
                                  <m:r>
                                    <a:rPr lang="en-US" sz="4800" b="0" i="1" smtClean="0">
                                      <a:solidFill>
                                        <a:schemeClr val="bg1"/>
                                      </a:solidFill>
                                      <a:latin typeface="Cambria Math" panose="02040503050406030204" pitchFamily="18" charset="0"/>
                                    </a:rPr>
                                    <m:t>𝑖</m:t>
                                  </m:r>
                                </m:sub>
                              </m:sSub>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𝜉</m:t>
                                  </m:r>
                                </m:e>
                                <m:sub>
                                  <m:r>
                                    <a:rPr lang="en-US" sz="4800" b="0" i="1" smtClean="0">
                                      <a:solidFill>
                                        <a:schemeClr val="bg1"/>
                                      </a:solidFill>
                                      <a:latin typeface="Cambria Math" panose="02040503050406030204" pitchFamily="18" charset="0"/>
                                    </a:rPr>
                                    <m:t>𝑖</m:t>
                                  </m:r>
                                </m:sub>
                              </m:sSub>
                            </m:num>
                            <m:den>
                              <m:f>
                                <m:fPr>
                                  <m:ctrlPr>
                                    <a:rPr lang="en-US" sz="4800" b="0" i="1" smtClean="0">
                                      <a:solidFill>
                                        <a:schemeClr val="bg1"/>
                                      </a:solidFill>
                                      <a:latin typeface="Cambria Math" panose="02040503050406030204" pitchFamily="18" charset="0"/>
                                    </a:rPr>
                                  </m:ctrlPr>
                                </m:fPr>
                                <m:num>
                                  <m:r>
                                    <a:rPr lang="en-US" sz="4800" b="0" i="1" smtClean="0">
                                      <a:solidFill>
                                        <a:schemeClr val="bg1"/>
                                      </a:solidFill>
                                      <a:latin typeface="Cambria Math" panose="02040503050406030204" pitchFamily="18" charset="0"/>
                                    </a:rPr>
                                    <m:t>1</m:t>
                                  </m:r>
                                </m:num>
                                <m:den>
                                  <m:r>
                                    <a:rPr lang="en-US" sz="4800" b="0" i="1" smtClean="0">
                                      <a:solidFill>
                                        <a:schemeClr val="bg1"/>
                                      </a:solidFill>
                                      <a:latin typeface="Cambria Math" panose="02040503050406030204" pitchFamily="18" charset="0"/>
                                    </a:rPr>
                                    <m:t>2</m:t>
                                  </m:r>
                                </m:den>
                              </m:f>
                              <m:r>
                                <a:rPr lang="en-US" sz="4800" b="0" i="1" smtClean="0">
                                  <a:solidFill>
                                    <a:schemeClr val="bg1"/>
                                  </a:solidFill>
                                  <a:latin typeface="Cambria Math" panose="02040503050406030204" pitchFamily="18" charset="0"/>
                                </a:rPr>
                                <m:t>𝜌</m:t>
                              </m:r>
                              <m:sSubSup>
                                <m:sSubSupPr>
                                  <m:ctrlPr>
                                    <a:rPr lang="en-US" sz="4800" b="0" i="1" smtClean="0">
                                      <a:solidFill>
                                        <a:schemeClr val="bg1"/>
                                      </a:solidFill>
                                      <a:latin typeface="Cambria Math" panose="02040503050406030204" pitchFamily="18" charset="0"/>
                                    </a:rPr>
                                  </m:ctrlPr>
                                </m:sSubSupPr>
                                <m:e>
                                  <m:r>
                                    <a:rPr lang="en-US" sz="4800" b="0" i="1" smtClean="0">
                                      <a:solidFill>
                                        <a:schemeClr val="bg1"/>
                                      </a:solidFill>
                                      <a:latin typeface="Cambria Math" panose="02040503050406030204" pitchFamily="18" charset="0"/>
                                    </a:rPr>
                                    <m:t>𝑉</m:t>
                                  </m:r>
                                </m:e>
                                <m:sub>
                                  <m:r>
                                    <a:rPr lang="en-US" sz="4800" b="0" i="1" smtClean="0">
                                      <a:solidFill>
                                        <a:schemeClr val="bg1"/>
                                      </a:solidFill>
                                      <a:latin typeface="Cambria Math" panose="02040503050406030204" pitchFamily="18" charset="0"/>
                                    </a:rPr>
                                    <m:t>∞</m:t>
                                  </m:r>
                                </m:sub>
                                <m:sup>
                                  <m:r>
                                    <a:rPr lang="en-US" sz="4800" b="0" i="1" smtClean="0">
                                      <a:solidFill>
                                        <a:schemeClr val="bg1"/>
                                      </a:solidFill>
                                      <a:latin typeface="Cambria Math" panose="02040503050406030204" pitchFamily="18" charset="0"/>
                                    </a:rPr>
                                    <m:t>2</m:t>
                                  </m:r>
                                </m:sup>
                              </m:sSubSup>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𝑆</m:t>
                                  </m:r>
                                </m:e>
                                <m:sub>
                                  <m:r>
                                    <a:rPr lang="en-US" sz="4800" b="0" i="1" smtClean="0">
                                      <a:solidFill>
                                        <a:schemeClr val="bg1"/>
                                      </a:solidFill>
                                      <a:latin typeface="Cambria Math" panose="02040503050406030204" pitchFamily="18" charset="0"/>
                                    </a:rPr>
                                    <m:t>𝑓𝑖𝑛</m:t>
                                  </m:r>
                                </m:sub>
                              </m:sSub>
                              <m:r>
                                <a:rPr lang="en-US" sz="4800" b="0" i="1" smtClean="0">
                                  <a:solidFill>
                                    <a:schemeClr val="bg1"/>
                                  </a:solidFill>
                                  <a:latin typeface="Cambria Math" panose="02040503050406030204" pitchFamily="18" charset="0"/>
                                </a:rPr>
                                <m:t>𝑑</m:t>
                              </m:r>
                            </m:den>
                          </m:f>
                        </m:e>
                      </m:nary>
                    </m:oMath>
                  </m:oMathPara>
                </a14:m>
                <a:endParaRPr lang="en-US" sz="4800" dirty="0"/>
              </a:p>
            </p:txBody>
          </p:sp>
        </mc:Choice>
        <mc:Fallback xmlns="">
          <p:sp>
            <p:nvSpPr>
              <p:cNvPr id="5" name="TextBox 4">
                <a:extLst>
                  <a:ext uri="{FF2B5EF4-FFF2-40B4-BE49-F238E27FC236}">
                    <a16:creationId xmlns:a16="http://schemas.microsoft.com/office/drawing/2014/main" id="{865A17DF-D1B1-4C16-5BEE-895F03ECBFE8}"/>
                  </a:ext>
                </a:extLst>
              </p:cNvPr>
              <p:cNvSpPr txBox="1">
                <a:spLocks noRot="1" noChangeAspect="1" noMove="1" noResize="1" noEditPoints="1" noAdjustHandles="1" noChangeArrowheads="1" noChangeShapeType="1" noTextEdit="1"/>
              </p:cNvSpPr>
              <p:nvPr/>
            </p:nvSpPr>
            <p:spPr>
              <a:xfrm>
                <a:off x="1065902" y="3948299"/>
                <a:ext cx="6675610" cy="2011576"/>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C894755-EA57-DC71-1846-A02187115164}"/>
                  </a:ext>
                </a:extLst>
              </p:cNvPr>
              <p:cNvSpPr txBox="1"/>
              <p:nvPr/>
            </p:nvSpPr>
            <p:spPr>
              <a:xfrm>
                <a:off x="2598971" y="6805300"/>
                <a:ext cx="7841566" cy="16328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𝐹</m:t>
                          </m:r>
                        </m:e>
                        <m:sub>
                          <m:r>
                            <a:rPr lang="en-US" sz="4800" b="0" i="1" smtClean="0">
                              <a:solidFill>
                                <a:schemeClr val="bg1"/>
                              </a:solidFill>
                              <a:latin typeface="Cambria Math" panose="02040503050406030204" pitchFamily="18" charset="0"/>
                            </a:rPr>
                            <m:t>𝑖</m:t>
                          </m:r>
                        </m:sub>
                      </m:sSub>
                      <m:r>
                        <a:rPr lang="en-US" sz="4800" b="0" i="1" smtClean="0">
                          <a:solidFill>
                            <a:schemeClr val="bg1"/>
                          </a:solidFill>
                          <a:latin typeface="Cambria Math" panose="02040503050406030204" pitchFamily="18" charset="0"/>
                        </a:rPr>
                        <m:t>=</m:t>
                      </m:r>
                      <m:f>
                        <m:fPr>
                          <m:ctrlPr>
                            <a:rPr lang="en-US" sz="4800" i="1">
                              <a:solidFill>
                                <a:schemeClr val="bg1"/>
                              </a:solidFill>
                              <a:latin typeface="Cambria Math" panose="02040503050406030204" pitchFamily="18" charset="0"/>
                            </a:rPr>
                          </m:ctrlPr>
                        </m:fPr>
                        <m:num>
                          <m:r>
                            <a:rPr lang="en-US" sz="4800" i="1">
                              <a:solidFill>
                                <a:schemeClr val="bg1"/>
                              </a:solidFill>
                              <a:latin typeface="Cambria Math" panose="02040503050406030204" pitchFamily="18" charset="0"/>
                            </a:rPr>
                            <m:t>1</m:t>
                          </m:r>
                        </m:num>
                        <m:den>
                          <m:r>
                            <a:rPr lang="en-US" sz="4800" i="1">
                              <a:solidFill>
                                <a:schemeClr val="bg1"/>
                              </a:solidFill>
                              <a:latin typeface="Cambria Math" panose="02040503050406030204" pitchFamily="18" charset="0"/>
                            </a:rPr>
                            <m:t>2</m:t>
                          </m:r>
                        </m:den>
                      </m:f>
                      <m:r>
                        <a:rPr lang="en-US" sz="4800" i="1">
                          <a:solidFill>
                            <a:schemeClr val="bg1"/>
                          </a:solidFill>
                          <a:latin typeface="Cambria Math" panose="02040503050406030204" pitchFamily="18" charset="0"/>
                        </a:rPr>
                        <m:t>𝜌</m:t>
                      </m:r>
                      <m:sSubSup>
                        <m:sSubSupPr>
                          <m:ctrlPr>
                            <a:rPr lang="en-US" sz="4800" i="1">
                              <a:solidFill>
                                <a:schemeClr val="bg1"/>
                              </a:solidFill>
                              <a:latin typeface="Cambria Math" panose="02040503050406030204" pitchFamily="18" charset="0"/>
                            </a:rPr>
                          </m:ctrlPr>
                        </m:sSubSupPr>
                        <m:e>
                          <m:r>
                            <a:rPr lang="en-US" sz="4800" i="1">
                              <a:solidFill>
                                <a:schemeClr val="bg1"/>
                              </a:solidFill>
                              <a:latin typeface="Cambria Math" panose="02040503050406030204" pitchFamily="18" charset="0"/>
                            </a:rPr>
                            <m:t>𝑉</m:t>
                          </m:r>
                        </m:e>
                        <m:sub>
                          <m:r>
                            <a:rPr lang="en-US" sz="4800" i="1">
                              <a:solidFill>
                                <a:schemeClr val="bg1"/>
                              </a:solidFill>
                              <a:latin typeface="Cambria Math" panose="02040503050406030204" pitchFamily="18" charset="0"/>
                            </a:rPr>
                            <m:t>∞</m:t>
                          </m:r>
                        </m:sub>
                        <m:sup>
                          <m:r>
                            <a:rPr lang="en-US" sz="4800" i="1">
                              <a:solidFill>
                                <a:schemeClr val="bg1"/>
                              </a:solidFill>
                              <a:latin typeface="Cambria Math" panose="02040503050406030204" pitchFamily="18" charset="0"/>
                            </a:rPr>
                            <m:t>2</m:t>
                          </m:r>
                        </m:sup>
                      </m:sSubSup>
                      <m:f>
                        <m:fPr>
                          <m:ctrlPr>
                            <a:rPr lang="en-US" sz="4800" b="0" i="1" smtClean="0">
                              <a:solidFill>
                                <a:schemeClr val="bg1"/>
                              </a:solidFill>
                              <a:latin typeface="Cambria Math" panose="02040503050406030204" pitchFamily="18" charset="0"/>
                            </a:rPr>
                          </m:ctrlPr>
                        </m:fPr>
                        <m:num>
                          <m:r>
                            <a:rPr lang="en-US" sz="4800" b="0" i="1" smtClean="0">
                              <a:solidFill>
                                <a:schemeClr val="bg1"/>
                              </a:solidFill>
                              <a:latin typeface="Cambria Math" panose="02040503050406030204" pitchFamily="18" charset="0"/>
                            </a:rPr>
                            <m:t>2</m:t>
                          </m:r>
                          <m:r>
                            <a:rPr lang="en-US" sz="4800" b="0" i="1" smtClean="0">
                              <a:solidFill>
                                <a:schemeClr val="bg1"/>
                              </a:solidFill>
                              <a:latin typeface="Cambria Math" panose="02040503050406030204" pitchFamily="18" charset="0"/>
                            </a:rPr>
                            <m:t>𝜋</m:t>
                          </m:r>
                        </m:num>
                        <m:den>
                          <m:rad>
                            <m:radPr>
                              <m:degHide m:val="on"/>
                              <m:ctrlPr>
                                <a:rPr lang="en-US" sz="4800" b="0" i="1" smtClean="0">
                                  <a:solidFill>
                                    <a:schemeClr val="bg1"/>
                                  </a:solidFill>
                                  <a:latin typeface="Cambria Math" panose="02040503050406030204" pitchFamily="18" charset="0"/>
                                </a:rPr>
                              </m:ctrlPr>
                            </m:radPr>
                            <m:deg/>
                            <m:e>
                              <m:r>
                                <a:rPr lang="en-US" sz="4800" b="0" i="1" smtClean="0">
                                  <a:solidFill>
                                    <a:schemeClr val="bg1"/>
                                  </a:solidFill>
                                  <a:latin typeface="Cambria Math" panose="02040503050406030204" pitchFamily="18" charset="0"/>
                                </a:rPr>
                                <m:t>1−</m:t>
                              </m:r>
                              <m:sSup>
                                <m:sSupPr>
                                  <m:ctrlPr>
                                    <a:rPr lang="en-US" sz="4800" b="0" i="1" smtClean="0">
                                      <a:solidFill>
                                        <a:schemeClr val="bg1"/>
                                      </a:solidFill>
                                      <a:latin typeface="Cambria Math" panose="02040503050406030204" pitchFamily="18" charset="0"/>
                                    </a:rPr>
                                  </m:ctrlPr>
                                </m:sSupPr>
                                <m:e>
                                  <m:r>
                                    <a:rPr lang="en-US" sz="4800" b="0" i="1" smtClean="0">
                                      <a:solidFill>
                                        <a:schemeClr val="bg1"/>
                                      </a:solidFill>
                                      <a:latin typeface="Cambria Math" panose="02040503050406030204" pitchFamily="18" charset="0"/>
                                    </a:rPr>
                                    <m:t>𝑀</m:t>
                                  </m:r>
                                </m:e>
                                <m:sup>
                                  <m:r>
                                    <a:rPr lang="en-US" sz="4800" b="0" i="1" smtClean="0">
                                      <a:solidFill>
                                        <a:schemeClr val="bg1"/>
                                      </a:solidFill>
                                      <a:latin typeface="Cambria Math" panose="02040503050406030204" pitchFamily="18" charset="0"/>
                                    </a:rPr>
                                    <m:t>2</m:t>
                                  </m:r>
                                </m:sup>
                              </m:sSup>
                            </m:e>
                          </m:rad>
                        </m:den>
                      </m:f>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𝑐</m:t>
                          </m:r>
                        </m:e>
                        <m:sub>
                          <m:r>
                            <a:rPr lang="en-US" sz="4800" b="0" i="1" smtClean="0">
                              <a:solidFill>
                                <a:schemeClr val="bg1"/>
                              </a:solidFill>
                              <a:latin typeface="Cambria Math" panose="02040503050406030204" pitchFamily="18" charset="0"/>
                            </a:rPr>
                            <m:t>𝑖</m:t>
                          </m:r>
                        </m:sub>
                      </m:sSub>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𝜉</m:t>
                          </m:r>
                        </m:e>
                        <m:sub>
                          <m:r>
                            <a:rPr lang="en-US" sz="4800" b="0" i="1" smtClean="0">
                              <a:solidFill>
                                <a:schemeClr val="bg1"/>
                              </a:solidFill>
                              <a:latin typeface="Cambria Math" panose="02040503050406030204" pitchFamily="18" charset="0"/>
                            </a:rPr>
                            <m:t>𝑖</m:t>
                          </m:r>
                        </m:sub>
                      </m:sSub>
                      <m:f>
                        <m:fPr>
                          <m:ctrlPr>
                            <a:rPr lang="en-US" sz="4800" b="0" i="1" smtClean="0">
                              <a:solidFill>
                                <a:schemeClr val="bg1"/>
                              </a:solidFill>
                              <a:latin typeface="Cambria Math" panose="02040503050406030204" pitchFamily="18" charset="0"/>
                            </a:rPr>
                          </m:ctrlPr>
                        </m:fPr>
                        <m:num>
                          <m:r>
                            <a:rPr lang="en-US" sz="4800" b="0" i="1" smtClean="0">
                              <a:solidFill>
                                <a:schemeClr val="bg1"/>
                              </a:solidFill>
                              <a:latin typeface="Cambria Math" panose="02040503050406030204" pitchFamily="18" charset="0"/>
                            </a:rPr>
                            <m:t>𝑝</m:t>
                          </m:r>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𝜉</m:t>
                              </m:r>
                            </m:e>
                            <m:sub>
                              <m:r>
                                <a:rPr lang="en-US" sz="4800" b="0" i="1" smtClean="0">
                                  <a:solidFill>
                                    <a:schemeClr val="bg1"/>
                                  </a:solidFill>
                                  <a:latin typeface="Cambria Math" panose="02040503050406030204" pitchFamily="18" charset="0"/>
                                </a:rPr>
                                <m:t>𝑖</m:t>
                              </m:r>
                            </m:sub>
                          </m:sSub>
                        </m:num>
                        <m:den>
                          <m:sSub>
                            <m:sSubPr>
                              <m:ctrlPr>
                                <a:rPr lang="en-US" sz="4800" b="0" i="1" smtClean="0">
                                  <a:solidFill>
                                    <a:schemeClr val="bg1"/>
                                  </a:solidFill>
                                  <a:latin typeface="Cambria Math" panose="02040503050406030204" pitchFamily="18" charset="0"/>
                                </a:rPr>
                              </m:ctrlPr>
                            </m:sSubPr>
                            <m:e>
                              <m:r>
                                <a:rPr lang="en-US" sz="4800" b="0" i="1" smtClean="0">
                                  <a:solidFill>
                                    <a:schemeClr val="bg1"/>
                                  </a:solidFill>
                                  <a:latin typeface="Cambria Math" panose="02040503050406030204" pitchFamily="18" charset="0"/>
                                </a:rPr>
                                <m:t>𝑉</m:t>
                              </m:r>
                            </m:e>
                            <m:sub>
                              <m:r>
                                <a:rPr lang="en-US" sz="4800" b="0" i="1" smtClean="0">
                                  <a:solidFill>
                                    <a:schemeClr val="bg1"/>
                                  </a:solidFill>
                                  <a:latin typeface="Cambria Math" panose="02040503050406030204" pitchFamily="18" charset="0"/>
                                </a:rPr>
                                <m:t>∞</m:t>
                              </m:r>
                            </m:sub>
                          </m:sSub>
                        </m:den>
                      </m:f>
                    </m:oMath>
                  </m:oMathPara>
                </a14:m>
                <a:endParaRPr lang="en-US" dirty="0"/>
              </a:p>
            </p:txBody>
          </p:sp>
        </mc:Choice>
        <mc:Fallback xmlns="">
          <p:sp>
            <p:nvSpPr>
              <p:cNvPr id="26" name="TextBox 25">
                <a:extLst>
                  <a:ext uri="{FF2B5EF4-FFF2-40B4-BE49-F238E27FC236}">
                    <a16:creationId xmlns:a16="http://schemas.microsoft.com/office/drawing/2014/main" id="{EC894755-EA57-DC71-1846-A02187115164}"/>
                  </a:ext>
                </a:extLst>
              </p:cNvPr>
              <p:cNvSpPr txBox="1">
                <a:spLocks noRot="1" noChangeAspect="1" noMove="1" noResize="1" noEditPoints="1" noAdjustHandles="1" noChangeArrowheads="1" noChangeShapeType="1" noTextEdit="1"/>
              </p:cNvSpPr>
              <p:nvPr/>
            </p:nvSpPr>
            <p:spPr>
              <a:xfrm>
                <a:off x="2598971" y="6805300"/>
                <a:ext cx="7841566" cy="1632883"/>
              </a:xfrm>
              <a:prstGeom prst="rect">
                <a:avLst/>
              </a:prstGeom>
              <a:blipFill>
                <a:blip r:embed="rId6"/>
                <a:stretch>
                  <a:fillRect/>
                </a:stretch>
              </a:blipFill>
            </p:spPr>
            <p:txBody>
              <a:bodyPr/>
              <a:lstStyle/>
              <a:p>
                <a:r>
                  <a:rPr lang="en-US">
                    <a:noFill/>
                  </a:rPr>
                  <a:t> </a:t>
                </a:r>
              </a:p>
            </p:txBody>
          </p:sp>
        </mc:Fallback>
      </mc:AlternateContent>
      <p:pic>
        <p:nvPicPr>
          <p:cNvPr id="28" name="Picture 27">
            <a:extLst>
              <a:ext uri="{FF2B5EF4-FFF2-40B4-BE49-F238E27FC236}">
                <a16:creationId xmlns:a16="http://schemas.microsoft.com/office/drawing/2014/main" id="{84D60A75-0CDE-68BF-C713-566C8E071847}"/>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11353081" y="2171850"/>
            <a:ext cx="6404512" cy="6291491"/>
          </a:xfrm>
          <a:prstGeom prst="rect">
            <a:avLst/>
          </a:prstGeom>
          <a:ln w="38100">
            <a:solidFill>
              <a:schemeClr val="accent4">
                <a:lumMod val="40000"/>
                <a:lumOff val="60000"/>
              </a:schemeClr>
            </a:solidFill>
          </a:ln>
        </p:spPr>
      </p:pic>
      <p:sp>
        <p:nvSpPr>
          <p:cNvPr id="6" name="Footer Placeholder 8">
            <a:extLst>
              <a:ext uri="{FF2B5EF4-FFF2-40B4-BE49-F238E27FC236}">
                <a16:creationId xmlns:a16="http://schemas.microsoft.com/office/drawing/2014/main" id="{87A67F9C-F797-ECEE-5D6A-7813DB0B1F25}"/>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7" name="Slide Number Placeholder 9">
            <a:extLst>
              <a:ext uri="{FF2B5EF4-FFF2-40B4-BE49-F238E27FC236}">
                <a16:creationId xmlns:a16="http://schemas.microsoft.com/office/drawing/2014/main" id="{6189835D-D178-D442-99EC-174DD3F1897E}"/>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17</a:t>
            </a:r>
          </a:p>
        </p:txBody>
      </p:sp>
      <p:cxnSp>
        <p:nvCxnSpPr>
          <p:cNvPr id="8" name="Straight Arrow Connector 7">
            <a:extLst>
              <a:ext uri="{FF2B5EF4-FFF2-40B4-BE49-F238E27FC236}">
                <a16:creationId xmlns:a16="http://schemas.microsoft.com/office/drawing/2014/main" id="{93A3D884-4477-BB6B-535E-565B72F1FFA0}"/>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77AD488-4CEE-44D7-482C-1F525B703B8A}"/>
              </a:ext>
            </a:extLst>
          </p:cNvPr>
          <p:cNvCxnSpPr>
            <a:cxnSpLocks/>
          </p:cNvCxnSpPr>
          <p:nvPr/>
        </p:nvCxnSpPr>
        <p:spPr>
          <a:xfrm flipV="1">
            <a:off x="2251237" y="5323890"/>
            <a:ext cx="1043090" cy="656836"/>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1" name="TextBox 21">
            <a:extLst>
              <a:ext uri="{FF2B5EF4-FFF2-40B4-BE49-F238E27FC236}">
                <a16:creationId xmlns:a16="http://schemas.microsoft.com/office/drawing/2014/main" id="{E8439CEA-52A2-B41A-B4DC-F9E9F2B85462}"/>
              </a:ext>
            </a:extLst>
          </p:cNvPr>
          <p:cNvSpPr txBox="1"/>
          <p:nvPr/>
        </p:nvSpPr>
        <p:spPr>
          <a:xfrm>
            <a:off x="404896" y="6058875"/>
            <a:ext cx="3692682" cy="553998"/>
          </a:xfrm>
          <a:prstGeom prst="rect">
            <a:avLst/>
          </a:prstGeom>
        </p:spPr>
        <p:txBody>
          <a:bodyPr wrap="square" lIns="0" tIns="0" rIns="0" bIns="0" rtlCol="0" anchor="t">
            <a:spAutoFit/>
          </a:bodyPr>
          <a:lstStyle/>
          <a:p>
            <a:pPr algn="l" rtl="0" fontAlgn="base"/>
            <a:r>
              <a:rPr lang="en-US" sz="3600" i="0">
                <a:solidFill>
                  <a:schemeClr val="bg1"/>
                </a:solidFill>
                <a:effectLst/>
                <a:latin typeface="Inter" panose="020B0604020202020204" charset="0"/>
                <a:ea typeface="Inter" panose="020B0604020202020204" charset="0"/>
                <a:cs typeface="Roboto Slab" pitchFamily="2" charset="0"/>
              </a:rPr>
              <a:t>Number of fins</a:t>
            </a:r>
          </a:p>
        </p:txBody>
      </p:sp>
      <p:sp>
        <p:nvSpPr>
          <p:cNvPr id="12" name="TextBox 21">
            <a:extLst>
              <a:ext uri="{FF2B5EF4-FFF2-40B4-BE49-F238E27FC236}">
                <a16:creationId xmlns:a16="http://schemas.microsoft.com/office/drawing/2014/main" id="{48C6DB7E-310A-6221-B597-B915ED9E32D7}"/>
              </a:ext>
            </a:extLst>
          </p:cNvPr>
          <p:cNvSpPr txBox="1"/>
          <p:nvPr/>
        </p:nvSpPr>
        <p:spPr>
          <a:xfrm>
            <a:off x="4094048" y="8857588"/>
            <a:ext cx="4575405" cy="553998"/>
          </a:xfrm>
          <a:prstGeom prst="rect">
            <a:avLst/>
          </a:prstGeom>
        </p:spPr>
        <p:txBody>
          <a:bodyPr wrap="square" lIns="0" tIns="0" rIns="0" bIns="0" rtlCol="0" anchor="t">
            <a:spAutoFit/>
          </a:bodyPr>
          <a:lstStyle/>
          <a:p>
            <a:pPr algn="l" rtl="0" fontAlgn="base"/>
            <a:r>
              <a:rPr lang="en-US" sz="3600" i="0">
                <a:solidFill>
                  <a:schemeClr val="bg1"/>
                </a:solidFill>
                <a:effectLst/>
                <a:latin typeface="Inter" panose="020B0604020202020204" charset="0"/>
                <a:ea typeface="Inter" panose="020B0604020202020204" charset="0"/>
                <a:cs typeface="Roboto Slab" pitchFamily="2" charset="0"/>
              </a:rPr>
              <a:t>Force on each strip</a:t>
            </a:r>
          </a:p>
        </p:txBody>
      </p:sp>
      <p:cxnSp>
        <p:nvCxnSpPr>
          <p:cNvPr id="13" name="Straight Arrow Connector 12">
            <a:extLst>
              <a:ext uri="{FF2B5EF4-FFF2-40B4-BE49-F238E27FC236}">
                <a16:creationId xmlns:a16="http://schemas.microsoft.com/office/drawing/2014/main" id="{8B0B9355-0F6F-87C5-2E8A-F4B2A690C865}"/>
              </a:ext>
            </a:extLst>
          </p:cNvPr>
          <p:cNvCxnSpPr>
            <a:cxnSpLocks/>
          </p:cNvCxnSpPr>
          <p:nvPr/>
        </p:nvCxnSpPr>
        <p:spPr>
          <a:xfrm flipH="1" flipV="1">
            <a:off x="3398699" y="8231553"/>
            <a:ext cx="600095" cy="859629"/>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
        <p:nvSpPr>
          <p:cNvPr id="14" name="TextBox 21">
            <a:extLst>
              <a:ext uri="{FF2B5EF4-FFF2-40B4-BE49-F238E27FC236}">
                <a16:creationId xmlns:a16="http://schemas.microsoft.com/office/drawing/2014/main" id="{5F8A3480-E745-0B3A-0FA4-2618418009C0}"/>
              </a:ext>
            </a:extLst>
          </p:cNvPr>
          <p:cNvSpPr txBox="1"/>
          <p:nvPr/>
        </p:nvSpPr>
        <p:spPr>
          <a:xfrm>
            <a:off x="7479992" y="3292437"/>
            <a:ext cx="2808475" cy="1661993"/>
          </a:xfrm>
          <a:prstGeom prst="rect">
            <a:avLst/>
          </a:prstGeom>
        </p:spPr>
        <p:txBody>
          <a:bodyPr wrap="square" lIns="0" tIns="0" rIns="0" bIns="0" rtlCol="0" anchor="ctr">
            <a:spAutoFit/>
          </a:bodyPr>
          <a:lstStyle/>
          <a:p>
            <a:pPr algn="ctr"/>
            <a:r>
              <a:rPr lang="en-US" sz="3600">
                <a:solidFill>
                  <a:schemeClr val="bg1"/>
                </a:solidFill>
                <a:latin typeface="Inter"/>
                <a:ea typeface="Inter"/>
                <a:cs typeface="Roboto Slab"/>
              </a:rPr>
              <a:t>Spanwise strip position</a:t>
            </a:r>
            <a:endParaRPr lang="en-US">
              <a:solidFill>
                <a:schemeClr val="bg1"/>
              </a:solidFill>
            </a:endParaRPr>
          </a:p>
        </p:txBody>
      </p:sp>
      <p:cxnSp>
        <p:nvCxnSpPr>
          <p:cNvPr id="16" name="Straight Arrow Connector 15">
            <a:extLst>
              <a:ext uri="{FF2B5EF4-FFF2-40B4-BE49-F238E27FC236}">
                <a16:creationId xmlns:a16="http://schemas.microsoft.com/office/drawing/2014/main" id="{9FB90291-5B69-1813-F5A7-FAC6B466DF56}"/>
              </a:ext>
            </a:extLst>
          </p:cNvPr>
          <p:cNvCxnSpPr>
            <a:cxnSpLocks/>
          </p:cNvCxnSpPr>
          <p:nvPr/>
        </p:nvCxnSpPr>
        <p:spPr>
          <a:xfrm flipH="1">
            <a:off x="6746331" y="4019655"/>
            <a:ext cx="1091947" cy="356767"/>
          </a:xfrm>
          <a:prstGeom prst="straightConnector1">
            <a:avLst/>
          </a:prstGeom>
          <a:ln w="57150">
            <a:solidFill>
              <a:schemeClr val="accent4">
                <a:lumMod val="40000"/>
                <a:lumOff val="60000"/>
              </a:schemeClr>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38417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FEA45A-062D-7F0E-310F-444ACC9D08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8C198A-4885-CC7B-9FCC-6A153A4597C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a:lnSpc>
                <a:spcPct val="150000"/>
              </a:lnSpc>
              <a:defRPr/>
            </a:pPr>
            <a:endParaRPr lang="en-US" sz="3400" spc="240" dirty="0">
              <a:solidFill>
                <a:srgbClr val="F2F2F3"/>
              </a:solidFill>
              <a:latin typeface="Inter" panose="020B0604020202020204" charset="0"/>
              <a:ea typeface="Inter" panose="020B0604020202020204" charset="0"/>
              <a:cs typeface="Roboto Slab" pitchFamily="2" charset="0"/>
              <a:sym typeface="Inter"/>
            </a:endParaRPr>
          </a:p>
        </p:txBody>
      </p:sp>
      <p:sp>
        <p:nvSpPr>
          <p:cNvPr id="4" name="TextBox 4">
            <a:extLst>
              <a:ext uri="{FF2B5EF4-FFF2-40B4-BE49-F238E27FC236}">
                <a16:creationId xmlns:a16="http://schemas.microsoft.com/office/drawing/2014/main" id="{D881FB92-23AE-2BFB-E376-82CF710EB70C}"/>
              </a:ext>
            </a:extLst>
          </p:cNvPr>
          <p:cNvSpPr txBox="1"/>
          <p:nvPr/>
        </p:nvSpPr>
        <p:spPr>
          <a:xfrm>
            <a:off x="1121228" y="952500"/>
            <a:ext cx="14560049"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DYNAMIC STABILITY: SUMMARY</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8" name="Footer Placeholder 8">
            <a:extLst>
              <a:ext uri="{FF2B5EF4-FFF2-40B4-BE49-F238E27FC236}">
                <a16:creationId xmlns:a16="http://schemas.microsoft.com/office/drawing/2014/main" id="{AD1374F5-0A5F-E3E6-2199-8737486B7D6F}"/>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9" name="Slide Number Placeholder 9">
            <a:extLst>
              <a:ext uri="{FF2B5EF4-FFF2-40B4-BE49-F238E27FC236}">
                <a16:creationId xmlns:a16="http://schemas.microsoft.com/office/drawing/2014/main" id="{26092DBB-B8D0-8571-1745-9EBBB7F33A61}"/>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18</a:t>
            </a:r>
          </a:p>
        </p:txBody>
      </p:sp>
      <p:cxnSp>
        <p:nvCxnSpPr>
          <p:cNvPr id="10" name="Straight Arrow Connector 9">
            <a:extLst>
              <a:ext uri="{FF2B5EF4-FFF2-40B4-BE49-F238E27FC236}">
                <a16:creationId xmlns:a16="http://schemas.microsoft.com/office/drawing/2014/main" id="{F3E924C8-7646-C733-D972-AA13B39883BF}"/>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49AF1F5-5ECF-CFFB-025B-A6B7FBE84782}"/>
              </a:ext>
            </a:extLst>
          </p:cNvPr>
          <p:cNvSpPr txBox="1"/>
          <p:nvPr/>
        </p:nvSpPr>
        <p:spPr>
          <a:xfrm>
            <a:off x="1021836" y="1905927"/>
            <a:ext cx="10573436" cy="3922805"/>
          </a:xfrm>
          <a:prstGeom prst="rect">
            <a:avLst/>
          </a:prstGeom>
          <a:noFill/>
        </p:spPr>
        <p:txBody>
          <a:bodyPr wrap="square">
            <a:spAutoFit/>
          </a:bodyPr>
          <a:lstStyle/>
          <a:p>
            <a:pPr marL="571500"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Accuracy</a:t>
            </a:r>
          </a:p>
          <a:p>
            <a:pPr marL="1028700" lvl="1"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Aerodynamic center approximation</a:t>
            </a:r>
          </a:p>
          <a:p>
            <a:pPr marL="1028700" lvl="1"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No method of strips</a:t>
            </a:r>
          </a:p>
          <a:p>
            <a:pPr marL="1028700" lvl="1"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Body effects</a:t>
            </a:r>
          </a:p>
          <a:p>
            <a:pPr marL="1028700" lvl="1" indent="-571500">
              <a:lnSpc>
                <a:spcPct val="150000"/>
              </a:lnSpc>
              <a:buFont typeface="Arial" panose="020B0604020202020204" pitchFamily="34" charset="0"/>
              <a:buChar char="•"/>
              <a:defRPr/>
            </a:pPr>
            <a:endParaRPr lang="en-US" sz="3400" spc="240" dirty="0">
              <a:solidFill>
                <a:srgbClr val="F2F2F3"/>
              </a:solidFill>
              <a:latin typeface="Inter" panose="020B0604020202020204" charset="0"/>
              <a:ea typeface="Inter" panose="020B0604020202020204" charset="0"/>
              <a:cs typeface="Roboto Slab" pitchFamily="2" charset="0"/>
              <a:sym typeface="Inter"/>
            </a:endParaRP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953763E-107C-9C4F-A43F-45ECC445FF9C}"/>
                  </a:ext>
                </a:extLst>
              </p:cNvPr>
              <p:cNvSpPr txBox="1"/>
              <p:nvPr/>
            </p:nvSpPr>
            <p:spPr>
              <a:xfrm>
                <a:off x="1021836" y="5195595"/>
                <a:ext cx="10573436" cy="3137975"/>
              </a:xfrm>
              <a:prstGeom prst="rect">
                <a:avLst/>
              </a:prstGeom>
              <a:noFill/>
            </p:spPr>
            <p:txBody>
              <a:bodyPr wrap="square">
                <a:spAutoFit/>
              </a:bodyPr>
              <a:lstStyle/>
              <a:p>
                <a:pPr marL="571500" indent="-571500">
                  <a:lnSpc>
                    <a:spcPct val="150000"/>
                  </a:lnSpc>
                  <a:buFont typeface="Arial" panose="020B0604020202020204" pitchFamily="34" charset="0"/>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Neglected some nonlinear effects</a:t>
                </a:r>
              </a:p>
              <a:p>
                <a:pPr marL="1028700" lvl="1" indent="-571500">
                  <a:lnSpc>
                    <a:spcPct val="150000"/>
                  </a:lnSpc>
                  <a:buFont typeface="Wingdings" panose="05000000000000000000" pitchFamily="2" charset="2"/>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Aeroelasticity</a:t>
                </a:r>
              </a:p>
              <a:p>
                <a:pPr marL="1028700" lvl="1" indent="-571500">
                  <a:lnSpc>
                    <a:spcPct val="150000"/>
                  </a:lnSpc>
                  <a:buFont typeface="Wingdings" panose="05000000000000000000" pitchFamily="2" charset="2"/>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Magnus effect</a:t>
                </a:r>
              </a:p>
              <a:p>
                <a:pPr marL="1028700" lvl="1" indent="-571500">
                  <a:lnSpc>
                    <a:spcPct val="150000"/>
                  </a:lnSpc>
                  <a:buFont typeface="Wingdings" panose="05000000000000000000" pitchFamily="2" charset="2"/>
                  <a:buChar char="§"/>
                  <a:defRPr/>
                </a:pPr>
                <a:r>
                  <a:rPr lang="en-US" sz="3400" spc="240" dirty="0">
                    <a:solidFill>
                      <a:srgbClr val="F2F2F3"/>
                    </a:solidFill>
                    <a:latin typeface="Inter" panose="020B0604020202020204" charset="0"/>
                    <a:ea typeface="Inter" panose="020B0604020202020204" charset="0"/>
                    <a:cs typeface="Roboto Slab" pitchFamily="2" charset="0"/>
                    <a:sym typeface="Inter"/>
                  </a:rPr>
                  <a:t>Rate of change of angle of attack (</a:t>
                </a:r>
                <a14:m>
                  <m:oMath xmlns:m="http://schemas.openxmlformats.org/officeDocument/2006/math">
                    <m:acc>
                      <m:accPr>
                        <m:chr m:val="̇"/>
                        <m:ctrlPr>
                          <a:rPr lang="en-US" sz="3400" b="0" i="1" spc="240" smtClean="0">
                            <a:solidFill>
                              <a:srgbClr val="F2F2F3"/>
                            </a:solidFill>
                            <a:latin typeface="Cambria Math" panose="02040503050406030204" pitchFamily="18" charset="0"/>
                            <a:ea typeface="Inter" panose="020B0604020202020204" charset="0"/>
                            <a:cs typeface="Roboto Slab" pitchFamily="2" charset="0"/>
                            <a:sym typeface="Inter"/>
                          </a:rPr>
                        </m:ctrlPr>
                      </m:accPr>
                      <m:e>
                        <m:r>
                          <a:rPr lang="en-US" sz="3400" b="0" i="1" spc="240" smtClean="0">
                            <a:solidFill>
                              <a:srgbClr val="F2F2F3"/>
                            </a:solidFill>
                            <a:latin typeface="Cambria Math" panose="02040503050406030204" pitchFamily="18" charset="0"/>
                            <a:ea typeface="Inter" panose="020B0604020202020204" charset="0"/>
                            <a:cs typeface="Roboto Slab" pitchFamily="2" charset="0"/>
                            <a:sym typeface="Inter"/>
                          </a:rPr>
                          <m:t>𝛼</m:t>
                        </m:r>
                      </m:e>
                    </m:acc>
                  </m:oMath>
                </a14:m>
                <a:r>
                  <a:rPr lang="en-US" sz="3400" spc="240" dirty="0">
                    <a:solidFill>
                      <a:srgbClr val="F2F2F3"/>
                    </a:solidFill>
                    <a:latin typeface="Inter" panose="020B0604020202020204" charset="0"/>
                    <a:ea typeface="Inter" panose="020B0604020202020204" charset="0"/>
                    <a:cs typeface="Roboto Slab" pitchFamily="2" charset="0"/>
                    <a:sym typeface="Inter"/>
                  </a:rPr>
                  <a:t>)</a:t>
                </a:r>
              </a:p>
            </p:txBody>
          </p:sp>
        </mc:Choice>
        <mc:Fallback xmlns="">
          <p:sp>
            <p:nvSpPr>
              <p:cNvPr id="3" name="TextBox 2">
                <a:extLst>
                  <a:ext uri="{FF2B5EF4-FFF2-40B4-BE49-F238E27FC236}">
                    <a16:creationId xmlns:a16="http://schemas.microsoft.com/office/drawing/2014/main" id="{D953763E-107C-9C4F-A43F-45ECC445FF9C}"/>
                  </a:ext>
                </a:extLst>
              </p:cNvPr>
              <p:cNvSpPr txBox="1">
                <a:spLocks noRot="1" noChangeAspect="1" noMove="1" noResize="1" noEditPoints="1" noAdjustHandles="1" noChangeArrowheads="1" noChangeShapeType="1" noTextEdit="1"/>
              </p:cNvSpPr>
              <p:nvPr/>
            </p:nvSpPr>
            <p:spPr>
              <a:xfrm>
                <a:off x="1021836" y="5195595"/>
                <a:ext cx="10573436" cy="3137975"/>
              </a:xfrm>
              <a:prstGeom prst="rect">
                <a:avLst/>
              </a:prstGeom>
              <a:blipFill>
                <a:blip r:embed="rId4"/>
                <a:stretch>
                  <a:fillRect l="-1442" b="-6019"/>
                </a:stretch>
              </a:blipFill>
            </p:spPr>
            <p:txBody>
              <a:bodyPr/>
              <a:lstStyle/>
              <a:p>
                <a:r>
                  <a:rPr lang="en-US">
                    <a:noFill/>
                  </a:rPr>
                  <a:t> </a:t>
                </a:r>
              </a:p>
            </p:txBody>
          </p:sp>
        </mc:Fallback>
      </mc:AlternateContent>
    </p:spTree>
    <p:extLst>
      <p:ext uri="{BB962C8B-B14F-4D97-AF65-F5344CB8AC3E}">
        <p14:creationId xmlns:p14="http://schemas.microsoft.com/office/powerpoint/2010/main" val="282257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2351E-52C8-F1BA-8F24-A593385537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FD116724-7F4E-FF87-EC53-8401F7C278AB}"/>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0A471C30-ED84-2414-73B9-25FAADCE912C}"/>
              </a:ext>
            </a:extLst>
          </p:cNvPr>
          <p:cNvSpPr txBox="1"/>
          <p:nvPr/>
        </p:nvSpPr>
        <p:spPr>
          <a:xfrm>
            <a:off x="1121229" y="952500"/>
            <a:ext cx="10464532" cy="721351"/>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CONCLUDING REMARKS</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6" name="TextBox 6">
            <a:extLst>
              <a:ext uri="{FF2B5EF4-FFF2-40B4-BE49-F238E27FC236}">
                <a16:creationId xmlns:a16="http://schemas.microsoft.com/office/drawing/2014/main" id="{70F61352-70F3-929F-1F13-A2823C748326}"/>
              </a:ext>
            </a:extLst>
          </p:cNvPr>
          <p:cNvSpPr txBox="1"/>
          <p:nvPr/>
        </p:nvSpPr>
        <p:spPr>
          <a:xfrm>
            <a:off x="949819" y="2019127"/>
            <a:ext cx="16915101" cy="7379777"/>
          </a:xfrm>
          <a:prstGeom prst="rect">
            <a:avLst/>
          </a:prstGeom>
        </p:spPr>
        <p:txBody>
          <a:bodyPr wrap="square" lIns="0" tIns="0" rIns="0" bIns="0" rtlCol="0" anchor="t">
            <a:spAutoFit/>
          </a:bodyPr>
          <a:lstStyle/>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An aerodynamic model to predict forces and moments at any flight was developed</a:t>
            </a:r>
            <a:endParaRPr lang="en-US" sz="3500" spc="240" dirty="0">
              <a:solidFill>
                <a:srgbClr val="F2F2F3"/>
              </a:solidFill>
              <a:latin typeface="Inter" panose="020B0604020202020204" charset="0"/>
              <a:ea typeface="Inter" panose="020B0604020202020204" charset="0"/>
              <a:cs typeface="Roboto Slab" pitchFamily="2" charset="0"/>
              <a:sym typeface="Inter"/>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Used by controls team to simulate trajectory and account for aerodynamics</a:t>
            </a:r>
          </a:p>
          <a:p>
            <a:pPr marR="0" lvl="0" algn="l" defTabSz="914400" rtl="0" eaLnBrk="1" fontAlgn="auto" latinLnBrk="0" hangingPunct="1">
              <a:lnSpc>
                <a:spcPct val="150000"/>
              </a:lnSpc>
              <a:spcBef>
                <a:spcPts val="0"/>
              </a:spcBef>
              <a:spcAft>
                <a:spcPts val="0"/>
              </a:spcAft>
              <a:buClrTx/>
              <a:buSzTx/>
              <a:tabLst/>
              <a:defRPr/>
            </a:pPr>
            <a:endParaRPr lang="en-US" sz="3500" spc="240" dirty="0">
              <a:solidFill>
                <a:srgbClr val="F2F2F3"/>
              </a:solidFill>
              <a:latin typeface="Inter" panose="020B0604020202020204" charset="0"/>
              <a:ea typeface="Inter" panose="020B0604020202020204" charset="0"/>
              <a:cs typeface="Roboto Slab" pitchFamily="2" charset="0"/>
              <a:sym typeface="Inter"/>
            </a:endParaRPr>
          </a:p>
          <a:p>
            <a:pPr marL="571500" marR="0" lvl="0" indent="-5715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Future work:</a:t>
            </a:r>
          </a:p>
          <a:p>
            <a:pPr marL="1028700" lvl="1" indent="-571500">
              <a:lnSpc>
                <a:spcPct val="150000"/>
              </a:lnSpc>
              <a:buFont typeface="Wingdings" panose="05000000000000000000" pitchFamily="2" charset="2"/>
              <a:buChar char="§"/>
              <a:defRPr/>
            </a:pPr>
            <a:r>
              <a:rPr lang="en-US" sz="3500" spc="240" dirty="0">
                <a:solidFill>
                  <a:srgbClr val="F2F2F3"/>
                </a:solidFill>
                <a:latin typeface="Inter" panose="020B0604020202020204" charset="0"/>
                <a:ea typeface="Inter" panose="020B0604020202020204" charset="0"/>
                <a:cs typeface="Roboto Slab" pitchFamily="2" charset="0"/>
                <a:sym typeface="Inter"/>
              </a:rPr>
              <a:t>Use moving fluid domains and transient simulations </a:t>
            </a:r>
          </a:p>
          <a:p>
            <a:pPr marL="1028700" lvl="1" indent="-571500">
              <a:lnSpc>
                <a:spcPct val="150000"/>
              </a:lnSpc>
              <a:buFont typeface="Wingdings" panose="05000000000000000000" pitchFamily="2" charset="2"/>
              <a:buChar char="§"/>
              <a:defRPr/>
            </a:pPr>
            <a:r>
              <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Incorporate nonlinear effects previously neglected</a:t>
            </a:r>
          </a:p>
          <a:p>
            <a:pPr marL="1028700" lvl="1" indent="-571500">
              <a:lnSpc>
                <a:spcPct val="150000"/>
              </a:lnSpc>
              <a:buFont typeface="Wingdings" panose="05000000000000000000" pitchFamily="2" charset="2"/>
              <a:buChar char="§"/>
              <a:defRPr/>
            </a:pPr>
            <a:r>
              <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Automate simulations</a:t>
            </a:r>
            <a:r>
              <a:rPr lang="en-US" sz="3500" spc="240" dirty="0">
                <a:solidFill>
                  <a:srgbClr val="F2F2F3"/>
                </a:solidFill>
                <a:latin typeface="Inter" panose="020B0604020202020204" charset="0"/>
                <a:ea typeface="Inter" panose="020B0604020202020204" charset="0"/>
                <a:cs typeface="Roboto Slab" pitchFamily="2" charset="0"/>
                <a:sym typeface="Inter"/>
              </a:rPr>
              <a:t>, more flight conditions</a:t>
            </a:r>
            <a:endParaRPr kumimoji="0" lang="en-US" sz="35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endParaRPr>
          </a:p>
        </p:txBody>
      </p:sp>
      <p:sp>
        <p:nvSpPr>
          <p:cNvPr id="3" name="Footer Placeholder 8">
            <a:extLst>
              <a:ext uri="{FF2B5EF4-FFF2-40B4-BE49-F238E27FC236}">
                <a16:creationId xmlns:a16="http://schemas.microsoft.com/office/drawing/2014/main" id="{9E0B0BFA-7BFE-A017-2D54-5892C48A08CB}"/>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5" name="Slide Number Placeholder 9">
            <a:extLst>
              <a:ext uri="{FF2B5EF4-FFF2-40B4-BE49-F238E27FC236}">
                <a16:creationId xmlns:a16="http://schemas.microsoft.com/office/drawing/2014/main" id="{683561B2-6A25-97F9-4243-FC1516143BC8}"/>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19</a:t>
            </a:r>
          </a:p>
        </p:txBody>
      </p:sp>
      <p:cxnSp>
        <p:nvCxnSpPr>
          <p:cNvPr id="7" name="Straight Arrow Connector 6">
            <a:extLst>
              <a:ext uri="{FF2B5EF4-FFF2-40B4-BE49-F238E27FC236}">
                <a16:creationId xmlns:a16="http://schemas.microsoft.com/office/drawing/2014/main" id="{56173158-E6DF-3F1C-5458-2DF3DD535807}"/>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8781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9ADE85-BD6E-3F93-0C74-A60767D34C8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3DE5701B-4997-3793-318E-196F4B4802E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3433AF04-4C30-B71A-C1B2-E7FC6B12C32A}"/>
              </a:ext>
            </a:extLst>
          </p:cNvPr>
          <p:cNvSpPr txBox="1"/>
          <p:nvPr/>
        </p:nvSpPr>
        <p:spPr>
          <a:xfrm>
            <a:off x="1121229" y="952500"/>
            <a:ext cx="10464532" cy="721351"/>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REFERENCES</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3" name="TextBox 6">
            <a:extLst>
              <a:ext uri="{FF2B5EF4-FFF2-40B4-BE49-F238E27FC236}">
                <a16:creationId xmlns:a16="http://schemas.microsoft.com/office/drawing/2014/main" id="{32D58B9A-00F4-0FC1-F027-2351F3D61D09}"/>
              </a:ext>
            </a:extLst>
          </p:cNvPr>
          <p:cNvSpPr txBox="1"/>
          <p:nvPr/>
        </p:nvSpPr>
        <p:spPr>
          <a:xfrm>
            <a:off x="936171" y="2345250"/>
            <a:ext cx="16915101" cy="6581866"/>
          </a:xfrm>
          <a:prstGeom prst="rect">
            <a:avLst/>
          </a:prstGeom>
        </p:spPr>
        <p:txBody>
          <a:bodyPr wrap="square" lIns="0" tIns="0" rIns="0" bIns="0" rtlCol="0" anchor="t">
            <a:spAutoFit/>
          </a:bodyPr>
          <a:lstStyle/>
          <a:p>
            <a:pPr marR="0" lvl="0" algn="l" defTabSz="914400" rtl="0" eaLnBrk="1" fontAlgn="auto" latinLnBrk="0" hangingPunct="1">
              <a:lnSpc>
                <a:spcPct val="150000"/>
              </a:lnSpc>
              <a:spcBef>
                <a:spcPts val="0"/>
              </a:spcBef>
              <a:spcAft>
                <a:spcPts val="0"/>
              </a:spcAft>
              <a:buClrTx/>
              <a:buSzTx/>
              <a:tabLst/>
              <a:defRPr/>
            </a:pP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[1] ANSYS, “ANSYS FLUENT 12.0 Theory Guide,” ANSYS FLUENT 12.0/12.1 Documentation, 2024.</a:t>
            </a:r>
          </a:p>
          <a:p>
            <a:pPr marR="0" lvl="0" algn="l" defTabSz="914400" rtl="0" eaLnBrk="1" fontAlgn="auto" latinLnBrk="0" hangingPunct="1">
              <a:lnSpc>
                <a:spcPct val="150000"/>
              </a:lnSpc>
              <a:spcBef>
                <a:spcPts val="0"/>
              </a:spcBef>
              <a:spcAft>
                <a:spcPts val="0"/>
              </a:spcAft>
              <a:buClrTx/>
              <a:buSzTx/>
              <a:tabLst/>
              <a:defRPr/>
            </a:pPr>
            <a:endPar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endParaRPr>
          </a:p>
          <a:p>
            <a:pPr marR="0" lvl="0" algn="l" defTabSz="914400" rtl="0" eaLnBrk="1" fontAlgn="auto" latinLnBrk="0" hangingPunct="1">
              <a:lnSpc>
                <a:spcPct val="150000"/>
              </a:lnSpc>
              <a:spcBef>
                <a:spcPts val="0"/>
              </a:spcBef>
              <a:spcAft>
                <a:spcPts val="0"/>
              </a:spcAft>
              <a:buClrTx/>
              <a:buSzTx/>
              <a:tabLst/>
              <a:defRPr/>
            </a:pP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[2] Menter, F. R., “Two-Equation Eddy-Viscosity Turbulence Models for Engineering Applications,” AIAA Journal, Vol. 32, No. 8,1994, pp. 1598–1605. https://doi.org/10.2514/3.12149.</a:t>
            </a:r>
          </a:p>
          <a:p>
            <a:pPr marR="0" lvl="0" algn="l" defTabSz="914400" rtl="0" eaLnBrk="1" fontAlgn="auto" latinLnBrk="0" hangingPunct="1">
              <a:lnSpc>
                <a:spcPct val="150000"/>
              </a:lnSpc>
              <a:spcBef>
                <a:spcPts val="0"/>
              </a:spcBef>
              <a:spcAft>
                <a:spcPts val="0"/>
              </a:spcAft>
              <a:buClrTx/>
              <a:buSzTx/>
              <a:tabLst/>
              <a:defRPr/>
            </a:pPr>
            <a:endPar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endParaRPr>
          </a:p>
          <a:p>
            <a:pPr marR="0" lvl="0" algn="l" defTabSz="914400" rtl="0" eaLnBrk="1" fontAlgn="auto" latinLnBrk="0" hangingPunct="1">
              <a:lnSpc>
                <a:spcPct val="150000"/>
              </a:lnSpc>
              <a:spcBef>
                <a:spcPts val="0"/>
              </a:spcBef>
              <a:spcAft>
                <a:spcPts val="0"/>
              </a:spcAft>
              <a:buClrTx/>
              <a:buSzTx/>
              <a:tabLst/>
              <a:defRPr/>
            </a:pP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[3] Karman, T. V., “Compressibility Effects in Aerodynamics,” Journal of the Aeronautical Sciences, Vol. 8, No. 9, 1941.https://doi.org/10.2514/8.10737.</a:t>
            </a:r>
          </a:p>
          <a:p>
            <a:pPr marR="0" lvl="0" algn="l" defTabSz="914400" rtl="0" eaLnBrk="1" fontAlgn="auto" latinLnBrk="0" hangingPunct="1">
              <a:lnSpc>
                <a:spcPct val="150000"/>
              </a:lnSpc>
              <a:spcBef>
                <a:spcPts val="0"/>
              </a:spcBef>
              <a:spcAft>
                <a:spcPts val="0"/>
              </a:spcAft>
              <a:buClrTx/>
              <a:buSzTx/>
              <a:tabLst/>
              <a:defRPr/>
            </a:pPr>
            <a:endParaRPr lang="en-US" sz="2400" spc="240" dirty="0">
              <a:solidFill>
                <a:srgbClr val="F2F2F3"/>
              </a:solidFill>
              <a:latin typeface="Inter" panose="020B0604020202020204" charset="0"/>
              <a:ea typeface="Inter" panose="020B0604020202020204" charset="0"/>
              <a:cs typeface="Roboto Slab" pitchFamily="2" charset="0"/>
              <a:sym typeface="Inter"/>
            </a:endParaRPr>
          </a:p>
          <a:p>
            <a:pPr marR="0" lvl="0" algn="l" defTabSz="914400" rtl="0" eaLnBrk="1" fontAlgn="auto" latinLnBrk="0" hangingPunct="1">
              <a:lnSpc>
                <a:spcPct val="150000"/>
              </a:lnSpc>
              <a:spcBef>
                <a:spcPts val="0"/>
              </a:spcBef>
              <a:spcAft>
                <a:spcPts val="0"/>
              </a:spcAft>
              <a:buClrTx/>
              <a:buSzTx/>
              <a:tabLst/>
              <a:defRPr/>
            </a:pP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[4] Diederich, F. W., “A plan-form parameter for correlating certain aerodynamic characteristics of swept wings,” Tech. Rep.NACA-TN-2335, National Advisory Committee for Aeronautics, 1951.</a:t>
            </a:r>
          </a:p>
          <a:p>
            <a:pPr marR="0" lvl="0" algn="l" defTabSz="914400" rtl="0" eaLnBrk="1" fontAlgn="auto" latinLnBrk="0" hangingPunct="1">
              <a:lnSpc>
                <a:spcPct val="150000"/>
              </a:lnSpc>
              <a:spcBef>
                <a:spcPts val="0"/>
              </a:spcBef>
              <a:spcAft>
                <a:spcPts val="0"/>
              </a:spcAft>
              <a:buClrTx/>
              <a:buSzTx/>
              <a:tabLst/>
              <a:defRPr/>
            </a:pPr>
            <a:endPar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endParaRPr>
          </a:p>
          <a:p>
            <a:pPr marR="0" lvl="0" algn="l" defTabSz="914400" rtl="0" eaLnBrk="1" fontAlgn="auto" latinLnBrk="0" hangingPunct="1">
              <a:lnSpc>
                <a:spcPct val="150000"/>
              </a:lnSpc>
              <a:spcBef>
                <a:spcPts val="0"/>
              </a:spcBef>
              <a:spcAft>
                <a:spcPts val="0"/>
              </a:spcAft>
              <a:buClrTx/>
              <a:buSzTx/>
              <a:tabLst/>
              <a:defRPr/>
            </a:pP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[5] Niskanen, S., “</a:t>
            </a:r>
            <a:r>
              <a:rPr kumimoji="0" lang="en-US" sz="2400" i="0" u="none" strike="noStrike" kern="1200" cap="none" spc="240" normalizeH="0" baseline="0" noProof="0" dirty="0" err="1">
                <a:ln>
                  <a:noFill/>
                </a:ln>
                <a:solidFill>
                  <a:srgbClr val="F2F2F3"/>
                </a:solidFill>
                <a:effectLst/>
                <a:uLnTx/>
                <a:uFillTx/>
                <a:latin typeface="Inter" panose="020B0604020202020204" charset="0"/>
                <a:ea typeface="Inter" panose="020B0604020202020204" charset="0"/>
                <a:cs typeface="Roboto Slab" pitchFamily="2" charset="0"/>
                <a:sym typeface="Inter"/>
              </a:rPr>
              <a:t>OpenRocket</a:t>
            </a:r>
            <a:r>
              <a:rPr kumimoji="0" lang="en-US" sz="2400" i="0" u="none" strike="noStrike" kern="1200" cap="none" spc="240" normalizeH="0" baseline="0" noProof="0" dirty="0">
                <a:ln>
                  <a:noFill/>
                </a:ln>
                <a:solidFill>
                  <a:srgbClr val="F2F2F3"/>
                </a:solidFill>
                <a:effectLst/>
                <a:uLnTx/>
                <a:uFillTx/>
                <a:latin typeface="Inter" panose="020B0604020202020204" charset="0"/>
                <a:ea typeface="Inter" panose="020B0604020202020204" charset="0"/>
                <a:cs typeface="Roboto Slab" pitchFamily="2" charset="0"/>
                <a:sym typeface="Inter"/>
              </a:rPr>
              <a:t> Technical Documentation,” 2011.</a:t>
            </a:r>
          </a:p>
        </p:txBody>
      </p:sp>
      <p:sp>
        <p:nvSpPr>
          <p:cNvPr id="5" name="Footer Placeholder 8">
            <a:extLst>
              <a:ext uri="{FF2B5EF4-FFF2-40B4-BE49-F238E27FC236}">
                <a16:creationId xmlns:a16="http://schemas.microsoft.com/office/drawing/2014/main" id="{B9BFA32D-F388-5126-1257-4543F4B6A50F}"/>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7" name="Slide Number Placeholder 9">
            <a:extLst>
              <a:ext uri="{FF2B5EF4-FFF2-40B4-BE49-F238E27FC236}">
                <a16:creationId xmlns:a16="http://schemas.microsoft.com/office/drawing/2014/main" id="{167CA8C7-7280-5046-AC18-136047B9D0D7}"/>
              </a:ext>
            </a:extLst>
          </p:cNvPr>
          <p:cNvSpPr>
            <a:spLocks noGrp="1"/>
          </p:cNvSpPr>
          <p:nvPr>
            <p:ph type="sldNum" sz="quarter" idx="12"/>
          </p:nvPr>
        </p:nvSpPr>
        <p:spPr>
          <a:xfrm>
            <a:off x="15925799" y="9765032"/>
            <a:ext cx="2133600" cy="390428"/>
          </a:xfrm>
        </p:spPr>
        <p:txBody>
          <a:bodyPr/>
          <a:lstStyle/>
          <a:p>
            <a:pPr>
              <a:lnSpc>
                <a:spcPts val="3359"/>
              </a:lnSpc>
              <a:spcBef>
                <a:spcPct val="0"/>
              </a:spcBef>
            </a:pPr>
            <a:r>
              <a:rPr lang="en-US" sz="2400" dirty="0">
                <a:solidFill>
                  <a:schemeClr val="bg1"/>
                </a:solidFill>
                <a:latin typeface="Inter" panose="02000503000000020004" charset="0"/>
                <a:ea typeface="Inter" panose="02000503000000020004" charset="0"/>
              </a:rPr>
              <a:t>20</a:t>
            </a:r>
          </a:p>
        </p:txBody>
      </p:sp>
      <p:cxnSp>
        <p:nvCxnSpPr>
          <p:cNvPr id="8" name="Straight Arrow Connector 7">
            <a:extLst>
              <a:ext uri="{FF2B5EF4-FFF2-40B4-BE49-F238E27FC236}">
                <a16:creationId xmlns:a16="http://schemas.microsoft.com/office/drawing/2014/main" id="{A05B49D9-1BC3-AC79-E198-7D3AE357F3AF}"/>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4568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AD2F7C-1F26-F9F2-99B0-BA5F92D079D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7ABAB3A-2FBA-8DA3-94C9-4C83B9A5C2E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solidFill>
            <a:schemeClr val="bg1"/>
          </a:solidFill>
        </p:spPr>
        <p:txBody>
          <a:bodyPr/>
          <a:lstStyle/>
          <a:p>
            <a:endParaRPr lang="en-US"/>
          </a:p>
        </p:txBody>
      </p:sp>
      <p:pic>
        <p:nvPicPr>
          <p:cNvPr id="3" name="Picture 2" descr="A group of logos with text&#10;&#10;AI-generated content may be incorrect.">
            <a:extLst>
              <a:ext uri="{FF2B5EF4-FFF2-40B4-BE49-F238E27FC236}">
                <a16:creationId xmlns:a16="http://schemas.microsoft.com/office/drawing/2014/main" id="{E68C2F43-6989-9E8C-6AC0-5F01F77024A1}"/>
              </a:ext>
            </a:extLst>
          </p:cNvPr>
          <p:cNvPicPr>
            <a:picLocks noChangeAspect="1"/>
          </p:cNvPicPr>
          <p:nvPr/>
        </p:nvPicPr>
        <p:blipFill>
          <a:blip r:embed="rId3"/>
          <a:stretch>
            <a:fillRect/>
          </a:stretch>
        </p:blipFill>
        <p:spPr>
          <a:xfrm>
            <a:off x="3198718" y="0"/>
            <a:ext cx="11911367" cy="5617770"/>
          </a:xfrm>
          <a:prstGeom prst="rect">
            <a:avLst/>
          </a:prstGeom>
        </p:spPr>
      </p:pic>
      <p:pic>
        <p:nvPicPr>
          <p:cNvPr id="5" name="Picture 4" descr="A group of logos on a white background&#10;&#10;AI-generated content may be incorrect.">
            <a:extLst>
              <a:ext uri="{FF2B5EF4-FFF2-40B4-BE49-F238E27FC236}">
                <a16:creationId xmlns:a16="http://schemas.microsoft.com/office/drawing/2014/main" id="{5D2E634E-C5AF-C875-F31C-223683D74025}"/>
              </a:ext>
            </a:extLst>
          </p:cNvPr>
          <p:cNvPicPr>
            <a:picLocks noChangeAspect="1"/>
          </p:cNvPicPr>
          <p:nvPr/>
        </p:nvPicPr>
        <p:blipFill>
          <a:blip r:embed="rId4"/>
          <a:stretch>
            <a:fillRect/>
          </a:stretch>
        </p:blipFill>
        <p:spPr>
          <a:xfrm>
            <a:off x="3372787" y="5617770"/>
            <a:ext cx="11737298" cy="4578796"/>
          </a:xfrm>
          <a:prstGeom prst="rect">
            <a:avLst/>
          </a:prstGeom>
        </p:spPr>
      </p:pic>
    </p:spTree>
    <p:extLst>
      <p:ext uri="{BB962C8B-B14F-4D97-AF65-F5344CB8AC3E}">
        <p14:creationId xmlns:p14="http://schemas.microsoft.com/office/powerpoint/2010/main" val="11602048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4BFC5B-85A8-B21C-5578-415CFBD7359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D626D2D-8736-252B-CD7E-8B344BFC6D5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5" name="Freeform 5">
            <a:extLst>
              <a:ext uri="{FF2B5EF4-FFF2-40B4-BE49-F238E27FC236}">
                <a16:creationId xmlns:a16="http://schemas.microsoft.com/office/drawing/2014/main" id="{E70DADEE-22B7-C029-2352-E8D18774C8BA}"/>
              </a:ext>
            </a:extLst>
          </p:cNvPr>
          <p:cNvSpPr/>
          <p:nvPr/>
        </p:nvSpPr>
        <p:spPr>
          <a:xfrm>
            <a:off x="7215695" y="1028700"/>
            <a:ext cx="3856609" cy="3902796"/>
          </a:xfrm>
          <a:custGeom>
            <a:avLst/>
            <a:gdLst/>
            <a:ahLst/>
            <a:cxnLst/>
            <a:rect l="l" t="t" r="r" b="b"/>
            <a:pathLst>
              <a:path w="3856609" h="3902796">
                <a:moveTo>
                  <a:pt x="0" y="0"/>
                </a:moveTo>
                <a:lnTo>
                  <a:pt x="3856610" y="0"/>
                </a:lnTo>
                <a:lnTo>
                  <a:pt x="3856610" y="3902796"/>
                </a:lnTo>
                <a:lnTo>
                  <a:pt x="0" y="3902796"/>
                </a:lnTo>
                <a:lnTo>
                  <a:pt x="0" y="0"/>
                </a:lnTo>
                <a:close/>
              </a:path>
            </a:pathLst>
          </a:custGeom>
          <a:blipFill>
            <a:blip r:embed="rId4"/>
            <a:stretch>
              <a:fillRect/>
            </a:stretch>
          </a:blipFill>
        </p:spPr>
        <p:txBody>
          <a:bodyPr/>
          <a:lstStyle/>
          <a:p>
            <a:endParaRPr lang="en-US"/>
          </a:p>
        </p:txBody>
      </p:sp>
      <p:sp>
        <p:nvSpPr>
          <p:cNvPr id="6" name="TextBox 6">
            <a:extLst>
              <a:ext uri="{FF2B5EF4-FFF2-40B4-BE49-F238E27FC236}">
                <a16:creationId xmlns:a16="http://schemas.microsoft.com/office/drawing/2014/main" id="{D40DA6FD-B121-C42C-373F-B5EE4F0608CC}"/>
              </a:ext>
            </a:extLst>
          </p:cNvPr>
          <p:cNvSpPr txBox="1"/>
          <p:nvPr/>
        </p:nvSpPr>
        <p:spPr>
          <a:xfrm>
            <a:off x="2695943" y="5749787"/>
            <a:ext cx="12896114" cy="1932305"/>
          </a:xfrm>
          <a:prstGeom prst="rect">
            <a:avLst/>
          </a:prstGeom>
        </p:spPr>
        <p:txBody>
          <a:bodyPr lIns="0" tIns="0" rIns="0" bIns="0" rtlCol="0" anchor="t">
            <a:spAutoFit/>
          </a:bodyPr>
          <a:lstStyle/>
          <a:p>
            <a:pPr algn="ctr">
              <a:lnSpc>
                <a:spcPts val="15820"/>
              </a:lnSpc>
            </a:pPr>
            <a:r>
              <a:rPr lang="en-US" sz="11300" b="1" spc="406" dirty="0">
                <a:solidFill>
                  <a:srgbClr val="FFFFFF"/>
                </a:solidFill>
                <a:latin typeface="Muli Heavy"/>
                <a:ea typeface="Muli Heavy"/>
                <a:cs typeface="Muli Heavy"/>
                <a:sym typeface="Muli Heavy"/>
              </a:rPr>
              <a:t>THANK YOU</a:t>
            </a:r>
          </a:p>
        </p:txBody>
      </p:sp>
      <p:sp>
        <p:nvSpPr>
          <p:cNvPr id="7" name="AutoShape 4">
            <a:extLst>
              <a:ext uri="{FF2B5EF4-FFF2-40B4-BE49-F238E27FC236}">
                <a16:creationId xmlns:a16="http://schemas.microsoft.com/office/drawing/2014/main" id="{80F907AE-93DF-1E20-C371-61D376F9CD72}"/>
              </a:ext>
            </a:extLst>
          </p:cNvPr>
          <p:cNvSpPr/>
          <p:nvPr/>
        </p:nvSpPr>
        <p:spPr>
          <a:xfrm>
            <a:off x="4515505" y="7943340"/>
            <a:ext cx="9256990" cy="0"/>
          </a:xfrm>
          <a:prstGeom prst="line">
            <a:avLst/>
          </a:prstGeom>
          <a:ln w="28575" cap="flat">
            <a:solidFill>
              <a:srgbClr val="FFFFFF"/>
            </a:solidFill>
            <a:prstDash val="solid"/>
            <a:headEnd type="none" w="sm" len="sm"/>
            <a:tailEnd type="none" w="sm" len="sm"/>
          </a:ln>
        </p:spPr>
        <p:txBody>
          <a:bodyPr/>
          <a:lstStyle/>
          <a:p>
            <a:endParaRPr lang="en-US"/>
          </a:p>
        </p:txBody>
      </p:sp>
      <p:sp>
        <p:nvSpPr>
          <p:cNvPr id="8" name="AutoShape 3">
            <a:extLst>
              <a:ext uri="{FF2B5EF4-FFF2-40B4-BE49-F238E27FC236}">
                <a16:creationId xmlns:a16="http://schemas.microsoft.com/office/drawing/2014/main" id="{3C56CCC3-DF08-8D71-1554-3827724EC389}"/>
              </a:ext>
            </a:extLst>
          </p:cNvPr>
          <p:cNvSpPr/>
          <p:nvPr/>
        </p:nvSpPr>
        <p:spPr>
          <a:xfrm>
            <a:off x="4515505" y="5754549"/>
            <a:ext cx="9256990" cy="0"/>
          </a:xfrm>
          <a:prstGeom prst="line">
            <a:avLst/>
          </a:prstGeom>
          <a:ln w="28575" cap="flat">
            <a:solidFill>
              <a:srgbClr val="FFFFFF"/>
            </a:solidFill>
            <a:prstDash val="solid"/>
            <a:headEnd type="none" w="sm" len="sm"/>
            <a:tailEnd type="none" w="sm" len="sm"/>
          </a:ln>
        </p:spPr>
        <p:txBody>
          <a:bodyPr/>
          <a:lstStyle/>
          <a:p>
            <a:endParaRPr lang="en-US"/>
          </a:p>
        </p:txBody>
      </p:sp>
    </p:spTree>
    <p:extLst>
      <p:ext uri="{BB962C8B-B14F-4D97-AF65-F5344CB8AC3E}">
        <p14:creationId xmlns:p14="http://schemas.microsoft.com/office/powerpoint/2010/main" val="2246807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77E32-664B-193F-A8C1-B6733082FBF3}"/>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7F047A99-657E-7A6D-1539-098102E9D8C3}"/>
              </a:ext>
            </a:extLst>
          </p:cNvPr>
          <p:cNvSpPr>
            <a:spLocks noGrp="1" noRot="1" noMove="1" noResize="1" noEditPoints="1" noAdjustHandles="1" noChangeArrowheads="1" noChangeShapeType="1"/>
          </p:cNvSpPr>
          <p:nvPr/>
        </p:nvSpPr>
        <p:spPr>
          <a:xfrm rot="10800000">
            <a:off x="-37214" y="-38102"/>
            <a:ext cx="18325214" cy="10325102"/>
          </a:xfrm>
          <a:prstGeom prst="rect">
            <a:avLst/>
          </a:prstGeom>
          <a:gradFill flip="none" rotWithShape="1">
            <a:gsLst>
              <a:gs pos="19000">
                <a:schemeClr val="tx1"/>
              </a:gs>
              <a:gs pos="100000">
                <a:schemeClr val="tx1">
                  <a:lumMod val="85000"/>
                  <a:lumOff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Box 3">
            <a:extLst>
              <a:ext uri="{FF2B5EF4-FFF2-40B4-BE49-F238E27FC236}">
                <a16:creationId xmlns:a16="http://schemas.microsoft.com/office/drawing/2014/main" id="{D4D5BC6B-5051-7C89-1767-D15ED630DB6F}"/>
              </a:ext>
            </a:extLst>
          </p:cNvPr>
          <p:cNvSpPr txBox="1"/>
          <p:nvPr/>
        </p:nvSpPr>
        <p:spPr>
          <a:xfrm>
            <a:off x="-18607" y="654282"/>
            <a:ext cx="18325214" cy="721351"/>
          </a:xfrm>
          <a:prstGeom prst="rect">
            <a:avLst/>
          </a:prstGeom>
        </p:spPr>
        <p:txBody>
          <a:bodyPr wrap="square" lIns="0" tIns="0" rIns="0" bIns="0" rtlCol="0" anchor="t">
            <a:spAutoFit/>
          </a:bodyPr>
          <a:lstStyle/>
          <a:p>
            <a:pPr marL="0" marR="0" lvl="0" indent="0" algn="ctr"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AERODYNAMIC MODEL ROADMAP</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2" name="Footer Placeholder 8">
            <a:extLst>
              <a:ext uri="{FF2B5EF4-FFF2-40B4-BE49-F238E27FC236}">
                <a16:creationId xmlns:a16="http://schemas.microsoft.com/office/drawing/2014/main" id="{F66DDF8A-17CE-A6EA-12AA-C218F8DD42CD}"/>
              </a:ext>
            </a:extLst>
          </p:cNvPr>
          <p:cNvSpPr txBox="1">
            <a:spLocks/>
          </p:cNvSpPr>
          <p:nvPr/>
        </p:nvSpPr>
        <p:spPr>
          <a:xfrm>
            <a:off x="202433" y="9774353"/>
            <a:ext cx="10360637" cy="52196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3" name="Slide Number Placeholder 9">
            <a:extLst>
              <a:ext uri="{FF2B5EF4-FFF2-40B4-BE49-F238E27FC236}">
                <a16:creationId xmlns:a16="http://schemas.microsoft.com/office/drawing/2014/main" id="{CAD2A03A-2A95-300F-5809-453A37B4E446}"/>
              </a:ext>
            </a:extLst>
          </p:cNvPr>
          <p:cNvSpPr txBox="1">
            <a:spLocks/>
          </p:cNvSpPr>
          <p:nvPr/>
        </p:nvSpPr>
        <p:spPr>
          <a:xfrm>
            <a:off x="15956941" y="9823340"/>
            <a:ext cx="2133600" cy="39042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3</a:t>
            </a:fld>
            <a:endParaRPr lang="en-US" sz="2400">
              <a:solidFill>
                <a:schemeClr val="bg1"/>
              </a:solidFill>
              <a:latin typeface="Inter" panose="02000503000000020004" charset="0"/>
              <a:ea typeface="Inter" panose="02000503000000020004" charset="0"/>
            </a:endParaRPr>
          </a:p>
        </p:txBody>
      </p:sp>
      <p:cxnSp>
        <p:nvCxnSpPr>
          <p:cNvPr id="4" name="Straight Arrow Connector 3">
            <a:extLst>
              <a:ext uri="{FF2B5EF4-FFF2-40B4-BE49-F238E27FC236}">
                <a16:creationId xmlns:a16="http://schemas.microsoft.com/office/drawing/2014/main" id="{E6033D3B-291A-33B6-65F6-F3DD9410308B}"/>
              </a:ext>
            </a:extLst>
          </p:cNvPr>
          <p:cNvCxnSpPr>
            <a:cxnSpLocks/>
          </p:cNvCxnSpPr>
          <p:nvPr/>
        </p:nvCxnSpPr>
        <p:spPr>
          <a:xfrm flipV="1">
            <a:off x="197456" y="9753501"/>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7" name="Arrow: Bent-Up 6">
            <a:extLst>
              <a:ext uri="{FF2B5EF4-FFF2-40B4-BE49-F238E27FC236}">
                <a16:creationId xmlns:a16="http://schemas.microsoft.com/office/drawing/2014/main" id="{37C80A2D-DC59-A5CD-FB6C-2A5F435DB1CE}"/>
              </a:ext>
            </a:extLst>
          </p:cNvPr>
          <p:cNvSpPr/>
          <p:nvPr/>
        </p:nvSpPr>
        <p:spPr>
          <a:xfrm rot="16200000" flipH="1" flipV="1">
            <a:off x="2515942" y="3352994"/>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Arrow: Bent-Up 12">
            <a:extLst>
              <a:ext uri="{FF2B5EF4-FFF2-40B4-BE49-F238E27FC236}">
                <a16:creationId xmlns:a16="http://schemas.microsoft.com/office/drawing/2014/main" id="{314E66F9-EBBE-4421-EBA2-0F22AF92EA24}"/>
              </a:ext>
            </a:extLst>
          </p:cNvPr>
          <p:cNvSpPr/>
          <p:nvPr/>
        </p:nvSpPr>
        <p:spPr>
          <a:xfrm rot="16200000" flipH="1" flipV="1">
            <a:off x="6735846" y="555512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Bent-Up 13">
            <a:extLst>
              <a:ext uri="{FF2B5EF4-FFF2-40B4-BE49-F238E27FC236}">
                <a16:creationId xmlns:a16="http://schemas.microsoft.com/office/drawing/2014/main" id="{312E0F43-9D9C-1D3D-E65C-0DA688B9092B}"/>
              </a:ext>
            </a:extLst>
          </p:cNvPr>
          <p:cNvSpPr/>
          <p:nvPr/>
        </p:nvSpPr>
        <p:spPr>
          <a:xfrm rot="16200000" flipH="1" flipV="1">
            <a:off x="11102682" y="757387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reeform: Shape 14">
            <a:extLst>
              <a:ext uri="{FF2B5EF4-FFF2-40B4-BE49-F238E27FC236}">
                <a16:creationId xmlns:a16="http://schemas.microsoft.com/office/drawing/2014/main" id="{BD715AD1-7D60-1509-C5E5-4ABF557230E0}"/>
              </a:ext>
            </a:extLst>
          </p:cNvPr>
          <p:cNvSpPr/>
          <p:nvPr/>
        </p:nvSpPr>
        <p:spPr>
          <a:xfrm>
            <a:off x="591278" y="1959938"/>
            <a:ext cx="4116697" cy="1136067"/>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b="1" kern="1200" dirty="0">
                <a:solidFill>
                  <a:srgbClr val="FF0000"/>
                </a:solidFill>
                <a:latin typeface="Nunito Sans condensed" panose="020B0604020202020204" charset="0"/>
                <a:ea typeface="Roboto Slab" pitchFamily="2" charset="0"/>
                <a:cs typeface="Nunito Sans condensed" panose="020B0604020202020204" charset="0"/>
              </a:rPr>
              <a:t>Background</a:t>
            </a:r>
            <a:endParaRPr lang="en-US" sz="2800" b="1" kern="1200" dirty="0">
              <a:solidFill>
                <a:srgbClr val="FF0000"/>
              </a:solidFill>
              <a:latin typeface="Nunito Sans condensed" panose="020B0604020202020204" charset="0"/>
              <a:ea typeface="Inter" panose="020B0604020202020204" charset="0"/>
              <a:cs typeface="Nunito Sans condensed" panose="020B0604020202020204" charset="0"/>
            </a:endParaRPr>
          </a:p>
        </p:txBody>
      </p:sp>
      <p:sp>
        <p:nvSpPr>
          <p:cNvPr id="16" name="Freeform: Shape 15">
            <a:extLst>
              <a:ext uri="{FF2B5EF4-FFF2-40B4-BE49-F238E27FC236}">
                <a16:creationId xmlns:a16="http://schemas.microsoft.com/office/drawing/2014/main" id="{BCC34A02-B6FE-8815-D2C3-ADFE145247EB}"/>
              </a:ext>
            </a:extLst>
          </p:cNvPr>
          <p:cNvSpPr/>
          <p:nvPr/>
        </p:nvSpPr>
        <p:spPr>
          <a:xfrm>
            <a:off x="4826947" y="3366681"/>
            <a:ext cx="4116697" cy="1793069"/>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Approach</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1" name="Freeform: Shape 20">
            <a:extLst>
              <a:ext uri="{FF2B5EF4-FFF2-40B4-BE49-F238E27FC236}">
                <a16:creationId xmlns:a16="http://schemas.microsoft.com/office/drawing/2014/main" id="{AC925CA1-69B8-7FC6-6620-DF792777AA00}"/>
              </a:ext>
            </a:extLst>
          </p:cNvPr>
          <p:cNvSpPr/>
          <p:nvPr/>
        </p:nvSpPr>
        <p:spPr>
          <a:xfrm>
            <a:off x="9214361" y="5654514"/>
            <a:ext cx="4116697" cy="1577062"/>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Results</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2" name="Freeform: Shape 21">
            <a:extLst>
              <a:ext uri="{FF2B5EF4-FFF2-40B4-BE49-F238E27FC236}">
                <a16:creationId xmlns:a16="http://schemas.microsoft.com/office/drawing/2014/main" id="{B616D9F8-E888-F4CF-1D15-B3165E7E8700}"/>
              </a:ext>
            </a:extLst>
          </p:cNvPr>
          <p:cNvSpPr/>
          <p:nvPr/>
        </p:nvSpPr>
        <p:spPr>
          <a:xfrm>
            <a:off x="13165414" y="7788625"/>
            <a:ext cx="4698124" cy="1668691"/>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Dynamic Stability Characterization</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Tree>
    <p:extLst>
      <p:ext uri="{BB962C8B-B14F-4D97-AF65-F5344CB8AC3E}">
        <p14:creationId xmlns:p14="http://schemas.microsoft.com/office/powerpoint/2010/main" val="29404062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27087F-4945-8A6D-9014-8B492AF40EB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BD9BBE7-48C1-355D-398F-157ABFC022E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4F5766D0-6515-52CF-1426-B3DD876AD376}"/>
              </a:ext>
            </a:extLst>
          </p:cNvPr>
          <p:cNvSpPr txBox="1"/>
          <p:nvPr/>
        </p:nvSpPr>
        <p:spPr>
          <a:xfrm>
            <a:off x="1121229" y="952500"/>
            <a:ext cx="10464532" cy="721351"/>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BACKGROUND</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grpSp>
        <p:nvGrpSpPr>
          <p:cNvPr id="3" name="Group 3">
            <a:extLst>
              <a:ext uri="{FF2B5EF4-FFF2-40B4-BE49-F238E27FC236}">
                <a16:creationId xmlns:a16="http://schemas.microsoft.com/office/drawing/2014/main" id="{57312E34-B414-6A84-A85A-7F1C2A131D34}"/>
              </a:ext>
            </a:extLst>
          </p:cNvPr>
          <p:cNvGrpSpPr/>
          <p:nvPr/>
        </p:nvGrpSpPr>
        <p:grpSpPr>
          <a:xfrm>
            <a:off x="533400" y="2363013"/>
            <a:ext cx="8153400" cy="6971487"/>
            <a:chOff x="0" y="0"/>
            <a:chExt cx="2629962" cy="940560"/>
          </a:xfrm>
        </p:grpSpPr>
        <p:sp>
          <p:nvSpPr>
            <p:cNvPr id="5" name="Freeform 4">
              <a:extLst>
                <a:ext uri="{FF2B5EF4-FFF2-40B4-BE49-F238E27FC236}">
                  <a16:creationId xmlns:a16="http://schemas.microsoft.com/office/drawing/2014/main" id="{13AED6C5-F159-76BF-ECFC-9ADCF292068B}"/>
                </a:ext>
              </a:extLst>
            </p:cNvPr>
            <p:cNvSpPr/>
            <p:nvPr/>
          </p:nvSpPr>
          <p:spPr>
            <a:xfrm>
              <a:off x="0" y="0"/>
              <a:ext cx="2629963" cy="940560"/>
            </a:xfrm>
            <a:custGeom>
              <a:avLst/>
              <a:gdLst/>
              <a:ahLst/>
              <a:cxnLst/>
              <a:rect l="l" t="t" r="r" b="b"/>
              <a:pathLst>
                <a:path w="2629963" h="940560">
                  <a:moveTo>
                    <a:pt x="0" y="0"/>
                  </a:moveTo>
                  <a:lnTo>
                    <a:pt x="2629963" y="0"/>
                  </a:lnTo>
                  <a:lnTo>
                    <a:pt x="2629963" y="940560"/>
                  </a:lnTo>
                  <a:lnTo>
                    <a:pt x="0" y="940560"/>
                  </a:lnTo>
                  <a:close/>
                </a:path>
              </a:pathLst>
            </a:custGeom>
            <a:solidFill>
              <a:srgbClr val="000000"/>
            </a:solidFill>
            <a:ln w="38100">
              <a:solidFill>
                <a:srgbClr val="E46C0A"/>
              </a:solidFill>
            </a:ln>
          </p:spPr>
          <p:txBody>
            <a:bodyPr/>
            <a:lstStyle/>
            <a:p>
              <a:endParaRPr lang="en-US"/>
            </a:p>
          </p:txBody>
        </p:sp>
      </p:grpSp>
      <p:sp>
        <p:nvSpPr>
          <p:cNvPr id="16" name="AutoShape 16">
            <a:extLst>
              <a:ext uri="{FF2B5EF4-FFF2-40B4-BE49-F238E27FC236}">
                <a16:creationId xmlns:a16="http://schemas.microsoft.com/office/drawing/2014/main" id="{B81ACAB0-12E2-0CEC-081F-EBB804EB105F}"/>
              </a:ext>
            </a:extLst>
          </p:cNvPr>
          <p:cNvSpPr/>
          <p:nvPr/>
        </p:nvSpPr>
        <p:spPr>
          <a:xfrm flipH="1">
            <a:off x="1225551" y="3507140"/>
            <a:ext cx="6769097" cy="43264"/>
          </a:xfrm>
          <a:prstGeom prst="line">
            <a:avLst/>
          </a:prstGeom>
          <a:ln w="38100" cap="flat">
            <a:solidFill>
              <a:srgbClr val="E46C0A"/>
            </a:solidFill>
            <a:prstDash val="solid"/>
            <a:headEnd type="none" w="sm" len="sm"/>
            <a:tailEnd type="none" w="sm" len="sm"/>
          </a:ln>
        </p:spPr>
        <p:txBody>
          <a:bodyPr/>
          <a:lstStyle/>
          <a:p>
            <a:endParaRPr lang="en-US"/>
          </a:p>
        </p:txBody>
      </p:sp>
      <p:sp>
        <p:nvSpPr>
          <p:cNvPr id="17" name="TextBox 19">
            <a:extLst>
              <a:ext uri="{FF2B5EF4-FFF2-40B4-BE49-F238E27FC236}">
                <a16:creationId xmlns:a16="http://schemas.microsoft.com/office/drawing/2014/main" id="{4C34E9E1-4AD1-BFD8-72DD-902A68D20F46}"/>
              </a:ext>
            </a:extLst>
          </p:cNvPr>
          <p:cNvSpPr txBox="1"/>
          <p:nvPr/>
        </p:nvSpPr>
        <p:spPr>
          <a:xfrm>
            <a:off x="2138209" y="2826337"/>
            <a:ext cx="5498722" cy="582852"/>
          </a:xfrm>
          <a:prstGeom prst="rect">
            <a:avLst/>
          </a:prstGeom>
        </p:spPr>
        <p:txBody>
          <a:bodyPr wrap="square" lIns="0" tIns="0" rIns="0" bIns="0" rtlCol="0" anchor="t">
            <a:spAutoFit/>
          </a:bodyPr>
          <a:lstStyle/>
          <a:p>
            <a:pPr algn="l">
              <a:lnSpc>
                <a:spcPts val="3875"/>
              </a:lnSpc>
            </a:pPr>
            <a:r>
              <a:rPr lang="en-US" sz="5400" b="1" spc="86" dirty="0">
                <a:solidFill>
                  <a:srgbClr val="FFFFFF"/>
                </a:solidFill>
                <a:latin typeface="Nunito Sans" pitchFamily="2" charset="0"/>
                <a:ea typeface="Roboto Slab" pitchFamily="2" charset="0"/>
                <a:cs typeface="Roboto Slab" pitchFamily="2" charset="0"/>
                <a:sym typeface="Inter"/>
              </a:rPr>
              <a:t>Static Stability</a:t>
            </a:r>
          </a:p>
        </p:txBody>
      </p:sp>
      <p:sp>
        <p:nvSpPr>
          <p:cNvPr id="19" name="TextBox 21">
            <a:extLst>
              <a:ext uri="{FF2B5EF4-FFF2-40B4-BE49-F238E27FC236}">
                <a16:creationId xmlns:a16="http://schemas.microsoft.com/office/drawing/2014/main" id="{16CDB92A-EBAF-A6C4-3AD0-7778A652CB1B}"/>
              </a:ext>
            </a:extLst>
          </p:cNvPr>
          <p:cNvSpPr txBox="1"/>
          <p:nvPr/>
        </p:nvSpPr>
        <p:spPr>
          <a:xfrm>
            <a:off x="1250951" y="3826864"/>
            <a:ext cx="6873419" cy="3224794"/>
          </a:xfrm>
          <a:prstGeom prst="rect">
            <a:avLst/>
          </a:prstGeom>
        </p:spPr>
        <p:txBody>
          <a:bodyPr wrap="square" lIns="0" tIns="0" rIns="0" bIns="0" rtlCol="0" anchor="t">
            <a:spAutoFit/>
          </a:bodyPr>
          <a:lstStyle/>
          <a:p>
            <a:pPr algn="l" rtl="0" fontAlgn="base">
              <a:lnSpc>
                <a:spcPct val="150000"/>
              </a:lnSpc>
            </a:pPr>
            <a:r>
              <a:rPr lang="en-US" sz="3600" b="1" dirty="0">
                <a:solidFill>
                  <a:srgbClr val="E46C0A"/>
                </a:solidFill>
                <a:latin typeface="Inter" panose="020B0604020202020204" charset="0"/>
                <a:ea typeface="Inter" panose="020B0604020202020204" charset="0"/>
                <a:cs typeface="Roboto Slab" pitchFamily="2" charset="0"/>
              </a:rPr>
              <a:t>Instantaneous</a:t>
            </a:r>
            <a:r>
              <a:rPr lang="en-US" sz="3600" dirty="0">
                <a:solidFill>
                  <a:schemeClr val="bg1"/>
                </a:solidFill>
                <a:latin typeface="Inter" panose="020B0604020202020204" charset="0"/>
                <a:ea typeface="Inter" panose="020B0604020202020204" charset="0"/>
                <a:cs typeface="Roboto Slab" pitchFamily="2" charset="0"/>
              </a:rPr>
              <a:t> d</a:t>
            </a:r>
            <a:r>
              <a:rPr lang="en-US" sz="3600" b="0" i="0" u="none" strike="noStrike" dirty="0">
                <a:solidFill>
                  <a:schemeClr val="bg1"/>
                </a:solidFill>
                <a:effectLst/>
                <a:latin typeface="Inter" panose="020B0604020202020204" charset="0"/>
                <a:ea typeface="Inter" panose="020B0604020202020204" charset="0"/>
                <a:cs typeface="Roboto Slab" pitchFamily="2" charset="0"/>
              </a:rPr>
              <a:t>isturbance (angle of attack) causes vehicle to experience restoring moment</a:t>
            </a:r>
            <a:r>
              <a:rPr lang="en-US" sz="3600" b="0" i="0" dirty="0">
                <a:solidFill>
                  <a:schemeClr val="bg1"/>
                </a:solidFill>
                <a:effectLst/>
                <a:latin typeface="Inter" panose="020B0604020202020204" charset="0"/>
                <a:ea typeface="Inter" panose="020B0604020202020204" charset="0"/>
                <a:cs typeface="Roboto Slab" pitchFamily="2" charset="0"/>
              </a:rPr>
              <a:t>​</a:t>
            </a:r>
          </a:p>
        </p:txBody>
      </p:sp>
      <p:grpSp>
        <p:nvGrpSpPr>
          <p:cNvPr id="20" name="Group 3">
            <a:extLst>
              <a:ext uri="{FF2B5EF4-FFF2-40B4-BE49-F238E27FC236}">
                <a16:creationId xmlns:a16="http://schemas.microsoft.com/office/drawing/2014/main" id="{314A99B2-C3B4-616A-AC56-34A2332AEB8D}"/>
              </a:ext>
            </a:extLst>
          </p:cNvPr>
          <p:cNvGrpSpPr/>
          <p:nvPr/>
        </p:nvGrpSpPr>
        <p:grpSpPr>
          <a:xfrm>
            <a:off x="9601200" y="2363013"/>
            <a:ext cx="8153400" cy="6971487"/>
            <a:chOff x="0" y="0"/>
            <a:chExt cx="2629962" cy="940560"/>
          </a:xfrm>
        </p:grpSpPr>
        <p:sp>
          <p:nvSpPr>
            <p:cNvPr id="21" name="Freeform 4">
              <a:extLst>
                <a:ext uri="{FF2B5EF4-FFF2-40B4-BE49-F238E27FC236}">
                  <a16:creationId xmlns:a16="http://schemas.microsoft.com/office/drawing/2014/main" id="{3AFA512E-99A0-DA6B-6834-0510BAC16867}"/>
                </a:ext>
              </a:extLst>
            </p:cNvPr>
            <p:cNvSpPr/>
            <p:nvPr/>
          </p:nvSpPr>
          <p:spPr>
            <a:xfrm>
              <a:off x="0" y="0"/>
              <a:ext cx="2629963" cy="940560"/>
            </a:xfrm>
            <a:custGeom>
              <a:avLst/>
              <a:gdLst/>
              <a:ahLst/>
              <a:cxnLst/>
              <a:rect l="l" t="t" r="r" b="b"/>
              <a:pathLst>
                <a:path w="2629963" h="940560">
                  <a:moveTo>
                    <a:pt x="0" y="0"/>
                  </a:moveTo>
                  <a:lnTo>
                    <a:pt x="2629963" y="0"/>
                  </a:lnTo>
                  <a:lnTo>
                    <a:pt x="2629963" y="940560"/>
                  </a:lnTo>
                  <a:lnTo>
                    <a:pt x="0" y="940560"/>
                  </a:lnTo>
                  <a:close/>
                </a:path>
              </a:pathLst>
            </a:custGeom>
            <a:solidFill>
              <a:srgbClr val="000000"/>
            </a:solidFill>
            <a:ln w="38100">
              <a:solidFill>
                <a:schemeClr val="accent4">
                  <a:lumMod val="40000"/>
                  <a:lumOff val="60000"/>
                </a:schemeClr>
              </a:solidFill>
            </a:ln>
          </p:spPr>
          <p:txBody>
            <a:bodyPr/>
            <a:lstStyle/>
            <a:p>
              <a:endParaRPr lang="en-US" dirty="0"/>
            </a:p>
          </p:txBody>
        </p:sp>
      </p:grpSp>
      <p:sp>
        <p:nvSpPr>
          <p:cNvPr id="22" name="AutoShape 16">
            <a:extLst>
              <a:ext uri="{FF2B5EF4-FFF2-40B4-BE49-F238E27FC236}">
                <a16:creationId xmlns:a16="http://schemas.microsoft.com/office/drawing/2014/main" id="{8B0D4934-398D-A45D-D5E8-F34B2D36D804}"/>
              </a:ext>
            </a:extLst>
          </p:cNvPr>
          <p:cNvSpPr/>
          <p:nvPr/>
        </p:nvSpPr>
        <p:spPr>
          <a:xfrm flipH="1">
            <a:off x="10293351" y="3463876"/>
            <a:ext cx="6769097" cy="43264"/>
          </a:xfrm>
          <a:prstGeom prst="line">
            <a:avLst/>
          </a:prstGeom>
          <a:ln w="38100" cap="flat">
            <a:solidFill>
              <a:schemeClr val="accent4">
                <a:lumMod val="40000"/>
                <a:lumOff val="60000"/>
              </a:schemeClr>
            </a:solidFill>
            <a:prstDash val="solid"/>
            <a:headEnd type="none" w="sm" len="sm"/>
            <a:tailEnd type="none" w="sm" len="sm"/>
          </a:ln>
        </p:spPr>
        <p:txBody>
          <a:bodyPr/>
          <a:lstStyle/>
          <a:p>
            <a:endParaRPr lang="en-US"/>
          </a:p>
        </p:txBody>
      </p:sp>
      <p:sp>
        <p:nvSpPr>
          <p:cNvPr id="23" name="TextBox 19">
            <a:extLst>
              <a:ext uri="{FF2B5EF4-FFF2-40B4-BE49-F238E27FC236}">
                <a16:creationId xmlns:a16="http://schemas.microsoft.com/office/drawing/2014/main" id="{568604D9-2C95-AE13-FEB8-AEC1A61A0F78}"/>
              </a:ext>
            </a:extLst>
          </p:cNvPr>
          <p:cNvSpPr txBox="1"/>
          <p:nvPr/>
        </p:nvSpPr>
        <p:spPr>
          <a:xfrm>
            <a:off x="10730459" y="2808328"/>
            <a:ext cx="6124174" cy="582852"/>
          </a:xfrm>
          <a:prstGeom prst="rect">
            <a:avLst/>
          </a:prstGeom>
        </p:spPr>
        <p:txBody>
          <a:bodyPr wrap="square" lIns="0" tIns="0" rIns="0" bIns="0" rtlCol="0" anchor="t">
            <a:spAutoFit/>
          </a:bodyPr>
          <a:lstStyle/>
          <a:p>
            <a:pPr algn="l">
              <a:lnSpc>
                <a:spcPts val="3875"/>
              </a:lnSpc>
            </a:pPr>
            <a:r>
              <a:rPr lang="en-US" sz="5400" b="1" spc="86" dirty="0">
                <a:solidFill>
                  <a:srgbClr val="FFFFFF"/>
                </a:solidFill>
                <a:latin typeface="Nunito Sans" pitchFamily="2" charset="0"/>
                <a:ea typeface="Roboto Slab" pitchFamily="2" charset="0"/>
                <a:cs typeface="Roboto Slab" pitchFamily="2" charset="0"/>
                <a:sym typeface="Inter"/>
              </a:rPr>
              <a:t>Dynamic Stability</a:t>
            </a:r>
          </a:p>
        </p:txBody>
      </p:sp>
      <p:sp>
        <p:nvSpPr>
          <p:cNvPr id="24" name="TextBox 21">
            <a:extLst>
              <a:ext uri="{FF2B5EF4-FFF2-40B4-BE49-F238E27FC236}">
                <a16:creationId xmlns:a16="http://schemas.microsoft.com/office/drawing/2014/main" id="{1E443414-88E7-6BF9-8FFD-2F5CDDA22EA9}"/>
              </a:ext>
            </a:extLst>
          </p:cNvPr>
          <p:cNvSpPr txBox="1"/>
          <p:nvPr/>
        </p:nvSpPr>
        <p:spPr>
          <a:xfrm>
            <a:off x="10445751" y="5711324"/>
            <a:ext cx="7156449" cy="1562800"/>
          </a:xfrm>
          <a:prstGeom prst="rect">
            <a:avLst/>
          </a:prstGeom>
        </p:spPr>
        <p:txBody>
          <a:bodyPr wrap="square" lIns="0" tIns="0" rIns="0" bIns="0" rtlCol="0" anchor="t">
            <a:spAutoFit/>
          </a:bodyPr>
          <a:lstStyle/>
          <a:p>
            <a:pPr algn="l" rtl="0" fontAlgn="base">
              <a:lnSpc>
                <a:spcPct val="150000"/>
              </a:lnSpc>
            </a:pPr>
            <a:r>
              <a:rPr lang="en-US" sz="3600" b="0" i="0" u="none" strike="noStrike" dirty="0">
                <a:solidFill>
                  <a:schemeClr val="bg1"/>
                </a:solidFill>
                <a:effectLst/>
                <a:latin typeface="Inter" panose="020B0604020202020204" charset="0"/>
                <a:ea typeface="Inter" panose="020B0604020202020204" charset="0"/>
                <a:cs typeface="Roboto Slab" pitchFamily="2" charset="0"/>
              </a:rPr>
              <a:t>Focus on pitch rate, yaw rate, and roll rate restoring moments</a:t>
            </a:r>
          </a:p>
        </p:txBody>
      </p:sp>
      <p:sp>
        <p:nvSpPr>
          <p:cNvPr id="8" name="TextBox 21">
            <a:extLst>
              <a:ext uri="{FF2B5EF4-FFF2-40B4-BE49-F238E27FC236}">
                <a16:creationId xmlns:a16="http://schemas.microsoft.com/office/drawing/2014/main" id="{F3D51526-9B8C-4160-1A5A-4CA8FFC2957B}"/>
              </a:ext>
            </a:extLst>
          </p:cNvPr>
          <p:cNvSpPr txBox="1"/>
          <p:nvPr/>
        </p:nvSpPr>
        <p:spPr>
          <a:xfrm>
            <a:off x="1225551" y="7484132"/>
            <a:ext cx="6873419" cy="1562800"/>
          </a:xfrm>
          <a:prstGeom prst="rect">
            <a:avLst/>
          </a:prstGeom>
        </p:spPr>
        <p:txBody>
          <a:bodyPr wrap="square" lIns="0" tIns="0" rIns="0" bIns="0" rtlCol="0" anchor="t">
            <a:spAutoFit/>
          </a:bodyPr>
          <a:lstStyle/>
          <a:p>
            <a:pPr algn="l" rtl="0" fontAlgn="base">
              <a:lnSpc>
                <a:spcPct val="150000"/>
              </a:lnSpc>
            </a:pPr>
            <a:r>
              <a:rPr lang="en-US" sz="3600" b="0" i="0" u="none" strike="noStrike" dirty="0">
                <a:solidFill>
                  <a:schemeClr val="bg1"/>
                </a:solidFill>
                <a:effectLst/>
                <a:latin typeface="Inter" panose="020B0604020202020204" charset="0"/>
                <a:ea typeface="Inter" panose="020B0604020202020204" charset="0"/>
                <a:cs typeface="Roboto Slab" pitchFamily="2" charset="0"/>
              </a:rPr>
              <a:t>Characterized using </a:t>
            </a:r>
            <a:r>
              <a:rPr lang="en-US" sz="3600" b="1" i="0" u="none" strike="noStrike" dirty="0">
                <a:solidFill>
                  <a:srgbClr val="E46C0A"/>
                </a:solidFill>
                <a:effectLst/>
                <a:latin typeface="Inter" panose="020B0604020202020204" charset="0"/>
                <a:ea typeface="Inter" panose="020B0604020202020204" charset="0"/>
                <a:cs typeface="Roboto Slab" pitchFamily="2" charset="0"/>
              </a:rPr>
              <a:t>CFD and regression models</a:t>
            </a:r>
            <a:endParaRPr lang="en-US" sz="4000" b="1" i="0" dirty="0">
              <a:solidFill>
                <a:srgbClr val="E46C0A"/>
              </a:solidFill>
              <a:effectLst/>
              <a:latin typeface="Inter" panose="020B0604020202020204" charset="0"/>
              <a:ea typeface="Inter" panose="020B0604020202020204" charset="0"/>
              <a:cs typeface="Roboto Slab" pitchFamily="2" charset="0"/>
            </a:endParaRPr>
          </a:p>
        </p:txBody>
      </p:sp>
      <p:sp>
        <p:nvSpPr>
          <p:cNvPr id="9" name="TextBox 21">
            <a:extLst>
              <a:ext uri="{FF2B5EF4-FFF2-40B4-BE49-F238E27FC236}">
                <a16:creationId xmlns:a16="http://schemas.microsoft.com/office/drawing/2014/main" id="{DE801EB8-FE7E-5328-E7BA-14758AD65CF8}"/>
              </a:ext>
            </a:extLst>
          </p:cNvPr>
          <p:cNvSpPr txBox="1"/>
          <p:nvPr/>
        </p:nvSpPr>
        <p:spPr>
          <a:xfrm>
            <a:off x="10445752" y="3652533"/>
            <a:ext cx="7156449" cy="1562800"/>
          </a:xfrm>
          <a:prstGeom prst="rect">
            <a:avLst/>
          </a:prstGeom>
        </p:spPr>
        <p:txBody>
          <a:bodyPr wrap="square" lIns="0" tIns="0" rIns="0" bIns="0" rtlCol="0" anchor="t">
            <a:spAutoFit/>
          </a:bodyPr>
          <a:lstStyle/>
          <a:p>
            <a:pPr algn="l" rtl="0" fontAlgn="base">
              <a:lnSpc>
                <a:spcPct val="150000"/>
              </a:lnSpc>
            </a:pPr>
            <a:r>
              <a:rPr lang="en-US" sz="3600" b="0" i="0" u="none" strike="noStrike" dirty="0">
                <a:solidFill>
                  <a:schemeClr val="bg1"/>
                </a:solidFill>
                <a:effectLst/>
                <a:latin typeface="Inter" panose="020B0604020202020204" charset="0"/>
                <a:ea typeface="Inter" panose="020B0604020202020204" charset="0"/>
                <a:cs typeface="Roboto Slab" pitchFamily="2" charset="0"/>
              </a:rPr>
              <a:t>Forces/moments caused by </a:t>
            </a:r>
            <a:r>
              <a:rPr lang="en-US" sz="3600" b="1" i="0" u="none" strike="noStrike" dirty="0">
                <a:solidFill>
                  <a:schemeClr val="accent4">
                    <a:lumMod val="40000"/>
                    <a:lumOff val="60000"/>
                  </a:schemeClr>
                </a:solidFill>
                <a:effectLst/>
                <a:latin typeface="Inter" panose="020B0604020202020204" charset="0"/>
                <a:ea typeface="Inter" panose="020B0604020202020204" charset="0"/>
                <a:cs typeface="Roboto Slab" pitchFamily="2" charset="0"/>
              </a:rPr>
              <a:t>motion</a:t>
            </a:r>
            <a:r>
              <a:rPr lang="en-US" sz="3600" b="0" i="0" u="none" strike="noStrike" dirty="0">
                <a:solidFill>
                  <a:schemeClr val="bg1"/>
                </a:solidFill>
                <a:effectLst/>
                <a:latin typeface="Inter" panose="020B0604020202020204" charset="0"/>
                <a:ea typeface="Inter" panose="020B0604020202020204" charset="0"/>
                <a:cs typeface="Roboto Slab" pitchFamily="2" charset="0"/>
              </a:rPr>
              <a:t> of vehicle </a:t>
            </a:r>
            <a:r>
              <a:rPr lang="en-US" sz="3600" b="1" i="0" u="none" strike="noStrike" dirty="0">
                <a:solidFill>
                  <a:schemeClr val="accent4">
                    <a:lumMod val="40000"/>
                    <a:lumOff val="60000"/>
                  </a:schemeClr>
                </a:solidFill>
                <a:effectLst/>
                <a:latin typeface="Inter" panose="020B0604020202020204" charset="0"/>
                <a:ea typeface="Inter" panose="020B0604020202020204" charset="0"/>
                <a:cs typeface="Roboto Slab" pitchFamily="2" charset="0"/>
              </a:rPr>
              <a:t>over time</a:t>
            </a:r>
            <a:r>
              <a:rPr lang="en-US" sz="3600" i="0" u="none" strike="noStrike" dirty="0">
                <a:solidFill>
                  <a:srgbClr val="00B0F0"/>
                </a:solidFill>
                <a:effectLst/>
                <a:latin typeface="Inter" panose="020B0604020202020204" charset="0"/>
                <a:ea typeface="Inter" panose="020B0604020202020204" charset="0"/>
                <a:cs typeface="Roboto Slab" pitchFamily="2" charset="0"/>
              </a:rPr>
              <a:t>​</a:t>
            </a:r>
          </a:p>
        </p:txBody>
      </p:sp>
      <p:sp>
        <p:nvSpPr>
          <p:cNvPr id="10" name="TextBox 21">
            <a:extLst>
              <a:ext uri="{FF2B5EF4-FFF2-40B4-BE49-F238E27FC236}">
                <a16:creationId xmlns:a16="http://schemas.microsoft.com/office/drawing/2014/main" id="{D4A649A8-FA89-315E-F1F3-76FCBFAEEFE0}"/>
              </a:ext>
            </a:extLst>
          </p:cNvPr>
          <p:cNvSpPr txBox="1"/>
          <p:nvPr/>
        </p:nvSpPr>
        <p:spPr>
          <a:xfrm>
            <a:off x="10445751" y="7578346"/>
            <a:ext cx="7156449" cy="1562800"/>
          </a:xfrm>
          <a:prstGeom prst="rect">
            <a:avLst/>
          </a:prstGeom>
        </p:spPr>
        <p:txBody>
          <a:bodyPr wrap="square" lIns="0" tIns="0" rIns="0" bIns="0" rtlCol="0" anchor="t">
            <a:spAutoFit/>
          </a:bodyPr>
          <a:lstStyle/>
          <a:p>
            <a:pPr algn="l" rtl="0" fontAlgn="base">
              <a:lnSpc>
                <a:spcPct val="150000"/>
              </a:lnSpc>
            </a:pPr>
            <a:r>
              <a:rPr lang="en-US" sz="3600" dirty="0">
                <a:solidFill>
                  <a:schemeClr val="bg1"/>
                </a:solidFill>
                <a:latin typeface="Inter" panose="020B0604020202020204" charset="0"/>
                <a:ea typeface="Inter" panose="020B0604020202020204" charset="0"/>
                <a:cs typeface="Roboto Slab" pitchFamily="2" charset="0"/>
              </a:rPr>
              <a:t>Estimated using </a:t>
            </a:r>
            <a:r>
              <a:rPr lang="en-US" sz="3600" b="1" dirty="0">
                <a:solidFill>
                  <a:schemeClr val="accent4">
                    <a:lumMod val="40000"/>
                    <a:lumOff val="60000"/>
                  </a:schemeClr>
                </a:solidFill>
                <a:latin typeface="Inter" panose="020B0604020202020204" charset="0"/>
                <a:ea typeface="Inter" panose="020B0604020202020204" charset="0"/>
                <a:cs typeface="Roboto Slab" pitchFamily="2" charset="0"/>
              </a:rPr>
              <a:t>theoretical methods</a:t>
            </a:r>
            <a:endParaRPr lang="en-US" sz="3600" b="1" i="0" dirty="0">
              <a:solidFill>
                <a:schemeClr val="accent4">
                  <a:lumMod val="40000"/>
                  <a:lumOff val="60000"/>
                </a:schemeClr>
              </a:solidFill>
              <a:effectLst/>
              <a:latin typeface="Inter" panose="020B0604020202020204" charset="0"/>
              <a:ea typeface="Inter" panose="020B0604020202020204" charset="0"/>
              <a:cs typeface="Roboto Slab" pitchFamily="2" charset="0"/>
            </a:endParaRPr>
          </a:p>
        </p:txBody>
      </p:sp>
      <p:sp>
        <p:nvSpPr>
          <p:cNvPr id="25" name="Footer Placeholder 8">
            <a:extLst>
              <a:ext uri="{FF2B5EF4-FFF2-40B4-BE49-F238E27FC236}">
                <a16:creationId xmlns:a16="http://schemas.microsoft.com/office/drawing/2014/main" id="{9FE34542-86BF-AA4B-9B49-93F649776D81}"/>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26" name="Slide Number Placeholder 9">
            <a:extLst>
              <a:ext uri="{FF2B5EF4-FFF2-40B4-BE49-F238E27FC236}">
                <a16:creationId xmlns:a16="http://schemas.microsoft.com/office/drawing/2014/main" id="{F1FE4E3C-7ED1-67EE-BE9C-9B66C59BD83E}"/>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4</a:t>
            </a:fld>
            <a:endParaRPr lang="en-US" sz="2400" dirty="0">
              <a:solidFill>
                <a:schemeClr val="bg1"/>
              </a:solidFill>
              <a:latin typeface="Inter" panose="02000503000000020004" charset="0"/>
              <a:ea typeface="Inter" panose="02000503000000020004" charset="0"/>
            </a:endParaRPr>
          </a:p>
        </p:txBody>
      </p:sp>
      <p:cxnSp>
        <p:nvCxnSpPr>
          <p:cNvPr id="28" name="Straight Arrow Connector 27">
            <a:extLst>
              <a:ext uri="{FF2B5EF4-FFF2-40B4-BE49-F238E27FC236}">
                <a16:creationId xmlns:a16="http://schemas.microsoft.com/office/drawing/2014/main" id="{54DB2701-CED1-FE82-460D-E3E38A9662A0}"/>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67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CC2CDF-5679-0E62-D6E2-42077F35381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B485F78-C283-4FB1-2081-FE96A7B9D17E}"/>
              </a:ext>
            </a:extLst>
          </p:cNvPr>
          <p:cNvSpPr/>
          <p:nvPr/>
        </p:nvSpPr>
        <p:spPr>
          <a:xfrm>
            <a:off x="-31142" y="-5148"/>
            <a:ext cx="18319142" cy="10500275"/>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3E860F9C-4218-7453-47A1-62287DCC8B84}"/>
              </a:ext>
            </a:extLst>
          </p:cNvPr>
          <p:cNvSpPr txBox="1"/>
          <p:nvPr/>
        </p:nvSpPr>
        <p:spPr>
          <a:xfrm>
            <a:off x="1121229" y="952500"/>
            <a:ext cx="10464532" cy="744435"/>
          </a:xfrm>
          <a:prstGeom prst="rect">
            <a:avLst/>
          </a:prstGeom>
        </p:spPr>
        <p:txBody>
          <a:bodyPr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BACKGROUND</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pic>
        <p:nvPicPr>
          <p:cNvPr id="23" name="Picture 22">
            <a:extLst>
              <a:ext uri="{FF2B5EF4-FFF2-40B4-BE49-F238E27FC236}">
                <a16:creationId xmlns:a16="http://schemas.microsoft.com/office/drawing/2014/main" id="{B80247F7-62BB-FADC-1A77-B104235A0960}"/>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0937178" y="3490887"/>
            <a:ext cx="7122221" cy="3242637"/>
          </a:xfrm>
          <a:prstGeom prst="rect">
            <a:avLst/>
          </a:prstGeom>
          <a:ln w="38100">
            <a:solidFill>
              <a:srgbClr val="FF9300"/>
            </a:solidFill>
          </a:ln>
        </p:spPr>
      </p:pic>
      <p:sp>
        <p:nvSpPr>
          <p:cNvPr id="11" name="TextBox 10">
            <a:extLst>
              <a:ext uri="{FF2B5EF4-FFF2-40B4-BE49-F238E27FC236}">
                <a16:creationId xmlns:a16="http://schemas.microsoft.com/office/drawing/2014/main" id="{F1F59D78-A34A-D05E-F63B-B61FC07A08B3}"/>
              </a:ext>
            </a:extLst>
          </p:cNvPr>
          <p:cNvSpPr txBox="1"/>
          <p:nvPr/>
        </p:nvSpPr>
        <p:spPr>
          <a:xfrm>
            <a:off x="286603" y="8406147"/>
            <a:ext cx="19647091" cy="986809"/>
          </a:xfrm>
          <a:prstGeom prst="rect">
            <a:avLst/>
          </a:prstGeom>
          <a:noFill/>
        </p:spPr>
        <p:txBody>
          <a:bodyPr wrap="square">
            <a:spAutoFit/>
          </a:bodyPr>
          <a:lstStyle/>
          <a:p>
            <a:pPr algn="l" rtl="0" fontAlgn="base">
              <a:lnSpc>
                <a:spcPct val="150000"/>
              </a:lnSpc>
            </a:pPr>
            <a:r>
              <a:rPr lang="en-US" sz="4400" b="0" i="0" u="none" strike="noStrike">
                <a:solidFill>
                  <a:srgbClr val="FF9300"/>
                </a:solidFill>
                <a:effectLst/>
                <a:latin typeface="Inter" panose="020B0604020202020204" charset="0"/>
                <a:ea typeface="Inter" panose="020B0604020202020204" charset="0"/>
                <a:cs typeface="Roboto Slab" pitchFamily="2" charset="0"/>
              </a:rPr>
              <a:t>“Static Stability” Contributions </a:t>
            </a:r>
            <a:r>
              <a:rPr lang="en-US" sz="4400" b="0" i="0" u="none" strike="noStrike">
                <a:solidFill>
                  <a:schemeClr val="bg1"/>
                </a:solidFill>
                <a:effectLst/>
                <a:latin typeface="Inter" panose="020B0604020202020204" charset="0"/>
                <a:ea typeface="Inter" panose="020B0604020202020204" charset="0"/>
                <a:cs typeface="Roboto Slab" pitchFamily="2" charset="0"/>
              </a:rPr>
              <a:t>+</a:t>
            </a:r>
            <a:r>
              <a:rPr lang="en-US" sz="4400" b="0" i="0" u="none" strike="noStrike">
                <a:solidFill>
                  <a:srgbClr val="FF9300"/>
                </a:solidFill>
                <a:effectLst/>
                <a:latin typeface="Inter" panose="020B0604020202020204" charset="0"/>
                <a:ea typeface="Inter" panose="020B0604020202020204" charset="0"/>
                <a:cs typeface="Roboto Slab" pitchFamily="2" charset="0"/>
              </a:rPr>
              <a:t> </a:t>
            </a:r>
            <a:r>
              <a:rPr lang="en-US" sz="4400" b="0" i="0" u="none" strike="noStrike">
                <a:solidFill>
                  <a:schemeClr val="accent4">
                    <a:lumMod val="40000"/>
                    <a:lumOff val="60000"/>
                  </a:schemeClr>
                </a:solidFill>
                <a:effectLst/>
                <a:latin typeface="Inter" panose="020B0604020202020204" charset="0"/>
                <a:ea typeface="Inter" panose="020B0604020202020204" charset="0"/>
                <a:cs typeface="Roboto Slab" pitchFamily="2" charset="0"/>
              </a:rPr>
              <a:t>“Dynamic Stability” Contributions</a:t>
            </a:r>
          </a:p>
        </p:txBody>
      </p:sp>
      <p:grpSp>
        <p:nvGrpSpPr>
          <p:cNvPr id="12" name="Group 11">
            <a:extLst>
              <a:ext uri="{FF2B5EF4-FFF2-40B4-BE49-F238E27FC236}">
                <a16:creationId xmlns:a16="http://schemas.microsoft.com/office/drawing/2014/main" id="{D6BD40C1-948E-BA21-C765-8DB700118EBA}"/>
              </a:ext>
            </a:extLst>
          </p:cNvPr>
          <p:cNvGrpSpPr/>
          <p:nvPr/>
        </p:nvGrpSpPr>
        <p:grpSpPr>
          <a:xfrm>
            <a:off x="134341" y="2649435"/>
            <a:ext cx="14113329" cy="4929168"/>
            <a:chOff x="342900" y="2044233"/>
            <a:chExt cx="14113329" cy="4929168"/>
          </a:xfrm>
        </p:grpSpPr>
        <mc:AlternateContent xmlns:mc="http://schemas.openxmlformats.org/markup-compatibility/2006" xmlns:a14="http://schemas.microsoft.com/office/drawing/2010/main">
          <mc:Choice Requires="a14">
            <p:sp>
              <p:nvSpPr>
                <p:cNvPr id="6" name="TextBox 6">
                  <a:extLst>
                    <a:ext uri="{FF2B5EF4-FFF2-40B4-BE49-F238E27FC236}">
                      <a16:creationId xmlns:a16="http://schemas.microsoft.com/office/drawing/2014/main" id="{F69470F9-4C54-4A9B-5D3C-1B7FB41E2B8A}"/>
                    </a:ext>
                  </a:extLst>
                </p:cNvPr>
                <p:cNvSpPr txBox="1"/>
                <p:nvPr/>
              </p:nvSpPr>
              <p:spPr>
                <a:xfrm>
                  <a:off x="4724400" y="2044233"/>
                  <a:ext cx="9579429" cy="1193404"/>
                </a:xfrm>
                <a:prstGeom prst="rect">
                  <a:avLst/>
                </a:prstGeom>
              </p:spPr>
              <p:txBody>
                <a:bodyPr wrap="square" lIns="0" tIns="0" rIns="0" bIns="0" rtlCol="0" anchor="t">
                  <a:spAutoFit/>
                </a:bodyPr>
                <a:lstStyle/>
                <a:p>
                  <a:pPr marR="0" lvl="0"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sSub>
                          <m:sSubPr>
                            <m:ctrlP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𝐿</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𝑡𝑜𝑡𝑎𝑙</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 =</m:t>
                        </m:r>
                        <m:sSub>
                          <m:sSubPr>
                            <m:ctrlP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𝐿</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d>
                              <m:d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dPr>
                              <m:e>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𝐿</m:t>
                                    </m:r>
                                  </m:sub>
                                </m:sSub>
                              </m:e>
                            </m:d>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𝑞</m:t>
                            </m:r>
                          </m:sub>
                        </m:sSub>
                      </m:oMath>
                    </m:oMathPara>
                  </a14:m>
                  <a:endParaRPr kumimoji="0" lang="en-US" sz="4800" i="0" u="none" strike="noStrike" kern="1200" cap="none" spc="240" normalizeH="0" baseline="0" noProof="0">
                    <a:ln>
                      <a:noFill/>
                    </a:ln>
                    <a:solidFill>
                      <a:srgbClr val="F2F2F3"/>
                    </a:solidFill>
                    <a:effectLst/>
                    <a:uLnTx/>
                    <a:uFillTx/>
                    <a:latin typeface="Roboto Slab" pitchFamily="2" charset="0"/>
                    <a:ea typeface="Roboto Slab" pitchFamily="2" charset="0"/>
                    <a:cs typeface="Roboto Slab" pitchFamily="2" charset="0"/>
                    <a:sym typeface="Inter"/>
                  </a:endParaRPr>
                </a:p>
              </p:txBody>
            </p:sp>
          </mc:Choice>
          <mc:Fallback xmlns="">
            <p:sp>
              <p:nvSpPr>
                <p:cNvPr id="6" name="TextBox 6">
                  <a:extLst>
                    <a:ext uri="{FF2B5EF4-FFF2-40B4-BE49-F238E27FC236}">
                      <a16:creationId xmlns:a16="http://schemas.microsoft.com/office/drawing/2014/main" id="{F69470F9-4C54-4A9B-5D3C-1B7FB41E2B8A}"/>
                    </a:ext>
                  </a:extLst>
                </p:cNvPr>
                <p:cNvSpPr txBox="1">
                  <a:spLocks noRot="1" noChangeAspect="1" noMove="1" noResize="1" noEditPoints="1" noAdjustHandles="1" noChangeArrowheads="1" noChangeShapeType="1" noTextEdit="1"/>
                </p:cNvSpPr>
                <p:nvPr/>
              </p:nvSpPr>
              <p:spPr>
                <a:xfrm>
                  <a:off x="4724400" y="2044233"/>
                  <a:ext cx="9579429" cy="1193404"/>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6">
                  <a:extLst>
                    <a:ext uri="{FF2B5EF4-FFF2-40B4-BE49-F238E27FC236}">
                      <a16:creationId xmlns:a16="http://schemas.microsoft.com/office/drawing/2014/main" id="{8A02267B-8072-1A5F-F684-3378862392EB}"/>
                    </a:ext>
                  </a:extLst>
                </p:cNvPr>
                <p:cNvSpPr txBox="1"/>
                <p:nvPr/>
              </p:nvSpPr>
              <p:spPr>
                <a:xfrm>
                  <a:off x="4876800" y="3350405"/>
                  <a:ext cx="9579429" cy="1193404"/>
                </a:xfrm>
                <a:prstGeom prst="rect">
                  <a:avLst/>
                </a:prstGeom>
              </p:spPr>
              <p:txBody>
                <a:bodyPr wrap="square" lIns="0" tIns="0" rIns="0" bIns="0" rtlCol="0" anchor="t">
                  <a:spAutoFit/>
                </a:bodyPr>
                <a:lstStyle/>
                <a:p>
                  <a:pPr lvl="0" defTabSz="914400">
                    <a:lnSpc>
                      <a:spcPct val="150000"/>
                    </a:lnSpc>
                    <a:defRPr/>
                  </a:pPr>
                  <a14:m>
                    <m:oMathPara xmlns:m="http://schemas.openxmlformats.org/officeDocument/2006/math">
                      <m:oMathParaPr>
                        <m:jc m:val="left"/>
                      </m:oMathParaPr>
                      <m:oMath xmlns:m="http://schemas.openxmlformats.org/officeDocument/2006/math">
                        <m:sSub>
                          <m:sSubPr>
                            <m:ctrlP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𝐷</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𝑡𝑜𝑡𝑎𝑙</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sSub>
                          <m:sSubPr>
                            <m:ctrlP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𝐷</m:t>
                            </m:r>
                          </m:sub>
                        </m:sSub>
                        <m:r>
                          <a:rPr lang="en-US" sz="4800" i="1" spc="240">
                            <a:solidFill>
                              <a:srgbClr val="F2F2F3"/>
                            </a:solidFill>
                            <a:latin typeface="Cambria Math" panose="02040503050406030204" pitchFamily="18" charset="0"/>
                            <a:ea typeface="Roboto Slab" pitchFamily="2" charset="0"/>
                            <a:cs typeface="Roboto Slab" pitchFamily="2" charset="0"/>
                            <a:sym typeface="Inter"/>
                          </a:rPr>
                          <m:t>+</m:t>
                        </m:r>
                        <m:sSub>
                          <m:sSubPr>
                            <m:ctrlPr>
                              <a:rPr lang="en-US" sz="4800" i="1" spc="24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ctrlPr>
                          </m:sSubPr>
                          <m:e>
                            <m:d>
                              <m:dPr>
                                <m:ctrlPr>
                                  <a:rPr lang="en-US" sz="4800" i="1" spc="24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ctrlPr>
                              </m:dPr>
                              <m:e>
                                <m:sSub>
                                  <m:sSubPr>
                                    <m:ctrlPr>
                                      <a:rPr lang="en-US" sz="4800" i="1" spc="24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ctrlPr>
                                  </m:sSubPr>
                                  <m:e>
                                    <m:r>
                                      <a:rPr lang="en-US" sz="4800" i="1" spc="24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t>𝐶</m:t>
                                    </m:r>
                                  </m:e>
                                  <m:sub>
                                    <m:r>
                                      <a:rPr lang="en-US" sz="4800" b="0" i="1" spc="240" smtClean="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t>𝐷</m:t>
                                    </m:r>
                                  </m:sub>
                                </m:sSub>
                              </m:e>
                            </m:d>
                          </m:e>
                          <m:sub>
                            <m:r>
                              <a:rPr lang="en-US" sz="4800" i="1" spc="240">
                                <a:solidFill>
                                  <a:schemeClr val="accent4">
                                    <a:lumMod val="40000"/>
                                    <a:lumOff val="60000"/>
                                  </a:schemeClr>
                                </a:solidFill>
                                <a:latin typeface="Cambria Math" panose="02040503050406030204" pitchFamily="18" charset="0"/>
                                <a:ea typeface="Roboto Slab" pitchFamily="2" charset="0"/>
                                <a:cs typeface="Roboto Slab" pitchFamily="2" charset="0"/>
                                <a:sym typeface="Inter"/>
                              </a:rPr>
                              <m:t>𝑞</m:t>
                            </m:r>
                          </m:sub>
                        </m:sSub>
                      </m:oMath>
                    </m:oMathPara>
                  </a14:m>
                  <a:endParaRPr kumimoji="0" lang="en-US" sz="4800" i="0" u="none" strike="noStrike" kern="1200" cap="none" spc="240" normalizeH="0" baseline="0" noProof="0">
                    <a:ln>
                      <a:noFill/>
                    </a:ln>
                    <a:solidFill>
                      <a:srgbClr val="F2F2F3"/>
                    </a:solidFill>
                    <a:effectLst/>
                    <a:uLnTx/>
                    <a:uFillTx/>
                    <a:latin typeface="Roboto Slab" pitchFamily="2" charset="0"/>
                    <a:ea typeface="Roboto Slab" pitchFamily="2" charset="0"/>
                    <a:cs typeface="Roboto Slab" pitchFamily="2" charset="0"/>
                    <a:sym typeface="Inter"/>
                  </a:endParaRPr>
                </a:p>
              </p:txBody>
            </p:sp>
          </mc:Choice>
          <mc:Fallback xmlns="">
            <p:sp>
              <p:nvSpPr>
                <p:cNvPr id="3" name="TextBox 6">
                  <a:extLst>
                    <a:ext uri="{FF2B5EF4-FFF2-40B4-BE49-F238E27FC236}">
                      <a16:creationId xmlns:a16="http://schemas.microsoft.com/office/drawing/2014/main" id="{8A02267B-8072-1A5F-F684-3378862392EB}"/>
                    </a:ext>
                  </a:extLst>
                </p:cNvPr>
                <p:cNvSpPr txBox="1">
                  <a:spLocks noRot="1" noChangeAspect="1" noMove="1" noResize="1" noEditPoints="1" noAdjustHandles="1" noChangeArrowheads="1" noChangeShapeType="1" noTextEdit="1"/>
                </p:cNvSpPr>
                <p:nvPr/>
              </p:nvSpPr>
              <p:spPr>
                <a:xfrm>
                  <a:off x="4876800" y="3350405"/>
                  <a:ext cx="9579429" cy="119340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6">
                  <a:extLst>
                    <a:ext uri="{FF2B5EF4-FFF2-40B4-BE49-F238E27FC236}">
                      <a16:creationId xmlns:a16="http://schemas.microsoft.com/office/drawing/2014/main" id="{4E250A18-B8F7-86E0-761A-CF1203BB13F9}"/>
                    </a:ext>
                  </a:extLst>
                </p:cNvPr>
                <p:cNvSpPr txBox="1"/>
                <p:nvPr/>
              </p:nvSpPr>
              <p:spPr>
                <a:xfrm>
                  <a:off x="4781913" y="4586593"/>
                  <a:ext cx="9579429" cy="1193404"/>
                </a:xfrm>
                <a:prstGeom prst="rect">
                  <a:avLst/>
                </a:prstGeom>
              </p:spPr>
              <p:txBody>
                <a:bodyPr wrap="square" lIns="0" tIns="0" rIns="0" bIns="0" rtlCol="0" anchor="t">
                  <a:spAutoFit/>
                </a:bodyPr>
                <a:lstStyle/>
                <a:p>
                  <a:pPr marR="0" lvl="0" algn="l"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sSub>
                          <m:sSubPr>
                            <m:ctrlP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𝑀</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𝑡𝑜𝑡𝑎𝑙</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sSub>
                          <m:sSubPr>
                            <m:ctrlP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F9300"/>
                                </a:solidFill>
                                <a:effectLst/>
                                <a:uLnTx/>
                                <a:uFillTx/>
                                <a:latin typeface="Cambria Math" panose="02040503050406030204" pitchFamily="18" charset="0"/>
                                <a:ea typeface="Roboto Slab" pitchFamily="2" charset="0"/>
                                <a:cs typeface="Roboto Slab" pitchFamily="2" charset="0"/>
                                <a:sym typeface="Inter"/>
                              </a:rPr>
                              <m:t>𝑀</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d>
                              <m:d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dPr>
                              <m:e>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𝑀</m:t>
                                    </m:r>
                                  </m:sub>
                                </m:sSub>
                              </m:e>
                            </m:d>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𝑞</m:t>
                            </m:r>
                          </m:sub>
                        </m:sSub>
                      </m:oMath>
                    </m:oMathPara>
                  </a14:m>
                  <a:endParaRPr kumimoji="0" lang="en-US" sz="4800" i="0" u="none" strike="noStrike" kern="1200" cap="none" spc="240" normalizeH="0" baseline="0" noProof="0">
                    <a:ln>
                      <a:noFill/>
                    </a:ln>
                    <a:solidFill>
                      <a:srgbClr val="F2F2F3"/>
                    </a:solidFill>
                    <a:effectLst/>
                    <a:uLnTx/>
                    <a:uFillTx/>
                    <a:latin typeface="Roboto Slab" pitchFamily="2" charset="0"/>
                    <a:ea typeface="Roboto Slab" pitchFamily="2" charset="0"/>
                    <a:cs typeface="Roboto Slab" pitchFamily="2" charset="0"/>
                    <a:sym typeface="Inter"/>
                  </a:endParaRPr>
                </a:p>
              </p:txBody>
            </p:sp>
          </mc:Choice>
          <mc:Fallback xmlns="">
            <p:sp>
              <p:nvSpPr>
                <p:cNvPr id="5" name="TextBox 6">
                  <a:extLst>
                    <a:ext uri="{FF2B5EF4-FFF2-40B4-BE49-F238E27FC236}">
                      <a16:creationId xmlns:a16="http://schemas.microsoft.com/office/drawing/2014/main" id="{4E250A18-B8F7-86E0-761A-CF1203BB13F9}"/>
                    </a:ext>
                  </a:extLst>
                </p:cNvPr>
                <p:cNvSpPr txBox="1">
                  <a:spLocks noRot="1" noChangeAspect="1" noMove="1" noResize="1" noEditPoints="1" noAdjustHandles="1" noChangeArrowheads="1" noChangeShapeType="1" noTextEdit="1"/>
                </p:cNvSpPr>
                <p:nvPr/>
              </p:nvSpPr>
              <p:spPr>
                <a:xfrm>
                  <a:off x="4781913" y="4586593"/>
                  <a:ext cx="9579429" cy="1193404"/>
                </a:xfrm>
                <a:prstGeom prst="rect">
                  <a:avLst/>
                </a:prstGeom>
                <a:blipFill>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920A0112-C631-6949-86EA-14F6C10ED9F9}"/>
                    </a:ext>
                  </a:extLst>
                </p:cNvPr>
                <p:cNvSpPr txBox="1"/>
                <p:nvPr/>
              </p:nvSpPr>
              <p:spPr>
                <a:xfrm>
                  <a:off x="4798785" y="5779997"/>
                  <a:ext cx="9579429" cy="1193404"/>
                </a:xfrm>
                <a:prstGeom prst="rect">
                  <a:avLst/>
                </a:prstGeom>
              </p:spPr>
              <p:txBody>
                <a:bodyPr wrap="square" lIns="0" tIns="0" rIns="0" bIns="0" rtlCol="0" anchor="t">
                  <a:spAutoFit/>
                </a:bodyPr>
                <a:lstStyle/>
                <a:p>
                  <a:pPr marR="0" lvl="0" algn="l" defTabSz="914400" rtl="0" eaLnBrk="1" fontAlgn="auto" latinLnBrk="0" hangingPunct="1">
                    <a:lnSpc>
                      <a:spcPct val="150000"/>
                    </a:lnSpc>
                    <a:spcBef>
                      <a:spcPts val="0"/>
                    </a:spcBef>
                    <a:spcAft>
                      <a:spcPts val="0"/>
                    </a:spcAft>
                    <a:buClrTx/>
                    <a:buSzTx/>
                    <a:tabLst/>
                    <a:defRPr/>
                  </a:pPr>
                  <a14:m>
                    <m:oMathPara xmlns:m="http://schemas.openxmlformats.org/officeDocument/2006/math">
                      <m:oMathParaPr>
                        <m:jc m:val="left"/>
                      </m:oMathParaPr>
                      <m:oMath xmlns:m="http://schemas.openxmlformats.org/officeDocument/2006/math">
                        <m:sSub>
                          <m:sSubPr>
                            <m:ctrlP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𝑙</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m:t>
                            </m:r>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𝑡𝑜𝑡𝑎𝑙</m:t>
                            </m:r>
                          </m:sub>
                        </m:sSub>
                        <m:r>
                          <a:rPr kumimoji="0" lang="en-US" sz="4800" b="0" i="1" u="none" strike="noStrike" kern="1200" cap="none" spc="240" normalizeH="0" baseline="0" noProof="0" smtClean="0">
                            <a:ln>
                              <a:noFill/>
                            </a:ln>
                            <a:solidFill>
                              <a:srgbClr val="F2F2F3"/>
                            </a:solidFill>
                            <a:effectLst/>
                            <a:uLnTx/>
                            <a:uFillTx/>
                            <a:latin typeface="Cambria Math" panose="02040503050406030204" pitchFamily="18" charset="0"/>
                            <a:ea typeface="Roboto Slab" pitchFamily="2" charset="0"/>
                            <a:cs typeface="Roboto Slab" pitchFamily="2" charset="0"/>
                            <a:sym typeface="Inter"/>
                          </a:rPr>
                          <m:t> =</m:t>
                        </m:r>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d>
                              <m:d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dPr>
                              <m:e>
                                <m:sSub>
                                  <m:sSubPr>
                                    <m:ctrlP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ctrlPr>
                                  </m:sSubPr>
                                  <m:e>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𝐶</m:t>
                                    </m:r>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𝑙</m:t>
                                    </m:r>
                                  </m:sub>
                                </m:sSub>
                              </m:e>
                            </m:d>
                          </m:e>
                          <m:sub>
                            <m:r>
                              <a:rPr kumimoji="0" lang="en-US" sz="4800" b="0" i="1" u="none" strike="noStrike" kern="1200" cap="none" spc="240" normalizeH="0" baseline="0" noProof="0" smtClean="0">
                                <a:ln>
                                  <a:noFill/>
                                </a:ln>
                                <a:solidFill>
                                  <a:schemeClr val="accent4">
                                    <a:lumMod val="40000"/>
                                    <a:lumOff val="60000"/>
                                  </a:schemeClr>
                                </a:solidFill>
                                <a:effectLst/>
                                <a:uLnTx/>
                                <a:uFillTx/>
                                <a:latin typeface="Cambria Math" panose="02040503050406030204" pitchFamily="18" charset="0"/>
                                <a:ea typeface="Roboto Slab" pitchFamily="2" charset="0"/>
                                <a:cs typeface="Roboto Slab" pitchFamily="2" charset="0"/>
                                <a:sym typeface="Inter"/>
                              </a:rPr>
                              <m:t>𝑝</m:t>
                            </m:r>
                          </m:sub>
                        </m:sSub>
                      </m:oMath>
                    </m:oMathPara>
                  </a14:m>
                  <a:endParaRPr kumimoji="0" lang="en-US" sz="4800" i="0" u="none" strike="noStrike" kern="1200" cap="none" spc="240" normalizeH="0" baseline="0" noProof="0">
                    <a:ln>
                      <a:noFill/>
                    </a:ln>
                    <a:solidFill>
                      <a:srgbClr val="F2F2F3"/>
                    </a:solidFill>
                    <a:effectLst/>
                    <a:uLnTx/>
                    <a:uFillTx/>
                    <a:latin typeface="Roboto Slab" pitchFamily="2" charset="0"/>
                    <a:ea typeface="Roboto Slab" pitchFamily="2" charset="0"/>
                    <a:cs typeface="Roboto Slab" pitchFamily="2" charset="0"/>
                    <a:sym typeface="Inter"/>
                  </a:endParaRPr>
                </a:p>
              </p:txBody>
            </p:sp>
          </mc:Choice>
          <mc:Fallback xmlns="">
            <p:sp>
              <p:nvSpPr>
                <p:cNvPr id="7" name="TextBox 6">
                  <a:extLst>
                    <a:ext uri="{FF2B5EF4-FFF2-40B4-BE49-F238E27FC236}">
                      <a16:creationId xmlns:a16="http://schemas.microsoft.com/office/drawing/2014/main" id="{920A0112-C631-6949-86EA-14F6C10ED9F9}"/>
                    </a:ext>
                  </a:extLst>
                </p:cNvPr>
                <p:cNvSpPr txBox="1">
                  <a:spLocks noRot="1" noChangeAspect="1" noMove="1" noResize="1" noEditPoints="1" noAdjustHandles="1" noChangeArrowheads="1" noChangeShapeType="1" noTextEdit="1"/>
                </p:cNvSpPr>
                <p:nvPr/>
              </p:nvSpPr>
              <p:spPr>
                <a:xfrm>
                  <a:off x="4798785" y="5779997"/>
                  <a:ext cx="9579429" cy="1193404"/>
                </a:xfrm>
                <a:prstGeom prst="rect">
                  <a:avLst/>
                </a:prstGeom>
                <a:blipFill>
                  <a:blip r:embed="rId9"/>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2ED26A92-F20F-3626-A023-D28456837161}"/>
                </a:ext>
              </a:extLst>
            </p:cNvPr>
            <p:cNvSpPr txBox="1"/>
            <p:nvPr/>
          </p:nvSpPr>
          <p:spPr>
            <a:xfrm>
              <a:off x="342900" y="2425150"/>
              <a:ext cx="5067300" cy="707886"/>
            </a:xfrm>
            <a:prstGeom prst="rect">
              <a:avLst/>
            </a:prstGeom>
            <a:noFill/>
          </p:spPr>
          <p:txBody>
            <a:bodyPr wrap="square">
              <a:spAutoFit/>
            </a:bodyPr>
            <a:lstStyle/>
            <a:p>
              <a:r>
                <a:rPr lang="en-US" sz="4000" b="0" i="0" u="none" strike="noStrike">
                  <a:solidFill>
                    <a:schemeClr val="bg1"/>
                  </a:solidFill>
                  <a:effectLst/>
                  <a:latin typeface="Inter" panose="020B0604020202020204" charset="0"/>
                  <a:ea typeface="Inter" panose="020B0604020202020204" charset="0"/>
                  <a:cs typeface="Roboto Slab" pitchFamily="2" charset="0"/>
                </a:rPr>
                <a:t>Lift Force          </a:t>
              </a:r>
              <a:r>
                <a:rPr lang="en-US" sz="4000" b="0" i="0" u="none" strike="noStrike">
                  <a:solidFill>
                    <a:schemeClr val="bg1"/>
                  </a:solidFill>
                  <a:effectLst/>
                  <a:latin typeface="Inter" panose="020B0604020202020204" charset="0"/>
                  <a:ea typeface="Inter" panose="020B0604020202020204" charset="0"/>
                  <a:cs typeface="Roboto Slab" pitchFamily="2" charset="0"/>
                  <a:sym typeface="Wingdings" panose="05000000000000000000" pitchFamily="2" charset="2"/>
                </a:rPr>
                <a:t>  </a:t>
              </a:r>
              <a:endParaRPr lang="en-US" sz="4000">
                <a:solidFill>
                  <a:schemeClr val="bg1"/>
                </a:solidFill>
                <a:latin typeface="Inter" panose="020B0604020202020204" charset="0"/>
                <a:ea typeface="Inter" panose="020B0604020202020204" charset="0"/>
              </a:endParaRPr>
            </a:p>
          </p:txBody>
        </p:sp>
        <p:sp>
          <p:nvSpPr>
            <p:cNvPr id="14" name="TextBox 13">
              <a:extLst>
                <a:ext uri="{FF2B5EF4-FFF2-40B4-BE49-F238E27FC236}">
                  <a16:creationId xmlns:a16="http://schemas.microsoft.com/office/drawing/2014/main" id="{8F6A32E2-E423-B6E6-AE1C-0638BA5B38C7}"/>
                </a:ext>
              </a:extLst>
            </p:cNvPr>
            <p:cNvSpPr txBox="1"/>
            <p:nvPr/>
          </p:nvSpPr>
          <p:spPr>
            <a:xfrm>
              <a:off x="342900" y="3642902"/>
              <a:ext cx="5829299" cy="707886"/>
            </a:xfrm>
            <a:prstGeom prst="rect">
              <a:avLst/>
            </a:prstGeom>
            <a:noFill/>
          </p:spPr>
          <p:txBody>
            <a:bodyPr wrap="square">
              <a:spAutoFit/>
            </a:bodyPr>
            <a:lstStyle/>
            <a:p>
              <a:r>
                <a:rPr lang="en-US" sz="4000" b="0" i="0" u="none" strike="noStrike">
                  <a:solidFill>
                    <a:schemeClr val="bg1"/>
                  </a:solidFill>
                  <a:effectLst/>
                  <a:latin typeface="Inter" panose="020B0604020202020204" charset="0"/>
                  <a:ea typeface="Inter" panose="020B0604020202020204" charset="0"/>
                  <a:cs typeface="Roboto Slab" pitchFamily="2" charset="0"/>
                </a:rPr>
                <a:t>Drag Force</a:t>
              </a:r>
              <a:r>
                <a:rPr lang="en-US" sz="4000" b="0" i="0" u="none" strike="noStrike">
                  <a:solidFill>
                    <a:schemeClr val="bg1"/>
                  </a:solidFill>
                  <a:effectLst/>
                  <a:latin typeface="Inter" panose="020B0604020202020204" charset="0"/>
                  <a:ea typeface="Inter" panose="020B0604020202020204" charset="0"/>
                  <a:cs typeface="Roboto Slab" pitchFamily="2" charset="0"/>
                  <a:sym typeface="Wingdings" panose="05000000000000000000" pitchFamily="2" charset="2"/>
                </a:rPr>
                <a:t>       </a:t>
              </a:r>
              <a:r>
                <a:rPr lang="en-US" sz="4000" b="0" i="0" u="none" strike="noStrike">
                  <a:solidFill>
                    <a:schemeClr val="bg1"/>
                  </a:solidFill>
                  <a:effectLst/>
                  <a:latin typeface="Inter" panose="020B0604020202020204" charset="0"/>
                  <a:ea typeface="Inter" panose="020B0604020202020204" charset="0"/>
                  <a:cs typeface="Roboto Slab" pitchFamily="2" charset="0"/>
                </a:rPr>
                <a:t>  </a:t>
              </a:r>
              <a:endParaRPr lang="en-US" sz="4000">
                <a:solidFill>
                  <a:schemeClr val="bg1"/>
                </a:solidFill>
                <a:latin typeface="Inter" panose="020B0604020202020204" charset="0"/>
                <a:ea typeface="Inter" panose="020B0604020202020204" charset="0"/>
              </a:endParaRPr>
            </a:p>
          </p:txBody>
        </p:sp>
        <p:sp>
          <p:nvSpPr>
            <p:cNvPr id="15" name="TextBox 14">
              <a:extLst>
                <a:ext uri="{FF2B5EF4-FFF2-40B4-BE49-F238E27FC236}">
                  <a16:creationId xmlns:a16="http://schemas.microsoft.com/office/drawing/2014/main" id="{229F0F0E-9D6C-10D1-A6DD-58AD80C8925D}"/>
                </a:ext>
              </a:extLst>
            </p:cNvPr>
            <p:cNvSpPr txBox="1"/>
            <p:nvPr/>
          </p:nvSpPr>
          <p:spPr>
            <a:xfrm>
              <a:off x="342901" y="4972529"/>
              <a:ext cx="4652554" cy="707886"/>
            </a:xfrm>
            <a:prstGeom prst="rect">
              <a:avLst/>
            </a:prstGeom>
            <a:noFill/>
          </p:spPr>
          <p:txBody>
            <a:bodyPr wrap="square">
              <a:spAutoFit/>
            </a:bodyPr>
            <a:lstStyle/>
            <a:p>
              <a:r>
                <a:rPr lang="en-US" sz="4000">
                  <a:solidFill>
                    <a:schemeClr val="bg1"/>
                  </a:solidFill>
                  <a:latin typeface="Inter" panose="020B0604020202020204" charset="0"/>
                  <a:ea typeface="Inter" panose="020B0604020202020204" charset="0"/>
                  <a:cs typeface="Roboto Slab" pitchFamily="2" charset="0"/>
                </a:rPr>
                <a:t>Pitch Moment</a:t>
              </a:r>
              <a:r>
                <a:rPr lang="en-US" sz="4000" b="0" i="0" u="none" strike="noStrike">
                  <a:solidFill>
                    <a:schemeClr val="bg1"/>
                  </a:solidFill>
                  <a:effectLst/>
                  <a:latin typeface="Inter" panose="020B0604020202020204" charset="0"/>
                  <a:ea typeface="Inter" panose="020B0604020202020204" charset="0"/>
                  <a:cs typeface="Roboto Slab" pitchFamily="2" charset="0"/>
                  <a:sym typeface="Wingdings" panose="05000000000000000000" pitchFamily="2" charset="2"/>
                </a:rPr>
                <a:t>   </a:t>
              </a:r>
              <a:endParaRPr lang="en-US" sz="4000">
                <a:solidFill>
                  <a:schemeClr val="bg1"/>
                </a:solidFill>
                <a:latin typeface="Inter" panose="020B0604020202020204" charset="0"/>
                <a:ea typeface="Inter" panose="020B0604020202020204" charset="0"/>
              </a:endParaRPr>
            </a:p>
          </p:txBody>
        </p:sp>
        <p:sp>
          <p:nvSpPr>
            <p:cNvPr id="16" name="TextBox 15">
              <a:extLst>
                <a:ext uri="{FF2B5EF4-FFF2-40B4-BE49-F238E27FC236}">
                  <a16:creationId xmlns:a16="http://schemas.microsoft.com/office/drawing/2014/main" id="{3A5398A7-5120-6EFF-3203-E4ED3E56259B}"/>
                </a:ext>
              </a:extLst>
            </p:cNvPr>
            <p:cNvSpPr txBox="1"/>
            <p:nvPr/>
          </p:nvSpPr>
          <p:spPr>
            <a:xfrm>
              <a:off x="381002" y="6199015"/>
              <a:ext cx="4495798" cy="707886"/>
            </a:xfrm>
            <a:prstGeom prst="rect">
              <a:avLst/>
            </a:prstGeom>
            <a:noFill/>
          </p:spPr>
          <p:txBody>
            <a:bodyPr wrap="square">
              <a:spAutoFit/>
            </a:bodyPr>
            <a:lstStyle/>
            <a:p>
              <a:r>
                <a:rPr lang="en-US" sz="4000" b="0" i="0" u="none" strike="noStrike">
                  <a:solidFill>
                    <a:schemeClr val="bg1"/>
                  </a:solidFill>
                  <a:effectLst/>
                  <a:latin typeface="Inter" panose="020B0604020202020204" charset="0"/>
                  <a:ea typeface="Inter" panose="020B0604020202020204" charset="0"/>
                  <a:cs typeface="Roboto Slab" pitchFamily="2" charset="0"/>
                </a:rPr>
                <a:t>Roll Moment</a:t>
              </a:r>
              <a:r>
                <a:rPr lang="en-US" sz="4000" b="0" i="0" u="none" strike="noStrike">
                  <a:solidFill>
                    <a:schemeClr val="bg1"/>
                  </a:solidFill>
                  <a:effectLst/>
                  <a:latin typeface="Inter" panose="020B0604020202020204" charset="0"/>
                  <a:ea typeface="Inter" panose="020B0604020202020204" charset="0"/>
                  <a:cs typeface="Roboto Slab" pitchFamily="2" charset="0"/>
                  <a:sym typeface="Wingdings" panose="05000000000000000000" pitchFamily="2" charset="2"/>
                </a:rPr>
                <a:t>     </a:t>
              </a:r>
              <a:endParaRPr lang="en-US" sz="4000">
                <a:solidFill>
                  <a:schemeClr val="bg1"/>
                </a:solidFill>
                <a:latin typeface="Inter" panose="020B0604020202020204" charset="0"/>
                <a:ea typeface="Inter" panose="020B0604020202020204" charset="0"/>
              </a:endParaRPr>
            </a:p>
          </p:txBody>
        </p:sp>
      </p:grpSp>
      <p:sp>
        <p:nvSpPr>
          <p:cNvPr id="17" name="Footer Placeholder 8">
            <a:extLst>
              <a:ext uri="{FF2B5EF4-FFF2-40B4-BE49-F238E27FC236}">
                <a16:creationId xmlns:a16="http://schemas.microsoft.com/office/drawing/2014/main" id="{AD9EBF87-5BBD-89BD-2643-683799CA32E8}"/>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18" name="Slide Number Placeholder 9">
            <a:extLst>
              <a:ext uri="{FF2B5EF4-FFF2-40B4-BE49-F238E27FC236}">
                <a16:creationId xmlns:a16="http://schemas.microsoft.com/office/drawing/2014/main" id="{19F9ED09-14E7-B799-F132-6EBBEE7361C8}"/>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5</a:t>
            </a:fld>
            <a:endParaRPr lang="en-US" sz="2400">
              <a:solidFill>
                <a:schemeClr val="bg1"/>
              </a:solidFill>
              <a:latin typeface="Inter" panose="02000503000000020004" charset="0"/>
              <a:ea typeface="Inter" panose="02000503000000020004" charset="0"/>
            </a:endParaRPr>
          </a:p>
        </p:txBody>
      </p:sp>
      <p:cxnSp>
        <p:nvCxnSpPr>
          <p:cNvPr id="19" name="Straight Arrow Connector 18">
            <a:extLst>
              <a:ext uri="{FF2B5EF4-FFF2-40B4-BE49-F238E27FC236}">
                <a16:creationId xmlns:a16="http://schemas.microsoft.com/office/drawing/2014/main" id="{6993CD90-64E9-7771-403C-5DE7D23526BB}"/>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A4BF25B-04AA-4504-F34B-4A25A13050B9}"/>
              </a:ext>
            </a:extLst>
          </p:cNvPr>
          <p:cNvCxnSpPr>
            <a:cxnSpLocks/>
          </p:cNvCxnSpPr>
          <p:nvPr/>
        </p:nvCxnSpPr>
        <p:spPr>
          <a:xfrm flipV="1">
            <a:off x="9112858" y="4248104"/>
            <a:ext cx="1384682" cy="872561"/>
          </a:xfrm>
          <a:prstGeom prst="line">
            <a:avLst/>
          </a:prstGeom>
          <a:ln w="57150">
            <a:solidFill>
              <a:schemeClr val="accent4">
                <a:lumMod val="40000"/>
                <a:lumOff val="6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842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612B3-CCF0-D4FE-5593-26B72DA6CC9A}"/>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30665DD4-50D9-CB5C-AAD7-0CA307538965}"/>
              </a:ext>
            </a:extLst>
          </p:cNvPr>
          <p:cNvSpPr>
            <a:spLocks noGrp="1" noRot="1" noMove="1" noResize="1" noEditPoints="1" noAdjustHandles="1" noChangeArrowheads="1" noChangeShapeType="1"/>
          </p:cNvSpPr>
          <p:nvPr/>
        </p:nvSpPr>
        <p:spPr>
          <a:xfrm rot="10800000">
            <a:off x="-37214" y="-38102"/>
            <a:ext cx="18325214" cy="10325102"/>
          </a:xfrm>
          <a:prstGeom prst="rect">
            <a:avLst/>
          </a:prstGeom>
          <a:gradFill flip="none" rotWithShape="1">
            <a:gsLst>
              <a:gs pos="19000">
                <a:schemeClr val="tx1"/>
              </a:gs>
              <a:gs pos="100000">
                <a:schemeClr val="tx1">
                  <a:lumMod val="85000"/>
                  <a:lumOff val="15000"/>
                </a:schemeClr>
              </a:gs>
            </a:gsLst>
            <a:lin ang="135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35" name="TextBox 3">
            <a:extLst>
              <a:ext uri="{FF2B5EF4-FFF2-40B4-BE49-F238E27FC236}">
                <a16:creationId xmlns:a16="http://schemas.microsoft.com/office/drawing/2014/main" id="{44C0AB9B-A58B-BC2C-EEF9-7967D42A7129}"/>
              </a:ext>
            </a:extLst>
          </p:cNvPr>
          <p:cNvSpPr txBox="1"/>
          <p:nvPr/>
        </p:nvSpPr>
        <p:spPr>
          <a:xfrm>
            <a:off x="-18607" y="654282"/>
            <a:ext cx="18325214" cy="721351"/>
          </a:xfrm>
          <a:prstGeom prst="rect">
            <a:avLst/>
          </a:prstGeom>
        </p:spPr>
        <p:txBody>
          <a:bodyPr wrap="square" lIns="0" tIns="0" rIns="0" bIns="0" rtlCol="0" anchor="t">
            <a:spAutoFit/>
          </a:bodyPr>
          <a:lstStyle/>
          <a:p>
            <a:pPr marL="0" marR="0" lvl="0" indent="0" algn="ctr" defTabSz="914400" rtl="0" eaLnBrk="1" fontAlgn="auto" latinLnBrk="0" hangingPunct="1">
              <a:lnSpc>
                <a:spcPts val="5120"/>
              </a:lnSpc>
              <a:spcBef>
                <a:spcPts val="0"/>
              </a:spcBef>
              <a:spcAft>
                <a:spcPts val="0"/>
              </a:spcAft>
              <a:buClrTx/>
              <a:buSzTx/>
              <a:buFontTx/>
              <a:buNone/>
              <a:tabLst/>
              <a:defRPr/>
            </a:pPr>
            <a:r>
              <a:rPr lang="en-US" sz="6000" b="1" spc="428" dirty="0">
                <a:solidFill>
                  <a:srgbClr val="FFFFFF"/>
                </a:solidFill>
                <a:latin typeface="Nunito Sans" pitchFamily="2" charset="0"/>
                <a:ea typeface="Roboto Slab Bold"/>
                <a:cs typeface="Roboto Slab Bold"/>
                <a:sym typeface="Roboto Slab Bold"/>
              </a:rPr>
              <a:t>AERODYNAMIC MODEL ROADMAP</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2" name="Footer Placeholder 8">
            <a:extLst>
              <a:ext uri="{FF2B5EF4-FFF2-40B4-BE49-F238E27FC236}">
                <a16:creationId xmlns:a16="http://schemas.microsoft.com/office/drawing/2014/main" id="{5E8FEF68-32D4-536D-1AF1-ECED8069226E}"/>
              </a:ext>
            </a:extLst>
          </p:cNvPr>
          <p:cNvSpPr txBox="1">
            <a:spLocks/>
          </p:cNvSpPr>
          <p:nvPr/>
        </p:nvSpPr>
        <p:spPr>
          <a:xfrm>
            <a:off x="202433" y="9774353"/>
            <a:ext cx="10360637" cy="521968"/>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ts val="3639"/>
              </a:lnSpc>
              <a:spcBef>
                <a:spcPct val="0"/>
              </a:spcBef>
            </a:pPr>
            <a:r>
              <a:rPr lang="en-US" sz="2400">
                <a:solidFill>
                  <a:schemeClr val="bg1"/>
                </a:solidFill>
                <a:latin typeface="Inter" panose="02000503000000020004" charset="0"/>
                <a:ea typeface="Inter" panose="02000503000000020004" charset="0"/>
              </a:rPr>
              <a:t>Georgia Institute of Technology  |  Guidance, Navigation, and Control</a:t>
            </a:r>
          </a:p>
        </p:txBody>
      </p:sp>
      <p:sp>
        <p:nvSpPr>
          <p:cNvPr id="3" name="Slide Number Placeholder 9">
            <a:extLst>
              <a:ext uri="{FF2B5EF4-FFF2-40B4-BE49-F238E27FC236}">
                <a16:creationId xmlns:a16="http://schemas.microsoft.com/office/drawing/2014/main" id="{E7177623-1347-2BCA-DC60-8CDE2656C706}"/>
              </a:ext>
            </a:extLst>
          </p:cNvPr>
          <p:cNvSpPr txBox="1">
            <a:spLocks/>
          </p:cNvSpPr>
          <p:nvPr/>
        </p:nvSpPr>
        <p:spPr>
          <a:xfrm>
            <a:off x="15956941" y="9823340"/>
            <a:ext cx="2133600" cy="390428"/>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6</a:t>
            </a:fld>
            <a:endParaRPr lang="en-US" sz="2400">
              <a:solidFill>
                <a:schemeClr val="bg1"/>
              </a:solidFill>
              <a:latin typeface="Inter" panose="02000503000000020004" charset="0"/>
              <a:ea typeface="Inter" panose="02000503000000020004" charset="0"/>
            </a:endParaRPr>
          </a:p>
        </p:txBody>
      </p:sp>
      <p:cxnSp>
        <p:nvCxnSpPr>
          <p:cNvPr id="4" name="Straight Arrow Connector 3">
            <a:extLst>
              <a:ext uri="{FF2B5EF4-FFF2-40B4-BE49-F238E27FC236}">
                <a16:creationId xmlns:a16="http://schemas.microsoft.com/office/drawing/2014/main" id="{C451DC48-F8B4-DBE8-E401-3BCF846C4106}"/>
              </a:ext>
            </a:extLst>
          </p:cNvPr>
          <p:cNvCxnSpPr>
            <a:cxnSpLocks/>
          </p:cNvCxnSpPr>
          <p:nvPr/>
        </p:nvCxnSpPr>
        <p:spPr>
          <a:xfrm flipV="1">
            <a:off x="197456" y="9753501"/>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
        <p:nvSpPr>
          <p:cNvPr id="7" name="Arrow: Bent-Up 6">
            <a:extLst>
              <a:ext uri="{FF2B5EF4-FFF2-40B4-BE49-F238E27FC236}">
                <a16:creationId xmlns:a16="http://schemas.microsoft.com/office/drawing/2014/main" id="{3A535796-E6B3-95C9-FBF6-DE65DB16373D}"/>
              </a:ext>
            </a:extLst>
          </p:cNvPr>
          <p:cNvSpPr/>
          <p:nvPr/>
        </p:nvSpPr>
        <p:spPr>
          <a:xfrm rot="16200000" flipH="1" flipV="1">
            <a:off x="2515942" y="3352994"/>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3" name="Arrow: Bent-Up 12">
            <a:extLst>
              <a:ext uri="{FF2B5EF4-FFF2-40B4-BE49-F238E27FC236}">
                <a16:creationId xmlns:a16="http://schemas.microsoft.com/office/drawing/2014/main" id="{31C26897-782D-0646-B8B8-513171424536}"/>
              </a:ext>
            </a:extLst>
          </p:cNvPr>
          <p:cNvSpPr/>
          <p:nvPr/>
        </p:nvSpPr>
        <p:spPr>
          <a:xfrm rot="16200000" flipH="1" flipV="1">
            <a:off x="6735846" y="555512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4" name="Arrow: Bent-Up 13">
            <a:extLst>
              <a:ext uri="{FF2B5EF4-FFF2-40B4-BE49-F238E27FC236}">
                <a16:creationId xmlns:a16="http://schemas.microsoft.com/office/drawing/2014/main" id="{1DCFB950-F7D3-BA4C-7EC0-D86FE7D71AD7}"/>
              </a:ext>
            </a:extLst>
          </p:cNvPr>
          <p:cNvSpPr/>
          <p:nvPr/>
        </p:nvSpPr>
        <p:spPr>
          <a:xfrm rot="16200000" flipH="1" flipV="1">
            <a:off x="11102682" y="7573878"/>
            <a:ext cx="1624584" cy="1651958"/>
          </a:xfrm>
          <a:prstGeom prst="bentUpArrow">
            <a:avLst>
              <a:gd name="adj1" fmla="val 10344"/>
              <a:gd name="adj2" fmla="val 14009"/>
              <a:gd name="adj3" fmla="val 22907"/>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15" name="Freeform: Shape 14">
            <a:extLst>
              <a:ext uri="{FF2B5EF4-FFF2-40B4-BE49-F238E27FC236}">
                <a16:creationId xmlns:a16="http://schemas.microsoft.com/office/drawing/2014/main" id="{DD82ECB1-8700-770E-6315-09902B5D3BD6}"/>
              </a:ext>
            </a:extLst>
          </p:cNvPr>
          <p:cNvSpPr/>
          <p:nvPr/>
        </p:nvSpPr>
        <p:spPr>
          <a:xfrm>
            <a:off x="591278" y="1959938"/>
            <a:ext cx="4116697" cy="1136067"/>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kern="1200" dirty="0">
                <a:solidFill>
                  <a:schemeClr val="bg1"/>
                </a:solidFill>
                <a:latin typeface="Nunito Sans condensed" panose="020B0604020202020204" charset="0"/>
                <a:ea typeface="Roboto Slab" pitchFamily="2" charset="0"/>
                <a:cs typeface="Nunito Sans condensed" panose="020B0604020202020204" charset="0"/>
              </a:rPr>
              <a:t>Background</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16" name="Freeform: Shape 15">
            <a:extLst>
              <a:ext uri="{FF2B5EF4-FFF2-40B4-BE49-F238E27FC236}">
                <a16:creationId xmlns:a16="http://schemas.microsoft.com/office/drawing/2014/main" id="{DED459D9-D860-B56B-DFFB-639BF306967B}"/>
              </a:ext>
            </a:extLst>
          </p:cNvPr>
          <p:cNvSpPr/>
          <p:nvPr/>
        </p:nvSpPr>
        <p:spPr>
          <a:xfrm>
            <a:off x="4571857" y="3467697"/>
            <a:ext cx="4553536" cy="1793069"/>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b="1" dirty="0">
                <a:solidFill>
                  <a:srgbClr val="FF0000"/>
                </a:solidFill>
                <a:latin typeface="Nunito Sans condensed" panose="020B0604020202020204" charset="0"/>
                <a:ea typeface="Roboto Slab" pitchFamily="2" charset="0"/>
                <a:cs typeface="Nunito Sans condensed" panose="020B0604020202020204" charset="0"/>
              </a:rPr>
              <a:t>Static Stability: Approach</a:t>
            </a:r>
            <a:endParaRPr lang="en-US" sz="2800" b="1" kern="1200" dirty="0">
              <a:solidFill>
                <a:srgbClr val="FF0000"/>
              </a:solidFill>
              <a:latin typeface="Nunito Sans condensed" panose="020B0604020202020204" charset="0"/>
              <a:ea typeface="Inter" panose="020B0604020202020204" charset="0"/>
              <a:cs typeface="Nunito Sans condensed" panose="020B0604020202020204" charset="0"/>
            </a:endParaRPr>
          </a:p>
        </p:txBody>
      </p:sp>
      <p:sp>
        <p:nvSpPr>
          <p:cNvPr id="21" name="Freeform: Shape 20">
            <a:extLst>
              <a:ext uri="{FF2B5EF4-FFF2-40B4-BE49-F238E27FC236}">
                <a16:creationId xmlns:a16="http://schemas.microsoft.com/office/drawing/2014/main" id="{99A67819-7659-2AAB-7B1E-67328D94CD9A}"/>
              </a:ext>
            </a:extLst>
          </p:cNvPr>
          <p:cNvSpPr/>
          <p:nvPr/>
        </p:nvSpPr>
        <p:spPr>
          <a:xfrm>
            <a:off x="9214361" y="5654514"/>
            <a:ext cx="4116697" cy="1577062"/>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Static Stability: Results</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
        <p:nvSpPr>
          <p:cNvPr id="22" name="Freeform: Shape 21">
            <a:extLst>
              <a:ext uri="{FF2B5EF4-FFF2-40B4-BE49-F238E27FC236}">
                <a16:creationId xmlns:a16="http://schemas.microsoft.com/office/drawing/2014/main" id="{EB2FB879-CD79-543F-E551-E413BF022798}"/>
              </a:ext>
            </a:extLst>
          </p:cNvPr>
          <p:cNvSpPr/>
          <p:nvPr/>
        </p:nvSpPr>
        <p:spPr>
          <a:xfrm>
            <a:off x="13165414" y="7788625"/>
            <a:ext cx="4698124" cy="1668691"/>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FF0000"/>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ctr" anchorCtr="0">
            <a:noAutofit/>
          </a:bodyPr>
          <a:lstStyle/>
          <a:p>
            <a:pPr marL="0" lvl="0" indent="0" algn="ctr" defTabSz="1600200">
              <a:lnSpc>
                <a:spcPct val="90000"/>
              </a:lnSpc>
              <a:spcBef>
                <a:spcPct val="0"/>
              </a:spcBef>
              <a:spcAft>
                <a:spcPct val="35000"/>
              </a:spcAft>
              <a:buNone/>
            </a:pPr>
            <a:r>
              <a:rPr lang="en-US" sz="4400" dirty="0">
                <a:solidFill>
                  <a:schemeClr val="bg1"/>
                </a:solidFill>
                <a:latin typeface="Nunito Sans condensed" panose="020B0604020202020204" charset="0"/>
                <a:ea typeface="Roboto Slab" pitchFamily="2" charset="0"/>
                <a:cs typeface="Nunito Sans condensed" panose="020B0604020202020204" charset="0"/>
              </a:rPr>
              <a:t>Dynamic Stability Characterization</a:t>
            </a:r>
            <a:endParaRPr lang="en-US" sz="2800" kern="1200" dirty="0">
              <a:solidFill>
                <a:schemeClr val="bg1"/>
              </a:solidFill>
              <a:latin typeface="Nunito Sans condensed" panose="020B0604020202020204" charset="0"/>
              <a:ea typeface="Inter" panose="020B0604020202020204" charset="0"/>
              <a:cs typeface="Nunito Sans condensed" panose="020B0604020202020204" charset="0"/>
            </a:endParaRPr>
          </a:p>
        </p:txBody>
      </p:sp>
    </p:spTree>
    <p:extLst>
      <p:ext uri="{BB962C8B-B14F-4D97-AF65-F5344CB8AC3E}">
        <p14:creationId xmlns:p14="http://schemas.microsoft.com/office/powerpoint/2010/main" val="321375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0C66BF-FDF1-08D6-7A5D-80473077555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5168327-7FBF-8E62-7CE4-A65225EA174C}"/>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EF2BBEBD-0ECC-F02E-C24E-EF60711D77B4}"/>
              </a:ext>
            </a:extLst>
          </p:cNvPr>
          <p:cNvSpPr txBox="1"/>
          <p:nvPr/>
        </p:nvSpPr>
        <p:spPr>
          <a:xfrm>
            <a:off x="1121228" y="952500"/>
            <a:ext cx="14423571"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noProof="0" dirty="0">
                <a:solidFill>
                  <a:srgbClr val="FFFFFF"/>
                </a:solidFill>
                <a:latin typeface="Nunito Sans" pitchFamily="2" charset="0"/>
                <a:ea typeface="Roboto Slab Bold"/>
                <a:cs typeface="Roboto Slab Bold"/>
                <a:sym typeface="Roboto Slab Bold"/>
              </a:rPr>
              <a:t>STATIC STABILITY: APPROACH</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10" name="TextBox 21">
            <a:extLst>
              <a:ext uri="{FF2B5EF4-FFF2-40B4-BE49-F238E27FC236}">
                <a16:creationId xmlns:a16="http://schemas.microsoft.com/office/drawing/2014/main" id="{3C9C9CAD-84AC-E250-1EDE-905E34F8C41E}"/>
              </a:ext>
            </a:extLst>
          </p:cNvPr>
          <p:cNvSpPr txBox="1"/>
          <p:nvPr/>
        </p:nvSpPr>
        <p:spPr>
          <a:xfrm>
            <a:off x="6434190" y="1836728"/>
            <a:ext cx="11625209" cy="7379777"/>
          </a:xfrm>
          <a:prstGeom prst="rect">
            <a:avLst/>
          </a:prstGeom>
        </p:spPr>
        <p:txBody>
          <a:bodyPr wrap="square" lIns="0" tIns="0" rIns="0" bIns="0" rtlCol="0" anchor="t">
            <a:spAutoFit/>
          </a:bodyPr>
          <a:lstStyle/>
          <a:p>
            <a:pPr marL="571500" indent="-571500" rtl="0" fontAlgn="base">
              <a:lnSpc>
                <a:spcPct val="150000"/>
              </a:lnSpc>
              <a:buFont typeface="Arial" panose="020B0604020202020204" pitchFamily="34" charset="0"/>
              <a:buChar char="•"/>
            </a:pPr>
            <a:r>
              <a:rPr lang="en-US" sz="3600" b="0" i="0" dirty="0">
                <a:solidFill>
                  <a:schemeClr val="bg1"/>
                </a:solidFill>
                <a:effectLst/>
                <a:latin typeface="Inter"/>
                <a:ea typeface="Inter"/>
                <a:cs typeface="Roboto Slab"/>
              </a:rPr>
              <a:t>Aerodynamic coefficients are primarily a function of </a:t>
            </a:r>
            <a:r>
              <a:rPr lang="en-US" sz="3600" b="1" i="0" dirty="0">
                <a:solidFill>
                  <a:schemeClr val="bg1"/>
                </a:solidFill>
                <a:effectLst/>
                <a:latin typeface="Inter"/>
                <a:ea typeface="Inter"/>
                <a:cs typeface="Roboto Slab"/>
              </a:rPr>
              <a:t>angle of attack (AOA) </a:t>
            </a:r>
            <a:r>
              <a:rPr lang="en-US" sz="3600" b="0" i="0" dirty="0">
                <a:solidFill>
                  <a:schemeClr val="bg1"/>
                </a:solidFill>
                <a:effectLst/>
                <a:latin typeface="Inter"/>
                <a:ea typeface="Inter"/>
                <a:cs typeface="Roboto Slab"/>
              </a:rPr>
              <a:t>and </a:t>
            </a:r>
            <a:r>
              <a:rPr lang="en-US" sz="3600" b="1" i="0" dirty="0">
                <a:solidFill>
                  <a:schemeClr val="bg1"/>
                </a:solidFill>
                <a:effectLst/>
                <a:latin typeface="Inter"/>
                <a:ea typeface="Inter"/>
                <a:cs typeface="Roboto Slab"/>
              </a:rPr>
              <a:t>Mach number</a:t>
            </a:r>
          </a:p>
          <a:p>
            <a:pPr rtl="0" fontAlgn="base">
              <a:lnSpc>
                <a:spcPct val="150000"/>
              </a:lnSpc>
            </a:pPr>
            <a:endParaRPr lang="en-US" sz="3600" b="0" i="0" dirty="0">
              <a:solidFill>
                <a:schemeClr val="bg1"/>
              </a:solidFill>
              <a:effectLst/>
              <a:latin typeface="Inter"/>
              <a:ea typeface="Inter"/>
              <a:cs typeface="Roboto Slab"/>
            </a:endParaRPr>
          </a:p>
          <a:p>
            <a:pPr marL="571500" indent="-571500" rtl="0" fontAlgn="base">
              <a:lnSpc>
                <a:spcPct val="150000"/>
              </a:lnSpc>
              <a:buFont typeface="Arial" panose="020B0604020202020204" pitchFamily="34" charset="0"/>
              <a:buChar char="•"/>
            </a:pPr>
            <a:r>
              <a:rPr lang="en-US" sz="3600" dirty="0">
                <a:solidFill>
                  <a:schemeClr val="bg1"/>
                </a:solidFill>
                <a:latin typeface="Inter"/>
                <a:ea typeface="Inter"/>
                <a:cs typeface="Roboto Slab"/>
              </a:rPr>
              <a:t>AOA – fins produce lift force </a:t>
            </a:r>
            <a:r>
              <a:rPr lang="en-US" sz="3600" dirty="0">
                <a:solidFill>
                  <a:schemeClr val="bg1"/>
                </a:solidFill>
                <a:latin typeface="Inter"/>
                <a:ea typeface="Inter"/>
                <a:cs typeface="Roboto Slab"/>
                <a:sym typeface="Wingdings" panose="05000000000000000000" pitchFamily="2" charset="2"/>
              </a:rPr>
              <a:t> restoring moment</a:t>
            </a:r>
          </a:p>
          <a:p>
            <a:pPr rtl="0" fontAlgn="base">
              <a:lnSpc>
                <a:spcPct val="150000"/>
              </a:lnSpc>
            </a:pPr>
            <a:r>
              <a:rPr lang="en-US" sz="3600" dirty="0">
                <a:solidFill>
                  <a:schemeClr val="bg1"/>
                </a:solidFill>
                <a:latin typeface="Inter"/>
                <a:ea typeface="Inter"/>
                <a:cs typeface="Roboto Slab"/>
                <a:sym typeface="Wingdings" panose="05000000000000000000" pitchFamily="2" charset="2"/>
              </a:rPr>
              <a:t> </a:t>
            </a:r>
            <a:endParaRPr lang="en-US" sz="3600" b="0" i="0" dirty="0">
              <a:solidFill>
                <a:schemeClr val="bg1"/>
              </a:solidFill>
              <a:effectLst/>
              <a:latin typeface="Inter"/>
              <a:ea typeface="Inter"/>
              <a:cs typeface="Roboto Slab"/>
              <a:sym typeface="Wingdings" panose="05000000000000000000" pitchFamily="2" charset="2"/>
            </a:endParaRPr>
          </a:p>
          <a:p>
            <a:pPr marL="571500" indent="-571500" rtl="0" fontAlgn="base">
              <a:lnSpc>
                <a:spcPct val="150000"/>
              </a:lnSpc>
              <a:buFont typeface="Arial" panose="020B0604020202020204" pitchFamily="34" charset="0"/>
              <a:buChar char="•"/>
            </a:pPr>
            <a:r>
              <a:rPr lang="en-US" sz="3600" b="0" i="0" dirty="0">
                <a:solidFill>
                  <a:schemeClr val="bg1"/>
                </a:solidFill>
                <a:effectLst/>
                <a:latin typeface="Inter"/>
                <a:ea typeface="Inter"/>
                <a:cs typeface="Roboto Slab"/>
              </a:rPr>
              <a:t>Mach number – compressibility effects</a:t>
            </a:r>
          </a:p>
          <a:p>
            <a:pPr rtl="0" fontAlgn="base">
              <a:lnSpc>
                <a:spcPct val="150000"/>
              </a:lnSpc>
            </a:pPr>
            <a:endParaRPr lang="en-US" sz="3600" dirty="0">
              <a:solidFill>
                <a:schemeClr val="bg1"/>
              </a:solidFill>
              <a:latin typeface="Inter"/>
              <a:ea typeface="Inter"/>
              <a:cs typeface="Roboto Slab"/>
            </a:endParaRPr>
          </a:p>
          <a:p>
            <a:pPr marL="571500" indent="-571500" rtl="0" fontAlgn="base">
              <a:lnSpc>
                <a:spcPct val="150000"/>
              </a:lnSpc>
              <a:buFont typeface="Arial" panose="020B0604020202020204" pitchFamily="34" charset="0"/>
              <a:buChar char="•"/>
            </a:pPr>
            <a:r>
              <a:rPr lang="en-US" sz="3600" b="0" i="0" dirty="0">
                <a:solidFill>
                  <a:schemeClr val="bg1"/>
                </a:solidFill>
                <a:effectLst/>
                <a:latin typeface="Inter"/>
                <a:ea typeface="Inter"/>
                <a:cs typeface="Roboto Slab"/>
              </a:rPr>
              <a:t>Altitude/density effects incorporated into non-</a:t>
            </a:r>
            <a:r>
              <a:rPr lang="en-US" sz="3600" b="0" i="0" dirty="0" err="1">
                <a:solidFill>
                  <a:schemeClr val="bg1"/>
                </a:solidFill>
                <a:effectLst/>
                <a:latin typeface="Inter"/>
                <a:ea typeface="Inter"/>
                <a:cs typeface="Roboto Slab"/>
              </a:rPr>
              <a:t>dimensionalization</a:t>
            </a:r>
            <a:endParaRPr lang="en-US" sz="3600" b="0" i="0" dirty="0">
              <a:solidFill>
                <a:schemeClr val="bg1"/>
              </a:solidFill>
              <a:effectLst/>
              <a:latin typeface="Inter"/>
              <a:ea typeface="Inter"/>
              <a:cs typeface="Roboto Slab"/>
            </a:endParaRPr>
          </a:p>
        </p:txBody>
      </p:sp>
      <p:pic>
        <p:nvPicPr>
          <p:cNvPr id="25" name="Picture 24" descr="A diagram of a long rectangular object&#10;&#10;AI-generated content may be incorrect.">
            <a:extLst>
              <a:ext uri="{FF2B5EF4-FFF2-40B4-BE49-F238E27FC236}">
                <a16:creationId xmlns:a16="http://schemas.microsoft.com/office/drawing/2014/main" id="{86921970-F055-C52E-6D0C-8BE32C39D5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222" y="1983058"/>
            <a:ext cx="3267264" cy="7451915"/>
          </a:xfrm>
          <a:prstGeom prst="rect">
            <a:avLst/>
          </a:prstGeom>
          <a:ln w="38100">
            <a:solidFill>
              <a:srgbClr val="E46C0A"/>
            </a:solidFill>
          </a:ln>
        </p:spPr>
      </p:pic>
      <p:sp>
        <p:nvSpPr>
          <p:cNvPr id="26" name="Footer Placeholder 8">
            <a:extLst>
              <a:ext uri="{FF2B5EF4-FFF2-40B4-BE49-F238E27FC236}">
                <a16:creationId xmlns:a16="http://schemas.microsoft.com/office/drawing/2014/main" id="{0465A425-B5FD-F585-2E71-AB2418A31D7F}"/>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27" name="Slide Number Placeholder 9">
            <a:extLst>
              <a:ext uri="{FF2B5EF4-FFF2-40B4-BE49-F238E27FC236}">
                <a16:creationId xmlns:a16="http://schemas.microsoft.com/office/drawing/2014/main" id="{AEF5EBB0-FA05-BDAF-5790-F2E91A9EC7A2}"/>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7</a:t>
            </a:fld>
            <a:endParaRPr lang="en-US" sz="2400" dirty="0">
              <a:solidFill>
                <a:schemeClr val="bg1"/>
              </a:solidFill>
              <a:latin typeface="Inter" panose="02000503000000020004" charset="0"/>
              <a:ea typeface="Inter" panose="02000503000000020004" charset="0"/>
            </a:endParaRPr>
          </a:p>
        </p:txBody>
      </p:sp>
      <p:cxnSp>
        <p:nvCxnSpPr>
          <p:cNvPr id="28" name="Straight Arrow Connector 27">
            <a:extLst>
              <a:ext uri="{FF2B5EF4-FFF2-40B4-BE49-F238E27FC236}">
                <a16:creationId xmlns:a16="http://schemas.microsoft.com/office/drawing/2014/main" id="{127CADB5-A1DE-9F10-82E9-E2C6DFD18E31}"/>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603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6E15C1-5F57-4410-C4D0-FCDB852D997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7051E5C-9EE8-1B9A-182E-B4A1608D0D9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05359034-4D1B-02BF-609D-437024AE408A}"/>
              </a:ext>
            </a:extLst>
          </p:cNvPr>
          <p:cNvSpPr txBox="1"/>
          <p:nvPr/>
        </p:nvSpPr>
        <p:spPr>
          <a:xfrm>
            <a:off x="1121228" y="952500"/>
            <a:ext cx="14423571"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noProof="0" dirty="0">
                <a:solidFill>
                  <a:srgbClr val="FFFFFF"/>
                </a:solidFill>
                <a:latin typeface="Nunito Sans" pitchFamily="2" charset="0"/>
                <a:ea typeface="Roboto Slab Bold"/>
                <a:cs typeface="Roboto Slab Bold"/>
                <a:sym typeface="Roboto Slab Bold"/>
              </a:rPr>
              <a:t>STATIC STABILITY: APPROACH</a:t>
            </a:r>
            <a:endParaRPr kumimoji="0" lang="en-US" sz="6000" b="1" i="0" u="none" strike="noStrike" kern="1200" cap="none" spc="428" normalizeH="0" baseline="0" noProof="0" dirty="0">
              <a:ln>
                <a:noFill/>
              </a:ln>
              <a:solidFill>
                <a:srgbClr val="FFFFFF"/>
              </a:solidFill>
              <a:effectLst/>
              <a:uLnTx/>
              <a:uFillTx/>
              <a:latin typeface="Nunito Sans" pitchFamily="2" charset="0"/>
              <a:ea typeface="Roboto Slab Bold"/>
              <a:cs typeface="Roboto Slab Bold"/>
              <a:sym typeface="Roboto Slab Bold"/>
            </a:endParaRPr>
          </a:p>
        </p:txBody>
      </p:sp>
      <p:sp>
        <p:nvSpPr>
          <p:cNvPr id="3" name="Freeform 5">
            <a:extLst>
              <a:ext uri="{FF2B5EF4-FFF2-40B4-BE49-F238E27FC236}">
                <a16:creationId xmlns:a16="http://schemas.microsoft.com/office/drawing/2014/main" id="{2196EB9A-BDE6-0B75-0523-7E4AD17C2F4D}"/>
              </a:ext>
            </a:extLst>
          </p:cNvPr>
          <p:cNvSpPr/>
          <p:nvPr/>
        </p:nvSpPr>
        <p:spPr>
          <a:xfrm>
            <a:off x="5161272" y="1873880"/>
            <a:ext cx="7903172" cy="2040860"/>
          </a:xfrm>
          <a:custGeom>
            <a:avLst/>
            <a:gdLst/>
            <a:ahLst/>
            <a:cxnLst/>
            <a:rect l="l" t="t" r="r" b="b"/>
            <a:pathLst>
              <a:path w="3245439" h="3236999">
                <a:moveTo>
                  <a:pt x="0" y="0"/>
                </a:moveTo>
                <a:lnTo>
                  <a:pt x="3245438" y="0"/>
                </a:lnTo>
                <a:lnTo>
                  <a:pt x="3245438" y="3237000"/>
                </a:lnTo>
                <a:lnTo>
                  <a:pt x="0" y="3237000"/>
                </a:lnTo>
                <a:lnTo>
                  <a:pt x="0" y="0"/>
                </a:lnTo>
                <a:close/>
              </a:path>
            </a:pathLst>
          </a:custGeom>
          <a:blipFill>
            <a:blip r:embed="rId4"/>
            <a:stretch>
              <a:fillRect l="-1373" t="-5501" r="-1373"/>
            </a:stretch>
          </a:blipFill>
          <a:ln w="38100">
            <a:solidFill>
              <a:srgbClr val="E46C0A"/>
            </a:solidFill>
          </a:ln>
        </p:spPr>
        <p:txBody>
          <a:bodyPr anchor="ctr"/>
          <a:lstStyle/>
          <a:p>
            <a:pPr algn="ctr" rtl="0" fontAlgn="base"/>
            <a:r>
              <a:rPr lang="en-US" sz="4000" b="0" i="0" u="none" strike="noStrike" dirty="0">
                <a:solidFill>
                  <a:schemeClr val="bg1"/>
                </a:solidFill>
                <a:effectLst/>
                <a:latin typeface="Inter" panose="020B0604020202020204" charset="0"/>
                <a:ea typeface="Inter" panose="020B0604020202020204" charset="0"/>
                <a:cs typeface="Roboto Slab" pitchFamily="2" charset="0"/>
              </a:rPr>
              <a:t>1. Simulate vehicle at AOA 0, 2.5, and 5 degrees, and Mach numbers 0.2 – 0.7</a:t>
            </a:r>
          </a:p>
        </p:txBody>
      </p:sp>
      <p:sp>
        <p:nvSpPr>
          <p:cNvPr id="11" name="Freeform 5">
            <a:extLst>
              <a:ext uri="{FF2B5EF4-FFF2-40B4-BE49-F238E27FC236}">
                <a16:creationId xmlns:a16="http://schemas.microsoft.com/office/drawing/2014/main" id="{AE602555-64E2-4689-832A-57C78C9C6767}"/>
              </a:ext>
            </a:extLst>
          </p:cNvPr>
          <p:cNvSpPr/>
          <p:nvPr/>
        </p:nvSpPr>
        <p:spPr>
          <a:xfrm>
            <a:off x="5161272" y="4498541"/>
            <a:ext cx="7903172" cy="2045268"/>
          </a:xfrm>
          <a:custGeom>
            <a:avLst/>
            <a:gdLst/>
            <a:ahLst/>
            <a:cxnLst/>
            <a:rect l="l" t="t" r="r" b="b"/>
            <a:pathLst>
              <a:path w="3245439" h="3236999">
                <a:moveTo>
                  <a:pt x="0" y="0"/>
                </a:moveTo>
                <a:lnTo>
                  <a:pt x="3245438" y="0"/>
                </a:lnTo>
                <a:lnTo>
                  <a:pt x="3245438" y="3237000"/>
                </a:lnTo>
                <a:lnTo>
                  <a:pt x="0" y="3237000"/>
                </a:lnTo>
                <a:lnTo>
                  <a:pt x="0" y="0"/>
                </a:lnTo>
                <a:close/>
              </a:path>
            </a:pathLst>
          </a:custGeom>
          <a:blipFill>
            <a:blip r:embed="rId4"/>
            <a:stretch>
              <a:fillRect l="-1373" t="-5501" r="-1373"/>
            </a:stretch>
          </a:blipFill>
          <a:ln w="38100">
            <a:solidFill>
              <a:srgbClr val="E46C0A"/>
            </a:solidFill>
          </a:ln>
        </p:spPr>
        <p:txBody>
          <a:bodyPr anchor="ctr"/>
          <a:lstStyle/>
          <a:p>
            <a:pPr algn="ctr" rtl="0" fontAlgn="base"/>
            <a:r>
              <a:rPr lang="en-US" sz="4000" dirty="0">
                <a:solidFill>
                  <a:schemeClr val="bg1"/>
                </a:solidFill>
                <a:latin typeface="Inter" panose="020B0604020202020204" charset="0"/>
                <a:ea typeface="Inter" panose="020B0604020202020204" charset="0"/>
                <a:cs typeface="Roboto Slab" pitchFamily="2" charset="0"/>
              </a:rPr>
              <a:t>2. Extract lift, drag, pitching moment</a:t>
            </a:r>
            <a:endParaRPr lang="en-US" sz="4000" b="0" i="0" u="none" strike="noStrike" dirty="0">
              <a:solidFill>
                <a:schemeClr val="bg1"/>
              </a:solidFill>
              <a:effectLst/>
              <a:latin typeface="Inter" panose="020B0604020202020204" charset="0"/>
              <a:ea typeface="Inter" panose="020B0604020202020204" charset="0"/>
              <a:cs typeface="Roboto Slab" pitchFamily="2" charset="0"/>
            </a:endParaRPr>
          </a:p>
        </p:txBody>
      </p:sp>
      <p:sp>
        <p:nvSpPr>
          <p:cNvPr id="12" name="Freeform 5">
            <a:extLst>
              <a:ext uri="{FF2B5EF4-FFF2-40B4-BE49-F238E27FC236}">
                <a16:creationId xmlns:a16="http://schemas.microsoft.com/office/drawing/2014/main" id="{175B23E8-4B73-E292-BB75-A998B0C62FAF}"/>
              </a:ext>
            </a:extLst>
          </p:cNvPr>
          <p:cNvSpPr/>
          <p:nvPr/>
        </p:nvSpPr>
        <p:spPr>
          <a:xfrm>
            <a:off x="5161272" y="7209980"/>
            <a:ext cx="7903172" cy="2040859"/>
          </a:xfrm>
          <a:custGeom>
            <a:avLst/>
            <a:gdLst/>
            <a:ahLst/>
            <a:cxnLst/>
            <a:rect l="l" t="t" r="r" b="b"/>
            <a:pathLst>
              <a:path w="3245439" h="3236999">
                <a:moveTo>
                  <a:pt x="0" y="0"/>
                </a:moveTo>
                <a:lnTo>
                  <a:pt x="3245438" y="0"/>
                </a:lnTo>
                <a:lnTo>
                  <a:pt x="3245438" y="3237000"/>
                </a:lnTo>
                <a:lnTo>
                  <a:pt x="0" y="3237000"/>
                </a:lnTo>
                <a:lnTo>
                  <a:pt x="0" y="0"/>
                </a:lnTo>
                <a:close/>
              </a:path>
            </a:pathLst>
          </a:custGeom>
          <a:blipFill>
            <a:blip r:embed="rId4"/>
            <a:stretch>
              <a:fillRect l="-1373" t="-5501" r="-1373"/>
            </a:stretch>
          </a:blipFill>
          <a:ln w="38100">
            <a:solidFill>
              <a:srgbClr val="E46C0A"/>
            </a:solidFill>
          </a:ln>
        </p:spPr>
        <p:txBody>
          <a:bodyPr anchor="ctr"/>
          <a:lstStyle/>
          <a:p>
            <a:pPr algn="ctr" rtl="0" fontAlgn="base"/>
            <a:r>
              <a:rPr lang="en-US" sz="4000" b="0" i="0" dirty="0">
                <a:solidFill>
                  <a:schemeClr val="bg1"/>
                </a:solidFill>
                <a:effectLst/>
                <a:latin typeface="Inter" panose="020B0604020202020204" charset="0"/>
                <a:ea typeface="Inter" panose="020B0604020202020204" charset="0"/>
                <a:cs typeface="Roboto Slab" pitchFamily="2" charset="0"/>
              </a:rPr>
              <a:t>3. Use regression models to curve-fit CFD data, achieving analytical expressions</a:t>
            </a:r>
          </a:p>
        </p:txBody>
      </p:sp>
      <p:sp>
        <p:nvSpPr>
          <p:cNvPr id="26" name="Footer Placeholder 8">
            <a:extLst>
              <a:ext uri="{FF2B5EF4-FFF2-40B4-BE49-F238E27FC236}">
                <a16:creationId xmlns:a16="http://schemas.microsoft.com/office/drawing/2014/main" id="{59B98949-F51E-A7D2-BACD-C427A0170DEE}"/>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27" name="Slide Number Placeholder 9">
            <a:extLst>
              <a:ext uri="{FF2B5EF4-FFF2-40B4-BE49-F238E27FC236}">
                <a16:creationId xmlns:a16="http://schemas.microsoft.com/office/drawing/2014/main" id="{9E51B628-6F82-9471-4868-9CBAF009162B}"/>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8</a:t>
            </a:fld>
            <a:endParaRPr lang="en-US" sz="2400" dirty="0">
              <a:solidFill>
                <a:schemeClr val="bg1"/>
              </a:solidFill>
              <a:latin typeface="Inter" panose="02000503000000020004" charset="0"/>
              <a:ea typeface="Inter" panose="02000503000000020004" charset="0"/>
            </a:endParaRPr>
          </a:p>
        </p:txBody>
      </p:sp>
      <p:cxnSp>
        <p:nvCxnSpPr>
          <p:cNvPr id="28" name="Straight Arrow Connector 27">
            <a:extLst>
              <a:ext uri="{FF2B5EF4-FFF2-40B4-BE49-F238E27FC236}">
                <a16:creationId xmlns:a16="http://schemas.microsoft.com/office/drawing/2014/main" id="{2D59BF68-E9A8-D3BB-2F36-14BED946652E}"/>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40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BCAF-4724-254C-EE21-AF149CC0259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6B09256-C94A-610D-C177-465642EB8580}"/>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US"/>
          </a:p>
        </p:txBody>
      </p:sp>
      <p:sp>
        <p:nvSpPr>
          <p:cNvPr id="4" name="TextBox 4">
            <a:extLst>
              <a:ext uri="{FF2B5EF4-FFF2-40B4-BE49-F238E27FC236}">
                <a16:creationId xmlns:a16="http://schemas.microsoft.com/office/drawing/2014/main" id="{9371D3A3-0DBC-F346-26CA-308194D006C2}"/>
              </a:ext>
            </a:extLst>
          </p:cNvPr>
          <p:cNvSpPr txBox="1"/>
          <p:nvPr/>
        </p:nvSpPr>
        <p:spPr>
          <a:xfrm>
            <a:off x="1121228" y="952500"/>
            <a:ext cx="14423571" cy="721351"/>
          </a:xfrm>
          <a:prstGeom prst="rect">
            <a:avLst/>
          </a:prstGeom>
        </p:spPr>
        <p:txBody>
          <a:bodyPr wrap="square" lIns="0" tIns="0" rIns="0" bIns="0" rtlCol="0" anchor="t">
            <a:spAutoFit/>
          </a:bodyPr>
          <a:lstStyle/>
          <a:p>
            <a:pPr marL="0" marR="0" lvl="0" indent="0" algn="l" defTabSz="914400" rtl="0" eaLnBrk="1" fontAlgn="auto" latinLnBrk="0" hangingPunct="1">
              <a:lnSpc>
                <a:spcPts val="5120"/>
              </a:lnSpc>
              <a:spcBef>
                <a:spcPts val="0"/>
              </a:spcBef>
              <a:spcAft>
                <a:spcPts val="0"/>
              </a:spcAft>
              <a:buClrTx/>
              <a:buSzTx/>
              <a:buFontTx/>
              <a:buNone/>
              <a:tabLst/>
              <a:defRPr/>
            </a:pPr>
            <a:r>
              <a:rPr lang="en-US" sz="6000" b="1" spc="428">
                <a:solidFill>
                  <a:srgbClr val="FFFFFF"/>
                </a:solidFill>
                <a:latin typeface="Nunito Sans" pitchFamily="2" charset="0"/>
                <a:ea typeface="Roboto Slab Bold"/>
                <a:cs typeface="Roboto Slab Bold"/>
                <a:sym typeface="Roboto Slab Bold"/>
              </a:rPr>
              <a:t>STATIC STABILITY: CFD SETUP</a:t>
            </a:r>
            <a:endParaRPr kumimoji="0" lang="en-US" sz="6000" b="1" i="0" u="none" strike="noStrike" kern="1200" cap="none" spc="428" normalizeH="0" baseline="0" noProof="0">
              <a:ln>
                <a:noFill/>
              </a:ln>
              <a:solidFill>
                <a:srgbClr val="FFFFFF"/>
              </a:solidFill>
              <a:effectLst/>
              <a:uLnTx/>
              <a:uFillTx/>
              <a:latin typeface="Nunito Sans" pitchFamily="2" charset="0"/>
              <a:ea typeface="Roboto Slab Bold"/>
              <a:cs typeface="Roboto Slab Bold"/>
              <a:sym typeface="Roboto Slab Bold"/>
            </a:endParaRPr>
          </a:p>
        </p:txBody>
      </p:sp>
      <p:pic>
        <p:nvPicPr>
          <p:cNvPr id="11" name="Picture 10" descr="A rainbow colored grid&#10;&#10;AI-generated content may be incorrect.">
            <a:extLst>
              <a:ext uri="{FF2B5EF4-FFF2-40B4-BE49-F238E27FC236}">
                <a16:creationId xmlns:a16="http://schemas.microsoft.com/office/drawing/2014/main" id="{4952A66C-4E00-55FB-15DC-6A7D04173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8080" y="5704036"/>
            <a:ext cx="7356358" cy="3367531"/>
          </a:xfrm>
          <a:prstGeom prst="rect">
            <a:avLst/>
          </a:prstGeom>
          <a:ln w="38100">
            <a:solidFill>
              <a:srgbClr val="FF9300"/>
            </a:solidFill>
          </a:ln>
        </p:spPr>
      </p:pic>
      <p:sp>
        <p:nvSpPr>
          <p:cNvPr id="7" name="Freeform: Shape 6">
            <a:extLst>
              <a:ext uri="{FF2B5EF4-FFF2-40B4-BE49-F238E27FC236}">
                <a16:creationId xmlns:a16="http://schemas.microsoft.com/office/drawing/2014/main" id="{E2B13DB1-CFB1-50AA-D985-624934951A6F}"/>
              </a:ext>
            </a:extLst>
          </p:cNvPr>
          <p:cNvSpPr/>
          <p:nvPr/>
        </p:nvSpPr>
        <p:spPr>
          <a:xfrm>
            <a:off x="1368047" y="2359768"/>
            <a:ext cx="3186150" cy="2606892"/>
          </a:xfrm>
          <a:custGeom>
            <a:avLst/>
            <a:gdLst>
              <a:gd name="connsiteX0" fmla="*/ 0 w 3186150"/>
              <a:gd name="connsiteY0" fmla="*/ 231055 h 2310548"/>
              <a:gd name="connsiteX1" fmla="*/ 231055 w 3186150"/>
              <a:gd name="connsiteY1" fmla="*/ 0 h 2310548"/>
              <a:gd name="connsiteX2" fmla="*/ 2955095 w 3186150"/>
              <a:gd name="connsiteY2" fmla="*/ 0 h 2310548"/>
              <a:gd name="connsiteX3" fmla="*/ 3186150 w 3186150"/>
              <a:gd name="connsiteY3" fmla="*/ 231055 h 2310548"/>
              <a:gd name="connsiteX4" fmla="*/ 3186150 w 3186150"/>
              <a:gd name="connsiteY4" fmla="*/ 2079493 h 2310548"/>
              <a:gd name="connsiteX5" fmla="*/ 2955095 w 3186150"/>
              <a:gd name="connsiteY5" fmla="*/ 2310548 h 2310548"/>
              <a:gd name="connsiteX6" fmla="*/ 231055 w 3186150"/>
              <a:gd name="connsiteY6" fmla="*/ 2310548 h 2310548"/>
              <a:gd name="connsiteX7" fmla="*/ 0 w 3186150"/>
              <a:gd name="connsiteY7" fmla="*/ 2079493 h 2310548"/>
              <a:gd name="connsiteX8" fmla="*/ 0 w 3186150"/>
              <a:gd name="connsiteY8" fmla="*/ 231055 h 231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6150" h="2310548">
                <a:moveTo>
                  <a:pt x="0" y="231055"/>
                </a:moveTo>
                <a:cubicBezTo>
                  <a:pt x="0" y="103447"/>
                  <a:pt x="103447" y="0"/>
                  <a:pt x="231055" y="0"/>
                </a:cubicBezTo>
                <a:lnTo>
                  <a:pt x="2955095" y="0"/>
                </a:lnTo>
                <a:cubicBezTo>
                  <a:pt x="3082703" y="0"/>
                  <a:pt x="3186150" y="103447"/>
                  <a:pt x="3186150" y="231055"/>
                </a:cubicBezTo>
                <a:lnTo>
                  <a:pt x="3186150" y="2079493"/>
                </a:lnTo>
                <a:cubicBezTo>
                  <a:pt x="3186150" y="2207101"/>
                  <a:pt x="3082703" y="2310548"/>
                  <a:pt x="2955095" y="2310548"/>
                </a:cubicBezTo>
                <a:lnTo>
                  <a:pt x="231055" y="2310548"/>
                </a:lnTo>
                <a:cubicBezTo>
                  <a:pt x="103447" y="2310548"/>
                  <a:pt x="0" y="2207101"/>
                  <a:pt x="0" y="2079493"/>
                </a:cubicBezTo>
                <a:lnTo>
                  <a:pt x="0" y="231055"/>
                </a:lnTo>
                <a:close/>
              </a:path>
            </a:pathLst>
          </a:custGeom>
          <a:solidFill>
            <a:schemeClr val="tx1"/>
          </a:solidFill>
          <a:ln w="38100">
            <a:solidFill>
              <a:srgbClr val="E46C0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4834" tIns="204834" rIns="204834" bIns="204834" numCol="1" spcCol="1270" anchor="t" anchorCtr="0">
            <a:noAutofit/>
          </a:bodyPr>
          <a:lstStyle/>
          <a:p>
            <a:pPr marL="0" lvl="0" indent="0" algn="ctr" defTabSz="1600200">
              <a:lnSpc>
                <a:spcPct val="90000"/>
              </a:lnSpc>
              <a:spcBef>
                <a:spcPct val="0"/>
              </a:spcBef>
              <a:spcAft>
                <a:spcPct val="35000"/>
              </a:spcAft>
              <a:buNone/>
            </a:pPr>
            <a:r>
              <a:rPr lang="en-US" sz="4400" kern="1200">
                <a:latin typeface="Nunito Sans" pitchFamily="2" charset="0"/>
                <a:ea typeface="Roboto Slab" pitchFamily="2" charset="0"/>
                <a:cs typeface="Roboto Slab" pitchFamily="2" charset="0"/>
              </a:rPr>
              <a:t>Geometry</a:t>
            </a:r>
            <a:endParaRPr lang="en-US" sz="3600" kern="1200">
              <a:latin typeface="Nunito Sans" pitchFamily="2" charset="0"/>
              <a:ea typeface="Roboto Slab" pitchFamily="2" charset="0"/>
              <a:cs typeface="Roboto Slab" pitchFamily="2" charset="0"/>
            </a:endParaRPr>
          </a:p>
          <a:p>
            <a:pPr marL="285750" lvl="1" indent="-285750" algn="l" defTabSz="1244600">
              <a:lnSpc>
                <a:spcPct val="90000"/>
              </a:lnSpc>
              <a:spcBef>
                <a:spcPct val="0"/>
              </a:spcBef>
              <a:spcAft>
                <a:spcPct val="15000"/>
              </a:spcAft>
              <a:buChar char="•"/>
            </a:pPr>
            <a:r>
              <a:rPr lang="en-US" sz="2800" kern="1200">
                <a:latin typeface="Inter" panose="020B0604020202020204" charset="0"/>
                <a:ea typeface="Inter" panose="020B0604020202020204" charset="0"/>
              </a:rPr>
              <a:t>Defeaturing</a:t>
            </a:r>
          </a:p>
          <a:p>
            <a:pPr marL="285750" lvl="1" indent="-285750" algn="l" defTabSz="1244600">
              <a:lnSpc>
                <a:spcPct val="90000"/>
              </a:lnSpc>
              <a:spcBef>
                <a:spcPct val="0"/>
              </a:spcBef>
              <a:spcAft>
                <a:spcPct val="15000"/>
              </a:spcAft>
              <a:buChar char="•"/>
            </a:pPr>
            <a:r>
              <a:rPr lang="en-US" sz="2800" kern="1200">
                <a:latin typeface="Inter" panose="020B0604020202020204" charset="0"/>
                <a:ea typeface="Inter" panose="020B0604020202020204" charset="0"/>
              </a:rPr>
              <a:t>Fluid domain</a:t>
            </a:r>
          </a:p>
        </p:txBody>
      </p:sp>
      <p:sp>
        <p:nvSpPr>
          <p:cNvPr id="8" name="Freeform: Shape 7">
            <a:extLst>
              <a:ext uri="{FF2B5EF4-FFF2-40B4-BE49-F238E27FC236}">
                <a16:creationId xmlns:a16="http://schemas.microsoft.com/office/drawing/2014/main" id="{86D40416-2A65-1D1B-7064-A83F5755586B}"/>
              </a:ext>
            </a:extLst>
          </p:cNvPr>
          <p:cNvSpPr/>
          <p:nvPr/>
        </p:nvSpPr>
        <p:spPr>
          <a:xfrm>
            <a:off x="4799461" y="3320081"/>
            <a:ext cx="519959" cy="686267"/>
          </a:xfrm>
          <a:custGeom>
            <a:avLst/>
            <a:gdLst>
              <a:gd name="connsiteX0" fmla="*/ 0 w 519959"/>
              <a:gd name="connsiteY0" fmla="*/ 121651 h 608254"/>
              <a:gd name="connsiteX1" fmla="*/ 259980 w 519959"/>
              <a:gd name="connsiteY1" fmla="*/ 121651 h 608254"/>
              <a:gd name="connsiteX2" fmla="*/ 259980 w 519959"/>
              <a:gd name="connsiteY2" fmla="*/ 0 h 608254"/>
              <a:gd name="connsiteX3" fmla="*/ 519959 w 519959"/>
              <a:gd name="connsiteY3" fmla="*/ 304127 h 608254"/>
              <a:gd name="connsiteX4" fmla="*/ 259980 w 519959"/>
              <a:gd name="connsiteY4" fmla="*/ 608254 h 608254"/>
              <a:gd name="connsiteX5" fmla="*/ 259980 w 519959"/>
              <a:gd name="connsiteY5" fmla="*/ 486603 h 608254"/>
              <a:gd name="connsiteX6" fmla="*/ 0 w 519959"/>
              <a:gd name="connsiteY6" fmla="*/ 486603 h 608254"/>
              <a:gd name="connsiteX7" fmla="*/ 0 w 519959"/>
              <a:gd name="connsiteY7" fmla="*/ 121651 h 6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9" h="608254">
                <a:moveTo>
                  <a:pt x="0" y="121651"/>
                </a:moveTo>
                <a:lnTo>
                  <a:pt x="259980" y="121651"/>
                </a:lnTo>
                <a:lnTo>
                  <a:pt x="259980" y="0"/>
                </a:lnTo>
                <a:lnTo>
                  <a:pt x="519959" y="304127"/>
                </a:lnTo>
                <a:lnTo>
                  <a:pt x="259980" y="608254"/>
                </a:lnTo>
                <a:lnTo>
                  <a:pt x="259980" y="486603"/>
                </a:lnTo>
                <a:lnTo>
                  <a:pt x="0" y="486603"/>
                </a:lnTo>
                <a:lnTo>
                  <a:pt x="0" y="121651"/>
                </a:lnTo>
                <a:close/>
              </a:path>
            </a:pathLst>
          </a:custGeom>
          <a:solidFill>
            <a:srgbClr val="E46C0A"/>
          </a:solidFill>
          <a:ln>
            <a:solidFill>
              <a:srgbClr val="E46C0A"/>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1651" rIns="155988" bIns="121651"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9" name="Freeform: Shape 8">
            <a:extLst>
              <a:ext uri="{FF2B5EF4-FFF2-40B4-BE49-F238E27FC236}">
                <a16:creationId xmlns:a16="http://schemas.microsoft.com/office/drawing/2014/main" id="{19D16564-9446-2A51-41CF-138DCDE3C75F}"/>
              </a:ext>
            </a:extLst>
          </p:cNvPr>
          <p:cNvSpPr/>
          <p:nvPr/>
        </p:nvSpPr>
        <p:spPr>
          <a:xfrm>
            <a:off x="5535253" y="2359768"/>
            <a:ext cx="3188652" cy="2655605"/>
          </a:xfrm>
          <a:custGeom>
            <a:avLst/>
            <a:gdLst>
              <a:gd name="connsiteX0" fmla="*/ 0 w 3188652"/>
              <a:gd name="connsiteY0" fmla="*/ 239690 h 2396897"/>
              <a:gd name="connsiteX1" fmla="*/ 239690 w 3188652"/>
              <a:gd name="connsiteY1" fmla="*/ 0 h 2396897"/>
              <a:gd name="connsiteX2" fmla="*/ 2948962 w 3188652"/>
              <a:gd name="connsiteY2" fmla="*/ 0 h 2396897"/>
              <a:gd name="connsiteX3" fmla="*/ 3188652 w 3188652"/>
              <a:gd name="connsiteY3" fmla="*/ 239690 h 2396897"/>
              <a:gd name="connsiteX4" fmla="*/ 3188652 w 3188652"/>
              <a:gd name="connsiteY4" fmla="*/ 2157207 h 2396897"/>
              <a:gd name="connsiteX5" fmla="*/ 2948962 w 3188652"/>
              <a:gd name="connsiteY5" fmla="*/ 2396897 h 2396897"/>
              <a:gd name="connsiteX6" fmla="*/ 239690 w 3188652"/>
              <a:gd name="connsiteY6" fmla="*/ 2396897 h 2396897"/>
              <a:gd name="connsiteX7" fmla="*/ 0 w 3188652"/>
              <a:gd name="connsiteY7" fmla="*/ 2157207 h 2396897"/>
              <a:gd name="connsiteX8" fmla="*/ 0 w 3188652"/>
              <a:gd name="connsiteY8" fmla="*/ 239690 h 239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8652" h="2396897">
                <a:moveTo>
                  <a:pt x="0" y="239690"/>
                </a:moveTo>
                <a:cubicBezTo>
                  <a:pt x="0" y="107313"/>
                  <a:pt x="107313" y="0"/>
                  <a:pt x="239690" y="0"/>
                </a:cubicBezTo>
                <a:lnTo>
                  <a:pt x="2948962" y="0"/>
                </a:lnTo>
                <a:cubicBezTo>
                  <a:pt x="3081339" y="0"/>
                  <a:pt x="3188652" y="107313"/>
                  <a:pt x="3188652" y="239690"/>
                </a:cubicBezTo>
                <a:lnTo>
                  <a:pt x="3188652" y="2157207"/>
                </a:lnTo>
                <a:cubicBezTo>
                  <a:pt x="3188652" y="2289584"/>
                  <a:pt x="3081339" y="2396897"/>
                  <a:pt x="2948962" y="2396897"/>
                </a:cubicBezTo>
                <a:lnTo>
                  <a:pt x="239690" y="2396897"/>
                </a:lnTo>
                <a:cubicBezTo>
                  <a:pt x="107313" y="2396897"/>
                  <a:pt x="0" y="2289584"/>
                  <a:pt x="0" y="2157207"/>
                </a:cubicBezTo>
                <a:lnTo>
                  <a:pt x="0" y="239690"/>
                </a:lnTo>
                <a:close/>
              </a:path>
            </a:pathLst>
          </a:custGeom>
          <a:solidFill>
            <a:schemeClr val="tx1"/>
          </a:solidFill>
          <a:ln w="38100">
            <a:solidFill>
              <a:srgbClr val="E46C0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7363" tIns="207363" rIns="207363" bIns="207363" numCol="1" spcCol="1270" anchor="t" anchorCtr="0">
            <a:noAutofit/>
          </a:bodyPr>
          <a:lstStyle/>
          <a:p>
            <a:pPr marL="0" lvl="0" indent="0" algn="ctr" defTabSz="1600200">
              <a:lnSpc>
                <a:spcPct val="90000"/>
              </a:lnSpc>
              <a:spcBef>
                <a:spcPct val="0"/>
              </a:spcBef>
              <a:spcAft>
                <a:spcPct val="35000"/>
              </a:spcAft>
              <a:buNone/>
            </a:pPr>
            <a:r>
              <a:rPr lang="en-US" sz="4400" kern="1200">
                <a:latin typeface="Nunito Sans" pitchFamily="2" charset="0"/>
                <a:ea typeface="Roboto Slab" pitchFamily="2" charset="0"/>
                <a:cs typeface="Roboto Slab" pitchFamily="2" charset="0"/>
              </a:rPr>
              <a:t>Meshing</a:t>
            </a:r>
            <a:endParaRPr lang="en-US" sz="3200" kern="1200">
              <a:latin typeface="Nunito Sans" pitchFamily="2" charset="0"/>
              <a:ea typeface="Roboto Slab" pitchFamily="2" charset="0"/>
              <a:cs typeface="Roboto Slab" pitchFamily="2" charset="0"/>
            </a:endParaRPr>
          </a:p>
          <a:p>
            <a:pPr marL="228600" lvl="1" indent="-228600" algn="l" defTabSz="1066800">
              <a:lnSpc>
                <a:spcPct val="90000"/>
              </a:lnSpc>
              <a:spcBef>
                <a:spcPct val="0"/>
              </a:spcBef>
              <a:spcAft>
                <a:spcPct val="15000"/>
              </a:spcAft>
              <a:buChar char="•"/>
            </a:pPr>
            <a:r>
              <a:rPr lang="en-US" sz="2800" kern="1200">
                <a:latin typeface="Inter" panose="020B0604020202020204" charset="0"/>
                <a:ea typeface="Inter" panose="020B0604020202020204" charset="0"/>
              </a:rPr>
              <a:t>Refined near body</a:t>
            </a:r>
          </a:p>
          <a:p>
            <a:pPr marL="228600" lvl="1" indent="-228600" algn="l" defTabSz="1066800">
              <a:lnSpc>
                <a:spcPct val="90000"/>
              </a:lnSpc>
              <a:spcBef>
                <a:spcPct val="0"/>
              </a:spcBef>
              <a:spcAft>
                <a:spcPct val="15000"/>
              </a:spcAft>
              <a:buChar char="•"/>
            </a:pPr>
            <a:r>
              <a:rPr lang="en-US" sz="2800" kern="1200">
                <a:latin typeface="Inter" panose="020B0604020202020204" charset="0"/>
                <a:ea typeface="Inter" panose="020B0604020202020204" charset="0"/>
              </a:rPr>
              <a:t>Inflation layers</a:t>
            </a:r>
          </a:p>
        </p:txBody>
      </p:sp>
      <p:sp>
        <p:nvSpPr>
          <p:cNvPr id="10" name="Freeform: Shape 9">
            <a:extLst>
              <a:ext uri="{FF2B5EF4-FFF2-40B4-BE49-F238E27FC236}">
                <a16:creationId xmlns:a16="http://schemas.microsoft.com/office/drawing/2014/main" id="{A18599AF-CA76-F452-3786-662DE96B383C}"/>
              </a:ext>
            </a:extLst>
          </p:cNvPr>
          <p:cNvSpPr/>
          <p:nvPr/>
        </p:nvSpPr>
        <p:spPr>
          <a:xfrm>
            <a:off x="8969170" y="3320081"/>
            <a:ext cx="519959" cy="686267"/>
          </a:xfrm>
          <a:custGeom>
            <a:avLst/>
            <a:gdLst>
              <a:gd name="connsiteX0" fmla="*/ 0 w 519959"/>
              <a:gd name="connsiteY0" fmla="*/ 121651 h 608254"/>
              <a:gd name="connsiteX1" fmla="*/ 259980 w 519959"/>
              <a:gd name="connsiteY1" fmla="*/ 121651 h 608254"/>
              <a:gd name="connsiteX2" fmla="*/ 259980 w 519959"/>
              <a:gd name="connsiteY2" fmla="*/ 0 h 608254"/>
              <a:gd name="connsiteX3" fmla="*/ 519959 w 519959"/>
              <a:gd name="connsiteY3" fmla="*/ 304127 h 608254"/>
              <a:gd name="connsiteX4" fmla="*/ 259980 w 519959"/>
              <a:gd name="connsiteY4" fmla="*/ 608254 h 608254"/>
              <a:gd name="connsiteX5" fmla="*/ 259980 w 519959"/>
              <a:gd name="connsiteY5" fmla="*/ 486603 h 608254"/>
              <a:gd name="connsiteX6" fmla="*/ 0 w 519959"/>
              <a:gd name="connsiteY6" fmla="*/ 486603 h 608254"/>
              <a:gd name="connsiteX7" fmla="*/ 0 w 519959"/>
              <a:gd name="connsiteY7" fmla="*/ 121651 h 6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9" h="608254">
                <a:moveTo>
                  <a:pt x="0" y="121651"/>
                </a:moveTo>
                <a:lnTo>
                  <a:pt x="259980" y="121651"/>
                </a:lnTo>
                <a:lnTo>
                  <a:pt x="259980" y="0"/>
                </a:lnTo>
                <a:lnTo>
                  <a:pt x="519959" y="304127"/>
                </a:lnTo>
                <a:lnTo>
                  <a:pt x="259980" y="608254"/>
                </a:lnTo>
                <a:lnTo>
                  <a:pt x="259980" y="486603"/>
                </a:lnTo>
                <a:lnTo>
                  <a:pt x="0" y="486603"/>
                </a:lnTo>
                <a:lnTo>
                  <a:pt x="0" y="121651"/>
                </a:lnTo>
                <a:close/>
              </a:path>
            </a:pathLst>
          </a:custGeom>
          <a:solidFill>
            <a:srgbClr val="E46C0A"/>
          </a:solidFill>
          <a:ln>
            <a:solidFill>
              <a:srgbClr val="E46C0A"/>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1651" rIns="155988" bIns="121651"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2" name="Freeform: Shape 11">
            <a:extLst>
              <a:ext uri="{FF2B5EF4-FFF2-40B4-BE49-F238E27FC236}">
                <a16:creationId xmlns:a16="http://schemas.microsoft.com/office/drawing/2014/main" id="{FA83E291-4B3B-D6CB-4C9C-B1E76C901B34}"/>
              </a:ext>
            </a:extLst>
          </p:cNvPr>
          <p:cNvSpPr/>
          <p:nvPr/>
        </p:nvSpPr>
        <p:spPr>
          <a:xfrm>
            <a:off x="9704962" y="2359768"/>
            <a:ext cx="3222523" cy="2639553"/>
          </a:xfrm>
          <a:custGeom>
            <a:avLst/>
            <a:gdLst>
              <a:gd name="connsiteX0" fmla="*/ 0 w 3222523"/>
              <a:gd name="connsiteY0" fmla="*/ 236844 h 2368443"/>
              <a:gd name="connsiteX1" fmla="*/ 236844 w 3222523"/>
              <a:gd name="connsiteY1" fmla="*/ 0 h 2368443"/>
              <a:gd name="connsiteX2" fmla="*/ 2985679 w 3222523"/>
              <a:gd name="connsiteY2" fmla="*/ 0 h 2368443"/>
              <a:gd name="connsiteX3" fmla="*/ 3222523 w 3222523"/>
              <a:gd name="connsiteY3" fmla="*/ 236844 h 2368443"/>
              <a:gd name="connsiteX4" fmla="*/ 3222523 w 3222523"/>
              <a:gd name="connsiteY4" fmla="*/ 2131599 h 2368443"/>
              <a:gd name="connsiteX5" fmla="*/ 2985679 w 3222523"/>
              <a:gd name="connsiteY5" fmla="*/ 2368443 h 2368443"/>
              <a:gd name="connsiteX6" fmla="*/ 236844 w 3222523"/>
              <a:gd name="connsiteY6" fmla="*/ 2368443 h 2368443"/>
              <a:gd name="connsiteX7" fmla="*/ 0 w 3222523"/>
              <a:gd name="connsiteY7" fmla="*/ 2131599 h 2368443"/>
              <a:gd name="connsiteX8" fmla="*/ 0 w 3222523"/>
              <a:gd name="connsiteY8" fmla="*/ 236844 h 236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2523" h="2368443">
                <a:moveTo>
                  <a:pt x="0" y="236844"/>
                </a:moveTo>
                <a:cubicBezTo>
                  <a:pt x="0" y="106039"/>
                  <a:pt x="106039" y="0"/>
                  <a:pt x="236844" y="0"/>
                </a:cubicBezTo>
                <a:lnTo>
                  <a:pt x="2985679" y="0"/>
                </a:lnTo>
                <a:cubicBezTo>
                  <a:pt x="3116484" y="0"/>
                  <a:pt x="3222523" y="106039"/>
                  <a:pt x="3222523" y="236844"/>
                </a:cubicBezTo>
                <a:lnTo>
                  <a:pt x="3222523" y="2131599"/>
                </a:lnTo>
                <a:cubicBezTo>
                  <a:pt x="3222523" y="2262404"/>
                  <a:pt x="3116484" y="2368443"/>
                  <a:pt x="2985679" y="2368443"/>
                </a:cubicBezTo>
                <a:lnTo>
                  <a:pt x="236844" y="2368443"/>
                </a:lnTo>
                <a:cubicBezTo>
                  <a:pt x="106039" y="2368443"/>
                  <a:pt x="0" y="2262404"/>
                  <a:pt x="0" y="2131599"/>
                </a:cubicBezTo>
                <a:lnTo>
                  <a:pt x="0" y="236844"/>
                </a:lnTo>
                <a:close/>
              </a:path>
            </a:pathLst>
          </a:custGeom>
          <a:solidFill>
            <a:schemeClr val="tx1"/>
          </a:solidFill>
          <a:ln w="38100">
            <a:solidFill>
              <a:srgbClr val="E46C0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529" tIns="206529" rIns="206529" bIns="206529" numCol="1" spcCol="1270" anchor="t" anchorCtr="0">
            <a:noAutofit/>
          </a:bodyPr>
          <a:lstStyle/>
          <a:p>
            <a:pPr marL="0" lvl="0" indent="0" algn="ctr" defTabSz="1600200">
              <a:lnSpc>
                <a:spcPct val="90000"/>
              </a:lnSpc>
              <a:spcBef>
                <a:spcPct val="0"/>
              </a:spcBef>
              <a:spcAft>
                <a:spcPct val="35000"/>
              </a:spcAft>
              <a:buNone/>
            </a:pPr>
            <a:r>
              <a:rPr lang="en-US" sz="4400" kern="1200">
                <a:latin typeface="Nunito Sans" pitchFamily="2" charset="0"/>
                <a:ea typeface="Roboto Slab" pitchFamily="2" charset="0"/>
                <a:cs typeface="Roboto Slab" pitchFamily="2" charset="0"/>
              </a:rPr>
              <a:t>Setup</a:t>
            </a:r>
            <a:endParaRPr lang="en-US" sz="3600" kern="1200">
              <a:latin typeface="Nunito Sans" pitchFamily="2" charset="0"/>
              <a:ea typeface="Roboto Slab" pitchFamily="2" charset="0"/>
              <a:cs typeface="Roboto Slab" pitchFamily="2" charset="0"/>
            </a:endParaRPr>
          </a:p>
          <a:p>
            <a:pPr marL="228600" lvl="1" indent="-228600" algn="l" defTabSz="1066800">
              <a:lnSpc>
                <a:spcPct val="90000"/>
              </a:lnSpc>
              <a:spcBef>
                <a:spcPct val="0"/>
              </a:spcBef>
              <a:spcAft>
                <a:spcPct val="15000"/>
              </a:spcAft>
              <a:buChar char="•"/>
            </a:pPr>
            <a:r>
              <a:rPr lang="en-US" sz="2400" kern="1200">
                <a:latin typeface="Inter" panose="020B0604020202020204" charset="0"/>
                <a:ea typeface="Inter" panose="020B0604020202020204" charset="0"/>
              </a:rPr>
              <a:t>Farfield, symmetry, wall boundary conditions</a:t>
            </a:r>
          </a:p>
        </p:txBody>
      </p:sp>
      <p:sp>
        <p:nvSpPr>
          <p:cNvPr id="13" name="Freeform: Shape 12">
            <a:extLst>
              <a:ext uri="{FF2B5EF4-FFF2-40B4-BE49-F238E27FC236}">
                <a16:creationId xmlns:a16="http://schemas.microsoft.com/office/drawing/2014/main" id="{B8788A98-9F1E-ACD8-792B-8DF4AE26B880}"/>
              </a:ext>
            </a:extLst>
          </p:cNvPr>
          <p:cNvSpPr/>
          <p:nvPr/>
        </p:nvSpPr>
        <p:spPr>
          <a:xfrm>
            <a:off x="13172749" y="3320081"/>
            <a:ext cx="519959" cy="686267"/>
          </a:xfrm>
          <a:custGeom>
            <a:avLst/>
            <a:gdLst>
              <a:gd name="connsiteX0" fmla="*/ 0 w 519959"/>
              <a:gd name="connsiteY0" fmla="*/ 121651 h 608254"/>
              <a:gd name="connsiteX1" fmla="*/ 259980 w 519959"/>
              <a:gd name="connsiteY1" fmla="*/ 121651 h 608254"/>
              <a:gd name="connsiteX2" fmla="*/ 259980 w 519959"/>
              <a:gd name="connsiteY2" fmla="*/ 0 h 608254"/>
              <a:gd name="connsiteX3" fmla="*/ 519959 w 519959"/>
              <a:gd name="connsiteY3" fmla="*/ 304127 h 608254"/>
              <a:gd name="connsiteX4" fmla="*/ 259980 w 519959"/>
              <a:gd name="connsiteY4" fmla="*/ 608254 h 608254"/>
              <a:gd name="connsiteX5" fmla="*/ 259980 w 519959"/>
              <a:gd name="connsiteY5" fmla="*/ 486603 h 608254"/>
              <a:gd name="connsiteX6" fmla="*/ 0 w 519959"/>
              <a:gd name="connsiteY6" fmla="*/ 486603 h 608254"/>
              <a:gd name="connsiteX7" fmla="*/ 0 w 519959"/>
              <a:gd name="connsiteY7" fmla="*/ 121651 h 60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959" h="608254">
                <a:moveTo>
                  <a:pt x="0" y="121651"/>
                </a:moveTo>
                <a:lnTo>
                  <a:pt x="259980" y="121651"/>
                </a:lnTo>
                <a:lnTo>
                  <a:pt x="259980" y="0"/>
                </a:lnTo>
                <a:lnTo>
                  <a:pt x="519959" y="304127"/>
                </a:lnTo>
                <a:lnTo>
                  <a:pt x="259980" y="608254"/>
                </a:lnTo>
                <a:lnTo>
                  <a:pt x="259980" y="486603"/>
                </a:lnTo>
                <a:lnTo>
                  <a:pt x="0" y="486603"/>
                </a:lnTo>
                <a:lnTo>
                  <a:pt x="0" y="121651"/>
                </a:lnTo>
                <a:close/>
              </a:path>
            </a:pathLst>
          </a:custGeom>
          <a:solidFill>
            <a:srgbClr val="E46C0A"/>
          </a:solidFill>
          <a:ln>
            <a:solidFill>
              <a:srgbClr val="E46C0A"/>
            </a:solidFill>
          </a:ln>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121651" rIns="155988" bIns="121651" numCol="1" spcCol="1270" anchor="ctr" anchorCtr="0">
            <a:noAutofit/>
          </a:bodyPr>
          <a:lstStyle/>
          <a:p>
            <a:pPr marL="0" lvl="0" indent="0" algn="ctr" defTabSz="1155700">
              <a:lnSpc>
                <a:spcPct val="90000"/>
              </a:lnSpc>
              <a:spcBef>
                <a:spcPct val="0"/>
              </a:spcBef>
              <a:spcAft>
                <a:spcPct val="35000"/>
              </a:spcAft>
              <a:buNone/>
            </a:pPr>
            <a:endParaRPr lang="en-US" sz="2600" kern="1200"/>
          </a:p>
        </p:txBody>
      </p:sp>
      <p:sp>
        <p:nvSpPr>
          <p:cNvPr id="14" name="Freeform: Shape 13">
            <a:extLst>
              <a:ext uri="{FF2B5EF4-FFF2-40B4-BE49-F238E27FC236}">
                <a16:creationId xmlns:a16="http://schemas.microsoft.com/office/drawing/2014/main" id="{E51C44D5-FE43-5BEF-4597-D169395E8EFA}"/>
              </a:ext>
            </a:extLst>
          </p:cNvPr>
          <p:cNvSpPr/>
          <p:nvPr/>
        </p:nvSpPr>
        <p:spPr>
          <a:xfrm>
            <a:off x="13908541" y="2359767"/>
            <a:ext cx="3245897" cy="2655605"/>
          </a:xfrm>
          <a:custGeom>
            <a:avLst/>
            <a:gdLst>
              <a:gd name="connsiteX0" fmla="*/ 0 w 3245897"/>
              <a:gd name="connsiteY0" fmla="*/ 237274 h 2372740"/>
              <a:gd name="connsiteX1" fmla="*/ 237274 w 3245897"/>
              <a:gd name="connsiteY1" fmla="*/ 0 h 2372740"/>
              <a:gd name="connsiteX2" fmla="*/ 3008623 w 3245897"/>
              <a:gd name="connsiteY2" fmla="*/ 0 h 2372740"/>
              <a:gd name="connsiteX3" fmla="*/ 3245897 w 3245897"/>
              <a:gd name="connsiteY3" fmla="*/ 237274 h 2372740"/>
              <a:gd name="connsiteX4" fmla="*/ 3245897 w 3245897"/>
              <a:gd name="connsiteY4" fmla="*/ 2135466 h 2372740"/>
              <a:gd name="connsiteX5" fmla="*/ 3008623 w 3245897"/>
              <a:gd name="connsiteY5" fmla="*/ 2372740 h 2372740"/>
              <a:gd name="connsiteX6" fmla="*/ 237274 w 3245897"/>
              <a:gd name="connsiteY6" fmla="*/ 2372740 h 2372740"/>
              <a:gd name="connsiteX7" fmla="*/ 0 w 3245897"/>
              <a:gd name="connsiteY7" fmla="*/ 2135466 h 2372740"/>
              <a:gd name="connsiteX8" fmla="*/ 0 w 3245897"/>
              <a:gd name="connsiteY8" fmla="*/ 237274 h 2372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45897" h="2372740">
                <a:moveTo>
                  <a:pt x="0" y="237274"/>
                </a:moveTo>
                <a:cubicBezTo>
                  <a:pt x="0" y="106231"/>
                  <a:pt x="106231" y="0"/>
                  <a:pt x="237274" y="0"/>
                </a:cubicBezTo>
                <a:lnTo>
                  <a:pt x="3008623" y="0"/>
                </a:lnTo>
                <a:cubicBezTo>
                  <a:pt x="3139666" y="0"/>
                  <a:pt x="3245897" y="106231"/>
                  <a:pt x="3245897" y="237274"/>
                </a:cubicBezTo>
                <a:lnTo>
                  <a:pt x="3245897" y="2135466"/>
                </a:lnTo>
                <a:cubicBezTo>
                  <a:pt x="3245897" y="2266509"/>
                  <a:pt x="3139666" y="2372740"/>
                  <a:pt x="3008623" y="2372740"/>
                </a:cubicBezTo>
                <a:lnTo>
                  <a:pt x="237274" y="2372740"/>
                </a:lnTo>
                <a:cubicBezTo>
                  <a:pt x="106231" y="2372740"/>
                  <a:pt x="0" y="2266509"/>
                  <a:pt x="0" y="2135466"/>
                </a:cubicBezTo>
                <a:lnTo>
                  <a:pt x="0" y="237274"/>
                </a:lnTo>
                <a:close/>
              </a:path>
            </a:pathLst>
          </a:custGeom>
          <a:solidFill>
            <a:schemeClr val="tx1"/>
          </a:solidFill>
          <a:ln w="38100">
            <a:solidFill>
              <a:srgbClr val="E46C0A"/>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06655" tIns="206655" rIns="206655" bIns="206655" numCol="1" spcCol="1270" anchor="t" anchorCtr="0">
            <a:noAutofit/>
          </a:bodyPr>
          <a:lstStyle/>
          <a:p>
            <a:pPr marL="0" lvl="0" indent="0" algn="ctr" defTabSz="1600200">
              <a:lnSpc>
                <a:spcPct val="90000"/>
              </a:lnSpc>
              <a:spcBef>
                <a:spcPct val="0"/>
              </a:spcBef>
              <a:spcAft>
                <a:spcPct val="35000"/>
              </a:spcAft>
              <a:buNone/>
            </a:pPr>
            <a:r>
              <a:rPr lang="en-US" sz="4400" kern="1200" dirty="0">
                <a:latin typeface="Nunito Sans" pitchFamily="2" charset="0"/>
                <a:ea typeface="Roboto Slab" pitchFamily="2" charset="0"/>
                <a:cs typeface="Roboto Slab" pitchFamily="2" charset="0"/>
              </a:rPr>
              <a:t>Solve</a:t>
            </a:r>
            <a:endParaRPr lang="en-US" sz="3200" kern="1200" dirty="0">
              <a:latin typeface="Nunito Sans" pitchFamily="2" charset="0"/>
              <a:ea typeface="Roboto Slab" pitchFamily="2" charset="0"/>
              <a:cs typeface="Roboto Slab" pitchFamily="2" charset="0"/>
            </a:endParaRPr>
          </a:p>
          <a:p>
            <a:pPr marL="228600" lvl="1" indent="-228600" algn="l" defTabSz="1066800">
              <a:lnSpc>
                <a:spcPct val="90000"/>
              </a:lnSpc>
              <a:spcBef>
                <a:spcPct val="0"/>
              </a:spcBef>
              <a:spcAft>
                <a:spcPct val="15000"/>
              </a:spcAft>
              <a:buChar char="•"/>
            </a:pPr>
            <a:r>
              <a:rPr lang="en-US" sz="2000" kern="1200" dirty="0">
                <a:latin typeface="Inter" panose="020B0604020202020204" charset="0"/>
                <a:ea typeface="Inter" panose="020B0604020202020204" charset="0"/>
              </a:rPr>
              <a:t>Pressure-based solver [1]</a:t>
            </a:r>
          </a:p>
          <a:p>
            <a:pPr marL="228600" lvl="1" indent="-228600" algn="l" defTabSz="1066800">
              <a:lnSpc>
                <a:spcPct val="90000"/>
              </a:lnSpc>
              <a:spcBef>
                <a:spcPct val="0"/>
              </a:spcBef>
              <a:spcAft>
                <a:spcPct val="15000"/>
              </a:spcAft>
              <a:buChar char="•"/>
            </a:pPr>
            <a:r>
              <a:rPr lang="en-US" sz="2000" kern="1200" dirty="0">
                <a:latin typeface="Inter" panose="020B0604020202020204" charset="0"/>
                <a:ea typeface="Inter" panose="020B0604020202020204" charset="0"/>
              </a:rPr>
              <a:t>Turbulence model: k-</a:t>
            </a:r>
            <a:r>
              <a:rPr lang="el-GR" sz="2000" kern="1200" dirty="0">
                <a:latin typeface="Inter" panose="020B0604020202020204" charset="0"/>
                <a:ea typeface="Inter" panose="020B0604020202020204" charset="0"/>
              </a:rPr>
              <a:t>ω</a:t>
            </a:r>
            <a:r>
              <a:rPr lang="en-US" sz="2000" kern="1200" dirty="0">
                <a:latin typeface="Inter" panose="020B0604020202020204" charset="0"/>
                <a:ea typeface="Inter" panose="020B0604020202020204" charset="0"/>
              </a:rPr>
              <a:t> SST [2]</a:t>
            </a:r>
          </a:p>
          <a:p>
            <a:pPr marL="228600" lvl="1" indent="-228600" algn="l" defTabSz="1066800">
              <a:lnSpc>
                <a:spcPct val="90000"/>
              </a:lnSpc>
              <a:spcBef>
                <a:spcPct val="0"/>
              </a:spcBef>
              <a:spcAft>
                <a:spcPct val="15000"/>
              </a:spcAft>
              <a:buChar char="•"/>
            </a:pPr>
            <a:r>
              <a:rPr lang="en-US" sz="2000" dirty="0">
                <a:latin typeface="Inter" panose="020B0604020202020204" charset="0"/>
                <a:ea typeface="Inter" panose="020B0604020202020204" charset="0"/>
              </a:rPr>
              <a:t>Steady-state</a:t>
            </a:r>
            <a:endParaRPr lang="en-US" sz="2000" kern="1200" dirty="0">
              <a:latin typeface="Inter" panose="020B0604020202020204" charset="0"/>
              <a:ea typeface="Inter" panose="020B0604020202020204" charset="0"/>
            </a:endParaRPr>
          </a:p>
        </p:txBody>
      </p:sp>
      <p:pic>
        <p:nvPicPr>
          <p:cNvPr id="3" name="Picture 2">
            <a:extLst>
              <a:ext uri="{FF2B5EF4-FFF2-40B4-BE49-F238E27FC236}">
                <a16:creationId xmlns:a16="http://schemas.microsoft.com/office/drawing/2014/main" id="{D9FEF031-4D79-4EAD-2B69-9C66635BC009}"/>
              </a:ext>
            </a:extLst>
          </p:cNvPr>
          <p:cNvPicPr>
            <a:picLocks noChangeAspect="1"/>
          </p:cNvPicPr>
          <p:nvPr/>
        </p:nvPicPr>
        <p:blipFill>
          <a:blip r:embed="rId5"/>
          <a:srcRect l="8098" t="6968" r="5366" b="2541"/>
          <a:stretch/>
        </p:blipFill>
        <p:spPr>
          <a:xfrm>
            <a:off x="2124548" y="5501068"/>
            <a:ext cx="5927631" cy="3821230"/>
          </a:xfrm>
          <a:prstGeom prst="rect">
            <a:avLst/>
          </a:prstGeom>
          <a:ln w="38100">
            <a:solidFill>
              <a:srgbClr val="FF9300"/>
            </a:solidFill>
          </a:ln>
        </p:spPr>
      </p:pic>
      <p:sp>
        <p:nvSpPr>
          <p:cNvPr id="5" name="Footer Placeholder 8">
            <a:extLst>
              <a:ext uri="{FF2B5EF4-FFF2-40B4-BE49-F238E27FC236}">
                <a16:creationId xmlns:a16="http://schemas.microsoft.com/office/drawing/2014/main" id="{0CC83FDB-347B-DB08-D4B7-D74413243EC1}"/>
              </a:ext>
            </a:extLst>
          </p:cNvPr>
          <p:cNvSpPr>
            <a:spLocks noGrp="1"/>
          </p:cNvSpPr>
          <p:nvPr>
            <p:ph type="ftr" sz="quarter" idx="11"/>
          </p:nvPr>
        </p:nvSpPr>
        <p:spPr>
          <a:xfrm>
            <a:off x="171292" y="9765031"/>
            <a:ext cx="10866822" cy="468939"/>
          </a:xfrm>
        </p:spPr>
        <p:txBody>
          <a:bodyPr/>
          <a:lstStyle/>
          <a:p>
            <a:pPr algn="l">
              <a:lnSpc>
                <a:spcPts val="3639"/>
              </a:lnSpc>
              <a:spcBef>
                <a:spcPct val="0"/>
              </a:spcBef>
            </a:pPr>
            <a:r>
              <a:rPr lang="en-US" sz="2400" dirty="0">
                <a:solidFill>
                  <a:schemeClr val="bg1"/>
                </a:solidFill>
                <a:latin typeface="Inter" panose="02000503000000020004" charset="0"/>
                <a:ea typeface="Inter" panose="02000503000000020004" charset="0"/>
              </a:rPr>
              <a:t>Georgia Institute of Technology  |  Guidance, Navigation, and Control</a:t>
            </a:r>
          </a:p>
        </p:txBody>
      </p:sp>
      <p:sp>
        <p:nvSpPr>
          <p:cNvPr id="6" name="Slide Number Placeholder 9">
            <a:extLst>
              <a:ext uri="{FF2B5EF4-FFF2-40B4-BE49-F238E27FC236}">
                <a16:creationId xmlns:a16="http://schemas.microsoft.com/office/drawing/2014/main" id="{E547DCE3-DB65-A8F5-83D3-BC77EE62B8C1}"/>
              </a:ext>
            </a:extLst>
          </p:cNvPr>
          <p:cNvSpPr>
            <a:spLocks noGrp="1"/>
          </p:cNvSpPr>
          <p:nvPr>
            <p:ph type="sldNum" sz="quarter" idx="12"/>
          </p:nvPr>
        </p:nvSpPr>
        <p:spPr>
          <a:xfrm>
            <a:off x="15925799" y="9765032"/>
            <a:ext cx="2133600" cy="390428"/>
          </a:xfrm>
        </p:spPr>
        <p:txBody>
          <a:bodyPr/>
          <a:lstStyle/>
          <a:p>
            <a:pPr>
              <a:lnSpc>
                <a:spcPts val="3359"/>
              </a:lnSpc>
              <a:spcBef>
                <a:spcPct val="0"/>
              </a:spcBef>
            </a:pPr>
            <a:fld id="{B6F15528-21DE-4FAA-801E-634DDDAF4B2B}" type="slidenum">
              <a:rPr lang="en-US" sz="2400" smtClean="0">
                <a:solidFill>
                  <a:schemeClr val="bg1"/>
                </a:solidFill>
                <a:latin typeface="Inter" panose="02000503000000020004" charset="0"/>
                <a:ea typeface="Inter" panose="02000503000000020004" charset="0"/>
              </a:rPr>
              <a:pPr>
                <a:lnSpc>
                  <a:spcPts val="3359"/>
                </a:lnSpc>
                <a:spcBef>
                  <a:spcPct val="0"/>
                </a:spcBef>
              </a:pPr>
              <a:t>9</a:t>
            </a:fld>
            <a:endParaRPr lang="en-US" sz="2400" dirty="0">
              <a:solidFill>
                <a:schemeClr val="bg1"/>
              </a:solidFill>
              <a:latin typeface="Inter" panose="02000503000000020004" charset="0"/>
              <a:ea typeface="Inter" panose="02000503000000020004" charset="0"/>
            </a:endParaRPr>
          </a:p>
        </p:txBody>
      </p:sp>
      <p:cxnSp>
        <p:nvCxnSpPr>
          <p:cNvPr id="15" name="Straight Arrow Connector 14">
            <a:extLst>
              <a:ext uri="{FF2B5EF4-FFF2-40B4-BE49-F238E27FC236}">
                <a16:creationId xmlns:a16="http://schemas.microsoft.com/office/drawing/2014/main" id="{E18314D0-9ABD-8EE7-D043-6ED75283EDC2}"/>
              </a:ext>
            </a:extLst>
          </p:cNvPr>
          <p:cNvCxnSpPr>
            <a:cxnSpLocks/>
          </p:cNvCxnSpPr>
          <p:nvPr/>
        </p:nvCxnSpPr>
        <p:spPr>
          <a:xfrm flipV="1">
            <a:off x="166314" y="9744180"/>
            <a:ext cx="17893088" cy="47521"/>
          </a:xfrm>
          <a:prstGeom prst="straightConnector1">
            <a:avLst/>
          </a:prstGeom>
          <a:ln w="38100">
            <a:solidFill>
              <a:srgbClr val="E46C0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8796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DAB9CC859D1C4CB179348CE403E879" ma:contentTypeVersion="14" ma:contentTypeDescription="Create a new document." ma:contentTypeScope="" ma:versionID="cfd6ae72aa88551aed5038cedbfc4c1a">
  <xsd:schema xmlns:xsd="http://www.w3.org/2001/XMLSchema" xmlns:xs="http://www.w3.org/2001/XMLSchema" xmlns:p="http://schemas.microsoft.com/office/2006/metadata/properties" xmlns:ns2="e528f72a-a5a7-4ac9-856a-c69d498d69c8" xmlns:ns3="b7e036dd-8d27-41ca-9fa2-4b436fbd790f" targetNamespace="http://schemas.microsoft.com/office/2006/metadata/properties" ma:root="true" ma:fieldsID="5dacd101c489e3b84791573f54973885" ns2:_="" ns3:_="">
    <xsd:import namespace="e528f72a-a5a7-4ac9-856a-c69d498d69c8"/>
    <xsd:import namespace="b7e036dd-8d27-41ca-9fa2-4b436fbd790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8f72a-a5a7-4ac9-856a-c69d498d69c8"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ec2506c3-735d-4e70-aa79-204d06275b9f"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e036dd-8d27-41ca-9fa2-4b436fbd790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7a4d18a9-8c28-4201-991d-e4d0f686bd82}" ma:internalName="TaxCatchAll" ma:showField="CatchAllData" ma:web="b7e036dd-8d27-41ca-9fa2-4b436fbd790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528f72a-a5a7-4ac9-856a-c69d498d69c8">
      <Terms xmlns="http://schemas.microsoft.com/office/infopath/2007/PartnerControls"/>
    </lcf76f155ced4ddcb4097134ff3c332f>
    <TaxCatchAll xmlns="b7e036dd-8d27-41ca-9fa2-4b436fbd790f" xsi:nil="true"/>
  </documentManagement>
</p:properties>
</file>

<file path=customXml/itemProps1.xml><?xml version="1.0" encoding="utf-8"?>
<ds:datastoreItem xmlns:ds="http://schemas.openxmlformats.org/officeDocument/2006/customXml" ds:itemID="{0088A3CA-C85F-4077-AD59-D66B7CCFA74B}">
  <ds:schemaRefs>
    <ds:schemaRef ds:uri="http://schemas.microsoft.com/sharepoint/v3/contenttype/forms"/>
  </ds:schemaRefs>
</ds:datastoreItem>
</file>

<file path=customXml/itemProps2.xml><?xml version="1.0" encoding="utf-8"?>
<ds:datastoreItem xmlns:ds="http://schemas.openxmlformats.org/officeDocument/2006/customXml" ds:itemID="{C3F68409-FD7B-4F0B-AFB2-6FEDF09DF17E}">
  <ds:schemaRefs>
    <ds:schemaRef ds:uri="b7e036dd-8d27-41ca-9fa2-4b436fbd790f"/>
    <ds:schemaRef ds:uri="e528f72a-a5a7-4ac9-856a-c69d498d69c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006205-69D9-4C87-B7CB-0459A2B7DAE3}">
  <ds:schemaRefs>
    <ds:schemaRef ds:uri="http://schemas.microsoft.com/office/2006/metadata/properties"/>
    <ds:schemaRef ds:uri="http://schemas.microsoft.com/office/2006/documentManagement/types"/>
    <ds:schemaRef ds:uri="http://purl.org/dc/dcmitype/"/>
    <ds:schemaRef ds:uri="http://schemas.openxmlformats.org/package/2006/metadata/core-properties"/>
    <ds:schemaRef ds:uri="http://purl.org/dc/terms/"/>
    <ds:schemaRef ds:uri="http://schemas.microsoft.com/office/infopath/2007/PartnerControls"/>
    <ds:schemaRef ds:uri="http://purl.org/dc/elements/1.1/"/>
    <ds:schemaRef ds:uri="b7e036dd-8d27-41ca-9fa2-4b436fbd790f"/>
    <ds:schemaRef ds:uri="e528f72a-a5a7-4ac9-856a-c69d498d69c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2651</TotalTime>
  <Words>3577</Words>
  <Application>Microsoft Office PowerPoint</Application>
  <PresentationFormat>Custom</PresentationFormat>
  <Paragraphs>323</Paragraphs>
  <Slides>25</Slides>
  <Notes>25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25</vt:i4>
      </vt:variant>
    </vt:vector>
  </HeadingPairs>
  <TitlesOfParts>
    <vt:vector size="36" baseType="lpstr">
      <vt:lpstr>Nunito Sans</vt:lpstr>
      <vt:lpstr>Muli Heavy</vt:lpstr>
      <vt:lpstr>Wingdings</vt:lpstr>
      <vt:lpstr>Cambria Math</vt:lpstr>
      <vt:lpstr>Nunito Sans Condensed</vt:lpstr>
      <vt:lpstr>Arial</vt:lpstr>
      <vt:lpstr>Aptos Display</vt:lpstr>
      <vt:lpstr>Roboto Slab</vt:lpstr>
      <vt:lpstr>Inter</vt:lpstr>
      <vt:lpstr>Aptos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Modeling of Jet Vanes for Thrust Vector Control</dc:title>
  <dc:creator>Rushil Negandhi</dc:creator>
  <cp:lastModifiedBy>Graham Atherton</cp:lastModifiedBy>
  <cp:revision>4</cp:revision>
  <dcterms:created xsi:type="dcterms:W3CDTF">2006-08-16T00:00:00Z</dcterms:created>
  <dcterms:modified xsi:type="dcterms:W3CDTF">2025-04-02T22:57:02Z</dcterms:modified>
  <dc:identifier>DAGhQx51v1A</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0x010100EDDAB9CC859D1C4CB179348CE403E879</vt:lpwstr>
  </property>
  <property fmtid="{D5CDD505-2E9C-101B-9397-08002B2CF9AE}" pid="3" name="MediaServiceImageTags">
    <vt:lpwstr/>
  </property>
</Properties>
</file>