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4837" r:id="rId5"/>
  </p:sldMasterIdLst>
  <p:notesMasterIdLst>
    <p:notesMasterId r:id="rId30"/>
  </p:notesMasterIdLst>
  <p:handoutMasterIdLst>
    <p:handoutMasterId r:id="rId31"/>
  </p:handoutMasterIdLst>
  <p:sldIdLst>
    <p:sldId id="404" r:id="rId6"/>
    <p:sldId id="408" r:id="rId7"/>
    <p:sldId id="409" r:id="rId8"/>
    <p:sldId id="410" r:id="rId9"/>
    <p:sldId id="411" r:id="rId10"/>
    <p:sldId id="412" r:id="rId11"/>
    <p:sldId id="424" r:id="rId12"/>
    <p:sldId id="414" r:id="rId13"/>
    <p:sldId id="413" r:id="rId14"/>
    <p:sldId id="416" r:id="rId15"/>
    <p:sldId id="417" r:id="rId16"/>
    <p:sldId id="418" r:id="rId17"/>
    <p:sldId id="419" r:id="rId18"/>
    <p:sldId id="421" r:id="rId19"/>
    <p:sldId id="422" r:id="rId20"/>
    <p:sldId id="423" r:id="rId21"/>
    <p:sldId id="405" r:id="rId22"/>
    <p:sldId id="425" r:id="rId23"/>
    <p:sldId id="426" r:id="rId24"/>
    <p:sldId id="427" r:id="rId25"/>
    <p:sldId id="428" r:id="rId26"/>
    <p:sldId id="429" r:id="rId27"/>
    <p:sldId id="430" r:id="rId28"/>
    <p:sldId id="431" r:id="rId29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B3D6C"/>
    <a:srgbClr val="C2D9FA"/>
    <a:srgbClr val="0B3A7F"/>
    <a:srgbClr val="E98B01"/>
    <a:srgbClr val="1380DC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7"/>
    <p:restoredTop sz="94752"/>
  </p:normalViewPr>
  <p:slideViewPr>
    <p:cSldViewPr snapToGrid="0">
      <p:cViewPr varScale="1">
        <p:scale>
          <a:sx n="152" d="100"/>
          <a:sy n="152" d="100"/>
        </p:scale>
        <p:origin x="200" y="2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9301CC6A-B4E8-405F-AE79-859651258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3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711" y="4416426"/>
            <a:ext cx="5028579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B7B05DEF-6DE7-4BF9-8DBB-FF904A78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0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555" y="-19050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 bwMode="auto">
          <a:xfrm>
            <a:off x="0" y="264795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Author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Company/Organization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Name, Conference Dates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Location</a:t>
            </a: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5400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1B3D6C"/>
              </a:buClr>
              <a:buFont typeface="Wingdings" charset="2"/>
              <a:buChar char="Ø"/>
              <a:defRPr/>
            </a:lvl1pPr>
            <a:lvl2pPr marL="685800" indent="-342900">
              <a:buClr>
                <a:srgbClr val="1B3D6C"/>
              </a:buClr>
              <a:buFont typeface="Wingdings" charset="2"/>
              <a:buChar char="Ø"/>
              <a:defRPr/>
            </a:lvl2pPr>
            <a:lvl3pPr marL="971550" indent="-285750">
              <a:buClr>
                <a:srgbClr val="1B3D6C"/>
              </a:buClr>
              <a:buFont typeface="Wingdings" charset="2"/>
              <a:buChar char="Ø"/>
              <a:defRPr/>
            </a:lvl3pPr>
            <a:lvl4pPr marL="1314450" indent="-285750">
              <a:buClr>
                <a:srgbClr val="1B3D6C"/>
              </a:buClr>
              <a:buFont typeface="Wingdings" charset="2"/>
              <a:buChar char="Ø"/>
              <a:defRPr/>
            </a:lvl4pPr>
            <a:lvl5pPr marL="1657350" indent="-285750">
              <a:buClr>
                <a:srgbClr val="1B3D6C"/>
              </a:buClr>
              <a:buFont typeface="Wingdings" charset="2"/>
              <a:buChar char="Ø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39624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23950"/>
            <a:ext cx="4419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/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FC34-5206-45FA-A6B2-955DFABF1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603E2-753D-49F2-B2B1-D76008093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D0B8-A1D4-4313-AC8C-31D5E0DB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A06F-9FF0-4DD3-9CA0-DF2D4EF2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D405-43AD-4B88-9D41-03F2E0B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1123950"/>
            <a:ext cx="8686800" cy="336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 noChangeArrowheads="1"/>
          </p:cNvSpPr>
          <p:nvPr userDrawn="1"/>
        </p:nvSpPr>
        <p:spPr bwMode="auto">
          <a:xfrm>
            <a:off x="1181100" y="4572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0" name="Rectangle 9"/>
          <p:cNvSpPr>
            <a:spLocks noGrp="1" noChangeArrowheads="1"/>
          </p:cNvSpPr>
          <p:nvPr userDrawn="1"/>
        </p:nvSpPr>
        <p:spPr bwMode="auto">
          <a:xfrm>
            <a:off x="3181350" y="4572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25" r:id="rId2"/>
    <p:sldLayoutId id="2147484827" r:id="rId3"/>
    <p:sldLayoutId id="2147484836" r:id="rId4"/>
  </p:sldLayoutIdLst>
  <p:hf hdr="0" ftr="0" dt="0"/>
  <p:txStyles>
    <p:titleStyle>
      <a:lvl1pPr marL="0" marR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1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8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438150"/>
            <a:ext cx="8686800" cy="40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B3D6C"/>
        </a:buClr>
        <a:buFont typeface="Wingdings" charset="2"/>
        <a:buChar char="Ø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60556" y="2019299"/>
            <a:ext cx="9144000" cy="201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Helvetica" pitchFamily="2" charset="0"/>
              </a:rPr>
              <a:t>Giol </a:t>
            </a:r>
            <a:r>
              <a:rPr lang="en-US" altLang="en-US" sz="1600" b="1" kern="0" dirty="0" err="1">
                <a:solidFill>
                  <a:schemeClr val="bg1"/>
                </a:solidFill>
                <a:latin typeface="Helvetica" pitchFamily="2" charset="0"/>
              </a:rPr>
              <a:t>Vinyals</a:t>
            </a:r>
            <a:r>
              <a:rPr lang="en-US" altLang="en-US" sz="1600" b="1" kern="0" dirty="0">
                <a:solidFill>
                  <a:schemeClr val="bg1"/>
                </a:solidFill>
                <a:latin typeface="Helvetica" pitchFamily="2" charset="0"/>
              </a:rPr>
              <a:t>-</a:t>
            </a:r>
            <a:r>
              <a:rPr lang="en-US" altLang="en-US" sz="1600" b="1" kern="0" dirty="0" err="1">
                <a:solidFill>
                  <a:schemeClr val="bg1"/>
                </a:solidFill>
                <a:latin typeface="Helvetica" pitchFamily="2" charset="0"/>
              </a:rPr>
              <a:t>i</a:t>
            </a:r>
            <a:r>
              <a:rPr lang="en-US" altLang="en-US" sz="1600" b="1" kern="0" dirty="0">
                <a:solidFill>
                  <a:schemeClr val="bg1"/>
                </a:solidFill>
                <a:latin typeface="Helvetica" pitchFamily="2" charset="0"/>
              </a:rPr>
              <a:t>-Roca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Helvetica" pitchFamily="2" charset="0"/>
              </a:rPr>
              <a:t>Embry-Riddle Aeronautical University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 dirty="0">
                <a:solidFill>
                  <a:schemeClr val="bg1"/>
                </a:solidFill>
                <a:latin typeface="Helvetica" pitchFamily="2" charset="0"/>
              </a:rPr>
              <a:t>2025 Region II Student Conference, 3-4 April 2025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Helvetica" pitchFamily="2" charset="0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Copyright © by Giol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</a:rPr>
              <a:t>Vinyals-i-roca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br>
              <a:rPr lang="en-US" sz="16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Published by the American Institute of Aeronautics and Astronautics, Inc., with permission.</a:t>
            </a:r>
            <a:endParaRPr lang="en-US" altLang="en-US" sz="1600" kern="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  <a:latin typeface="Helvetica" pitchFamily="2" charset="0"/>
              </a:rPr>
              <a:t>Proposal for a CubeSat probe constellation to map Titan's atmosphere</a:t>
            </a:r>
          </a:p>
        </p:txBody>
      </p:sp>
    </p:spTree>
    <p:extLst>
      <p:ext uri="{BB962C8B-B14F-4D97-AF65-F5344CB8AC3E}">
        <p14:creationId xmlns:p14="http://schemas.microsoft.com/office/powerpoint/2010/main" val="32406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262E-4C00-6397-CE57-7059A5B4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design: PCBs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0BCD5-7BCF-0481-9B61-45D62D53A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5" name="Taula 1">
            <a:extLst>
              <a:ext uri="{FF2B5EF4-FFF2-40B4-BE49-F238E27FC236}">
                <a16:creationId xmlns:a16="http://schemas.microsoft.com/office/drawing/2014/main" id="{3C99F0D5-38F9-91F6-5174-85BBD2762C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176274"/>
              </p:ext>
            </p:extLst>
          </p:nvPr>
        </p:nvGraphicFramePr>
        <p:xfrm>
          <a:off x="612513" y="744846"/>
          <a:ext cx="7558975" cy="4055754"/>
        </p:xfrm>
        <a:graphic>
          <a:graphicData uri="http://schemas.openxmlformats.org/drawingml/2006/table">
            <a:tbl>
              <a:tblPr/>
              <a:tblGrid>
                <a:gridCol w="1511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1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993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s-ES" sz="2000" dirty="0" err="1">
                          <a:latin typeface="Helvetica" pitchFamily="2" charset="0"/>
                        </a:rPr>
                        <a:t>Board</a:t>
                      </a:r>
                      <a:r>
                        <a:rPr sz="2000" dirty="0">
                          <a:latin typeface="Helvetica" pitchFamily="2" charset="0"/>
                        </a:rPr>
                        <a:t> 1</a:t>
                      </a:r>
                    </a:p>
                  </a:txBody>
                  <a:tcPr marL="21362" marR="21362" marT="21362" marB="21362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s-ES" sz="2000" dirty="0" err="1">
                          <a:latin typeface="Helvetica" pitchFamily="2" charset="0"/>
                        </a:rPr>
                        <a:t>Board</a:t>
                      </a:r>
                      <a:r>
                        <a:rPr sz="2000" dirty="0">
                          <a:latin typeface="Helvetica" pitchFamily="2" charset="0"/>
                        </a:rPr>
                        <a:t> 2</a:t>
                      </a:r>
                    </a:p>
                  </a:txBody>
                  <a:tcPr marL="21362" marR="21362" marT="21362" marB="21362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s-ES" sz="2000" dirty="0" err="1">
                          <a:latin typeface="Helvetica" pitchFamily="2" charset="0"/>
                        </a:rPr>
                        <a:t>Board</a:t>
                      </a:r>
                      <a:r>
                        <a:rPr sz="2000" dirty="0">
                          <a:latin typeface="Helvetica" pitchFamily="2" charset="0"/>
                        </a:rPr>
                        <a:t> 3</a:t>
                      </a:r>
                    </a:p>
                  </a:txBody>
                  <a:tcPr marL="21362" marR="21362" marT="21362" marB="21362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>
                          <a:latin typeface="Helvetica" pitchFamily="2" charset="0"/>
                        </a:rPr>
                        <a:t>Geiger Counter</a:t>
                      </a:r>
                    </a:p>
                  </a:txBody>
                  <a:tcPr marL="21362" marR="21362" marT="21362" marB="21362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322">
                <a:tc>
                  <a:txBody>
                    <a:bodyPr/>
                    <a:lstStyle/>
                    <a:p>
                      <a:pPr defTabSz="914400"/>
                      <a:r>
                        <a:rPr sz="2000" b="1" dirty="0">
                          <a:latin typeface="Helvetica" pitchFamily="2" charset="0"/>
                        </a:rPr>
                        <a:t>Schematic</a:t>
                      </a:r>
                    </a:p>
                  </a:txBody>
                  <a:tcPr marL="21362" marR="21362" marT="21362" marB="21362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 dirty="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4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5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3359">
                <a:tc>
                  <a:txBody>
                    <a:bodyPr/>
                    <a:lstStyle/>
                    <a:p>
                      <a:pPr defTabSz="914400"/>
                      <a:r>
                        <a:rPr sz="2000" b="1">
                          <a:latin typeface="Helvetica" pitchFamily="2" charset="0"/>
                        </a:rPr>
                        <a:t>Board</a:t>
                      </a:r>
                    </a:p>
                  </a:txBody>
                  <a:tcPr marL="21362" marR="21362" marT="21362" marB="21362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 dirty="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6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9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169">
                <a:tc>
                  <a:txBody>
                    <a:bodyPr/>
                    <a:lstStyle/>
                    <a:p>
                      <a:pPr defTabSz="914400"/>
                      <a:r>
                        <a:rPr sz="2000" b="1">
                          <a:latin typeface="Helvetica" pitchFamily="2" charset="0"/>
                        </a:rPr>
                        <a:t>3D model</a:t>
                      </a:r>
                    </a:p>
                  </a:txBody>
                  <a:tcPr marL="21362" marR="21362" marT="21362" marB="21362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 dirty="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10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11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1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 sz="2000">
                        <a:latin typeface="Helvetica" pitchFamily="2" charset="0"/>
                      </a:endParaRPr>
                    </a:p>
                  </a:txBody>
                  <a:tcPr marL="21362" marR="21362" marT="21362" marB="21362" anchor="ctr" horzOverflow="overflow">
                    <a:blipFill rotWithShape="1">
                      <a:blip r:embed="rId13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77">
                <a:tc gridSpan="5">
                  <a:txBody>
                    <a:bodyPr/>
                    <a:lstStyle/>
                    <a:p>
                      <a:pPr defTabSz="2438338">
                        <a:defRPr sz="2400">
                          <a:solidFill>
                            <a:srgbClr val="5E5E5E"/>
                          </a:solidFill>
                        </a:defRPr>
                      </a:pPr>
                      <a:endParaRPr sz="1600" dirty="0">
                        <a:latin typeface="Helvetica" pitchFamily="2" charset="0"/>
                      </a:endParaRPr>
                    </a:p>
                  </a:txBody>
                  <a:tcPr marL="89740" marR="89740" marT="44870" marB="44870" anchor="ctr" horzOverflow="overflow">
                    <a:lnL/>
                    <a:lnR/>
                    <a:lnB/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2927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E7B64-AA50-9AF7-FB15-05C97FA6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 and prototype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0056B-FA48-1ED6-9B3B-D5C614067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5" name="Agrupa">
            <a:extLst>
              <a:ext uri="{FF2B5EF4-FFF2-40B4-BE49-F238E27FC236}">
                <a16:creationId xmlns:a16="http://schemas.microsoft.com/office/drawing/2014/main" id="{2A868B0A-B641-41B3-3A65-D554609A15C4}"/>
              </a:ext>
            </a:extLst>
          </p:cNvPr>
          <p:cNvGrpSpPr/>
          <p:nvPr/>
        </p:nvGrpSpPr>
        <p:grpSpPr>
          <a:xfrm>
            <a:off x="4788992" y="1338464"/>
            <a:ext cx="3595444" cy="2867106"/>
            <a:chOff x="0" y="0"/>
            <a:chExt cx="11870078" cy="9465524"/>
          </a:xfrm>
        </p:grpSpPr>
        <p:pic>
          <p:nvPicPr>
            <p:cNvPr id="6" name="prototype.jpeg" descr="prototype.jpeg">
              <a:extLst>
                <a:ext uri="{FF2B5EF4-FFF2-40B4-BE49-F238E27FC236}">
                  <a16:creationId xmlns:a16="http://schemas.microsoft.com/office/drawing/2014/main" id="{B48EB020-7A5C-E1D4-039A-C16133F8F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870079" cy="8902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Caption">
              <a:extLst>
                <a:ext uri="{FF2B5EF4-FFF2-40B4-BE49-F238E27FC236}">
                  <a16:creationId xmlns:a16="http://schemas.microsoft.com/office/drawing/2014/main" id="{3F950DC7-114C-8519-DBD0-54AC9A352F21}"/>
                </a:ext>
              </a:extLst>
            </p:cNvPr>
            <p:cNvSpPr/>
            <p:nvPr/>
          </p:nvSpPr>
          <p:spPr>
            <a:xfrm>
              <a:off x="0" y="9004158"/>
              <a:ext cx="11870079" cy="4613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s-ES" sz="1800" dirty="0">
                  <a:latin typeface="Helvetica" pitchFamily="2" charset="0"/>
                </a:rPr>
                <a:t>CAPO </a:t>
              </a:r>
              <a:r>
                <a:rPr lang="es-ES" sz="1800" dirty="0" err="1">
                  <a:latin typeface="Helvetica" pitchFamily="2" charset="0"/>
                </a:rPr>
                <a:t>prototype</a:t>
              </a:r>
              <a:endParaRPr sz="1800" dirty="0">
                <a:latin typeface="Helvetica" pitchFamily="2" charset="0"/>
              </a:endParaRPr>
            </a:p>
          </p:txBody>
        </p:sp>
      </p:grpSp>
      <p:grpSp>
        <p:nvGrpSpPr>
          <p:cNvPr id="8" name="Agrupa">
            <a:extLst>
              <a:ext uri="{FF2B5EF4-FFF2-40B4-BE49-F238E27FC236}">
                <a16:creationId xmlns:a16="http://schemas.microsoft.com/office/drawing/2014/main" id="{2F696121-5EE7-BC8F-A624-B691B3E1157E}"/>
              </a:ext>
            </a:extLst>
          </p:cNvPr>
          <p:cNvGrpSpPr/>
          <p:nvPr/>
        </p:nvGrpSpPr>
        <p:grpSpPr>
          <a:xfrm>
            <a:off x="829590" y="1167453"/>
            <a:ext cx="3141822" cy="3976047"/>
            <a:chOff x="0" y="0"/>
            <a:chExt cx="10312400" cy="13050576"/>
          </a:xfrm>
        </p:grpSpPr>
        <p:pic>
          <p:nvPicPr>
            <p:cNvPr id="9" name="3D_prototype.png" descr="3D_prototype.png">
              <a:extLst>
                <a:ext uri="{FF2B5EF4-FFF2-40B4-BE49-F238E27FC236}">
                  <a16:creationId xmlns:a16="http://schemas.microsoft.com/office/drawing/2014/main" id="{88954F60-FA6E-661C-A3B0-C7297EB8B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312400" cy="9410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Caption">
              <a:extLst>
                <a:ext uri="{FF2B5EF4-FFF2-40B4-BE49-F238E27FC236}">
                  <a16:creationId xmlns:a16="http://schemas.microsoft.com/office/drawing/2014/main" id="{CB5AE0B5-AB33-2453-F98B-F60023E109E1}"/>
                </a:ext>
              </a:extLst>
            </p:cNvPr>
            <p:cNvSpPr/>
            <p:nvPr/>
          </p:nvSpPr>
          <p:spPr>
            <a:xfrm>
              <a:off x="0" y="9512296"/>
              <a:ext cx="10312400" cy="3538280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s-ES" sz="1800" dirty="0">
                  <a:latin typeface="Helvetica" pitchFamily="2" charset="0"/>
                </a:rPr>
                <a:t>3D </a:t>
              </a:r>
              <a:r>
                <a:rPr lang="es-ES" sz="1800" dirty="0" err="1">
                  <a:latin typeface="Helvetica" pitchFamily="2" charset="0"/>
                </a:rPr>
                <a:t>model</a:t>
              </a:r>
              <a:r>
                <a:rPr lang="es-ES" sz="1800" dirty="0">
                  <a:latin typeface="Helvetica" pitchFamily="2" charset="0"/>
                </a:rPr>
                <a:t>, </a:t>
              </a:r>
              <a:r>
                <a:rPr lang="es-ES" sz="1800" dirty="0" err="1">
                  <a:latin typeface="Helvetica" pitchFamily="2" charset="0"/>
                </a:rPr>
                <a:t>designed</a:t>
              </a:r>
              <a:r>
                <a:rPr lang="es-ES" sz="1800" dirty="0">
                  <a:latin typeface="Helvetica" pitchFamily="2" charset="0"/>
                </a:rPr>
                <a:t> </a:t>
              </a:r>
              <a:r>
                <a:rPr lang="es-ES" sz="1800" dirty="0" err="1">
                  <a:latin typeface="Helvetica" pitchFamily="2" charset="0"/>
                </a:rPr>
                <a:t>with</a:t>
              </a:r>
              <a:r>
                <a:rPr lang="es-ES" sz="1800" dirty="0">
                  <a:latin typeface="Helvetica" pitchFamily="2" charset="0"/>
                </a:rPr>
                <a:t> </a:t>
              </a:r>
              <a:r>
                <a:rPr lang="es-ES" sz="1800" dirty="0" err="1">
                  <a:latin typeface="Helvetica" pitchFamily="2" charset="0"/>
                </a:rPr>
                <a:t>Fusion</a:t>
              </a:r>
              <a:r>
                <a:rPr lang="es-ES" sz="1800" dirty="0">
                  <a:latin typeface="Helvetica" pitchFamily="2" charset="0"/>
                </a:rPr>
                <a:t> 360</a:t>
              </a:r>
              <a:endParaRPr sz="1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653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50C2-E9D0-5E83-4EB4-911B0CB8C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and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9FD80-49D5-468E-6B91-0DD129EC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Bol d’amanida amb arròs fregit, ous bullits i bastonets xinesos" descr="Bol d’amanida amb arròs fregit, ous bullits i bastonets xinesos">
            <a:extLst>
              <a:ext uri="{FF2B5EF4-FFF2-40B4-BE49-F238E27FC236}">
                <a16:creationId xmlns:a16="http://schemas.microsoft.com/office/drawing/2014/main" id="{2ACCFBAE-4B44-84BF-6374-B773735107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35" b="4935"/>
          <a:stretch>
            <a:fillRect/>
          </a:stretch>
        </p:blipFill>
        <p:spPr>
          <a:xfrm>
            <a:off x="5995342" y="984378"/>
            <a:ext cx="1932155" cy="1408153"/>
          </a:xfrm>
          <a:prstGeom prst="rect">
            <a:avLst/>
          </a:prstGeom>
        </p:spPr>
      </p:pic>
      <p:pic>
        <p:nvPicPr>
          <p:cNvPr id="6" name="Bol amb minihamburgueses de salmó, amanida i hummus " descr="Bol amb minihamburgueses de salmó, amanida i hummus ">
            <a:extLst>
              <a:ext uri="{FF2B5EF4-FFF2-40B4-BE49-F238E27FC236}">
                <a16:creationId xmlns:a16="http://schemas.microsoft.com/office/drawing/2014/main" id="{13988AC4-80B4-77D9-04C2-7474A7BA26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5"/>
          <a:stretch>
            <a:fillRect/>
          </a:stretch>
        </p:blipFill>
        <p:spPr>
          <a:xfrm>
            <a:off x="5995313" y="2551818"/>
            <a:ext cx="1932184" cy="1409491"/>
          </a:xfrm>
          <a:prstGeom prst="rect">
            <a:avLst/>
          </a:prstGeom>
        </p:spPr>
      </p:pic>
      <p:grpSp>
        <p:nvGrpSpPr>
          <p:cNvPr id="7" name="Agrupa">
            <a:extLst>
              <a:ext uri="{FF2B5EF4-FFF2-40B4-BE49-F238E27FC236}">
                <a16:creationId xmlns:a16="http://schemas.microsoft.com/office/drawing/2014/main" id="{C6EBF923-4CD1-9F24-60F0-11B5BC57D55F}"/>
              </a:ext>
            </a:extLst>
          </p:cNvPr>
          <p:cNvGrpSpPr/>
          <p:nvPr/>
        </p:nvGrpSpPr>
        <p:grpSpPr>
          <a:xfrm>
            <a:off x="282057" y="1164863"/>
            <a:ext cx="5203124" cy="2994259"/>
            <a:chOff x="-2" y="0"/>
            <a:chExt cx="14543482" cy="8369388"/>
          </a:xfrm>
        </p:grpSpPr>
        <p:pic>
          <p:nvPicPr>
            <p:cNvPr id="8" name="groundstation_last.jpeg">
              <a:extLst>
                <a:ext uri="{FF2B5EF4-FFF2-40B4-BE49-F238E27FC236}">
                  <a16:creationId xmlns:a16="http://schemas.microsoft.com/office/drawing/2014/main" id="{77E91CC5-D62A-BCB9-D70D-8BCC2F57E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468" y="0"/>
              <a:ext cx="13782547" cy="7908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Caption">
              <a:extLst>
                <a:ext uri="{FF2B5EF4-FFF2-40B4-BE49-F238E27FC236}">
                  <a16:creationId xmlns:a16="http://schemas.microsoft.com/office/drawing/2014/main" id="{89E26E75-D0F7-16FD-0BE2-C87B5BD9DCD8}"/>
                </a:ext>
              </a:extLst>
            </p:cNvPr>
            <p:cNvSpPr/>
            <p:nvPr/>
          </p:nvSpPr>
          <p:spPr>
            <a:xfrm>
              <a:off x="-2" y="7908021"/>
              <a:ext cx="14543482" cy="4613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s-ES" sz="1600" dirty="0" err="1">
                  <a:latin typeface="Helvetica" pitchFamily="2" charset="0"/>
                </a:rPr>
                <a:t>Ground</a:t>
              </a:r>
              <a:r>
                <a:rPr lang="es-ES" sz="1600" dirty="0">
                  <a:latin typeface="Helvetica" pitchFamily="2" charset="0"/>
                </a:rPr>
                <a:t> </a:t>
              </a:r>
              <a:r>
                <a:rPr lang="es-ES" sz="1600" dirty="0" err="1">
                  <a:latin typeface="Helvetica" pitchFamily="2" charset="0"/>
                </a:rPr>
                <a:t>station</a:t>
              </a:r>
              <a:endParaRPr sz="1600" dirty="0">
                <a:latin typeface="Helvetica" pitchFamily="2" charset="0"/>
              </a:endParaRPr>
            </a:p>
          </p:txBody>
        </p:sp>
      </p:grpSp>
      <p:sp>
        <p:nvSpPr>
          <p:cNvPr id="10" name="Caption">
            <a:extLst>
              <a:ext uri="{FF2B5EF4-FFF2-40B4-BE49-F238E27FC236}">
                <a16:creationId xmlns:a16="http://schemas.microsoft.com/office/drawing/2014/main" id="{2583F994-3CF7-EFD2-2405-196D1FFC2974}"/>
              </a:ext>
            </a:extLst>
          </p:cNvPr>
          <p:cNvSpPr/>
          <p:nvPr/>
        </p:nvSpPr>
        <p:spPr>
          <a:xfrm>
            <a:off x="5130061" y="4039039"/>
            <a:ext cx="3785339" cy="120083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rPr lang="es-ES" sz="1600" dirty="0" err="1">
                <a:latin typeface="Helvetica" pitchFamily="2" charset="0"/>
              </a:rPr>
              <a:t>Validation</a:t>
            </a:r>
            <a:r>
              <a:rPr lang="es-ES" sz="1600" dirty="0">
                <a:latin typeface="Helvetica" pitchFamily="2" charset="0"/>
              </a:rPr>
              <a:t> test</a:t>
            </a:r>
            <a:endParaRPr sz="1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72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EE489-1D0B-9DE7-CE1D-58CBFDF3F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17FD7D-707E-0105-AC87-106204F58F6A}"/>
              </a:ext>
            </a:extLst>
          </p:cNvPr>
          <p:cNvSpPr/>
          <p:nvPr/>
        </p:nvSpPr>
        <p:spPr bwMode="auto"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F21239-9AA0-390D-4E51-42FBC46407FC}"/>
              </a:ext>
            </a:extLst>
          </p:cNvPr>
          <p:cNvSpPr txBox="1">
            <a:spLocks/>
          </p:cNvSpPr>
          <p:nvPr/>
        </p:nvSpPr>
        <p:spPr bwMode="auto">
          <a:xfrm>
            <a:off x="0" y="171230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  <a:latin typeface="Helvetica" pitchFamily="2" charset="0"/>
              </a:rPr>
              <a:t>Conclusions and Future Research</a:t>
            </a:r>
          </a:p>
        </p:txBody>
      </p:sp>
    </p:spTree>
    <p:extLst>
      <p:ext uri="{BB962C8B-B14F-4D97-AF65-F5344CB8AC3E}">
        <p14:creationId xmlns:p14="http://schemas.microsoft.com/office/powerpoint/2010/main" val="2631131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071AB8-6012-AF12-2657-AD840BE88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4343400" cy="3371850"/>
          </a:xfrm>
        </p:spPr>
        <p:txBody>
          <a:bodyPr/>
          <a:lstStyle/>
          <a:p>
            <a:r>
              <a:rPr lang="en-US" sz="2400" dirty="0"/>
              <a:t>Scientific</a:t>
            </a:r>
          </a:p>
          <a:p>
            <a:pPr lvl="1"/>
            <a:r>
              <a:rPr lang="en-US" sz="2200" dirty="0"/>
              <a:t>Proposal to create a 3D profile of Titan’s atmosphere</a:t>
            </a:r>
          </a:p>
          <a:p>
            <a:pPr lvl="1"/>
            <a:endParaRPr lang="en-US" sz="2200" dirty="0"/>
          </a:p>
          <a:p>
            <a:r>
              <a:rPr lang="en-US" sz="2400" dirty="0"/>
              <a:t>Technical</a:t>
            </a:r>
          </a:p>
          <a:p>
            <a:pPr lvl="1"/>
            <a:r>
              <a:rPr lang="en-US" sz="2200" dirty="0"/>
              <a:t>Design and functional CAPO prototype</a:t>
            </a:r>
          </a:p>
          <a:p>
            <a:pPr lvl="1"/>
            <a:r>
              <a:rPr lang="en-US" sz="2200" dirty="0"/>
              <a:t>NAVSAT’s design</a:t>
            </a:r>
          </a:p>
          <a:p>
            <a:pPr lvl="1"/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635AD-EB8F-A354-FF99-4158B95A6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0" y="1123950"/>
            <a:ext cx="4419600" cy="3371850"/>
          </a:xfrm>
        </p:spPr>
        <p:txBody>
          <a:bodyPr/>
          <a:lstStyle/>
          <a:p>
            <a:pPr lvl="1"/>
            <a:endParaRPr lang="en-US" sz="2000" dirty="0"/>
          </a:p>
          <a:p>
            <a:r>
              <a:rPr lang="en-US" sz="2400" dirty="0"/>
              <a:t>Established requirements:</a:t>
            </a:r>
          </a:p>
          <a:p>
            <a:pPr lvl="1"/>
            <a:r>
              <a:rPr lang="en-US" sz="2200" dirty="0"/>
              <a:t>CAPOs</a:t>
            </a:r>
          </a:p>
          <a:p>
            <a:pPr lvl="1"/>
            <a:r>
              <a:rPr lang="en-US" sz="2200" dirty="0"/>
              <a:t>NAVSATs</a:t>
            </a:r>
          </a:p>
          <a:p>
            <a:pPr lvl="1"/>
            <a:r>
              <a:rPr lang="en-US" sz="2200" dirty="0"/>
              <a:t>MOTHER</a:t>
            </a:r>
          </a:p>
          <a:p>
            <a:pPr lvl="1"/>
            <a:r>
              <a:rPr lang="en-US" sz="2200" dirty="0"/>
              <a:t>Launch Vehicle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9843-C550-66A0-0BA6-65224811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FA59A8-B288-883B-3FA6-8B203BCE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591883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B47F2-79A4-BD53-2815-13C0A13D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617DA-DC7C-04B4-1730-58359F030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Ethical considerations:</a:t>
            </a:r>
          </a:p>
          <a:p>
            <a:pPr lvl="1"/>
            <a:r>
              <a:rPr lang="en-US" dirty="0"/>
              <a:t>RTGs, waste and contamination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Combine with existing missions: Dragonfly</a:t>
            </a:r>
          </a:p>
          <a:p>
            <a:r>
              <a:rPr lang="en-US" dirty="0"/>
              <a:t>Extend concept to other planets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5D622-E1BA-60A4-D67B-1BE4BD47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52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A081A-1570-DEA8-C5BE-2705A4B53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A49B01-C4C9-D270-C77E-2F9980CC1448}"/>
              </a:ext>
            </a:extLst>
          </p:cNvPr>
          <p:cNvSpPr/>
          <p:nvPr/>
        </p:nvSpPr>
        <p:spPr bwMode="auto">
          <a:xfrm>
            <a:off x="-357352" y="-181621"/>
            <a:ext cx="9637986" cy="458217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2" name="titan.jpeg" descr="titan.jpeg">
            <a:extLst>
              <a:ext uri="{FF2B5EF4-FFF2-40B4-BE49-F238E27FC236}">
                <a16:creationId xmlns:a16="http://schemas.microsoft.com/office/drawing/2014/main" id="{54542225-E714-D397-5A9C-F178468A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912" y="-331642"/>
            <a:ext cx="4582173" cy="458217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DE4C84-AED6-9AA5-1B88-B1EA132534AD}"/>
              </a:ext>
            </a:extLst>
          </p:cNvPr>
          <p:cNvSpPr txBox="1">
            <a:spLocks/>
          </p:cNvSpPr>
          <p:nvPr/>
        </p:nvSpPr>
        <p:spPr bwMode="auto">
          <a:xfrm>
            <a:off x="0" y="171230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  <a:latin typeface="Helvetica" pitchFamily="2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4075789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622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19C0B-F1BA-2A05-2EC1-A63B24B2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Bol d’amanida amb arròs fregit, ous bullits i bastonets xinesos" descr="Bol d’amanida amb arròs fregit, ous bullits i bastonets xinesos">
            <a:extLst>
              <a:ext uri="{FF2B5EF4-FFF2-40B4-BE49-F238E27FC236}">
                <a16:creationId xmlns:a16="http://schemas.microsoft.com/office/drawing/2014/main" id="{955C07C0-A177-14A4-682F-F6E80423A4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3" b="1413"/>
          <a:stretch>
            <a:fillRect/>
          </a:stretch>
        </p:blipFill>
        <p:spPr>
          <a:xfrm>
            <a:off x="5355772" y="604009"/>
            <a:ext cx="2276509" cy="1659117"/>
          </a:xfrm>
          <a:prstGeom prst="rect">
            <a:avLst/>
          </a:prstGeom>
        </p:spPr>
      </p:pic>
      <p:pic>
        <p:nvPicPr>
          <p:cNvPr id="6" name="Bol amb minihamburgueses de salmó, amanida i hummus " descr="Bol amb minihamburgueses de salmó, amanida i hummus ">
            <a:extLst>
              <a:ext uri="{FF2B5EF4-FFF2-40B4-BE49-F238E27FC236}">
                <a16:creationId xmlns:a16="http://schemas.microsoft.com/office/drawing/2014/main" id="{758ED5AD-0F7E-7658-344C-A024061F54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68" r="8868"/>
          <a:stretch>
            <a:fillRect/>
          </a:stretch>
        </p:blipFill>
        <p:spPr>
          <a:xfrm>
            <a:off x="5355772" y="2636880"/>
            <a:ext cx="2276544" cy="1660695"/>
          </a:xfrm>
          <a:prstGeom prst="rect">
            <a:avLst/>
          </a:prstGeom>
        </p:spPr>
      </p:pic>
      <p:pic>
        <p:nvPicPr>
          <p:cNvPr id="7" name="Bol de pasta pappardelle amb mantega de julivert, avellanes torrades i formatge parmesà ratllat" descr="Bol de pasta pappardelle amb mantega de julivert, avellanes torrades i formatge parmesà ratllat">
            <a:extLst>
              <a:ext uri="{FF2B5EF4-FFF2-40B4-BE49-F238E27FC236}">
                <a16:creationId xmlns:a16="http://schemas.microsoft.com/office/drawing/2014/main" id="{E8A5B844-32B1-19A8-F130-755CA1AA85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45" r="2745"/>
          <a:stretch>
            <a:fillRect/>
          </a:stretch>
        </p:blipFill>
        <p:spPr>
          <a:xfrm>
            <a:off x="513608" y="1098126"/>
            <a:ext cx="3878051" cy="30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04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944C-6DFC-E092-EFB6-9A64958D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MOTHER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E624C-A0AD-0A94-7A51-C68D121F3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be able to communicate with the Earth control station.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be able to control its attitude during all parts of the mission, including the cruse from the Earth.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bring a protective environment to all the passengers (CAPOs plus NAVSATs), from radiation, micro meteorites, extreme temperatures from launch until deployment.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be able to manage the health of the batteries in all of the passengers and ensure that they are all fully charged before deployment.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be able to communicate (send and receive) with the visible NAVSATs using a radio link.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be able to communicate (send and receive) with the CAPOs using a radio link.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spin the CAPOs around their long axis, by powering a reaction wheel inside the CAPO, before deployment.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be able to deploy the NAVSATs.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include the means for the mission control </a:t>
            </a:r>
            <a:r>
              <a:rPr lang="en-US" sz="1200" dirty="0" err="1"/>
              <a:t>centre</a:t>
            </a:r>
            <a:r>
              <a:rPr lang="en-US" sz="1200" dirty="0"/>
              <a:t> to calculate its orbit.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have ∆v capacity to be able to maintain its orbit, considering the atmospheric drag at 600 km.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have a lifetime covering all the duration of the mission, hence include a powerful power supply system </a:t>
            </a:r>
          </a:p>
          <a:p>
            <a:pPr marL="0" indent="0">
              <a:spcAft>
                <a:spcPts val="200"/>
              </a:spcAft>
              <a:buNone/>
            </a:pPr>
            <a:r>
              <a:rPr lang="en-US" sz="1200" dirty="0"/>
              <a:t>It shall transmit navigation signals which can be received by the CAPOs </a:t>
            </a:r>
          </a:p>
          <a:p>
            <a:pPr marL="0" indent="0">
              <a:spcAft>
                <a:spcPts val="200"/>
              </a:spcAft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66D8B-0CD5-162E-2E19-E3D16488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7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B0101-1CF5-412F-BE12-7B8B6CCF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AAF9C-0D35-B905-129A-AD682DBD5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Scientific</a:t>
            </a:r>
          </a:p>
          <a:p>
            <a:pPr lvl="1"/>
            <a:r>
              <a:rPr lang="en-US" sz="2200" dirty="0"/>
              <a:t>Design a mission to create a 3D profile of Titan’s atmosphere</a:t>
            </a:r>
          </a:p>
          <a:p>
            <a:pPr lvl="1"/>
            <a:endParaRPr lang="en-US" dirty="0"/>
          </a:p>
          <a:p>
            <a:r>
              <a:rPr lang="en-US" dirty="0"/>
              <a:t>Technical</a:t>
            </a:r>
          </a:p>
          <a:p>
            <a:pPr lvl="1"/>
            <a:r>
              <a:rPr lang="en-US" sz="2200" dirty="0"/>
              <a:t>Design and build a CubeSat prototype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9BD6B-3ADF-5B5F-8C4E-F351295F0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7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0BFF3-7EE6-9562-E4FD-38F13D5EC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B11A4-B046-8F04-8A4A-54920E021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NAVSATs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ECBAA-2DBD-E3F9-E5D8-262A9200D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have a propulsion system with enough ∆v to perform the Hohmann transfer orbit.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have additional ∆v capacity to be able to maintain its orbit, considering the atmospheric drag at 600 km.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be capable of sending and receiving data from other visible NAVSATs and MOTHER, if visible.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include the means to allow the calculation of its orbit.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include the means to know and control its attitude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have a lifetime covering all the duration of the mission, hence include a powerful power supply system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transmit navigation signals which can be received by the CAPOs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B5DB5-E495-E18E-B3F6-67441357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92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BBE7A-4C46-B24B-AC7A-A97F04F96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70ADA-664A-A9EA-1D81-C94D2530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CAPOs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73906-66F0-4F38-36AE-124060BAA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have a propulsion system of maximum 1U, capable of providing a ∆v of more than 1.7 km/s.  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have a system to remove the spin (de-spin) after the propulsion system has been fired. 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have a means to limit its descent speed.  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have a power source capable of operations for X minutes (descent time plus surface time). 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The power source shall be capable of charging from the MOTHER and receiving charge from the de-spin mechanism. 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be able to endure Titan’s harsh atmospheric conditions, such as very low temperatures (down to 70 K), CH4 rain, etc. 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be able to transmit and receive data via a radio link with the MOTHER. It shall be able to receive data from the NAVSATs. 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be able to measure the following parameters: Temperature; CH4; Ultraviolet light; Atmospheric pressure; Magnetic field; CO2; Other VOC; Energetic particles. 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be able to store all the measurements’ data while it is not linked with the MOTHER. </a:t>
            </a:r>
          </a:p>
          <a:p>
            <a:pPr marL="0" indent="0" defTabSz="1999437">
              <a:spcBef>
                <a:spcPts val="288"/>
              </a:spcBef>
              <a:spcAft>
                <a:spcPts val="200"/>
              </a:spcAft>
              <a:buSzTx/>
              <a:buNone/>
              <a:defRPr sz="3936"/>
            </a:pPr>
            <a:r>
              <a:rPr lang="en-US" sz="1200" dirty="0"/>
              <a:t>It shall be able to retrieve an approximate location using the NAVSATs’ signals.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60ECC-63EE-886F-2BC8-B3FBC389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63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37A8-C295-F20A-B8E8-8224CD48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CAPOs descent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EB74A-02A2-5FFF-BF03-0F1F9243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caposdescendingheigh.png" descr="caposdescendingheigh.png">
            <a:extLst>
              <a:ext uri="{FF2B5EF4-FFF2-40B4-BE49-F238E27FC236}">
                <a16:creationId xmlns:a16="http://schemas.microsoft.com/office/drawing/2014/main" id="{20776439-5DD2-CE4F-8A31-472A19E5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06" y="2927475"/>
            <a:ext cx="2889513" cy="178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aposdescendingvelocity.png" descr="caposdescendingvelocity.png">
            <a:extLst>
              <a:ext uri="{FF2B5EF4-FFF2-40B4-BE49-F238E27FC236}">
                <a16:creationId xmlns:a16="http://schemas.microsoft.com/office/drawing/2014/main" id="{693F9565-8E0D-C04D-6C46-2FE25FB3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06" y="908788"/>
            <a:ext cx="2889513" cy="1783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aptura de pantalla 2022-12-11 a les 10.25.05.png" descr="Captura de pantalla 2022-12-11 a les 10.25.05.png">
            <a:extLst>
              <a:ext uri="{FF2B5EF4-FFF2-40B4-BE49-F238E27FC236}">
                <a16:creationId xmlns:a16="http://schemas.microsoft.com/office/drawing/2014/main" id="{15A7C9D9-9AD6-5AFA-638C-356BE789F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338" y="1104500"/>
            <a:ext cx="3095805" cy="31746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8682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456F-B91B-B73F-AFD0-C5E2B5445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CAPOs SW flowchart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C5559-484D-C4AC-7906-81CB297B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SW flux diagram.png" descr="SW flux diagram.png">
            <a:extLst>
              <a:ext uri="{FF2B5EF4-FFF2-40B4-BE49-F238E27FC236}">
                <a16:creationId xmlns:a16="http://schemas.microsoft.com/office/drawing/2014/main" id="{A2C1182C-1EB0-3546-242B-7BCA0B16C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93" y="952653"/>
            <a:ext cx="3992952" cy="38479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6181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F643E-6AB7-D3EF-F1C5-42DCD9FE6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Hohmann transfer orbit details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55C1AB-5FB9-F10B-32A1-AAE6FF82E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68" y="1123950"/>
            <a:ext cx="6614239" cy="33639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A2A3B-5FC4-32DF-3B00-57F33E9F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9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4DB47-F569-6D90-DC10-BDF7BC4F8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F3BD95-C902-D599-736B-F18F14232F99}"/>
              </a:ext>
            </a:extLst>
          </p:cNvPr>
          <p:cNvSpPr/>
          <p:nvPr/>
        </p:nvSpPr>
        <p:spPr bwMode="auto"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D522F7-6EE0-766A-6D6B-C79A854EE9AD}"/>
              </a:ext>
            </a:extLst>
          </p:cNvPr>
          <p:cNvSpPr txBox="1">
            <a:spLocks/>
          </p:cNvSpPr>
          <p:nvPr/>
        </p:nvSpPr>
        <p:spPr bwMode="auto">
          <a:xfrm>
            <a:off x="0" y="171230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  <a:latin typeface="Helvetica" pitchFamily="2" charset="0"/>
              </a:rPr>
              <a:t>Mission Design</a:t>
            </a:r>
          </a:p>
        </p:txBody>
      </p:sp>
    </p:spTree>
    <p:extLst>
      <p:ext uri="{BB962C8B-B14F-4D97-AF65-F5344CB8AC3E}">
        <p14:creationId xmlns:p14="http://schemas.microsoft.com/office/powerpoint/2010/main" val="2643298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B4572-DC17-5803-F76E-C37BE937A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A1236-F615-1195-BD28-33C8B2966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Scientific Relevance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B63F8-C37F-9DFF-5B83-9F2EEE5F8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4760564" cy="3363648"/>
          </a:xfrm>
        </p:spPr>
        <p:txBody>
          <a:bodyPr/>
          <a:lstStyle/>
          <a:p>
            <a:r>
              <a:rPr lang="en-US" dirty="0"/>
              <a:t>Only celestial body with liquid in the surface</a:t>
            </a:r>
          </a:p>
          <a:p>
            <a:endParaRPr lang="en-US" sz="1000" dirty="0"/>
          </a:p>
          <a:p>
            <a:r>
              <a:rPr lang="en-US" dirty="0"/>
              <a:t>Atmosphere</a:t>
            </a:r>
          </a:p>
          <a:p>
            <a:endParaRPr lang="en-US" sz="1000" dirty="0"/>
          </a:p>
          <a:p>
            <a:r>
              <a:rPr lang="en-US" dirty="0"/>
              <a:t>Organic compounds</a:t>
            </a:r>
          </a:p>
          <a:p>
            <a:endParaRPr lang="en-US" sz="1000" dirty="0"/>
          </a:p>
          <a:p>
            <a:r>
              <a:rPr lang="en-US" dirty="0"/>
              <a:t>Data from Cassini-Huygens 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68306-8039-4C89-A99D-0DC2CCCC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8" name="Agrupa">
            <a:extLst>
              <a:ext uri="{FF2B5EF4-FFF2-40B4-BE49-F238E27FC236}">
                <a16:creationId xmlns:a16="http://schemas.microsoft.com/office/drawing/2014/main" id="{B9869B95-EA59-76D0-BDFB-18B4D98FA9FC}"/>
              </a:ext>
            </a:extLst>
          </p:cNvPr>
          <p:cNvGrpSpPr/>
          <p:nvPr/>
        </p:nvGrpSpPr>
        <p:grpSpPr>
          <a:xfrm>
            <a:off x="5071171" y="1268330"/>
            <a:ext cx="3841935" cy="2815213"/>
            <a:chOff x="0" y="0"/>
            <a:chExt cx="10417550" cy="7633554"/>
          </a:xfrm>
        </p:grpSpPr>
        <p:pic>
          <p:nvPicPr>
            <p:cNvPr id="9" name="vídeo-enganxat.png" descr="vídeo-enganxat.png">
              <a:extLst>
                <a:ext uri="{FF2B5EF4-FFF2-40B4-BE49-F238E27FC236}">
                  <a16:creationId xmlns:a16="http://schemas.microsoft.com/office/drawing/2014/main" id="{AE66E884-77CA-1234-3873-53CD8F72D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289" r="10289"/>
            <a:stretch>
              <a:fillRect/>
            </a:stretch>
          </p:blipFill>
          <p:spPr>
            <a:xfrm>
              <a:off x="0" y="0"/>
              <a:ext cx="10417550" cy="61371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Caption">
              <a:extLst>
                <a:ext uri="{FF2B5EF4-FFF2-40B4-BE49-F238E27FC236}">
                  <a16:creationId xmlns:a16="http://schemas.microsoft.com/office/drawing/2014/main" id="{5B167AA5-2F95-B051-31BA-B056606275E9}"/>
                </a:ext>
              </a:extLst>
            </p:cNvPr>
            <p:cNvSpPr/>
            <p:nvPr/>
          </p:nvSpPr>
          <p:spPr>
            <a:xfrm>
              <a:off x="0" y="6238875"/>
              <a:ext cx="9742539" cy="1394679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sz="1400" dirty="0">
                  <a:latin typeface="Helvetica" pitchFamily="2" charset="0"/>
                </a:rPr>
                <a:t>Global map of Titan's major geomorphological units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89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39287-7E8C-0BD9-C787-D9ED7993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E4774-D42E-EE60-B660-8E6D8FF23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4522269" cy="3363648"/>
          </a:xfrm>
        </p:spPr>
        <p:txBody>
          <a:bodyPr/>
          <a:lstStyle/>
          <a:p>
            <a:r>
              <a:rPr lang="en-US" b="1" dirty="0"/>
              <a:t>CAPO</a:t>
            </a:r>
            <a:r>
              <a:rPr lang="en-US" dirty="0"/>
              <a:t>: </a:t>
            </a:r>
            <a:r>
              <a:rPr lang="en-US" dirty="0" err="1"/>
              <a:t>Cubesat</a:t>
            </a:r>
            <a:r>
              <a:rPr lang="en-US" dirty="0"/>
              <a:t> Atmospheric </a:t>
            </a:r>
            <a:r>
              <a:rPr lang="en-US" dirty="0" err="1"/>
              <a:t>PrObe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MOTHER</a:t>
            </a:r>
            <a:r>
              <a:rPr lang="en-US" dirty="0"/>
              <a:t>: Master Orbiter for Titan </a:t>
            </a:r>
            <a:r>
              <a:rPr lang="en-US" dirty="0" err="1"/>
              <a:t>atmospHEric</a:t>
            </a:r>
            <a:r>
              <a:rPr lang="en-US" dirty="0"/>
              <a:t> Research</a:t>
            </a:r>
          </a:p>
          <a:p>
            <a:endParaRPr lang="en-US" dirty="0"/>
          </a:p>
          <a:p>
            <a:r>
              <a:rPr lang="en-US" b="1" dirty="0"/>
              <a:t>NAVSAT</a:t>
            </a:r>
            <a:r>
              <a:rPr lang="en-US" dirty="0"/>
              <a:t>: </a:t>
            </a:r>
            <a:r>
              <a:rPr lang="en-US" dirty="0" err="1"/>
              <a:t>NAVigation</a:t>
            </a:r>
            <a:r>
              <a:rPr lang="en-US" dirty="0"/>
              <a:t> </a:t>
            </a:r>
            <a:r>
              <a:rPr lang="en-US" dirty="0" err="1"/>
              <a:t>SATellite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8DB80-135A-AD06-A67E-D0B7BDF2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5" name="Agrupa">
            <a:extLst>
              <a:ext uri="{FF2B5EF4-FFF2-40B4-BE49-F238E27FC236}">
                <a16:creationId xmlns:a16="http://schemas.microsoft.com/office/drawing/2014/main" id="{8365E973-429C-3005-EEAD-9CDA29F55EE8}"/>
              </a:ext>
            </a:extLst>
          </p:cNvPr>
          <p:cNvGrpSpPr/>
          <p:nvPr/>
        </p:nvGrpSpPr>
        <p:grpSpPr>
          <a:xfrm>
            <a:off x="4864985" y="1123948"/>
            <a:ext cx="3905816" cy="3363647"/>
            <a:chOff x="0" y="0"/>
            <a:chExt cx="11673389" cy="10052997"/>
          </a:xfrm>
        </p:grpSpPr>
        <p:pic>
          <p:nvPicPr>
            <p:cNvPr id="6" name="system_diagram.png" descr="system_diagram.png">
              <a:extLst>
                <a:ext uri="{FF2B5EF4-FFF2-40B4-BE49-F238E27FC236}">
                  <a16:creationId xmlns:a16="http://schemas.microsoft.com/office/drawing/2014/main" id="{DCF6BE58-CE6B-B3D5-F43A-89D052C74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673389" cy="9490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Caption">
              <a:extLst>
                <a:ext uri="{FF2B5EF4-FFF2-40B4-BE49-F238E27FC236}">
                  <a16:creationId xmlns:a16="http://schemas.microsoft.com/office/drawing/2014/main" id="{46CCE68D-80A4-B811-130A-D007E7567C53}"/>
                </a:ext>
              </a:extLst>
            </p:cNvPr>
            <p:cNvSpPr/>
            <p:nvPr/>
          </p:nvSpPr>
          <p:spPr>
            <a:xfrm>
              <a:off x="0" y="9591631"/>
              <a:ext cx="11673389" cy="4613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s-ES" sz="1400" dirty="0" err="1">
                  <a:latin typeface="Helvetica" pitchFamily="2" charset="0"/>
                </a:rPr>
                <a:t>System</a:t>
              </a:r>
              <a:r>
                <a:rPr lang="es-ES" sz="1400" dirty="0">
                  <a:latin typeface="Helvetica" pitchFamily="2" charset="0"/>
                </a:rPr>
                <a:t> </a:t>
              </a:r>
              <a:r>
                <a:rPr lang="es-ES" sz="1400" dirty="0" err="1">
                  <a:latin typeface="Helvetica" pitchFamily="2" charset="0"/>
                </a:rPr>
                <a:t>diagram</a:t>
              </a:r>
              <a:endParaRPr sz="14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129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2FAE-E7F7-1D77-1CAB-67F4EDC1A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Trajectory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6F463-FE09-41C9-8EA1-0C4221CA8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Gravació de pantalla 2024-03-04 a les 22.12.22.mov" descr="Gravació de pantalla 2024-03-04 a les 22.12.22.mov">
            <a:extLst>
              <a:ext uri="{FF2B5EF4-FFF2-40B4-BE49-F238E27FC236}">
                <a16:creationId xmlns:a16="http://schemas.microsoft.com/office/drawing/2014/main" id="{F7F00F4E-3374-16F0-64BB-904A0FA1A02B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520" y="1285472"/>
            <a:ext cx="2879217" cy="2572555"/>
          </a:xfrm>
          <a:prstGeom prst="rect">
            <a:avLst/>
          </a:prstGeom>
        </p:spPr>
      </p:pic>
      <p:sp>
        <p:nvSpPr>
          <p:cNvPr id="6" name="Imatge extreta de JPL, NASA, Trajectory browser">
            <a:extLst>
              <a:ext uri="{FF2B5EF4-FFF2-40B4-BE49-F238E27FC236}">
                <a16:creationId xmlns:a16="http://schemas.microsoft.com/office/drawing/2014/main" id="{A4DCCF9B-6104-C989-07EA-864E65309FCA}"/>
              </a:ext>
            </a:extLst>
          </p:cNvPr>
          <p:cNvSpPr/>
          <p:nvPr/>
        </p:nvSpPr>
        <p:spPr>
          <a:xfrm>
            <a:off x="401825" y="3965831"/>
            <a:ext cx="3764609" cy="201842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rPr lang="es-ES" sz="1200" dirty="0" err="1">
                <a:latin typeface="Helvetica" pitchFamily="2" charset="0"/>
              </a:rPr>
              <a:t>Image</a:t>
            </a:r>
            <a:r>
              <a:rPr lang="es-ES" sz="1200" dirty="0">
                <a:latin typeface="Helvetica" pitchFamily="2" charset="0"/>
              </a:rPr>
              <a:t> </a:t>
            </a:r>
            <a:r>
              <a:rPr lang="es-ES" sz="1200" dirty="0" err="1">
                <a:latin typeface="Helvetica" pitchFamily="2" charset="0"/>
              </a:rPr>
              <a:t>extracted</a:t>
            </a:r>
            <a:r>
              <a:rPr lang="es-ES" sz="1200" dirty="0">
                <a:latin typeface="Helvetica" pitchFamily="2" charset="0"/>
              </a:rPr>
              <a:t> </a:t>
            </a:r>
            <a:r>
              <a:rPr lang="es-ES" sz="1200" dirty="0" err="1">
                <a:latin typeface="Helvetica" pitchFamily="2" charset="0"/>
              </a:rPr>
              <a:t>from</a:t>
            </a:r>
            <a:r>
              <a:rPr lang="es-ES" sz="1200" dirty="0">
                <a:latin typeface="Helvetica" pitchFamily="2" charset="0"/>
              </a:rPr>
              <a:t> </a:t>
            </a:r>
            <a:r>
              <a:rPr sz="1200" dirty="0">
                <a:latin typeface="Helvetica" pitchFamily="2" charset="0"/>
              </a:rPr>
              <a:t>JPL, NASA, Trajectory browser</a:t>
            </a:r>
          </a:p>
        </p:txBody>
      </p:sp>
      <p:grpSp>
        <p:nvGrpSpPr>
          <p:cNvPr id="7" name="Agrupa">
            <a:extLst>
              <a:ext uri="{FF2B5EF4-FFF2-40B4-BE49-F238E27FC236}">
                <a16:creationId xmlns:a16="http://schemas.microsoft.com/office/drawing/2014/main" id="{D78D4B08-CEEE-1B2B-C15A-790CC30EA1DC}"/>
              </a:ext>
            </a:extLst>
          </p:cNvPr>
          <p:cNvGrpSpPr/>
          <p:nvPr/>
        </p:nvGrpSpPr>
        <p:grpSpPr>
          <a:xfrm>
            <a:off x="4977568" y="1065403"/>
            <a:ext cx="3015528" cy="3649472"/>
            <a:chOff x="0" y="0"/>
            <a:chExt cx="10574485" cy="12797521"/>
          </a:xfrm>
        </p:grpSpPr>
        <p:pic>
          <p:nvPicPr>
            <p:cNvPr id="8" name="Captura de pantalla 2024-03-04 a les 19.58.15.png" descr="Captura de pantalla 2024-03-04 a les 19.58.15.png">
              <a:extLst>
                <a:ext uri="{FF2B5EF4-FFF2-40B4-BE49-F238E27FC236}">
                  <a16:creationId xmlns:a16="http://schemas.microsoft.com/office/drawing/2014/main" id="{6A455FFB-AFD9-50BC-5C9F-3FC62C05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574485" cy="9686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Caption">
              <a:extLst>
                <a:ext uri="{FF2B5EF4-FFF2-40B4-BE49-F238E27FC236}">
                  <a16:creationId xmlns:a16="http://schemas.microsoft.com/office/drawing/2014/main" id="{D45A5CFF-29CA-A84C-30F1-3ACDDD0DDFA9}"/>
                </a:ext>
              </a:extLst>
            </p:cNvPr>
            <p:cNvSpPr/>
            <p:nvPr/>
          </p:nvSpPr>
          <p:spPr>
            <a:xfrm>
              <a:off x="0" y="9787933"/>
              <a:ext cx="10574484" cy="3009588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sz="1200" dirty="0">
                  <a:latin typeface="Helvetica" pitchFamily="2" charset="0"/>
                </a:rPr>
                <a:t>Hohmann transfer orbits diagram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15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AA6B3-6D05-5374-8E20-FC2C8175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NAVSAT’s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5DFDE-A53D-ACD2-8688-460A50DD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3362D2-12BE-8B36-39AE-3F429F51D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requirements</a:t>
            </a:r>
          </a:p>
          <a:p>
            <a:endParaRPr lang="en-US" dirty="0"/>
          </a:p>
          <a:p>
            <a:pPr lvl="1"/>
            <a:r>
              <a:rPr lang="en-US" dirty="0"/>
              <a:t>Propulsion system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Localization system</a:t>
            </a:r>
          </a:p>
          <a:p>
            <a:endParaRPr lang="en-US" dirty="0"/>
          </a:p>
        </p:txBody>
      </p:sp>
      <p:pic>
        <p:nvPicPr>
          <p:cNvPr id="5" name="NAVSAT_blockdiagram.pdf" descr="NAVSAT_blockdiagram.pdf">
            <a:extLst>
              <a:ext uri="{FF2B5EF4-FFF2-40B4-BE49-F238E27FC236}">
                <a16:creationId xmlns:a16="http://schemas.microsoft.com/office/drawing/2014/main" id="{97A6374C-D556-6565-E87E-907D3E49D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419" y="932442"/>
            <a:ext cx="2484141" cy="36967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6357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5B27A-3284-0319-8F43-7ECC3246B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496AAB-C8A2-5C6D-82CE-82FBB743AAA5}"/>
              </a:ext>
            </a:extLst>
          </p:cNvPr>
          <p:cNvSpPr/>
          <p:nvPr/>
        </p:nvSpPr>
        <p:spPr bwMode="auto"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CE9F20-CCA0-DC5B-4F90-2C1014A6DBFD}"/>
              </a:ext>
            </a:extLst>
          </p:cNvPr>
          <p:cNvSpPr txBox="1">
            <a:spLocks/>
          </p:cNvSpPr>
          <p:nvPr/>
        </p:nvSpPr>
        <p:spPr bwMode="auto">
          <a:xfrm>
            <a:off x="0" y="171230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  <a:latin typeface="Helvetica" pitchFamily="2" charset="0"/>
              </a:rPr>
              <a:t>CAPO Prototype</a:t>
            </a:r>
          </a:p>
        </p:txBody>
      </p:sp>
    </p:spTree>
    <p:extLst>
      <p:ext uri="{BB962C8B-B14F-4D97-AF65-F5344CB8AC3E}">
        <p14:creationId xmlns:p14="http://schemas.microsoft.com/office/powerpoint/2010/main" val="3252460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498C0-DBE7-1847-EE1D-45AB87396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FA57C-C2C8-9469-0547-BD3EDD19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5" name="Agrupa">
            <a:extLst>
              <a:ext uri="{FF2B5EF4-FFF2-40B4-BE49-F238E27FC236}">
                <a16:creationId xmlns:a16="http://schemas.microsoft.com/office/drawing/2014/main" id="{3918C1AD-8616-B1F5-E545-F0E99C7EC5F1}"/>
              </a:ext>
            </a:extLst>
          </p:cNvPr>
          <p:cNvGrpSpPr/>
          <p:nvPr/>
        </p:nvGrpSpPr>
        <p:grpSpPr>
          <a:xfrm>
            <a:off x="1631943" y="897317"/>
            <a:ext cx="5880114" cy="3493063"/>
            <a:chOff x="0" y="0"/>
            <a:chExt cx="17092860" cy="10153960"/>
          </a:xfrm>
        </p:grpSpPr>
        <p:pic>
          <p:nvPicPr>
            <p:cNvPr id="6" name="CAPO_blockconnexions_diagram.png" descr="CAPO_blockconnexions_diagram.png">
              <a:extLst>
                <a:ext uri="{FF2B5EF4-FFF2-40B4-BE49-F238E27FC236}">
                  <a16:creationId xmlns:a16="http://schemas.microsoft.com/office/drawing/2014/main" id="{0DAEA134-73A4-1406-0A58-24284F114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7092861" cy="9590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Caption">
              <a:extLst>
                <a:ext uri="{FF2B5EF4-FFF2-40B4-BE49-F238E27FC236}">
                  <a16:creationId xmlns:a16="http://schemas.microsoft.com/office/drawing/2014/main" id="{B2AF42AC-F2A2-C54F-9832-32E3F3B1F699}"/>
                </a:ext>
              </a:extLst>
            </p:cNvPr>
            <p:cNvSpPr/>
            <p:nvPr/>
          </p:nvSpPr>
          <p:spPr>
            <a:xfrm>
              <a:off x="0" y="9692594"/>
              <a:ext cx="17092861" cy="4613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s-ES" sz="1200" dirty="0">
                  <a:latin typeface="Helvetica" pitchFamily="2" charset="0"/>
                </a:rPr>
                <a:t>Block </a:t>
              </a:r>
              <a:r>
                <a:rPr lang="es-ES" sz="1200" dirty="0" err="1">
                  <a:latin typeface="Helvetica" pitchFamily="2" charset="0"/>
                </a:rPr>
                <a:t>diagram</a:t>
              </a:r>
              <a:r>
                <a:rPr lang="es-ES" sz="1200" dirty="0">
                  <a:latin typeface="Helvetica" pitchFamily="2" charset="0"/>
                </a:rPr>
                <a:t> </a:t>
              </a:r>
              <a:r>
                <a:rPr lang="es-ES" sz="1200" dirty="0" err="1">
                  <a:latin typeface="Helvetica" pitchFamily="2" charset="0"/>
                </a:rPr>
                <a:t>of</a:t>
              </a:r>
              <a:r>
                <a:rPr lang="es-ES" sz="1200" dirty="0">
                  <a:latin typeface="Helvetica" pitchFamily="2" charset="0"/>
                </a:rPr>
                <a:t> </a:t>
              </a:r>
              <a:r>
                <a:rPr lang="es-ES" sz="1200" dirty="0" err="1">
                  <a:latin typeface="Helvetica" pitchFamily="2" charset="0"/>
                </a:rPr>
                <a:t>the</a:t>
              </a:r>
              <a:r>
                <a:rPr lang="es-ES" sz="1200" dirty="0">
                  <a:latin typeface="Helvetica" pitchFamily="2" charset="0"/>
                </a:rPr>
                <a:t> </a:t>
              </a:r>
              <a:r>
                <a:rPr lang="es-ES" sz="1200" dirty="0" err="1">
                  <a:latin typeface="Helvetica" pitchFamily="2" charset="0"/>
                </a:rPr>
                <a:t>CAPO’s</a:t>
              </a:r>
              <a:r>
                <a:rPr lang="es-ES" sz="1200" dirty="0">
                  <a:latin typeface="Helvetica" pitchFamily="2" charset="0"/>
                </a:rPr>
                <a:t> </a:t>
              </a:r>
              <a:r>
                <a:rPr lang="es-ES" sz="1200" dirty="0" err="1">
                  <a:latin typeface="Helvetica" pitchFamily="2" charset="0"/>
                </a:rPr>
                <a:t>prototype</a:t>
              </a:r>
              <a:r>
                <a:rPr lang="es-ES" sz="1200" dirty="0">
                  <a:latin typeface="Helvetica" pitchFamily="2" charset="0"/>
                </a:rPr>
                <a:t> </a:t>
              </a:r>
              <a:r>
                <a:rPr lang="es-ES" sz="1200" dirty="0" err="1">
                  <a:latin typeface="Helvetica" pitchFamily="2" charset="0"/>
                </a:rPr>
                <a:t>components</a:t>
              </a:r>
              <a:endParaRPr sz="12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5992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ithout blue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EB2D5380FE2F4D930C6B565C2D1F91" ma:contentTypeVersion="11" ma:contentTypeDescription="Create a new document." ma:contentTypeScope="" ma:versionID="7bb4524a6491913e10d18d3264613d60">
  <xsd:schema xmlns:xsd="http://www.w3.org/2001/XMLSchema" xmlns:xs="http://www.w3.org/2001/XMLSchema" xmlns:p="http://schemas.microsoft.com/office/2006/metadata/properties" xmlns:ns2="f68cf9e0-88e1-4f3b-adb3-cd048a316fce" xmlns:ns3="45189c86-d200-4f8e-8ba3-644445031606" targetNamespace="http://schemas.microsoft.com/office/2006/metadata/properties" ma:root="true" ma:fieldsID="fe491e7097e791f756d1677c32534ef1" ns2:_="" ns3:_="">
    <xsd:import namespace="f68cf9e0-88e1-4f3b-adb3-cd048a316fce"/>
    <xsd:import namespace="45189c86-d200-4f8e-8ba3-644445031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cf9e0-88e1-4f3b-adb3-cd048a316f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89c86-d200-4f8e-8ba3-644445031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14BE1A-A2C4-4862-8AD0-8BDC37D6A979}">
  <ds:schemaRefs>
    <ds:schemaRef ds:uri="8840c030-5dde-41b3-9ddd-06e8e0ef51bc"/>
    <ds:schemaRef ds:uri="db962d0c-5ba1-488e-9617-42eb96731c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561E29E-EE55-4BBB-A007-996871FAB7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8cf9e0-88e1-4f3b-adb3-cd048a316fce"/>
    <ds:schemaRef ds:uri="45189c86-d200-4f8e-8ba3-644445031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F3348E-F4F4-4BE8-8083-AA7D450E2F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7577</TotalTime>
  <Words>832</Words>
  <Application>Microsoft Macintosh PowerPoint</Application>
  <PresentationFormat>On-screen Show (16:9)</PresentationFormat>
  <Paragraphs>130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Helvetica</vt:lpstr>
      <vt:lpstr>Times</vt:lpstr>
      <vt:lpstr>Wingdings</vt:lpstr>
      <vt:lpstr>Blank Presentation</vt:lpstr>
      <vt:lpstr>Without blue banner</vt:lpstr>
      <vt:lpstr>PowerPoint Presentation</vt:lpstr>
      <vt:lpstr>Introduction: Scope</vt:lpstr>
      <vt:lpstr>PowerPoint Presentation</vt:lpstr>
      <vt:lpstr>Introduction: Scientific Relevance</vt:lpstr>
      <vt:lpstr>System Design</vt:lpstr>
      <vt:lpstr>Trajectory</vt:lpstr>
      <vt:lpstr>NAVSAT’s Design</vt:lpstr>
      <vt:lpstr>PowerPoint Presentation</vt:lpstr>
      <vt:lpstr>Electronics Design</vt:lpstr>
      <vt:lpstr>Electronics design: PCBs</vt:lpstr>
      <vt:lpstr>3D model and prototype</vt:lpstr>
      <vt:lpstr>Test and validation</vt:lpstr>
      <vt:lpstr>PowerPoint Presentation</vt:lpstr>
      <vt:lpstr>Results</vt:lpstr>
      <vt:lpstr>Future work</vt:lpstr>
      <vt:lpstr>PowerPoint Presentation</vt:lpstr>
      <vt:lpstr>PowerPoint Presentation</vt:lpstr>
      <vt:lpstr>PowerPoint Presentation</vt:lpstr>
      <vt:lpstr>MOTHER requirements</vt:lpstr>
      <vt:lpstr>NAVSATs requirements</vt:lpstr>
      <vt:lpstr>CAPOs requirements</vt:lpstr>
      <vt:lpstr>CAPOs descent</vt:lpstr>
      <vt:lpstr>CAPOs SW flowchart</vt:lpstr>
      <vt:lpstr>Hohmann transfer orbit details</vt:lpstr>
    </vt:vector>
  </TitlesOfParts>
  <Company>Bill Seymore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Seymore</dc:creator>
  <cp:lastModifiedBy>Vinyals I Roca, Giol</cp:lastModifiedBy>
  <cp:revision>88</cp:revision>
  <cp:lastPrinted>2025-04-03T00:33:11Z</cp:lastPrinted>
  <dcterms:modified xsi:type="dcterms:W3CDTF">2025-04-03T00:37:47Z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0x01010068EB2D5380FE2F4D930C6B565C2D1F91</vt:lpwstr>
  </property>
</Properties>
</file>