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8288000" cy="10287000"/>
  <p:notesSz cx="6858000" cy="9144000"/>
  <p:embeddedFontLst>
    <p:embeddedFont>
      <p:font typeface="IBM Plex Sans Hebrew Light" panose="020B0604020202020204" charset="-79"/>
      <p:regular r:id="rId17"/>
    </p:embeddedFont>
    <p:embeddedFont>
      <p:font typeface="IBM Plex Sans Hebrew Text" panose="020B0604020202020204" charset="-79"/>
      <p:regular r:id="rId18"/>
    </p:embeddedFont>
    <p:embeddedFont>
      <p:font typeface="RoxboroughCF" panose="020B0604020202020204" charset="0"/>
      <p:regular r:id="rId19"/>
    </p:embeddedFont>
    <p:embeddedFont>
      <p:font typeface="RoxboroughCF Thin"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7" autoAdjust="0"/>
    <p:restoredTop sz="94603" autoAdjust="0"/>
  </p:normalViewPr>
  <p:slideViewPr>
    <p:cSldViewPr>
      <p:cViewPr varScale="1">
        <p:scale>
          <a:sx n="39" d="100"/>
          <a:sy n="39" d="100"/>
        </p:scale>
        <p:origin x="1244"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02.04.2025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585484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UAV design combines structural strength and stealth. It uses a titanium core for mechanical loads and a CFRP outer shell integrated with radar-absorbing materials. Variable-sweep wings allow it to adapt aerodynamically mid-flight. The design was validated using simulations like CFD and finite element analysis."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airframe uses a titanium tube to bear structural loads, with a CFRP shell that offers lightness and stealth. CFRP is infused with RAM coatings. This hybrid approach ensures durability, weight savings, and low radar cross-section."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airframe uses a titanium tube to bear structural loads, with a CFRP shell that offers lightness and stealth. CFRP is infused with RAM coatings. This hybrid approach ensures durability, weight savings, and low radar cross-section."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airframe uses a titanium tube to bear structural loads, with a CFRP shell that offers lightness and stealth. CFRP is infused with RAM coatings. This hybrid approach ensures durability, weight savings, and low radar cross-section."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7300931" y="0"/>
            <a:ext cx="8844161" cy="10287000"/>
          </a:xfrm>
          <a:custGeom>
            <a:avLst/>
            <a:gdLst/>
            <a:ahLst/>
            <a:cxnLst/>
            <a:rect l="l" t="t" r="r" b="b"/>
            <a:pathLst>
              <a:path w="8844161" h="10287000">
                <a:moveTo>
                  <a:pt x="0" y="0"/>
                </a:moveTo>
                <a:lnTo>
                  <a:pt x="8844162" y="0"/>
                </a:lnTo>
                <a:lnTo>
                  <a:pt x="8844162" y="10287000"/>
                </a:lnTo>
                <a:lnTo>
                  <a:pt x="0" y="10287000"/>
                </a:lnTo>
                <a:lnTo>
                  <a:pt x="0" y="0"/>
                </a:lnTo>
                <a:close/>
              </a:path>
            </a:pathLst>
          </a:custGeom>
          <a:blipFill>
            <a:blip r:embed="rId3"/>
            <a:stretch>
              <a:fillRect t="-14642" b="-14642"/>
            </a:stretch>
          </a:blipFill>
        </p:spPr>
        <p:txBody>
          <a:bodyPr/>
          <a:lstStyle/>
          <a:p>
            <a:endParaRPr lang="en-US"/>
          </a:p>
        </p:txBody>
      </p:sp>
      <p:sp>
        <p:nvSpPr>
          <p:cNvPr id="3" name="AutoShape 3"/>
          <p:cNvSpPr/>
          <p:nvPr/>
        </p:nvSpPr>
        <p:spPr>
          <a:xfrm>
            <a:off x="16145093" y="0"/>
            <a:ext cx="2142907" cy="10287000"/>
          </a:xfrm>
          <a:prstGeom prst="rect">
            <a:avLst/>
          </a:prstGeom>
          <a:solidFill>
            <a:srgbClr val="FFFFFF"/>
          </a:solidFill>
        </p:spPr>
        <p:txBody>
          <a:bodyPr/>
          <a:lstStyle/>
          <a:p>
            <a:endParaRPr lang="en-US"/>
          </a:p>
        </p:txBody>
      </p:sp>
      <p:sp>
        <p:nvSpPr>
          <p:cNvPr id="4" name="Freeform 4"/>
          <p:cNvSpPr/>
          <p:nvPr/>
        </p:nvSpPr>
        <p:spPr>
          <a:xfrm rot="5400000">
            <a:off x="15762704" y="2854770"/>
            <a:ext cx="2993193" cy="502856"/>
          </a:xfrm>
          <a:custGeom>
            <a:avLst/>
            <a:gdLst/>
            <a:ahLst/>
            <a:cxnLst/>
            <a:rect l="l" t="t" r="r" b="b"/>
            <a:pathLst>
              <a:path w="2993193" h="502856">
                <a:moveTo>
                  <a:pt x="0" y="0"/>
                </a:moveTo>
                <a:lnTo>
                  <a:pt x="2993192" y="0"/>
                </a:lnTo>
                <a:lnTo>
                  <a:pt x="2993192" y="502856"/>
                </a:lnTo>
                <a:lnTo>
                  <a:pt x="0" y="502856"/>
                </a:lnTo>
                <a:lnTo>
                  <a:pt x="0" y="0"/>
                </a:lnTo>
                <a:close/>
              </a:path>
            </a:pathLst>
          </a:custGeom>
          <a:blipFill>
            <a:blip r:embed="rId4"/>
            <a:stretch>
              <a:fillRect/>
            </a:stretch>
          </a:blipFill>
        </p:spPr>
        <p:txBody>
          <a:bodyPr/>
          <a:lstStyle/>
          <a:p>
            <a:endParaRPr lang="en-US"/>
          </a:p>
        </p:txBody>
      </p:sp>
      <p:grpSp>
        <p:nvGrpSpPr>
          <p:cNvPr id="5" name="Group 5"/>
          <p:cNvGrpSpPr/>
          <p:nvPr/>
        </p:nvGrpSpPr>
        <p:grpSpPr>
          <a:xfrm>
            <a:off x="333194" y="2613281"/>
            <a:ext cx="9758020" cy="5859111"/>
            <a:chOff x="0" y="-9525"/>
            <a:chExt cx="13010693" cy="7812148"/>
          </a:xfrm>
        </p:grpSpPr>
        <p:sp>
          <p:nvSpPr>
            <p:cNvPr id="6" name="TextBox 6"/>
            <p:cNvSpPr txBox="1"/>
            <p:nvPr/>
          </p:nvSpPr>
          <p:spPr>
            <a:xfrm>
              <a:off x="0" y="-9525"/>
              <a:ext cx="13010693" cy="5851525"/>
            </a:xfrm>
            <a:prstGeom prst="rect">
              <a:avLst/>
            </a:prstGeom>
          </p:spPr>
          <p:txBody>
            <a:bodyPr lIns="0" tIns="0" rIns="0" bIns="0" rtlCol="0" anchor="t">
              <a:spAutoFit/>
            </a:bodyPr>
            <a:lstStyle/>
            <a:p>
              <a:pPr algn="l">
                <a:lnSpc>
                  <a:spcPts val="6959"/>
                </a:lnSpc>
              </a:pPr>
              <a:r>
                <a:rPr lang="en-US" sz="5799" spc="115">
                  <a:solidFill>
                    <a:srgbClr val="FFFFFF"/>
                  </a:solidFill>
                  <a:latin typeface="RoxboroughCF Thin"/>
                  <a:ea typeface="RoxboroughCF Thin"/>
                  <a:cs typeface="RoxboroughCF Thin"/>
                  <a:sym typeface="RoxboroughCF Thin"/>
                </a:rPr>
                <a:t>Design Analysis of Medium Form Factor Stealth UAVs with Variable Sweep Wings for ISR Missions Using Advanced Composite RAM</a:t>
              </a:r>
            </a:p>
          </p:txBody>
        </p:sp>
        <p:sp>
          <p:nvSpPr>
            <p:cNvPr id="7" name="TextBox 7"/>
            <p:cNvSpPr txBox="1"/>
            <p:nvPr/>
          </p:nvSpPr>
          <p:spPr>
            <a:xfrm>
              <a:off x="142693" y="7123300"/>
              <a:ext cx="8161424" cy="679323"/>
            </a:xfrm>
            <a:prstGeom prst="rect">
              <a:avLst/>
            </a:prstGeom>
          </p:spPr>
          <p:txBody>
            <a:bodyPr lIns="0" tIns="0" rIns="0" bIns="0" rtlCol="0" anchor="t">
              <a:spAutoFit/>
            </a:bodyPr>
            <a:lstStyle/>
            <a:p>
              <a:pPr algn="l">
                <a:lnSpc>
                  <a:spcPts val="3852"/>
                </a:lnSpc>
              </a:pPr>
              <a:r>
                <a:rPr lang="en-US" sz="3600" dirty="0">
                  <a:solidFill>
                    <a:srgbClr val="FFFFFF"/>
                  </a:solidFill>
                  <a:latin typeface="RoxboroughCF Thin"/>
                  <a:ea typeface="RoxboroughCF Thin"/>
                  <a:cs typeface="RoxboroughCF Thin"/>
                  <a:sym typeface="RoxboroughCF Thin"/>
                </a:rPr>
                <a:t>by Dheer Chhabria</a:t>
              </a:r>
            </a:p>
          </p:txBody>
        </p:sp>
      </p:grpSp>
      <p:sp>
        <p:nvSpPr>
          <p:cNvPr id="8" name="Freeform 8"/>
          <p:cNvSpPr/>
          <p:nvPr/>
        </p:nvSpPr>
        <p:spPr>
          <a:xfrm rot="5400000">
            <a:off x="16846385" y="437125"/>
            <a:ext cx="1064835" cy="1183150"/>
          </a:xfrm>
          <a:custGeom>
            <a:avLst/>
            <a:gdLst/>
            <a:ahLst/>
            <a:cxnLst/>
            <a:rect l="l" t="t" r="r" b="b"/>
            <a:pathLst>
              <a:path w="1064835" h="1183150">
                <a:moveTo>
                  <a:pt x="0" y="0"/>
                </a:moveTo>
                <a:lnTo>
                  <a:pt x="1064835" y="0"/>
                </a:lnTo>
                <a:lnTo>
                  <a:pt x="1064835" y="1183150"/>
                </a:lnTo>
                <a:lnTo>
                  <a:pt x="0" y="1183150"/>
                </a:lnTo>
                <a:lnTo>
                  <a:pt x="0" y="0"/>
                </a:lnTo>
                <a:close/>
              </a:path>
            </a:pathLst>
          </a:custGeom>
          <a:blipFill>
            <a:blip r:embed="rId5"/>
            <a:stretch>
              <a:fillRect/>
            </a:stretch>
          </a:blipFill>
        </p:spPr>
        <p:txBody>
          <a:bodyPr/>
          <a:lstStyle/>
          <a:p>
            <a:endParaRPr lang="en-US"/>
          </a:p>
        </p:txBody>
      </p:sp>
      <p:sp>
        <p:nvSpPr>
          <p:cNvPr id="9" name="TextBox 9"/>
          <p:cNvSpPr txBox="1"/>
          <p:nvPr/>
        </p:nvSpPr>
        <p:spPr>
          <a:xfrm rot="5400000">
            <a:off x="13514178" y="8426810"/>
            <a:ext cx="6015552" cy="267579"/>
          </a:xfrm>
          <a:prstGeom prst="rect">
            <a:avLst/>
          </a:prstGeom>
        </p:spPr>
        <p:txBody>
          <a:bodyPr lIns="0" tIns="0" rIns="0" bIns="0" rtlCol="0" anchor="t">
            <a:spAutoFit/>
          </a:bodyPr>
          <a:lstStyle/>
          <a:p>
            <a:pPr algn="ctr">
              <a:lnSpc>
                <a:spcPts val="2240"/>
              </a:lnSpc>
              <a:spcBef>
                <a:spcPct val="0"/>
              </a:spcBef>
            </a:pPr>
            <a:r>
              <a:rPr lang="en-US" sz="1600">
                <a:solidFill>
                  <a:srgbClr val="000000"/>
                </a:solidFill>
                <a:latin typeface="IBM Plex Sans Hebrew Text"/>
                <a:ea typeface="IBM Plex Sans Hebrew Text"/>
                <a:cs typeface="IBM Plex Sans Hebrew Text"/>
                <a:sym typeface="IBM Plex Sans Hebrew Text"/>
              </a:rPr>
              <a:t>AIAA REGION II</a:t>
            </a:r>
          </a:p>
        </p:txBody>
      </p:sp>
      <p:sp>
        <p:nvSpPr>
          <p:cNvPr id="10" name="TextBox 10"/>
          <p:cNvSpPr txBox="1"/>
          <p:nvPr/>
        </p:nvSpPr>
        <p:spPr>
          <a:xfrm>
            <a:off x="152400" y="9558833"/>
            <a:ext cx="9628907" cy="564257"/>
          </a:xfrm>
          <a:prstGeom prst="rect">
            <a:avLst/>
          </a:prstGeom>
        </p:spPr>
        <p:txBody>
          <a:bodyPr lIns="0" tIns="0" rIns="0" bIns="0" rtlCol="0" anchor="t">
            <a:spAutoFit/>
          </a:bodyPr>
          <a:lstStyle/>
          <a:p>
            <a:pPr algn="l">
              <a:lnSpc>
                <a:spcPts val="2220"/>
              </a:lnSpc>
            </a:pPr>
            <a:r>
              <a:rPr lang="en-US" sz="2000" i="1" dirty="0">
                <a:solidFill>
                  <a:srgbClr val="FFFFFF"/>
                </a:solidFill>
                <a:latin typeface="Times New Roman" panose="02020603050405020304" pitchFamily="18" charset="0"/>
                <a:ea typeface="DM Sans"/>
                <a:cs typeface="Times New Roman" panose="02020603050405020304" pitchFamily="18" charset="0"/>
                <a:sym typeface="DM Sans"/>
              </a:rPr>
              <a:t>Copyright © by Dheer Chhabria </a:t>
            </a:r>
          </a:p>
          <a:p>
            <a:pPr algn="l">
              <a:lnSpc>
                <a:spcPts val="2220"/>
              </a:lnSpc>
              <a:spcBef>
                <a:spcPct val="0"/>
              </a:spcBef>
            </a:pPr>
            <a:r>
              <a:rPr lang="en-US" sz="2000" i="1" dirty="0">
                <a:solidFill>
                  <a:srgbClr val="FFFFFF"/>
                </a:solidFill>
                <a:latin typeface="Times New Roman" panose="02020603050405020304" pitchFamily="18" charset="0"/>
                <a:ea typeface="DM Sans"/>
                <a:cs typeface="Times New Roman" panose="02020603050405020304" pitchFamily="18" charset="0"/>
                <a:sym typeface="DM Sans"/>
              </a:rPr>
              <a:t>Published by the American Institute of Aeronautics and Astronautics, Inc., with permission </a:t>
            </a:r>
          </a:p>
        </p:txBody>
      </p:sp>
      <p:sp>
        <p:nvSpPr>
          <p:cNvPr id="11" name="Freeform 11"/>
          <p:cNvSpPr/>
          <p:nvPr/>
        </p:nvSpPr>
        <p:spPr>
          <a:xfrm rot="5400000">
            <a:off x="15757313" y="7772163"/>
            <a:ext cx="3325993" cy="1100136"/>
          </a:xfrm>
          <a:custGeom>
            <a:avLst/>
            <a:gdLst/>
            <a:ahLst/>
            <a:cxnLst/>
            <a:rect l="l" t="t" r="r" b="b"/>
            <a:pathLst>
              <a:path w="3325993" h="1100136">
                <a:moveTo>
                  <a:pt x="0" y="0"/>
                </a:moveTo>
                <a:lnTo>
                  <a:pt x="3325993" y="0"/>
                </a:lnTo>
                <a:lnTo>
                  <a:pt x="3325993" y="1100137"/>
                </a:lnTo>
                <a:lnTo>
                  <a:pt x="0" y="1100137"/>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0453" y="506454"/>
            <a:ext cx="15887095" cy="9274092"/>
          </a:xfrm>
          <a:custGeom>
            <a:avLst/>
            <a:gdLst/>
            <a:ahLst/>
            <a:cxnLst/>
            <a:rect l="l" t="t" r="r" b="b"/>
            <a:pathLst>
              <a:path w="15887095" h="9274092">
                <a:moveTo>
                  <a:pt x="0" y="0"/>
                </a:moveTo>
                <a:lnTo>
                  <a:pt x="15887094" y="0"/>
                </a:lnTo>
                <a:lnTo>
                  <a:pt x="15887094" y="9274092"/>
                </a:lnTo>
                <a:lnTo>
                  <a:pt x="0" y="927409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28133" y="580988"/>
            <a:ext cx="15631733" cy="9125024"/>
          </a:xfrm>
          <a:custGeom>
            <a:avLst/>
            <a:gdLst/>
            <a:ahLst/>
            <a:cxnLst/>
            <a:rect l="l" t="t" r="r" b="b"/>
            <a:pathLst>
              <a:path w="15631733" h="9125024">
                <a:moveTo>
                  <a:pt x="0" y="0"/>
                </a:moveTo>
                <a:lnTo>
                  <a:pt x="15631734" y="0"/>
                </a:lnTo>
                <a:lnTo>
                  <a:pt x="15631734" y="9125024"/>
                </a:lnTo>
                <a:lnTo>
                  <a:pt x="0" y="912502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93016" y="7806679"/>
            <a:ext cx="7694984" cy="2484599"/>
          </a:xfrm>
          <a:prstGeom prst="rect">
            <a:avLst/>
          </a:prstGeom>
          <a:solidFill>
            <a:srgbClr val="000000"/>
          </a:solidFill>
        </p:spPr>
        <p:txBody>
          <a:bodyPr/>
          <a:lstStyle/>
          <a:p>
            <a:endParaRPr lang="en-US"/>
          </a:p>
        </p:txBody>
      </p:sp>
      <p:sp>
        <p:nvSpPr>
          <p:cNvPr id="3" name="Freeform 3"/>
          <p:cNvSpPr/>
          <p:nvPr/>
        </p:nvSpPr>
        <p:spPr>
          <a:xfrm>
            <a:off x="11010320" y="2019300"/>
            <a:ext cx="6860376" cy="4440726"/>
          </a:xfrm>
          <a:custGeom>
            <a:avLst/>
            <a:gdLst/>
            <a:ahLst/>
            <a:cxnLst/>
            <a:rect l="l" t="t" r="r" b="b"/>
            <a:pathLst>
              <a:path w="6860376" h="4440726">
                <a:moveTo>
                  <a:pt x="0" y="0"/>
                </a:moveTo>
                <a:lnTo>
                  <a:pt x="6860376" y="0"/>
                </a:lnTo>
                <a:lnTo>
                  <a:pt x="6860376" y="4440726"/>
                </a:lnTo>
                <a:lnTo>
                  <a:pt x="0" y="4440726"/>
                </a:lnTo>
                <a:lnTo>
                  <a:pt x="0" y="0"/>
                </a:lnTo>
                <a:close/>
              </a:path>
            </a:pathLst>
          </a:custGeom>
          <a:blipFill>
            <a:blip r:embed="rId2"/>
            <a:stretch>
              <a:fillRect l="-16227" r="-13232"/>
            </a:stretch>
          </a:blipFill>
        </p:spPr>
        <p:txBody>
          <a:bodyPr/>
          <a:lstStyle/>
          <a:p>
            <a:endParaRPr lang="en-US"/>
          </a:p>
        </p:txBody>
      </p:sp>
      <p:sp>
        <p:nvSpPr>
          <p:cNvPr id="4" name="TextBox 4"/>
          <p:cNvSpPr txBox="1"/>
          <p:nvPr/>
        </p:nvSpPr>
        <p:spPr>
          <a:xfrm>
            <a:off x="11142843" y="8267929"/>
            <a:ext cx="6977225" cy="1504950"/>
          </a:xfrm>
          <a:prstGeom prst="rect">
            <a:avLst/>
          </a:prstGeom>
        </p:spPr>
        <p:txBody>
          <a:bodyPr lIns="0" tIns="0" rIns="0" bIns="0" rtlCol="0" anchor="t">
            <a:spAutoFit/>
          </a:bodyPr>
          <a:lstStyle/>
          <a:p>
            <a:pPr algn="l">
              <a:lnSpc>
                <a:spcPts val="3000"/>
              </a:lnSpc>
            </a:pPr>
            <a:r>
              <a:rPr lang="en-US" sz="2000" spc="-64">
                <a:solidFill>
                  <a:srgbClr val="FFFFFF"/>
                </a:solidFill>
                <a:latin typeface="IBM Plex Sans Hebrew Text"/>
                <a:ea typeface="IBM Plex Sans Hebrew Text"/>
                <a:cs typeface="IBM Plex Sans Hebrew Text"/>
                <a:sym typeface="IBM Plex Sans Hebrew Text"/>
              </a:rPr>
              <a:t>Flight simulations and CAD models show that the UAV performs best at 4° AoA and around 20–25 m/s. Beyond this, drag rises quickly, and stall begins after 20°. The sweep angle CAD models and flow visuals validate these aerodynamic trends.</a:t>
            </a:r>
          </a:p>
        </p:txBody>
      </p:sp>
      <p:sp>
        <p:nvSpPr>
          <p:cNvPr id="5" name="TextBox 5"/>
          <p:cNvSpPr txBox="1"/>
          <p:nvPr/>
        </p:nvSpPr>
        <p:spPr>
          <a:xfrm>
            <a:off x="537230" y="402131"/>
            <a:ext cx="4963484" cy="4693593"/>
          </a:xfrm>
          <a:prstGeom prst="rect">
            <a:avLst/>
          </a:prstGeom>
        </p:spPr>
        <p:txBody>
          <a:bodyPr lIns="0" tIns="0" rIns="0" bIns="0" rtlCol="0" anchor="t">
            <a:spAutoFit/>
          </a:bodyPr>
          <a:lstStyle/>
          <a:p>
            <a:pPr algn="l">
              <a:lnSpc>
                <a:spcPts val="6105"/>
              </a:lnSpc>
            </a:pPr>
            <a:r>
              <a:rPr lang="en-US" sz="5500" dirty="0">
                <a:solidFill>
                  <a:srgbClr val="000000"/>
                </a:solidFill>
                <a:latin typeface="RoxboroughCF"/>
                <a:ea typeface="RoxboroughCF"/>
                <a:cs typeface="RoxboroughCF"/>
                <a:sym typeface="RoxboroughCF"/>
              </a:rPr>
              <a:t>Aerodynamic Performance &amp; Flight Simulation</a:t>
            </a:r>
          </a:p>
          <a:p>
            <a:pPr algn="l">
              <a:lnSpc>
                <a:spcPts val="6105"/>
              </a:lnSpc>
            </a:pPr>
            <a:endParaRPr lang="en-US" sz="5500" dirty="0">
              <a:solidFill>
                <a:srgbClr val="000000"/>
              </a:solidFill>
              <a:latin typeface="RoxboroughCF"/>
              <a:ea typeface="RoxboroughCF"/>
              <a:cs typeface="RoxboroughCF"/>
              <a:sym typeface="RoxboroughCF"/>
            </a:endParaRPr>
          </a:p>
          <a:p>
            <a:pPr algn="l">
              <a:lnSpc>
                <a:spcPts val="6104"/>
              </a:lnSpc>
            </a:pPr>
            <a:endParaRPr lang="en-US" sz="5500" dirty="0">
              <a:solidFill>
                <a:srgbClr val="000000"/>
              </a:solidFill>
              <a:latin typeface="RoxboroughCF"/>
              <a:ea typeface="RoxboroughCF"/>
              <a:cs typeface="RoxboroughCF"/>
              <a:sym typeface="RoxboroughCF"/>
            </a:endParaRPr>
          </a:p>
        </p:txBody>
      </p:sp>
      <p:sp>
        <p:nvSpPr>
          <p:cNvPr id="6" name="TextBox 6"/>
          <p:cNvSpPr txBox="1"/>
          <p:nvPr/>
        </p:nvSpPr>
        <p:spPr>
          <a:xfrm>
            <a:off x="407425" y="3961765"/>
            <a:ext cx="12958877" cy="3496945"/>
          </a:xfrm>
          <a:prstGeom prst="rect">
            <a:avLst/>
          </a:prstGeom>
        </p:spPr>
        <p:txBody>
          <a:bodyPr lIns="0" tIns="0" rIns="0" bIns="0" rtlCol="0" anchor="t">
            <a:spAutoFit/>
          </a:bodyPr>
          <a:lstStyle/>
          <a:p>
            <a:pPr marL="474979" lvl="1" indent="-237490" algn="l">
              <a:lnSpc>
                <a:spcPts val="3079"/>
              </a:lnSpc>
              <a:buFont typeface="Arial"/>
              <a:buChar char="•"/>
            </a:pPr>
            <a:r>
              <a:rPr lang="en-US" sz="2199">
                <a:solidFill>
                  <a:srgbClr val="000000"/>
                </a:solidFill>
                <a:latin typeface="IBM Plex Sans Hebrew Light"/>
                <a:ea typeface="IBM Plex Sans Hebrew Light"/>
                <a:cs typeface="IBM Plex Sans Hebrew Light"/>
                <a:sym typeface="IBM Plex Sans Hebrew Light"/>
              </a:rPr>
              <a:t>Optimal lift-to-drag at 4° AoA</a:t>
            </a:r>
          </a:p>
          <a:p>
            <a:pPr algn="l">
              <a:lnSpc>
                <a:spcPts val="3079"/>
              </a:lnSpc>
            </a:pPr>
            <a:endParaRPr lang="en-US" sz="2199">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a:solidFill>
                  <a:srgbClr val="000000"/>
                </a:solidFill>
                <a:latin typeface="IBM Plex Sans Hebrew Light"/>
                <a:ea typeface="IBM Plex Sans Hebrew Light"/>
                <a:cs typeface="IBM Plex Sans Hebrew Light"/>
                <a:sym typeface="IBM Plex Sans Hebrew Light"/>
              </a:rPr>
              <a:t>Max endurance and range between 20–25 m/s</a:t>
            </a:r>
          </a:p>
          <a:p>
            <a:pPr algn="l">
              <a:lnSpc>
                <a:spcPts val="3079"/>
              </a:lnSpc>
            </a:pPr>
            <a:endParaRPr lang="en-US" sz="2199">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a:solidFill>
                  <a:srgbClr val="000000"/>
                </a:solidFill>
                <a:latin typeface="IBM Plex Sans Hebrew Light"/>
                <a:ea typeface="IBM Plex Sans Hebrew Light"/>
                <a:cs typeface="IBM Plex Sans Hebrew Light"/>
                <a:sym typeface="IBM Plex Sans Hebrew Light"/>
              </a:rPr>
              <a:t>Drag increases rapidly beyond 10° AoA</a:t>
            </a:r>
          </a:p>
          <a:p>
            <a:pPr algn="l">
              <a:lnSpc>
                <a:spcPts val="3079"/>
              </a:lnSpc>
            </a:pPr>
            <a:endParaRPr lang="en-US" sz="2199">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a:solidFill>
                  <a:srgbClr val="000000"/>
                </a:solidFill>
                <a:latin typeface="IBM Plex Sans Hebrew Light"/>
                <a:ea typeface="IBM Plex Sans Hebrew Light"/>
                <a:cs typeface="IBM Plex Sans Hebrew Light"/>
                <a:sym typeface="IBM Plex Sans Hebrew Light"/>
              </a:rPr>
              <a:t>Stall and vortex formation occur after 20° AoA</a:t>
            </a:r>
          </a:p>
          <a:p>
            <a:pPr algn="l">
              <a:lnSpc>
                <a:spcPts val="3079"/>
              </a:lnSpc>
            </a:pPr>
            <a:endParaRPr lang="en-US" sz="2199">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a:solidFill>
                  <a:srgbClr val="000000"/>
                </a:solidFill>
                <a:latin typeface="IBM Plex Sans Hebrew Light"/>
                <a:ea typeface="IBM Plex Sans Hebrew Light"/>
                <a:cs typeface="IBM Plex Sans Hebrew Light"/>
                <a:sym typeface="IBM Plex Sans Hebrew Light"/>
              </a:rPr>
              <a:t>Flow visualizations confirm aerodynamic behavior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40684" y="2060590"/>
            <a:ext cx="4939956" cy="5196693"/>
          </a:xfrm>
          <a:custGeom>
            <a:avLst/>
            <a:gdLst/>
            <a:ahLst/>
            <a:cxnLst/>
            <a:rect l="l" t="t" r="r" b="b"/>
            <a:pathLst>
              <a:path w="4939956" h="5196693">
                <a:moveTo>
                  <a:pt x="0" y="0"/>
                </a:moveTo>
                <a:lnTo>
                  <a:pt x="4939956" y="0"/>
                </a:lnTo>
                <a:lnTo>
                  <a:pt x="4939956" y="5196693"/>
                </a:lnTo>
                <a:lnTo>
                  <a:pt x="0" y="5196693"/>
                </a:lnTo>
                <a:lnTo>
                  <a:pt x="0" y="0"/>
                </a:lnTo>
                <a:close/>
              </a:path>
            </a:pathLst>
          </a:custGeom>
          <a:blipFill>
            <a:blip r:embed="rId3"/>
            <a:stretch>
              <a:fillRect/>
            </a:stretch>
          </a:blipFill>
        </p:spPr>
        <p:txBody>
          <a:bodyPr/>
          <a:lstStyle/>
          <a:p>
            <a:endParaRPr lang="en-US"/>
          </a:p>
        </p:txBody>
      </p:sp>
      <p:sp>
        <p:nvSpPr>
          <p:cNvPr id="3" name="Freeform 3"/>
          <p:cNvSpPr/>
          <p:nvPr/>
        </p:nvSpPr>
        <p:spPr>
          <a:xfrm>
            <a:off x="13161640" y="2060590"/>
            <a:ext cx="4964538" cy="5196693"/>
          </a:xfrm>
          <a:custGeom>
            <a:avLst/>
            <a:gdLst/>
            <a:ahLst/>
            <a:cxnLst/>
            <a:rect l="l" t="t" r="r" b="b"/>
            <a:pathLst>
              <a:path w="4964538" h="5196693">
                <a:moveTo>
                  <a:pt x="0" y="0"/>
                </a:moveTo>
                <a:lnTo>
                  <a:pt x="4964538" y="0"/>
                </a:lnTo>
                <a:lnTo>
                  <a:pt x="4964538" y="5196693"/>
                </a:lnTo>
                <a:lnTo>
                  <a:pt x="0" y="5196693"/>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333888" y="1367551"/>
            <a:ext cx="8997532" cy="693039"/>
          </a:xfrm>
          <a:prstGeom prst="rect">
            <a:avLst/>
          </a:prstGeom>
        </p:spPr>
        <p:txBody>
          <a:bodyPr lIns="0" tIns="0" rIns="0" bIns="0" rtlCol="0" anchor="t">
            <a:spAutoFit/>
          </a:bodyPr>
          <a:lstStyle/>
          <a:p>
            <a:pPr algn="l">
              <a:lnSpc>
                <a:spcPts val="5328"/>
              </a:lnSpc>
            </a:pPr>
            <a:r>
              <a:rPr lang="en-US" sz="4800">
                <a:solidFill>
                  <a:srgbClr val="000000"/>
                </a:solidFill>
                <a:latin typeface="RoxboroughCF"/>
                <a:ea typeface="RoxboroughCF"/>
                <a:cs typeface="RoxboroughCF"/>
                <a:sym typeface="RoxboroughCF"/>
              </a:rPr>
              <a:t>Stealth Techniques</a:t>
            </a:r>
          </a:p>
        </p:txBody>
      </p:sp>
      <p:sp>
        <p:nvSpPr>
          <p:cNvPr id="5" name="TextBox 5"/>
          <p:cNvSpPr txBox="1"/>
          <p:nvPr/>
        </p:nvSpPr>
        <p:spPr>
          <a:xfrm>
            <a:off x="1082732" y="2522443"/>
            <a:ext cx="5848166" cy="2966085"/>
          </a:xfrm>
          <a:prstGeom prst="rect">
            <a:avLst/>
          </a:prstGeom>
        </p:spPr>
        <p:txBody>
          <a:bodyPr lIns="0" tIns="0" rIns="0" bIns="0" rtlCol="0" anchor="t">
            <a:spAutoFit/>
          </a:bodyPr>
          <a:lstStyle/>
          <a:p>
            <a:pPr algn="l">
              <a:lnSpc>
                <a:spcPts val="2939"/>
              </a:lnSpc>
            </a:pPr>
            <a:endParaRPr dirty="0"/>
          </a:p>
          <a:p>
            <a:pPr marL="453388" lvl="1" indent="-226694" algn="l">
              <a:lnSpc>
                <a:spcPts val="2939"/>
              </a:lnSpc>
              <a:buFont typeface="Arial"/>
              <a:buChar char="•"/>
            </a:pPr>
            <a:r>
              <a:rPr lang="en-US" sz="2099" dirty="0">
                <a:solidFill>
                  <a:srgbClr val="000000"/>
                </a:solidFill>
                <a:latin typeface="IBM Plex Sans Hebrew Light"/>
                <a:ea typeface="IBM Plex Sans Hebrew Light"/>
                <a:cs typeface="IBM Plex Sans Hebrew Light"/>
                <a:sym typeface="IBM Plex Sans Hebrew Light"/>
              </a:rPr>
              <a:t>RAM: carbonyl iron, </a:t>
            </a:r>
            <a:r>
              <a:rPr lang="en-US" sz="2099" dirty="0" err="1">
                <a:solidFill>
                  <a:srgbClr val="000000"/>
                </a:solidFill>
                <a:latin typeface="IBM Plex Sans Hebrew Light"/>
                <a:ea typeface="IBM Plex Sans Hebrew Light"/>
                <a:cs typeface="IBM Plex Sans Hebrew Light"/>
                <a:sym typeface="IBM Plex Sans Hebrew Light"/>
              </a:rPr>
              <a:t>MnZn</a:t>
            </a:r>
            <a:r>
              <a:rPr lang="en-US" sz="2099" dirty="0">
                <a:solidFill>
                  <a:srgbClr val="000000"/>
                </a:solidFill>
                <a:latin typeface="IBM Plex Sans Hebrew Light"/>
                <a:ea typeface="IBM Plex Sans Hebrew Light"/>
                <a:cs typeface="IBM Plex Sans Hebrew Light"/>
                <a:sym typeface="IBM Plex Sans Hebrew Light"/>
              </a:rPr>
              <a:t> ferrites</a:t>
            </a:r>
          </a:p>
          <a:p>
            <a:pPr algn="l">
              <a:lnSpc>
                <a:spcPts val="2939"/>
              </a:lnSpc>
              <a:spcBef>
                <a:spcPct val="0"/>
              </a:spcBef>
            </a:pPr>
            <a:endParaRPr lang="en-US" sz="2099" dirty="0">
              <a:solidFill>
                <a:srgbClr val="000000"/>
              </a:solidFill>
              <a:latin typeface="IBM Plex Sans Hebrew Light"/>
              <a:ea typeface="IBM Plex Sans Hebrew Light"/>
              <a:cs typeface="IBM Plex Sans Hebrew Light"/>
              <a:sym typeface="IBM Plex Sans Hebrew Light"/>
            </a:endParaRPr>
          </a:p>
          <a:p>
            <a:pPr marL="453388" lvl="1" indent="-226694" algn="l">
              <a:lnSpc>
                <a:spcPts val="2939"/>
              </a:lnSpc>
              <a:spcBef>
                <a:spcPct val="0"/>
              </a:spcBef>
              <a:buFont typeface="Arial"/>
              <a:buChar char="•"/>
            </a:pPr>
            <a:r>
              <a:rPr lang="en-US" sz="2099" dirty="0">
                <a:solidFill>
                  <a:srgbClr val="000000"/>
                </a:solidFill>
                <a:latin typeface="IBM Plex Sans Hebrew Light"/>
                <a:ea typeface="IBM Plex Sans Hebrew Light"/>
                <a:cs typeface="IBM Plex Sans Hebrew Light"/>
                <a:sym typeface="IBM Plex Sans Hebrew Light"/>
              </a:rPr>
              <a:t>Covers X-, C-, S-band radar</a:t>
            </a:r>
          </a:p>
          <a:p>
            <a:pPr algn="l">
              <a:lnSpc>
                <a:spcPts val="2939"/>
              </a:lnSpc>
              <a:spcBef>
                <a:spcPct val="0"/>
              </a:spcBef>
            </a:pPr>
            <a:endParaRPr lang="en-US" sz="2099" dirty="0">
              <a:solidFill>
                <a:srgbClr val="000000"/>
              </a:solidFill>
              <a:latin typeface="IBM Plex Sans Hebrew Light"/>
              <a:ea typeface="IBM Plex Sans Hebrew Light"/>
              <a:cs typeface="IBM Plex Sans Hebrew Light"/>
              <a:sym typeface="IBM Plex Sans Hebrew Light"/>
            </a:endParaRPr>
          </a:p>
          <a:p>
            <a:pPr marL="453388" lvl="1" indent="-226694" algn="l">
              <a:lnSpc>
                <a:spcPts val="2939"/>
              </a:lnSpc>
              <a:spcBef>
                <a:spcPct val="0"/>
              </a:spcBef>
              <a:buFont typeface="Arial"/>
              <a:buChar char="•"/>
            </a:pPr>
            <a:r>
              <a:rPr lang="en-US" sz="2099" dirty="0">
                <a:solidFill>
                  <a:srgbClr val="000000"/>
                </a:solidFill>
                <a:latin typeface="IBM Plex Sans Hebrew Light"/>
                <a:ea typeface="IBM Plex Sans Hebrew Light"/>
                <a:cs typeface="IBM Plex Sans Hebrew Light"/>
                <a:sym typeface="IBM Plex Sans Hebrew Light"/>
              </a:rPr>
              <a:t>RCS reduced from 120 → 70 </a:t>
            </a:r>
            <a:r>
              <a:rPr lang="en-US" sz="2099" dirty="0" err="1">
                <a:solidFill>
                  <a:srgbClr val="000000"/>
                </a:solidFill>
                <a:latin typeface="IBM Plex Sans Hebrew Light"/>
                <a:ea typeface="IBM Plex Sans Hebrew Light"/>
                <a:cs typeface="IBM Plex Sans Hebrew Light"/>
                <a:sym typeface="IBM Plex Sans Hebrew Light"/>
              </a:rPr>
              <a:t>dBsm</a:t>
            </a:r>
            <a:r>
              <a:rPr lang="en-US" sz="2099" dirty="0">
                <a:solidFill>
                  <a:srgbClr val="000000"/>
                </a:solidFill>
                <a:latin typeface="IBM Plex Sans Hebrew Light"/>
                <a:ea typeface="IBM Plex Sans Hebrew Light"/>
                <a:cs typeface="IBM Plex Sans Hebrew Light"/>
                <a:sym typeface="IBM Plex Sans Hebrew Light"/>
              </a:rPr>
              <a:t> which is 42% radar signature reduction</a:t>
            </a:r>
          </a:p>
          <a:p>
            <a:pPr algn="l">
              <a:lnSpc>
                <a:spcPts val="2939"/>
              </a:lnSpc>
              <a:spcBef>
                <a:spcPct val="0"/>
              </a:spcBef>
            </a:pPr>
            <a:endParaRPr lang="en-US" sz="2099" dirty="0">
              <a:solidFill>
                <a:srgbClr val="000000"/>
              </a:solidFill>
              <a:latin typeface="IBM Plex Sans Hebrew Light"/>
              <a:ea typeface="IBM Plex Sans Hebrew Light"/>
              <a:cs typeface="IBM Plex Sans Hebrew Light"/>
              <a:sym typeface="IBM Plex Sans Hebrew Light"/>
            </a:endParaRPr>
          </a:p>
        </p:txBody>
      </p:sp>
      <p:sp>
        <p:nvSpPr>
          <p:cNvPr id="6" name="TextBox 6"/>
          <p:cNvSpPr txBox="1"/>
          <p:nvPr/>
        </p:nvSpPr>
        <p:spPr>
          <a:xfrm>
            <a:off x="1082732" y="6743700"/>
            <a:ext cx="5597010" cy="2896809"/>
          </a:xfrm>
          <a:prstGeom prst="rect">
            <a:avLst/>
          </a:prstGeom>
        </p:spPr>
        <p:txBody>
          <a:bodyPr lIns="0" tIns="0" rIns="0" bIns="0" rtlCol="0" anchor="t">
            <a:spAutoFit/>
          </a:bodyPr>
          <a:lstStyle/>
          <a:p>
            <a:pPr algn="l">
              <a:lnSpc>
                <a:spcPts val="2558"/>
              </a:lnSpc>
              <a:spcBef>
                <a:spcPct val="0"/>
              </a:spcBef>
            </a:pPr>
            <a:r>
              <a:rPr lang="en-US" sz="1827" dirty="0">
                <a:solidFill>
                  <a:srgbClr val="000000"/>
                </a:solidFill>
                <a:latin typeface="IBM Plex Sans Hebrew Text"/>
                <a:ea typeface="IBM Plex Sans Hebrew Text"/>
                <a:cs typeface="IBM Plex Sans Hebrew Text"/>
                <a:sym typeface="IBM Plex Sans Hebrew Text"/>
              </a:rPr>
              <a:t>Carbonyl iron, with relative permeability around 500–1000 and very low resistivity (~10⁻⁴ </a:t>
            </a:r>
            <a:r>
              <a:rPr lang="en-US" sz="1827" dirty="0" err="1">
                <a:solidFill>
                  <a:srgbClr val="000000"/>
                </a:solidFill>
                <a:latin typeface="IBM Plex Sans Hebrew Text"/>
                <a:ea typeface="IBM Plex Sans Hebrew Text"/>
                <a:cs typeface="IBM Plex Sans Hebrew Text"/>
                <a:sym typeface="IBM Plex Sans Hebrew Text"/>
              </a:rPr>
              <a:t>ohm·cm</a:t>
            </a:r>
            <a:r>
              <a:rPr lang="en-US" sz="1827" dirty="0">
                <a:solidFill>
                  <a:srgbClr val="000000"/>
                </a:solidFill>
                <a:latin typeface="IBM Plex Sans Hebrew Text"/>
                <a:ea typeface="IBM Plex Sans Hebrew Text"/>
                <a:cs typeface="IBM Plex Sans Hebrew Text"/>
                <a:sym typeface="IBM Plex Sans Hebrew Text"/>
              </a:rPr>
              <a:t>), is effective for X-, C-, and S-band absorption but prone to eddy currents. Mixing it with polymers increases resistivity, reducing reflections. </a:t>
            </a:r>
            <a:r>
              <a:rPr lang="en-US" sz="1827" dirty="0" err="1">
                <a:solidFill>
                  <a:srgbClr val="000000"/>
                </a:solidFill>
                <a:latin typeface="IBM Plex Sans Hebrew Text"/>
                <a:ea typeface="IBM Plex Sans Hebrew Text"/>
                <a:cs typeface="IBM Plex Sans Hebrew Text"/>
                <a:sym typeface="IBM Plex Sans Hebrew Text"/>
              </a:rPr>
              <a:t>MnZn</a:t>
            </a:r>
            <a:r>
              <a:rPr lang="en-US" sz="1827" dirty="0">
                <a:solidFill>
                  <a:srgbClr val="000000"/>
                </a:solidFill>
                <a:latin typeface="IBM Plex Sans Hebrew Text"/>
                <a:ea typeface="IBM Plex Sans Hebrew Text"/>
                <a:cs typeface="IBM Plex Sans Hebrew Text"/>
                <a:sym typeface="IBM Plex Sans Hebrew Text"/>
              </a:rPr>
              <a:t> ferrites have much higher relative permeability 1000–15,000 and resistivity (~10³ </a:t>
            </a:r>
            <a:r>
              <a:rPr lang="en-US" sz="1827" dirty="0" err="1">
                <a:solidFill>
                  <a:srgbClr val="000000"/>
                </a:solidFill>
                <a:latin typeface="IBM Plex Sans Hebrew Text"/>
                <a:ea typeface="IBM Plex Sans Hebrew Text"/>
                <a:cs typeface="IBM Plex Sans Hebrew Text"/>
                <a:sym typeface="IBM Plex Sans Hebrew Text"/>
              </a:rPr>
              <a:t>ohm·cm</a:t>
            </a:r>
            <a:r>
              <a:rPr lang="en-US" sz="1827" dirty="0">
                <a:solidFill>
                  <a:srgbClr val="000000"/>
                </a:solidFill>
                <a:latin typeface="IBM Plex Sans Hebrew Text"/>
                <a:ea typeface="IBM Plex Sans Hebrew Text"/>
                <a:cs typeface="IBM Plex Sans Hebrew Text"/>
                <a:sym typeface="IBM Plex Sans Hebrew Text"/>
              </a:rPr>
              <a:t>), making them ideal for low frequency stealth. Both are crucial for broad spectrum RCS reduction.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29700" y="0"/>
            <a:ext cx="7115393" cy="10287000"/>
          </a:xfrm>
          <a:custGeom>
            <a:avLst/>
            <a:gdLst/>
            <a:ahLst/>
            <a:cxnLst/>
            <a:rect l="l" t="t" r="r" b="b"/>
            <a:pathLst>
              <a:path w="7115393" h="10287000">
                <a:moveTo>
                  <a:pt x="0" y="0"/>
                </a:moveTo>
                <a:lnTo>
                  <a:pt x="7115393" y="0"/>
                </a:lnTo>
                <a:lnTo>
                  <a:pt x="7115393" y="10287000"/>
                </a:lnTo>
                <a:lnTo>
                  <a:pt x="0" y="10287000"/>
                </a:lnTo>
                <a:lnTo>
                  <a:pt x="0" y="0"/>
                </a:lnTo>
                <a:close/>
              </a:path>
            </a:pathLst>
          </a:custGeom>
          <a:blipFill>
            <a:blip r:embed="rId2"/>
            <a:stretch>
              <a:fillRect l="-24296" t="-14642" b="-14642"/>
            </a:stretch>
          </a:blipFill>
        </p:spPr>
        <p:txBody>
          <a:bodyPr/>
          <a:lstStyle/>
          <a:p>
            <a:endParaRPr lang="en-US"/>
          </a:p>
        </p:txBody>
      </p:sp>
      <p:sp>
        <p:nvSpPr>
          <p:cNvPr id="3" name="Freeform 3"/>
          <p:cNvSpPr/>
          <p:nvPr/>
        </p:nvSpPr>
        <p:spPr>
          <a:xfrm>
            <a:off x="0" y="0"/>
            <a:ext cx="1899223" cy="10287000"/>
          </a:xfrm>
          <a:custGeom>
            <a:avLst/>
            <a:gdLst/>
            <a:ahLst/>
            <a:cxnLst/>
            <a:rect l="l" t="t" r="r" b="b"/>
            <a:pathLst>
              <a:path w="1899223" h="10287000">
                <a:moveTo>
                  <a:pt x="0" y="0"/>
                </a:moveTo>
                <a:lnTo>
                  <a:pt x="1899223" y="0"/>
                </a:lnTo>
                <a:lnTo>
                  <a:pt x="1899223" y="10287000"/>
                </a:lnTo>
                <a:lnTo>
                  <a:pt x="0" y="10287000"/>
                </a:lnTo>
                <a:lnTo>
                  <a:pt x="0" y="0"/>
                </a:lnTo>
                <a:close/>
              </a:path>
            </a:pathLst>
          </a:custGeom>
          <a:blipFill>
            <a:blip r:embed="rId2"/>
            <a:stretch>
              <a:fillRect l="-91025" t="-14642" r="-274647" b="-14642"/>
            </a:stretch>
          </a:blipFill>
        </p:spPr>
        <p:txBody>
          <a:bodyPr/>
          <a:lstStyle/>
          <a:p>
            <a:endParaRPr lang="en-US"/>
          </a:p>
        </p:txBody>
      </p:sp>
      <p:sp>
        <p:nvSpPr>
          <p:cNvPr id="4" name="AutoShape 4"/>
          <p:cNvSpPr/>
          <p:nvPr/>
        </p:nvSpPr>
        <p:spPr>
          <a:xfrm>
            <a:off x="16145093" y="0"/>
            <a:ext cx="2142907" cy="10287000"/>
          </a:xfrm>
          <a:prstGeom prst="rect">
            <a:avLst/>
          </a:prstGeom>
          <a:solidFill>
            <a:srgbClr val="FFFFFF"/>
          </a:solidFill>
        </p:spPr>
        <p:txBody>
          <a:bodyPr/>
          <a:lstStyle/>
          <a:p>
            <a:endParaRPr lang="en-US"/>
          </a:p>
        </p:txBody>
      </p:sp>
      <p:sp>
        <p:nvSpPr>
          <p:cNvPr id="5" name="Freeform 5"/>
          <p:cNvSpPr/>
          <p:nvPr/>
        </p:nvSpPr>
        <p:spPr>
          <a:xfrm rot="5400000">
            <a:off x="15153399" y="2165152"/>
            <a:ext cx="4211803" cy="707583"/>
          </a:xfrm>
          <a:custGeom>
            <a:avLst/>
            <a:gdLst/>
            <a:ahLst/>
            <a:cxnLst/>
            <a:rect l="l" t="t" r="r" b="b"/>
            <a:pathLst>
              <a:path w="4211803" h="707583">
                <a:moveTo>
                  <a:pt x="0" y="0"/>
                </a:moveTo>
                <a:lnTo>
                  <a:pt x="4211802" y="0"/>
                </a:lnTo>
                <a:lnTo>
                  <a:pt x="4211802" y="707583"/>
                </a:lnTo>
                <a:lnTo>
                  <a:pt x="0" y="707583"/>
                </a:lnTo>
                <a:lnTo>
                  <a:pt x="0" y="0"/>
                </a:lnTo>
                <a:close/>
              </a:path>
            </a:pathLst>
          </a:custGeom>
          <a:blipFill>
            <a:blip r:embed="rId3"/>
            <a:stretch>
              <a:fillRect/>
            </a:stretch>
          </a:blipFill>
        </p:spPr>
        <p:txBody>
          <a:bodyPr/>
          <a:lstStyle/>
          <a:p>
            <a:endParaRPr lang="en-US"/>
          </a:p>
        </p:txBody>
      </p:sp>
      <p:sp>
        <p:nvSpPr>
          <p:cNvPr id="6" name="Freeform 6"/>
          <p:cNvSpPr/>
          <p:nvPr/>
        </p:nvSpPr>
        <p:spPr>
          <a:xfrm rot="5400000">
            <a:off x="15553550" y="7707261"/>
            <a:ext cx="3325993" cy="1100136"/>
          </a:xfrm>
          <a:custGeom>
            <a:avLst/>
            <a:gdLst/>
            <a:ahLst/>
            <a:cxnLst/>
            <a:rect l="l" t="t" r="r" b="b"/>
            <a:pathLst>
              <a:path w="3325993" h="1100136">
                <a:moveTo>
                  <a:pt x="0" y="0"/>
                </a:moveTo>
                <a:lnTo>
                  <a:pt x="3325993" y="0"/>
                </a:lnTo>
                <a:lnTo>
                  <a:pt x="3325993" y="1100136"/>
                </a:lnTo>
                <a:lnTo>
                  <a:pt x="0" y="1100136"/>
                </a:lnTo>
                <a:lnTo>
                  <a:pt x="0" y="0"/>
                </a:lnTo>
                <a:close/>
              </a:path>
            </a:pathLst>
          </a:custGeom>
          <a:blipFill>
            <a:blip r:embed="rId4"/>
            <a:stretch>
              <a:fillRect/>
            </a:stretch>
          </a:blipFill>
        </p:spPr>
        <p:txBody>
          <a:bodyPr/>
          <a:lstStyle/>
          <a:p>
            <a:endParaRPr lang="en-US"/>
          </a:p>
        </p:txBody>
      </p:sp>
      <p:sp>
        <p:nvSpPr>
          <p:cNvPr id="7" name="Freeform 7"/>
          <p:cNvSpPr/>
          <p:nvPr/>
        </p:nvSpPr>
        <p:spPr>
          <a:xfrm>
            <a:off x="2694736" y="6320930"/>
            <a:ext cx="3467474" cy="3444736"/>
          </a:xfrm>
          <a:custGeom>
            <a:avLst/>
            <a:gdLst/>
            <a:ahLst/>
            <a:cxnLst/>
            <a:rect l="l" t="t" r="r" b="b"/>
            <a:pathLst>
              <a:path w="3467474" h="3444736">
                <a:moveTo>
                  <a:pt x="0" y="0"/>
                </a:moveTo>
                <a:lnTo>
                  <a:pt x="3467474" y="0"/>
                </a:lnTo>
                <a:lnTo>
                  <a:pt x="3467474" y="3444736"/>
                </a:lnTo>
                <a:lnTo>
                  <a:pt x="0" y="3444736"/>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2694736" y="2199311"/>
            <a:ext cx="5539450" cy="724991"/>
          </a:xfrm>
          <a:prstGeom prst="rect">
            <a:avLst/>
          </a:prstGeom>
        </p:spPr>
        <p:txBody>
          <a:bodyPr lIns="0" tIns="0" rIns="0" bIns="0" rtlCol="0" anchor="t">
            <a:spAutoFit/>
          </a:bodyPr>
          <a:lstStyle/>
          <a:p>
            <a:pPr algn="l">
              <a:lnSpc>
                <a:spcPts val="5775"/>
              </a:lnSpc>
            </a:pPr>
            <a:r>
              <a:rPr lang="en-US" sz="5500">
                <a:solidFill>
                  <a:srgbClr val="000000"/>
                </a:solidFill>
                <a:latin typeface="RoxboroughCF"/>
                <a:ea typeface="RoxboroughCF"/>
                <a:cs typeface="RoxboroughCF"/>
                <a:sym typeface="RoxboroughCF"/>
              </a:rPr>
              <a:t>Thank you </a:t>
            </a:r>
          </a:p>
        </p:txBody>
      </p:sp>
      <p:sp>
        <p:nvSpPr>
          <p:cNvPr id="9" name="TextBox 9"/>
          <p:cNvSpPr txBox="1"/>
          <p:nvPr/>
        </p:nvSpPr>
        <p:spPr>
          <a:xfrm>
            <a:off x="2694736" y="3833635"/>
            <a:ext cx="5037609" cy="1544320"/>
          </a:xfrm>
          <a:prstGeom prst="rect">
            <a:avLst/>
          </a:prstGeom>
        </p:spPr>
        <p:txBody>
          <a:bodyPr lIns="0" tIns="0" rIns="0" bIns="0" rtlCol="0" anchor="t">
            <a:spAutoFit/>
          </a:bodyPr>
          <a:lstStyle/>
          <a:p>
            <a:pPr algn="l">
              <a:lnSpc>
                <a:spcPts val="3079"/>
              </a:lnSpc>
              <a:spcBef>
                <a:spcPct val="0"/>
              </a:spcBef>
            </a:pPr>
            <a:r>
              <a:rPr lang="en-US" sz="2199">
                <a:solidFill>
                  <a:srgbClr val="000000"/>
                </a:solidFill>
                <a:latin typeface="IBM Plex Sans Hebrew Light"/>
                <a:ea typeface="IBM Plex Sans Hebrew Light"/>
                <a:cs typeface="IBM Plex Sans Hebrew Light"/>
                <a:sym typeface="IBM Plex Sans Hebrew Light"/>
              </a:rPr>
              <a:t>Email: dheerchhabria@gmail.com</a:t>
            </a:r>
          </a:p>
          <a:p>
            <a:pPr algn="l">
              <a:lnSpc>
                <a:spcPts val="3079"/>
              </a:lnSpc>
              <a:spcBef>
                <a:spcPct val="0"/>
              </a:spcBef>
            </a:pPr>
            <a:endParaRPr lang="en-US" sz="2199">
              <a:solidFill>
                <a:srgbClr val="000000"/>
              </a:solidFill>
              <a:latin typeface="IBM Plex Sans Hebrew Light"/>
              <a:ea typeface="IBM Plex Sans Hebrew Light"/>
              <a:cs typeface="IBM Plex Sans Hebrew Light"/>
              <a:sym typeface="IBM Plex Sans Hebrew Light"/>
            </a:endParaRPr>
          </a:p>
          <a:p>
            <a:pPr algn="l">
              <a:lnSpc>
                <a:spcPts val="3079"/>
              </a:lnSpc>
              <a:spcBef>
                <a:spcPct val="0"/>
              </a:spcBef>
            </a:pPr>
            <a:endParaRPr lang="en-US" sz="2199">
              <a:solidFill>
                <a:srgbClr val="000000"/>
              </a:solidFill>
              <a:latin typeface="IBM Plex Sans Hebrew Light"/>
              <a:ea typeface="IBM Plex Sans Hebrew Light"/>
              <a:cs typeface="IBM Plex Sans Hebrew Light"/>
              <a:sym typeface="IBM Plex Sans Hebrew Light"/>
            </a:endParaRPr>
          </a:p>
          <a:p>
            <a:pPr algn="l">
              <a:lnSpc>
                <a:spcPts val="3079"/>
              </a:lnSpc>
              <a:spcBef>
                <a:spcPct val="0"/>
              </a:spcBef>
            </a:pPr>
            <a:r>
              <a:rPr lang="en-US" sz="2199">
                <a:solidFill>
                  <a:srgbClr val="000000"/>
                </a:solidFill>
                <a:latin typeface="IBM Plex Sans Hebrew Light"/>
                <a:ea typeface="IBM Plex Sans Hebrew Light"/>
                <a:cs typeface="IBM Plex Sans Hebrew Light"/>
                <a:sym typeface="IBM Plex Sans Hebrew Light"/>
              </a:rPr>
              <a:t>LinkedIn: linkedin.com/in/dheerchhabria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5126477"/>
            <a:ext cx="9140612" cy="5160523"/>
          </a:xfrm>
          <a:custGeom>
            <a:avLst/>
            <a:gdLst/>
            <a:ahLst/>
            <a:cxnLst/>
            <a:rect l="l" t="t" r="r" b="b"/>
            <a:pathLst>
              <a:path w="9140612" h="5160523">
                <a:moveTo>
                  <a:pt x="0" y="0"/>
                </a:moveTo>
                <a:lnTo>
                  <a:pt x="9140612" y="0"/>
                </a:lnTo>
                <a:lnTo>
                  <a:pt x="9140612" y="5160523"/>
                </a:lnTo>
                <a:lnTo>
                  <a:pt x="0" y="5160523"/>
                </a:lnTo>
                <a:lnTo>
                  <a:pt x="0" y="0"/>
                </a:lnTo>
                <a:close/>
              </a:path>
            </a:pathLst>
          </a:custGeom>
          <a:blipFill>
            <a:blip r:embed="rId3"/>
            <a:stretch>
              <a:fillRect t="-11372" b="-15050"/>
            </a:stretch>
          </a:blipFill>
        </p:spPr>
        <p:txBody>
          <a:bodyPr/>
          <a:lstStyle/>
          <a:p>
            <a:endParaRPr lang="en-US"/>
          </a:p>
        </p:txBody>
      </p:sp>
      <p:sp>
        <p:nvSpPr>
          <p:cNvPr id="3" name="Freeform 3"/>
          <p:cNvSpPr/>
          <p:nvPr/>
        </p:nvSpPr>
        <p:spPr>
          <a:xfrm>
            <a:off x="14182980" y="1283263"/>
            <a:ext cx="3865460" cy="2576973"/>
          </a:xfrm>
          <a:custGeom>
            <a:avLst/>
            <a:gdLst/>
            <a:ahLst/>
            <a:cxnLst/>
            <a:rect l="l" t="t" r="r" b="b"/>
            <a:pathLst>
              <a:path w="3865460" h="2576973">
                <a:moveTo>
                  <a:pt x="0" y="0"/>
                </a:moveTo>
                <a:lnTo>
                  <a:pt x="3865460" y="0"/>
                </a:lnTo>
                <a:lnTo>
                  <a:pt x="3865460" y="2576974"/>
                </a:lnTo>
                <a:lnTo>
                  <a:pt x="0" y="2576974"/>
                </a:lnTo>
                <a:lnTo>
                  <a:pt x="0" y="0"/>
                </a:lnTo>
                <a:close/>
              </a:path>
            </a:pathLst>
          </a:custGeom>
          <a:blipFill>
            <a:blip r:embed="rId4"/>
            <a:stretch>
              <a:fillRect/>
            </a:stretch>
          </a:blipFill>
        </p:spPr>
        <p:txBody>
          <a:bodyPr/>
          <a:lstStyle/>
          <a:p>
            <a:endParaRPr lang="en-US"/>
          </a:p>
        </p:txBody>
      </p:sp>
      <p:sp>
        <p:nvSpPr>
          <p:cNvPr id="4" name="Freeform 4"/>
          <p:cNvSpPr/>
          <p:nvPr/>
        </p:nvSpPr>
        <p:spPr>
          <a:xfrm>
            <a:off x="9144000" y="0"/>
            <a:ext cx="4570306" cy="5143500"/>
          </a:xfrm>
          <a:custGeom>
            <a:avLst/>
            <a:gdLst/>
            <a:ahLst/>
            <a:cxnLst/>
            <a:rect l="l" t="t" r="r" b="b"/>
            <a:pathLst>
              <a:path w="4570306" h="5143500">
                <a:moveTo>
                  <a:pt x="0" y="0"/>
                </a:moveTo>
                <a:lnTo>
                  <a:pt x="4570306" y="0"/>
                </a:lnTo>
                <a:lnTo>
                  <a:pt x="4570306" y="5143500"/>
                </a:lnTo>
                <a:lnTo>
                  <a:pt x="0" y="5143500"/>
                </a:lnTo>
                <a:lnTo>
                  <a:pt x="0" y="0"/>
                </a:lnTo>
                <a:close/>
              </a:path>
            </a:pathLst>
          </a:custGeom>
          <a:blipFill>
            <a:blip r:embed="rId5"/>
            <a:stretch>
              <a:fillRect l="-62938" t="-11082" r="-43696"/>
            </a:stretch>
          </a:blipFill>
        </p:spPr>
        <p:txBody>
          <a:bodyPr/>
          <a:lstStyle/>
          <a:p>
            <a:endParaRPr lang="en-US"/>
          </a:p>
        </p:txBody>
      </p:sp>
      <p:sp>
        <p:nvSpPr>
          <p:cNvPr id="5" name="TextBox 5"/>
          <p:cNvSpPr txBox="1"/>
          <p:nvPr/>
        </p:nvSpPr>
        <p:spPr>
          <a:xfrm>
            <a:off x="1333888" y="1377076"/>
            <a:ext cx="6571347" cy="764594"/>
          </a:xfrm>
          <a:prstGeom prst="rect">
            <a:avLst/>
          </a:prstGeom>
        </p:spPr>
        <p:txBody>
          <a:bodyPr lIns="0" tIns="0" rIns="0" bIns="0" rtlCol="0" anchor="t">
            <a:spAutoFit/>
          </a:bodyPr>
          <a:lstStyle/>
          <a:p>
            <a:pPr algn="l">
              <a:lnSpc>
                <a:spcPts val="6105"/>
              </a:lnSpc>
            </a:pPr>
            <a:r>
              <a:rPr lang="en-US" sz="5500">
                <a:solidFill>
                  <a:srgbClr val="000000"/>
                </a:solidFill>
                <a:latin typeface="RoxboroughCF"/>
                <a:ea typeface="RoxboroughCF"/>
                <a:cs typeface="RoxboroughCF"/>
                <a:sym typeface="RoxboroughCF"/>
              </a:rPr>
              <a:t>Abstract</a:t>
            </a:r>
          </a:p>
        </p:txBody>
      </p:sp>
      <p:sp>
        <p:nvSpPr>
          <p:cNvPr id="6" name="TextBox 6"/>
          <p:cNvSpPr txBox="1"/>
          <p:nvPr/>
        </p:nvSpPr>
        <p:spPr>
          <a:xfrm>
            <a:off x="1333888" y="2620801"/>
            <a:ext cx="6571347" cy="3106420"/>
          </a:xfrm>
          <a:prstGeom prst="rect">
            <a:avLst/>
          </a:prstGeom>
        </p:spPr>
        <p:txBody>
          <a:bodyPr lIns="0" tIns="0" rIns="0" bIns="0" rtlCol="0" anchor="t">
            <a:spAutoFit/>
          </a:bodyPr>
          <a:lstStyle/>
          <a:p>
            <a:pPr marL="474978" lvl="1" indent="-237489" algn="l">
              <a:lnSpc>
                <a:spcPts val="3079"/>
              </a:lnSpc>
              <a:spcBef>
                <a:spcPct val="0"/>
              </a:spcBef>
              <a:buFont typeface="Arial"/>
              <a:buChar char="•"/>
            </a:pPr>
            <a:r>
              <a:rPr lang="en-US" sz="2199">
                <a:solidFill>
                  <a:srgbClr val="000000"/>
                </a:solidFill>
                <a:latin typeface="IBM Plex Sans Hebrew Light"/>
                <a:ea typeface="IBM Plex Sans Hebrew Light"/>
                <a:cs typeface="IBM Plex Sans Hebrew Light"/>
                <a:sym typeface="IBM Plex Sans Hebrew Light"/>
              </a:rPr>
              <a:t>Hybrid titanium-CFRP structure</a:t>
            </a:r>
          </a:p>
          <a:p>
            <a:pPr algn="l">
              <a:lnSpc>
                <a:spcPts val="3079"/>
              </a:lnSpc>
              <a:spcBef>
                <a:spcPct val="0"/>
              </a:spcBef>
            </a:pPr>
            <a:endParaRPr lang="en-US" sz="2199">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a:solidFill>
                  <a:srgbClr val="000000"/>
                </a:solidFill>
                <a:latin typeface="IBM Plex Sans Hebrew Light"/>
                <a:ea typeface="IBM Plex Sans Hebrew Light"/>
                <a:cs typeface="IBM Plex Sans Hebrew Light"/>
                <a:sym typeface="IBM Plex Sans Hebrew Light"/>
              </a:rPr>
              <a:t>Variable sweep wings</a:t>
            </a:r>
          </a:p>
          <a:p>
            <a:pPr algn="l">
              <a:lnSpc>
                <a:spcPts val="3079"/>
              </a:lnSpc>
              <a:spcBef>
                <a:spcPct val="0"/>
              </a:spcBef>
            </a:pPr>
            <a:endParaRPr lang="en-US" sz="2199">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a:solidFill>
                  <a:srgbClr val="000000"/>
                </a:solidFill>
                <a:latin typeface="IBM Plex Sans Hebrew Light"/>
                <a:ea typeface="IBM Plex Sans Hebrew Light"/>
                <a:cs typeface="IBM Plex Sans Hebrew Light"/>
                <a:sym typeface="IBM Plex Sans Hebrew Light"/>
              </a:rPr>
              <a:t>RAM coatings and shaping</a:t>
            </a:r>
          </a:p>
          <a:p>
            <a:pPr algn="l">
              <a:lnSpc>
                <a:spcPts val="3079"/>
              </a:lnSpc>
              <a:spcBef>
                <a:spcPct val="0"/>
              </a:spcBef>
            </a:pPr>
            <a:endParaRPr lang="en-US" sz="2199">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a:solidFill>
                  <a:srgbClr val="000000"/>
                </a:solidFill>
                <a:latin typeface="IBM Plex Sans Hebrew Light"/>
                <a:ea typeface="IBM Plex Sans Hebrew Light"/>
                <a:cs typeface="IBM Plex Sans Hebrew Light"/>
                <a:sym typeface="IBM Plex Sans Hebrew Light"/>
              </a:rPr>
              <a:t>Validated through CFD </a:t>
            </a:r>
          </a:p>
          <a:p>
            <a:pPr algn="l">
              <a:lnSpc>
                <a:spcPts val="3079"/>
              </a:lnSpc>
              <a:spcBef>
                <a:spcPct val="0"/>
              </a:spcBef>
            </a:pPr>
            <a:endParaRPr lang="en-US" sz="2199">
              <a:solidFill>
                <a:srgbClr val="000000"/>
              </a:solidFill>
              <a:latin typeface="IBM Plex Sans Hebrew Light"/>
              <a:ea typeface="IBM Plex Sans Hebrew Light"/>
              <a:cs typeface="IBM Plex Sans Hebrew Light"/>
              <a:sym typeface="IBM Plex Sans Hebrew Light"/>
            </a:endParaRPr>
          </a:p>
        </p:txBody>
      </p:sp>
      <p:sp>
        <p:nvSpPr>
          <p:cNvPr id="7" name="TextBox 7"/>
          <p:cNvSpPr txBox="1"/>
          <p:nvPr/>
        </p:nvSpPr>
        <p:spPr>
          <a:xfrm>
            <a:off x="1333888" y="6361149"/>
            <a:ext cx="6125646" cy="2101850"/>
          </a:xfrm>
          <a:prstGeom prst="rect">
            <a:avLst/>
          </a:prstGeom>
        </p:spPr>
        <p:txBody>
          <a:bodyPr lIns="0" tIns="0" rIns="0" bIns="0" rtlCol="0" anchor="t">
            <a:spAutoFit/>
          </a:bodyPr>
          <a:lstStyle/>
          <a:p>
            <a:pPr algn="l">
              <a:lnSpc>
                <a:spcPts val="2800"/>
              </a:lnSpc>
              <a:spcBef>
                <a:spcPct val="0"/>
              </a:spcBef>
            </a:pPr>
            <a:r>
              <a:rPr lang="en-US" sz="2000" dirty="0">
                <a:solidFill>
                  <a:srgbClr val="000000"/>
                </a:solidFill>
                <a:latin typeface="IBM Plex Sans Hebrew Text"/>
                <a:ea typeface="IBM Plex Sans Hebrew Text"/>
                <a:cs typeface="IBM Plex Sans Hebrew Text"/>
                <a:sym typeface="IBM Plex Sans Hebrew Text"/>
              </a:rPr>
              <a:t>This UAV design combines structural strength and stealth. It uses a titanium core for mechanical loads and a CFRP outer shell integrated with radar-absorbing materials. Variable-sweep wings allow it to adapt aerodynamically mid-flight. The design was validated using simulations like CFD.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12536" y="7806679"/>
            <a:ext cx="7694984" cy="2484599"/>
          </a:xfrm>
          <a:prstGeom prst="rect">
            <a:avLst/>
          </a:prstGeom>
          <a:solidFill>
            <a:srgbClr val="000000"/>
          </a:solidFill>
        </p:spPr>
        <p:txBody>
          <a:bodyPr/>
          <a:lstStyle/>
          <a:p>
            <a:endParaRPr lang="en-US"/>
          </a:p>
        </p:txBody>
      </p:sp>
      <p:sp>
        <p:nvSpPr>
          <p:cNvPr id="3" name="TextBox 3"/>
          <p:cNvSpPr txBox="1"/>
          <p:nvPr/>
        </p:nvSpPr>
        <p:spPr>
          <a:xfrm>
            <a:off x="11047341" y="307602"/>
            <a:ext cx="6825375" cy="762635"/>
          </a:xfrm>
          <a:prstGeom prst="rect">
            <a:avLst/>
          </a:prstGeom>
        </p:spPr>
        <p:txBody>
          <a:bodyPr lIns="0" tIns="0" rIns="0" bIns="0" rtlCol="0" anchor="t">
            <a:spAutoFit/>
          </a:bodyPr>
          <a:lstStyle/>
          <a:p>
            <a:pPr algn="l">
              <a:lnSpc>
                <a:spcPts val="5995"/>
              </a:lnSpc>
            </a:pPr>
            <a:r>
              <a:rPr lang="en-US" sz="5500">
                <a:solidFill>
                  <a:srgbClr val="000000"/>
                </a:solidFill>
                <a:latin typeface="RoxboroughCF"/>
                <a:ea typeface="RoxboroughCF"/>
                <a:cs typeface="RoxboroughCF"/>
                <a:sym typeface="RoxboroughCF"/>
              </a:rPr>
              <a:t>Literature Review</a:t>
            </a:r>
          </a:p>
        </p:txBody>
      </p:sp>
      <p:sp>
        <p:nvSpPr>
          <p:cNvPr id="4" name="TextBox 4"/>
          <p:cNvSpPr txBox="1"/>
          <p:nvPr/>
        </p:nvSpPr>
        <p:spPr>
          <a:xfrm>
            <a:off x="11047341" y="7392451"/>
            <a:ext cx="5172452" cy="280670"/>
          </a:xfrm>
          <a:prstGeom prst="rect">
            <a:avLst/>
          </a:prstGeom>
        </p:spPr>
        <p:txBody>
          <a:bodyPr lIns="0" tIns="0" rIns="0" bIns="0" rtlCol="0" anchor="t">
            <a:spAutoFit/>
          </a:bodyPr>
          <a:lstStyle/>
          <a:p>
            <a:pPr algn="l">
              <a:lnSpc>
                <a:spcPts val="2379"/>
              </a:lnSpc>
              <a:spcBef>
                <a:spcPct val="0"/>
              </a:spcBef>
            </a:pPr>
            <a:endParaRPr/>
          </a:p>
        </p:txBody>
      </p:sp>
      <p:sp>
        <p:nvSpPr>
          <p:cNvPr id="5" name="TextBox 5"/>
          <p:cNvSpPr txBox="1"/>
          <p:nvPr/>
        </p:nvSpPr>
        <p:spPr>
          <a:xfrm>
            <a:off x="10604515" y="2520971"/>
            <a:ext cx="6571347" cy="3496945"/>
          </a:xfrm>
          <a:prstGeom prst="rect">
            <a:avLst/>
          </a:prstGeom>
        </p:spPr>
        <p:txBody>
          <a:bodyPr lIns="0" tIns="0" rIns="0" bIns="0" rtlCol="0" anchor="t">
            <a:spAutoFit/>
          </a:bodyPr>
          <a:lstStyle/>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Morphing wings and aeroelastic tailoring</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CNT and polymer-based RAMs</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CFRP: lightweight and EM absorbing</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Advances in stealth shaping</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p:txBody>
      </p:sp>
      <p:sp>
        <p:nvSpPr>
          <p:cNvPr id="6" name="Freeform 6"/>
          <p:cNvSpPr/>
          <p:nvPr/>
        </p:nvSpPr>
        <p:spPr>
          <a:xfrm>
            <a:off x="837642" y="240927"/>
            <a:ext cx="8166157" cy="5359470"/>
          </a:xfrm>
          <a:custGeom>
            <a:avLst/>
            <a:gdLst/>
            <a:ahLst/>
            <a:cxnLst/>
            <a:rect l="l" t="t" r="r" b="b"/>
            <a:pathLst>
              <a:path w="8166157" h="5359470">
                <a:moveTo>
                  <a:pt x="0" y="0"/>
                </a:moveTo>
                <a:lnTo>
                  <a:pt x="8166157" y="0"/>
                </a:lnTo>
                <a:lnTo>
                  <a:pt x="8166157" y="5359470"/>
                </a:lnTo>
                <a:lnTo>
                  <a:pt x="0" y="5359470"/>
                </a:lnTo>
                <a:lnTo>
                  <a:pt x="0" y="0"/>
                </a:lnTo>
                <a:close/>
              </a:path>
            </a:pathLst>
          </a:custGeom>
          <a:blipFill>
            <a:blip r:embed="rId2"/>
            <a:stretch>
              <a:fillRect l="-1070" r="-278" b="-9959"/>
            </a:stretch>
          </a:blipFill>
        </p:spPr>
        <p:txBody>
          <a:bodyPr/>
          <a:lstStyle/>
          <a:p>
            <a:endParaRPr lang="en-US"/>
          </a:p>
        </p:txBody>
      </p:sp>
      <p:sp>
        <p:nvSpPr>
          <p:cNvPr id="7" name="Freeform 7"/>
          <p:cNvSpPr/>
          <p:nvPr/>
        </p:nvSpPr>
        <p:spPr>
          <a:xfrm>
            <a:off x="2553235" y="6055465"/>
            <a:ext cx="4734970" cy="3783293"/>
          </a:xfrm>
          <a:custGeom>
            <a:avLst/>
            <a:gdLst/>
            <a:ahLst/>
            <a:cxnLst/>
            <a:rect l="l" t="t" r="r" b="b"/>
            <a:pathLst>
              <a:path w="4734970" h="3783293">
                <a:moveTo>
                  <a:pt x="0" y="0"/>
                </a:moveTo>
                <a:lnTo>
                  <a:pt x="4734971" y="0"/>
                </a:lnTo>
                <a:lnTo>
                  <a:pt x="4734971" y="3783293"/>
                </a:lnTo>
                <a:lnTo>
                  <a:pt x="0" y="3783293"/>
                </a:lnTo>
                <a:lnTo>
                  <a:pt x="0" y="0"/>
                </a:lnTo>
                <a:close/>
              </a:path>
            </a:pathLst>
          </a:custGeom>
          <a:blipFill>
            <a:blip r:embed="rId3"/>
            <a:stretch>
              <a:fillRect l="-103576" t="-2565" r="-2049" b="-19033"/>
            </a:stretch>
          </a:blipFill>
        </p:spPr>
        <p:txBody>
          <a:bodyPr/>
          <a:lstStyle/>
          <a:p>
            <a:endParaRPr lang="en-US"/>
          </a:p>
        </p:txBody>
      </p:sp>
      <p:sp>
        <p:nvSpPr>
          <p:cNvPr id="8" name="TextBox 8"/>
          <p:cNvSpPr txBox="1"/>
          <p:nvPr/>
        </p:nvSpPr>
        <p:spPr>
          <a:xfrm>
            <a:off x="11270192" y="7968396"/>
            <a:ext cx="6125646" cy="2101850"/>
          </a:xfrm>
          <a:prstGeom prst="rect">
            <a:avLst/>
          </a:prstGeom>
        </p:spPr>
        <p:txBody>
          <a:bodyPr lIns="0" tIns="0" rIns="0" bIns="0" rtlCol="0" anchor="t">
            <a:spAutoFit/>
          </a:bodyPr>
          <a:lstStyle/>
          <a:p>
            <a:pPr algn="l">
              <a:lnSpc>
                <a:spcPts val="2800"/>
              </a:lnSpc>
              <a:spcBef>
                <a:spcPct val="0"/>
              </a:spcBef>
            </a:pPr>
            <a:r>
              <a:rPr lang="en-US" sz="2000" dirty="0">
                <a:solidFill>
                  <a:srgbClr val="FFFFFF"/>
                </a:solidFill>
                <a:latin typeface="IBM Plex Sans Hebrew Text"/>
                <a:ea typeface="IBM Plex Sans Hebrew Text"/>
                <a:cs typeface="IBM Plex Sans Hebrew Text"/>
                <a:sym typeface="IBM Plex Sans Hebrew Text"/>
              </a:rPr>
              <a:t>Past studies show that variable geometry wings significantly improve UAV performance. Carbon nanotubes (CNTs) and conductive polymers are major RAM innovations. CFRPs remain the dominant structural and stealth materials. This research builds on those principles.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21362" y="0"/>
            <a:ext cx="4570306" cy="5143500"/>
          </a:xfrm>
          <a:custGeom>
            <a:avLst/>
            <a:gdLst/>
            <a:ahLst/>
            <a:cxnLst/>
            <a:rect l="l" t="t" r="r" b="b"/>
            <a:pathLst>
              <a:path w="4570306" h="5143500">
                <a:moveTo>
                  <a:pt x="0" y="0"/>
                </a:moveTo>
                <a:lnTo>
                  <a:pt x="4570306" y="0"/>
                </a:lnTo>
                <a:lnTo>
                  <a:pt x="4570306" y="5143500"/>
                </a:lnTo>
                <a:lnTo>
                  <a:pt x="0" y="5143500"/>
                </a:lnTo>
                <a:lnTo>
                  <a:pt x="0" y="0"/>
                </a:lnTo>
                <a:close/>
              </a:path>
            </a:pathLst>
          </a:custGeom>
          <a:blipFill>
            <a:blip r:embed="rId3"/>
            <a:stretch>
              <a:fillRect l="-4954" r="-83827" b="-13646"/>
            </a:stretch>
          </a:blipFill>
        </p:spPr>
        <p:txBody>
          <a:bodyPr/>
          <a:lstStyle/>
          <a:p>
            <a:endParaRPr lang="en-US"/>
          </a:p>
        </p:txBody>
      </p:sp>
      <p:sp>
        <p:nvSpPr>
          <p:cNvPr id="3" name="Freeform 3"/>
          <p:cNvSpPr/>
          <p:nvPr/>
        </p:nvSpPr>
        <p:spPr>
          <a:xfrm>
            <a:off x="13714306" y="-122577"/>
            <a:ext cx="4570306" cy="5266077"/>
          </a:xfrm>
          <a:custGeom>
            <a:avLst/>
            <a:gdLst/>
            <a:ahLst/>
            <a:cxnLst/>
            <a:rect l="l" t="t" r="r" b="b"/>
            <a:pathLst>
              <a:path w="4570306" h="5266077">
                <a:moveTo>
                  <a:pt x="0" y="0"/>
                </a:moveTo>
                <a:lnTo>
                  <a:pt x="4570306" y="0"/>
                </a:lnTo>
                <a:lnTo>
                  <a:pt x="4570306" y="5266077"/>
                </a:lnTo>
                <a:lnTo>
                  <a:pt x="0" y="5266077"/>
                </a:lnTo>
                <a:lnTo>
                  <a:pt x="0" y="0"/>
                </a:lnTo>
                <a:close/>
              </a:path>
            </a:pathLst>
          </a:custGeom>
          <a:blipFill>
            <a:blip r:embed="rId4"/>
            <a:stretch>
              <a:fillRect l="-38081" r="-46014"/>
            </a:stretch>
          </a:blipFill>
        </p:spPr>
        <p:txBody>
          <a:bodyPr/>
          <a:lstStyle/>
          <a:p>
            <a:endParaRPr lang="en-US"/>
          </a:p>
        </p:txBody>
      </p:sp>
      <p:sp>
        <p:nvSpPr>
          <p:cNvPr id="4" name="Freeform 4"/>
          <p:cNvSpPr/>
          <p:nvPr/>
        </p:nvSpPr>
        <p:spPr>
          <a:xfrm>
            <a:off x="10614509" y="5219700"/>
            <a:ext cx="6199594" cy="5064847"/>
          </a:xfrm>
          <a:custGeom>
            <a:avLst/>
            <a:gdLst/>
            <a:ahLst/>
            <a:cxnLst/>
            <a:rect l="l" t="t" r="r" b="b"/>
            <a:pathLst>
              <a:path w="6199594" h="5064847">
                <a:moveTo>
                  <a:pt x="0" y="0"/>
                </a:moveTo>
                <a:lnTo>
                  <a:pt x="6199594" y="0"/>
                </a:lnTo>
                <a:lnTo>
                  <a:pt x="6199594" y="5064847"/>
                </a:lnTo>
                <a:lnTo>
                  <a:pt x="0" y="5064847"/>
                </a:lnTo>
                <a:lnTo>
                  <a:pt x="0" y="0"/>
                </a:lnTo>
                <a:close/>
              </a:path>
            </a:pathLst>
          </a:custGeom>
          <a:blipFill>
            <a:blip r:embed="rId5"/>
            <a:stretch>
              <a:fillRect/>
            </a:stretch>
          </a:blipFill>
        </p:spPr>
        <p:txBody>
          <a:bodyPr/>
          <a:lstStyle/>
          <a:p>
            <a:endParaRPr lang="en-US"/>
          </a:p>
        </p:txBody>
      </p:sp>
      <p:sp>
        <p:nvSpPr>
          <p:cNvPr id="5" name="TextBox 5"/>
          <p:cNvSpPr txBox="1"/>
          <p:nvPr/>
        </p:nvSpPr>
        <p:spPr>
          <a:xfrm>
            <a:off x="1333888" y="1367551"/>
            <a:ext cx="8997532" cy="2045589"/>
          </a:xfrm>
          <a:prstGeom prst="rect">
            <a:avLst/>
          </a:prstGeom>
        </p:spPr>
        <p:txBody>
          <a:bodyPr lIns="0" tIns="0" rIns="0" bIns="0" rtlCol="0" anchor="t">
            <a:spAutoFit/>
          </a:bodyPr>
          <a:lstStyle/>
          <a:p>
            <a:pPr algn="l">
              <a:lnSpc>
                <a:spcPts val="5328"/>
              </a:lnSpc>
            </a:pPr>
            <a:r>
              <a:rPr lang="en-US" sz="4800">
                <a:solidFill>
                  <a:srgbClr val="000000"/>
                </a:solidFill>
                <a:latin typeface="RoxboroughCF"/>
                <a:ea typeface="RoxboroughCF"/>
                <a:cs typeface="RoxboroughCF"/>
                <a:sym typeface="RoxboroughCF"/>
              </a:rPr>
              <a:t>Airframe Design: Materials</a:t>
            </a:r>
          </a:p>
          <a:p>
            <a:pPr algn="l">
              <a:lnSpc>
                <a:spcPts val="5328"/>
              </a:lnSpc>
            </a:pPr>
            <a:endParaRPr lang="en-US" sz="4800">
              <a:solidFill>
                <a:srgbClr val="000000"/>
              </a:solidFill>
              <a:latin typeface="RoxboroughCF"/>
              <a:ea typeface="RoxboroughCF"/>
              <a:cs typeface="RoxboroughCF"/>
              <a:sym typeface="RoxboroughCF"/>
            </a:endParaRPr>
          </a:p>
          <a:p>
            <a:pPr algn="l">
              <a:lnSpc>
                <a:spcPts val="5328"/>
              </a:lnSpc>
            </a:pPr>
            <a:endParaRPr lang="en-US" sz="4800">
              <a:solidFill>
                <a:srgbClr val="000000"/>
              </a:solidFill>
              <a:latin typeface="RoxboroughCF"/>
              <a:ea typeface="RoxboroughCF"/>
              <a:cs typeface="RoxboroughCF"/>
              <a:sym typeface="RoxboroughCF"/>
            </a:endParaRPr>
          </a:p>
        </p:txBody>
      </p:sp>
      <p:sp>
        <p:nvSpPr>
          <p:cNvPr id="6" name="TextBox 6"/>
          <p:cNvSpPr txBox="1"/>
          <p:nvPr/>
        </p:nvSpPr>
        <p:spPr>
          <a:xfrm>
            <a:off x="1058572" y="2818130"/>
            <a:ext cx="6571347" cy="2325370"/>
          </a:xfrm>
          <a:prstGeom prst="rect">
            <a:avLst/>
          </a:prstGeom>
        </p:spPr>
        <p:txBody>
          <a:bodyPr lIns="0" tIns="0" rIns="0" bIns="0" rtlCol="0" anchor="t">
            <a:spAutoFit/>
          </a:bodyPr>
          <a:lstStyle/>
          <a:p>
            <a:pPr marL="474978" lvl="1" indent="-237489"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Titanium inner tube (⌀93.5 mm)</a:t>
            </a:r>
          </a:p>
          <a:p>
            <a:pPr algn="l">
              <a:lnSpc>
                <a:spcPts val="3079"/>
              </a:lnSpc>
            </a:pPr>
            <a:endParaRPr lang="en-US" sz="2199" dirty="0">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CFRP shell (⌀100 mm, 4 mm thick)</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RAM-enhanced CFRP</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p:txBody>
      </p:sp>
      <p:sp>
        <p:nvSpPr>
          <p:cNvPr id="7" name="TextBox 7"/>
          <p:cNvSpPr txBox="1"/>
          <p:nvPr/>
        </p:nvSpPr>
        <p:spPr>
          <a:xfrm>
            <a:off x="1333888" y="7337425"/>
            <a:ext cx="6125646" cy="2454275"/>
          </a:xfrm>
          <a:prstGeom prst="rect">
            <a:avLst/>
          </a:prstGeom>
        </p:spPr>
        <p:txBody>
          <a:bodyPr lIns="0" tIns="0" rIns="0" bIns="0" rtlCol="0" anchor="t">
            <a:spAutoFit/>
          </a:bodyPr>
          <a:lstStyle/>
          <a:p>
            <a:pPr algn="l">
              <a:lnSpc>
                <a:spcPts val="2800"/>
              </a:lnSpc>
              <a:spcBef>
                <a:spcPct val="0"/>
              </a:spcBef>
            </a:pPr>
            <a:r>
              <a:rPr lang="en-US" sz="2000" dirty="0">
                <a:solidFill>
                  <a:srgbClr val="000000"/>
                </a:solidFill>
                <a:latin typeface="IBM Plex Sans Hebrew Text"/>
                <a:ea typeface="IBM Plex Sans Hebrew Text"/>
                <a:cs typeface="IBM Plex Sans Hebrew Text"/>
                <a:sym typeface="IBM Plex Sans Hebrew Text"/>
              </a:rPr>
              <a:t>The airframe uses a titanium tube to bear structural loads, with a CFRP shell that offers lightness and stealth. CFRP is infused with RAM coatings. This hybrid approach ensures durability, weight savings, and low radar cross section.</a:t>
            </a:r>
          </a:p>
          <a:p>
            <a:pPr algn="l">
              <a:lnSpc>
                <a:spcPts val="2800"/>
              </a:lnSpc>
              <a:spcBef>
                <a:spcPct val="0"/>
              </a:spcBef>
            </a:pPr>
            <a:endParaRPr lang="en-US" sz="2000" dirty="0">
              <a:solidFill>
                <a:srgbClr val="000000"/>
              </a:solidFill>
              <a:latin typeface="IBM Plex Sans Hebrew Text"/>
              <a:ea typeface="IBM Plex Sans Hebrew Text"/>
              <a:cs typeface="IBM Plex Sans Hebrew Text"/>
              <a:sym typeface="IBM Plex Sans Hebrew Text"/>
            </a:endParaRPr>
          </a:p>
          <a:p>
            <a:pPr algn="l">
              <a:lnSpc>
                <a:spcPts val="2800"/>
              </a:lnSpc>
              <a:spcBef>
                <a:spcPct val="0"/>
              </a:spcBef>
            </a:pPr>
            <a:endParaRPr lang="en-US" sz="2000" dirty="0">
              <a:solidFill>
                <a:srgbClr val="000000"/>
              </a:solidFill>
              <a:latin typeface="IBM Plex Sans Hebrew Text"/>
              <a:ea typeface="IBM Plex Sans Hebrew Text"/>
              <a:cs typeface="IBM Plex Sans Hebrew Text"/>
              <a:sym typeface="IBM Plex Sans Hebrew Tex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12536" y="7806679"/>
            <a:ext cx="7694984" cy="2484599"/>
          </a:xfrm>
          <a:prstGeom prst="rect">
            <a:avLst/>
          </a:prstGeom>
          <a:solidFill>
            <a:srgbClr val="000000"/>
          </a:solidFill>
        </p:spPr>
        <p:txBody>
          <a:bodyPr/>
          <a:lstStyle/>
          <a:p>
            <a:endParaRPr lang="en-US"/>
          </a:p>
        </p:txBody>
      </p:sp>
      <p:sp>
        <p:nvSpPr>
          <p:cNvPr id="3" name="Freeform 3"/>
          <p:cNvSpPr/>
          <p:nvPr/>
        </p:nvSpPr>
        <p:spPr>
          <a:xfrm>
            <a:off x="0" y="240927"/>
            <a:ext cx="10612536" cy="6567228"/>
          </a:xfrm>
          <a:custGeom>
            <a:avLst/>
            <a:gdLst/>
            <a:ahLst/>
            <a:cxnLst/>
            <a:rect l="l" t="t" r="r" b="b"/>
            <a:pathLst>
              <a:path w="10612536" h="6567228">
                <a:moveTo>
                  <a:pt x="0" y="0"/>
                </a:moveTo>
                <a:lnTo>
                  <a:pt x="10612536" y="0"/>
                </a:lnTo>
                <a:lnTo>
                  <a:pt x="10612536" y="6567227"/>
                </a:lnTo>
                <a:lnTo>
                  <a:pt x="0" y="6567227"/>
                </a:lnTo>
                <a:lnTo>
                  <a:pt x="0" y="0"/>
                </a:lnTo>
                <a:close/>
              </a:path>
            </a:pathLst>
          </a:custGeom>
          <a:blipFill>
            <a:blip r:embed="rId2"/>
            <a:stretch>
              <a:fillRect l="-2896" r="-7115"/>
            </a:stretch>
          </a:blipFill>
        </p:spPr>
        <p:txBody>
          <a:bodyPr/>
          <a:lstStyle/>
          <a:p>
            <a:endParaRPr lang="en-US"/>
          </a:p>
        </p:txBody>
      </p:sp>
      <p:sp>
        <p:nvSpPr>
          <p:cNvPr id="4" name="Freeform 4"/>
          <p:cNvSpPr/>
          <p:nvPr/>
        </p:nvSpPr>
        <p:spPr>
          <a:xfrm>
            <a:off x="397735" y="6018766"/>
            <a:ext cx="9817067" cy="2522213"/>
          </a:xfrm>
          <a:custGeom>
            <a:avLst/>
            <a:gdLst/>
            <a:ahLst/>
            <a:cxnLst/>
            <a:rect l="l" t="t" r="r" b="b"/>
            <a:pathLst>
              <a:path w="9817067" h="2522213">
                <a:moveTo>
                  <a:pt x="0" y="0"/>
                </a:moveTo>
                <a:lnTo>
                  <a:pt x="9817066" y="0"/>
                </a:lnTo>
                <a:lnTo>
                  <a:pt x="9817066" y="2522212"/>
                </a:lnTo>
                <a:lnTo>
                  <a:pt x="0" y="2522212"/>
                </a:lnTo>
                <a:lnTo>
                  <a:pt x="0" y="0"/>
                </a:lnTo>
                <a:close/>
              </a:path>
            </a:pathLst>
          </a:custGeom>
          <a:blipFill>
            <a:blip r:embed="rId3"/>
            <a:stretch>
              <a:fillRect l="-4333"/>
            </a:stretch>
          </a:blipFill>
        </p:spPr>
        <p:txBody>
          <a:bodyPr/>
          <a:lstStyle/>
          <a:p>
            <a:endParaRPr lang="en-US"/>
          </a:p>
        </p:txBody>
      </p:sp>
      <p:sp>
        <p:nvSpPr>
          <p:cNvPr id="5" name="TextBox 5"/>
          <p:cNvSpPr txBox="1"/>
          <p:nvPr/>
        </p:nvSpPr>
        <p:spPr>
          <a:xfrm>
            <a:off x="11142843" y="8267929"/>
            <a:ext cx="6977225" cy="1504950"/>
          </a:xfrm>
          <a:prstGeom prst="rect">
            <a:avLst/>
          </a:prstGeom>
        </p:spPr>
        <p:txBody>
          <a:bodyPr lIns="0" tIns="0" rIns="0" bIns="0" rtlCol="0" anchor="t">
            <a:spAutoFit/>
          </a:bodyPr>
          <a:lstStyle/>
          <a:p>
            <a:pPr algn="l">
              <a:lnSpc>
                <a:spcPts val="3000"/>
              </a:lnSpc>
            </a:pPr>
            <a:r>
              <a:rPr lang="en-US" sz="2000" spc="-64" dirty="0">
                <a:solidFill>
                  <a:srgbClr val="FFFFFF"/>
                </a:solidFill>
                <a:latin typeface="IBM Plex Sans Hebrew Text"/>
                <a:ea typeface="IBM Plex Sans Hebrew Text"/>
                <a:cs typeface="IBM Plex Sans Hebrew Text"/>
                <a:sym typeface="IBM Plex Sans Hebrew Text"/>
              </a:rPr>
              <a:t>FEA confirms the CFRP covered titanium wing withstands up to 6Gs. Titanium handles internal loads, while CFRP dampens vibrations and reduces deformation. Variable sweep angles enhance performance mid flight.</a:t>
            </a:r>
          </a:p>
        </p:txBody>
      </p:sp>
      <p:sp>
        <p:nvSpPr>
          <p:cNvPr id="6" name="TextBox 6"/>
          <p:cNvSpPr txBox="1"/>
          <p:nvPr/>
        </p:nvSpPr>
        <p:spPr>
          <a:xfrm>
            <a:off x="11716653" y="288552"/>
            <a:ext cx="4963484" cy="2263303"/>
          </a:xfrm>
          <a:prstGeom prst="rect">
            <a:avLst/>
          </a:prstGeom>
        </p:spPr>
        <p:txBody>
          <a:bodyPr lIns="0" tIns="0" rIns="0" bIns="0" rtlCol="0" anchor="t">
            <a:spAutoFit/>
          </a:bodyPr>
          <a:lstStyle/>
          <a:p>
            <a:pPr algn="l">
              <a:lnSpc>
                <a:spcPts val="6104"/>
              </a:lnSpc>
            </a:pPr>
            <a:r>
              <a:rPr lang="en-US" sz="5499">
                <a:solidFill>
                  <a:srgbClr val="000000"/>
                </a:solidFill>
                <a:latin typeface="RoxboroughCF"/>
                <a:ea typeface="RoxboroughCF"/>
                <a:cs typeface="RoxboroughCF"/>
                <a:sym typeface="RoxboroughCF"/>
              </a:rPr>
              <a:t>Load and Stress Considerations</a:t>
            </a:r>
          </a:p>
        </p:txBody>
      </p:sp>
      <p:sp>
        <p:nvSpPr>
          <p:cNvPr id="7" name="TextBox 7"/>
          <p:cNvSpPr txBox="1"/>
          <p:nvPr/>
        </p:nvSpPr>
        <p:spPr>
          <a:xfrm>
            <a:off x="11487524" y="3302871"/>
            <a:ext cx="5192613" cy="3152530"/>
          </a:xfrm>
          <a:prstGeom prst="rect">
            <a:avLst/>
          </a:prstGeom>
        </p:spPr>
        <p:txBody>
          <a:bodyPr lIns="0" tIns="0" rIns="0" bIns="0" rtlCol="0" anchor="t">
            <a:spAutoFit/>
          </a:bodyPr>
          <a:lstStyle/>
          <a:p>
            <a:pPr marL="474979" lvl="1" indent="-237490"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FEA validates strength</a:t>
            </a:r>
          </a:p>
          <a:p>
            <a:pPr algn="l">
              <a:lnSpc>
                <a:spcPts val="3079"/>
              </a:lnSpc>
            </a:pPr>
            <a:endParaRPr lang="en-US" sz="2199" dirty="0">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CFRP dampens vibration</a:t>
            </a:r>
          </a:p>
          <a:p>
            <a:pPr algn="l">
              <a:lnSpc>
                <a:spcPts val="3079"/>
              </a:lnSpc>
            </a:pPr>
            <a:endParaRPr lang="en-US" sz="2199" dirty="0">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Sweep angles: 10°, 28°, 45°</a:t>
            </a:r>
          </a:p>
          <a:p>
            <a:pPr algn="l">
              <a:lnSpc>
                <a:spcPts val="3079"/>
              </a:lnSpc>
            </a:pPr>
            <a:endParaRPr lang="en-US" sz="2199" dirty="0">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Peak structural stress tolerance: ~6Gs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039078" y="519218"/>
            <a:ext cx="5275185" cy="3604476"/>
          </a:xfrm>
          <a:custGeom>
            <a:avLst/>
            <a:gdLst/>
            <a:ahLst/>
            <a:cxnLst/>
            <a:rect l="l" t="t" r="r" b="b"/>
            <a:pathLst>
              <a:path w="5275185" h="3604476">
                <a:moveTo>
                  <a:pt x="0" y="0"/>
                </a:moveTo>
                <a:lnTo>
                  <a:pt x="5275185" y="0"/>
                </a:lnTo>
                <a:lnTo>
                  <a:pt x="5275185" y="3604477"/>
                </a:lnTo>
                <a:lnTo>
                  <a:pt x="0" y="3604477"/>
                </a:lnTo>
                <a:lnTo>
                  <a:pt x="0" y="0"/>
                </a:lnTo>
                <a:close/>
              </a:path>
            </a:pathLst>
          </a:custGeom>
          <a:blipFill>
            <a:blip r:embed="rId3"/>
            <a:stretch>
              <a:fillRect r="-21473"/>
            </a:stretch>
          </a:blipFill>
        </p:spPr>
        <p:txBody>
          <a:bodyPr/>
          <a:lstStyle/>
          <a:p>
            <a:endParaRPr lang="en-US"/>
          </a:p>
        </p:txBody>
      </p:sp>
      <p:sp>
        <p:nvSpPr>
          <p:cNvPr id="3" name="Freeform 3"/>
          <p:cNvSpPr/>
          <p:nvPr/>
        </p:nvSpPr>
        <p:spPr>
          <a:xfrm>
            <a:off x="9540234" y="4783238"/>
            <a:ext cx="7955665" cy="4475062"/>
          </a:xfrm>
          <a:custGeom>
            <a:avLst/>
            <a:gdLst/>
            <a:ahLst/>
            <a:cxnLst/>
            <a:rect l="l" t="t" r="r" b="b"/>
            <a:pathLst>
              <a:path w="7955665" h="4475062">
                <a:moveTo>
                  <a:pt x="0" y="0"/>
                </a:moveTo>
                <a:lnTo>
                  <a:pt x="7955666" y="0"/>
                </a:lnTo>
                <a:lnTo>
                  <a:pt x="7955666" y="4475062"/>
                </a:lnTo>
                <a:lnTo>
                  <a:pt x="0" y="4475062"/>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333888" y="1367551"/>
            <a:ext cx="8997532" cy="693039"/>
          </a:xfrm>
          <a:prstGeom prst="rect">
            <a:avLst/>
          </a:prstGeom>
        </p:spPr>
        <p:txBody>
          <a:bodyPr lIns="0" tIns="0" rIns="0" bIns="0" rtlCol="0" anchor="t">
            <a:spAutoFit/>
          </a:bodyPr>
          <a:lstStyle/>
          <a:p>
            <a:pPr algn="l">
              <a:lnSpc>
                <a:spcPts val="5328"/>
              </a:lnSpc>
            </a:pPr>
            <a:r>
              <a:rPr lang="en-US" sz="4800" dirty="0">
                <a:solidFill>
                  <a:srgbClr val="000000"/>
                </a:solidFill>
                <a:latin typeface="RoxboroughCF"/>
                <a:ea typeface="RoxboroughCF"/>
                <a:cs typeface="RoxboroughCF"/>
                <a:sym typeface="RoxboroughCF"/>
              </a:rPr>
              <a:t>Internal Payload &amp; Stealth</a:t>
            </a:r>
          </a:p>
        </p:txBody>
      </p:sp>
      <p:sp>
        <p:nvSpPr>
          <p:cNvPr id="5" name="TextBox 5"/>
          <p:cNvSpPr txBox="1"/>
          <p:nvPr/>
        </p:nvSpPr>
        <p:spPr>
          <a:xfrm>
            <a:off x="1066800" y="2781300"/>
            <a:ext cx="4221287" cy="3496945"/>
          </a:xfrm>
          <a:prstGeom prst="rect">
            <a:avLst/>
          </a:prstGeom>
        </p:spPr>
        <p:txBody>
          <a:bodyPr lIns="0" tIns="0" rIns="0" bIns="0" rtlCol="0" anchor="t">
            <a:spAutoFit/>
          </a:bodyPr>
          <a:lstStyle/>
          <a:p>
            <a:pPr marL="474978" lvl="1" indent="-237489"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EMI shielded titanium core</a:t>
            </a:r>
          </a:p>
          <a:p>
            <a:pPr algn="l">
              <a:lnSpc>
                <a:spcPts val="3079"/>
              </a:lnSpc>
            </a:pPr>
            <a:endParaRPr lang="en-US" sz="2199" dirty="0">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RAM coated CFRP</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Smooth surface, stealth shape</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a:p>
            <a:pPr marL="474978" lvl="1" indent="-237489" algn="l">
              <a:lnSpc>
                <a:spcPts val="3079"/>
              </a:lnSpc>
              <a:spcBef>
                <a:spcPct val="0"/>
              </a:spcBef>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RCS ↓ ~35%</a:t>
            </a: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a:p>
            <a:pPr algn="l">
              <a:lnSpc>
                <a:spcPts val="3079"/>
              </a:lnSpc>
              <a:spcBef>
                <a:spcPct val="0"/>
              </a:spcBef>
            </a:pPr>
            <a:endParaRPr lang="en-US" sz="2199" dirty="0">
              <a:solidFill>
                <a:srgbClr val="000000"/>
              </a:solidFill>
              <a:latin typeface="IBM Plex Sans Hebrew Light"/>
              <a:ea typeface="IBM Plex Sans Hebrew Light"/>
              <a:cs typeface="IBM Plex Sans Hebrew Light"/>
              <a:sym typeface="IBM Plex Sans Hebrew Light"/>
            </a:endParaRPr>
          </a:p>
        </p:txBody>
      </p:sp>
      <p:sp>
        <p:nvSpPr>
          <p:cNvPr id="6" name="TextBox 6"/>
          <p:cNvSpPr txBox="1"/>
          <p:nvPr/>
        </p:nvSpPr>
        <p:spPr>
          <a:xfrm>
            <a:off x="1333888" y="7188459"/>
            <a:ext cx="6125646" cy="1749425"/>
          </a:xfrm>
          <a:prstGeom prst="rect">
            <a:avLst/>
          </a:prstGeom>
        </p:spPr>
        <p:txBody>
          <a:bodyPr lIns="0" tIns="0" rIns="0" bIns="0" rtlCol="0" anchor="t">
            <a:spAutoFit/>
          </a:bodyPr>
          <a:lstStyle/>
          <a:p>
            <a:pPr algn="l">
              <a:lnSpc>
                <a:spcPts val="2800"/>
              </a:lnSpc>
              <a:spcBef>
                <a:spcPct val="0"/>
              </a:spcBef>
            </a:pPr>
            <a:r>
              <a:rPr lang="en-US" sz="2000" dirty="0">
                <a:solidFill>
                  <a:srgbClr val="000000"/>
                </a:solidFill>
                <a:latin typeface="IBM Plex Sans Hebrew Text"/>
                <a:ea typeface="IBM Plex Sans Hebrew Text"/>
                <a:cs typeface="IBM Plex Sans Hebrew Text"/>
                <a:sym typeface="IBM Plex Sans Hebrew Text"/>
              </a:rPr>
              <a:t>Stealth comes from multiple factors. The internal electronics are shielded by titanium. RAM is applied to the CFRP shell, and the design eliminates sharp protrusions that bounce radar. These combine to reduce radar cross section by up to 42%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12536" y="7806679"/>
            <a:ext cx="7694984" cy="2484599"/>
          </a:xfrm>
          <a:prstGeom prst="rect">
            <a:avLst/>
          </a:prstGeom>
          <a:solidFill>
            <a:srgbClr val="000000"/>
          </a:solidFill>
        </p:spPr>
        <p:txBody>
          <a:bodyPr/>
          <a:lstStyle/>
          <a:p>
            <a:endParaRPr lang="en-US"/>
          </a:p>
        </p:txBody>
      </p:sp>
      <p:sp>
        <p:nvSpPr>
          <p:cNvPr id="3" name="Freeform 3"/>
          <p:cNvSpPr/>
          <p:nvPr/>
        </p:nvSpPr>
        <p:spPr>
          <a:xfrm>
            <a:off x="164602" y="113291"/>
            <a:ext cx="5295933" cy="2568528"/>
          </a:xfrm>
          <a:custGeom>
            <a:avLst/>
            <a:gdLst/>
            <a:ahLst/>
            <a:cxnLst/>
            <a:rect l="l" t="t" r="r" b="b"/>
            <a:pathLst>
              <a:path w="5295933" h="2568528">
                <a:moveTo>
                  <a:pt x="0" y="0"/>
                </a:moveTo>
                <a:lnTo>
                  <a:pt x="5295933" y="0"/>
                </a:lnTo>
                <a:lnTo>
                  <a:pt x="5295933" y="2568527"/>
                </a:lnTo>
                <a:lnTo>
                  <a:pt x="0" y="2568527"/>
                </a:lnTo>
                <a:lnTo>
                  <a:pt x="0" y="0"/>
                </a:lnTo>
                <a:close/>
              </a:path>
            </a:pathLst>
          </a:custGeom>
          <a:blipFill>
            <a:blip r:embed="rId2"/>
            <a:stretch>
              <a:fillRect/>
            </a:stretch>
          </a:blipFill>
        </p:spPr>
        <p:txBody>
          <a:bodyPr/>
          <a:lstStyle/>
          <a:p>
            <a:endParaRPr lang="en-US"/>
          </a:p>
        </p:txBody>
      </p:sp>
      <p:sp>
        <p:nvSpPr>
          <p:cNvPr id="4" name="Freeform 4"/>
          <p:cNvSpPr/>
          <p:nvPr/>
        </p:nvSpPr>
        <p:spPr>
          <a:xfrm>
            <a:off x="164602" y="3005668"/>
            <a:ext cx="5295933" cy="2551855"/>
          </a:xfrm>
          <a:custGeom>
            <a:avLst/>
            <a:gdLst/>
            <a:ahLst/>
            <a:cxnLst/>
            <a:rect l="l" t="t" r="r" b="b"/>
            <a:pathLst>
              <a:path w="5295933" h="2551855">
                <a:moveTo>
                  <a:pt x="0" y="0"/>
                </a:moveTo>
                <a:lnTo>
                  <a:pt x="5295933" y="0"/>
                </a:lnTo>
                <a:lnTo>
                  <a:pt x="5295933" y="2551855"/>
                </a:lnTo>
                <a:lnTo>
                  <a:pt x="0" y="2551855"/>
                </a:lnTo>
                <a:lnTo>
                  <a:pt x="0" y="0"/>
                </a:lnTo>
                <a:close/>
              </a:path>
            </a:pathLst>
          </a:custGeom>
          <a:blipFill>
            <a:blip r:embed="rId3"/>
            <a:stretch>
              <a:fillRect t="-1364" b="-1364"/>
            </a:stretch>
          </a:blipFill>
        </p:spPr>
        <p:txBody>
          <a:bodyPr/>
          <a:lstStyle/>
          <a:p>
            <a:endParaRPr lang="en-US"/>
          </a:p>
        </p:txBody>
      </p:sp>
      <p:sp>
        <p:nvSpPr>
          <p:cNvPr id="5" name="Freeform 5"/>
          <p:cNvSpPr/>
          <p:nvPr/>
        </p:nvSpPr>
        <p:spPr>
          <a:xfrm>
            <a:off x="164602" y="5882537"/>
            <a:ext cx="5295933" cy="2628107"/>
          </a:xfrm>
          <a:custGeom>
            <a:avLst/>
            <a:gdLst/>
            <a:ahLst/>
            <a:cxnLst/>
            <a:rect l="l" t="t" r="r" b="b"/>
            <a:pathLst>
              <a:path w="5295933" h="2628107">
                <a:moveTo>
                  <a:pt x="0" y="0"/>
                </a:moveTo>
                <a:lnTo>
                  <a:pt x="5295933" y="0"/>
                </a:lnTo>
                <a:lnTo>
                  <a:pt x="5295933" y="2628107"/>
                </a:lnTo>
                <a:lnTo>
                  <a:pt x="0" y="2628107"/>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142843" y="8267929"/>
            <a:ext cx="6977225" cy="1504950"/>
          </a:xfrm>
          <a:prstGeom prst="rect">
            <a:avLst/>
          </a:prstGeom>
        </p:spPr>
        <p:txBody>
          <a:bodyPr lIns="0" tIns="0" rIns="0" bIns="0" rtlCol="0" anchor="t">
            <a:spAutoFit/>
          </a:bodyPr>
          <a:lstStyle/>
          <a:p>
            <a:pPr algn="l">
              <a:lnSpc>
                <a:spcPts val="3000"/>
              </a:lnSpc>
            </a:pPr>
            <a:r>
              <a:rPr lang="en-US" sz="2000" spc="-64">
                <a:solidFill>
                  <a:srgbClr val="FFFFFF"/>
                </a:solidFill>
                <a:latin typeface="IBM Plex Sans Hebrew Text"/>
                <a:ea typeface="IBM Plex Sans Hebrew Text"/>
                <a:cs typeface="IBM Plex Sans Hebrew Text"/>
                <a:sym typeface="IBM Plex Sans Hebrew Text"/>
              </a:rPr>
              <a:t>The morphing wings adapt during flight. At low sweep angles, the UAV loiters with less drag. At high sweep angles, it gains maneuverability. This design expanded its speed envelope from 22 m/s to over 70 m/s</a:t>
            </a:r>
          </a:p>
        </p:txBody>
      </p:sp>
      <p:sp>
        <p:nvSpPr>
          <p:cNvPr id="7" name="TextBox 7"/>
          <p:cNvSpPr txBox="1"/>
          <p:nvPr/>
        </p:nvSpPr>
        <p:spPr>
          <a:xfrm>
            <a:off x="10756468" y="193250"/>
            <a:ext cx="4963484" cy="2263303"/>
          </a:xfrm>
          <a:prstGeom prst="rect">
            <a:avLst/>
          </a:prstGeom>
        </p:spPr>
        <p:txBody>
          <a:bodyPr lIns="0" tIns="0" rIns="0" bIns="0" rtlCol="0" anchor="t">
            <a:spAutoFit/>
          </a:bodyPr>
          <a:lstStyle/>
          <a:p>
            <a:pPr algn="l">
              <a:lnSpc>
                <a:spcPts val="6104"/>
              </a:lnSpc>
            </a:pPr>
            <a:r>
              <a:rPr lang="en-US" sz="5499" dirty="0">
                <a:solidFill>
                  <a:srgbClr val="000000"/>
                </a:solidFill>
                <a:latin typeface="RoxboroughCF"/>
                <a:ea typeface="RoxboroughCF"/>
                <a:cs typeface="RoxboroughCF"/>
                <a:sym typeface="RoxboroughCF"/>
              </a:rPr>
              <a:t>Variable Sweep Wing Benefits</a:t>
            </a:r>
          </a:p>
        </p:txBody>
      </p:sp>
      <p:sp>
        <p:nvSpPr>
          <p:cNvPr id="9" name="TextBox 9"/>
          <p:cNvSpPr txBox="1"/>
          <p:nvPr/>
        </p:nvSpPr>
        <p:spPr>
          <a:xfrm>
            <a:off x="5460535" y="1241420"/>
            <a:ext cx="5542647" cy="281365"/>
          </a:xfrm>
          <a:prstGeom prst="rect">
            <a:avLst/>
          </a:prstGeom>
        </p:spPr>
        <p:txBody>
          <a:bodyPr lIns="0" tIns="0" rIns="0" bIns="0" rtlCol="0" anchor="t">
            <a:spAutoFit/>
          </a:bodyPr>
          <a:lstStyle/>
          <a:p>
            <a:pPr marL="367030" lvl="1" indent="-183515" algn="l">
              <a:lnSpc>
                <a:spcPts val="2380"/>
              </a:lnSpc>
              <a:spcBef>
                <a:spcPct val="0"/>
              </a:spcBef>
              <a:buFont typeface="Arial"/>
              <a:buChar char="•"/>
            </a:pPr>
            <a:r>
              <a:rPr lang="en-US" sz="1700">
                <a:solidFill>
                  <a:srgbClr val="000000"/>
                </a:solidFill>
                <a:latin typeface="IBM Plex Sans Hebrew Text"/>
                <a:ea typeface="IBM Plex Sans Hebrew Text"/>
                <a:cs typeface="IBM Plex Sans Hebrew Text"/>
                <a:sym typeface="IBM Plex Sans Hebrew Text"/>
              </a:rPr>
              <a:t>45 deg </a:t>
            </a:r>
          </a:p>
        </p:txBody>
      </p:sp>
      <p:sp>
        <p:nvSpPr>
          <p:cNvPr id="10" name="TextBox 10"/>
          <p:cNvSpPr txBox="1"/>
          <p:nvPr/>
        </p:nvSpPr>
        <p:spPr>
          <a:xfrm>
            <a:off x="5460535" y="4126625"/>
            <a:ext cx="5542647" cy="281365"/>
          </a:xfrm>
          <a:prstGeom prst="rect">
            <a:avLst/>
          </a:prstGeom>
        </p:spPr>
        <p:txBody>
          <a:bodyPr lIns="0" tIns="0" rIns="0" bIns="0" rtlCol="0" anchor="t">
            <a:spAutoFit/>
          </a:bodyPr>
          <a:lstStyle/>
          <a:p>
            <a:pPr marL="367030" lvl="1" indent="-183515" algn="l">
              <a:lnSpc>
                <a:spcPts val="2380"/>
              </a:lnSpc>
              <a:spcBef>
                <a:spcPct val="0"/>
              </a:spcBef>
              <a:buFont typeface="Arial"/>
              <a:buChar char="•"/>
            </a:pPr>
            <a:r>
              <a:rPr lang="en-US" sz="1700">
                <a:solidFill>
                  <a:srgbClr val="000000"/>
                </a:solidFill>
                <a:latin typeface="IBM Plex Sans Hebrew Text"/>
                <a:ea typeface="IBM Plex Sans Hebrew Text"/>
                <a:cs typeface="IBM Plex Sans Hebrew Text"/>
                <a:sym typeface="IBM Plex Sans Hebrew Text"/>
              </a:rPr>
              <a:t>28 deg </a:t>
            </a:r>
          </a:p>
        </p:txBody>
      </p:sp>
      <p:sp>
        <p:nvSpPr>
          <p:cNvPr id="11" name="TextBox 11"/>
          <p:cNvSpPr txBox="1"/>
          <p:nvPr/>
        </p:nvSpPr>
        <p:spPr>
          <a:xfrm>
            <a:off x="5460535" y="7041620"/>
            <a:ext cx="5542647" cy="281365"/>
          </a:xfrm>
          <a:prstGeom prst="rect">
            <a:avLst/>
          </a:prstGeom>
        </p:spPr>
        <p:txBody>
          <a:bodyPr lIns="0" tIns="0" rIns="0" bIns="0" rtlCol="0" anchor="t">
            <a:spAutoFit/>
          </a:bodyPr>
          <a:lstStyle/>
          <a:p>
            <a:pPr marL="367030" lvl="1" indent="-183515" algn="l">
              <a:lnSpc>
                <a:spcPts val="2380"/>
              </a:lnSpc>
              <a:spcBef>
                <a:spcPct val="0"/>
              </a:spcBef>
              <a:buFont typeface="Arial"/>
              <a:buChar char="•"/>
            </a:pPr>
            <a:r>
              <a:rPr lang="en-US" sz="1700">
                <a:solidFill>
                  <a:srgbClr val="000000"/>
                </a:solidFill>
                <a:latin typeface="IBM Plex Sans Hebrew Text"/>
                <a:ea typeface="IBM Plex Sans Hebrew Text"/>
                <a:cs typeface="IBM Plex Sans Hebrew Text"/>
                <a:sym typeface="IBM Plex Sans Hebrew Text"/>
              </a:rPr>
              <a:t>10 deg </a:t>
            </a:r>
          </a:p>
        </p:txBody>
      </p:sp>
      <p:sp>
        <p:nvSpPr>
          <p:cNvPr id="13" name="TextBox 12">
            <a:extLst>
              <a:ext uri="{FF2B5EF4-FFF2-40B4-BE49-F238E27FC236}">
                <a16:creationId xmlns:a16="http://schemas.microsoft.com/office/drawing/2014/main" id="{5E9C25D1-E132-F5FA-5AF4-6460E3E517FA}"/>
              </a:ext>
            </a:extLst>
          </p:cNvPr>
          <p:cNvSpPr txBox="1"/>
          <p:nvPr/>
        </p:nvSpPr>
        <p:spPr>
          <a:xfrm>
            <a:off x="10363200" y="3245380"/>
            <a:ext cx="6941711" cy="3642407"/>
          </a:xfrm>
          <a:prstGeom prst="rect">
            <a:avLst/>
          </a:prstGeom>
          <a:noFill/>
        </p:spPr>
        <p:txBody>
          <a:bodyPr wrap="square">
            <a:spAutoFit/>
          </a:bodyPr>
          <a:lstStyle/>
          <a:p>
            <a:pPr marL="474979" lvl="1" indent="-237490"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37 % increase in range when wings are swept from 45 deg to 10 deg</a:t>
            </a:r>
          </a:p>
          <a:p>
            <a:pPr marL="474979" lvl="1" indent="-237490" algn="l">
              <a:lnSpc>
                <a:spcPts val="3079"/>
              </a:lnSpc>
              <a:buFont typeface="Arial"/>
              <a:buChar char="•"/>
            </a:pPr>
            <a:endParaRPr lang="en-US" sz="2199" dirty="0">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Range: 20m/s → 70 m/s</a:t>
            </a:r>
          </a:p>
          <a:p>
            <a:pPr marL="474979" lvl="1" indent="-237490" algn="l">
              <a:lnSpc>
                <a:spcPts val="3079"/>
              </a:lnSpc>
              <a:buFont typeface="Arial"/>
              <a:buChar char="•"/>
            </a:pPr>
            <a:endParaRPr lang="en-US" sz="2199" dirty="0">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Sweep angles optimize drag &amp; lift</a:t>
            </a:r>
          </a:p>
          <a:p>
            <a:pPr marL="474979" lvl="1" indent="-237490" algn="l">
              <a:lnSpc>
                <a:spcPts val="3079"/>
              </a:lnSpc>
              <a:buFont typeface="Arial"/>
              <a:buChar char="•"/>
            </a:pPr>
            <a:endParaRPr lang="en-US" sz="2199" dirty="0">
              <a:solidFill>
                <a:srgbClr val="000000"/>
              </a:solidFill>
              <a:latin typeface="IBM Plex Sans Hebrew Light"/>
              <a:ea typeface="IBM Plex Sans Hebrew Light"/>
              <a:cs typeface="IBM Plex Sans Hebrew Light"/>
              <a:sym typeface="IBM Plex Sans Hebrew Light"/>
            </a:endParaRPr>
          </a:p>
          <a:p>
            <a:pPr marL="474979" lvl="1" indent="-237490" algn="l">
              <a:lnSpc>
                <a:spcPts val="3079"/>
              </a:lnSpc>
              <a:buFont typeface="Arial"/>
              <a:buChar char="•"/>
            </a:pPr>
            <a:r>
              <a:rPr lang="en-US" sz="2199" dirty="0">
                <a:solidFill>
                  <a:srgbClr val="000000"/>
                </a:solidFill>
                <a:latin typeface="IBM Plex Sans Hebrew Light"/>
                <a:ea typeface="IBM Plex Sans Hebrew Light"/>
                <a:cs typeface="IBM Plex Sans Hebrew Light"/>
                <a:sym typeface="IBM Plex Sans Hebrew Light"/>
              </a:rPr>
              <a:t>Real time morphing</a:t>
            </a:r>
          </a:p>
          <a:p>
            <a:pPr marL="237489" lvl="1" algn="l">
              <a:lnSpc>
                <a:spcPts val="3079"/>
              </a:lnSpc>
            </a:pPr>
            <a:endParaRPr lang="en-US" sz="2199" dirty="0">
              <a:solidFill>
                <a:srgbClr val="000000"/>
              </a:solidFill>
              <a:latin typeface="IBM Plex Sans Hebrew Light"/>
              <a:ea typeface="IBM Plex Sans Hebrew Light"/>
              <a:cs typeface="IBM Plex Sans Hebrew Light"/>
              <a:sym typeface="IBM Plex Sans Hebrew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59636" y="4051028"/>
            <a:ext cx="7368729" cy="2251618"/>
          </a:xfrm>
          <a:prstGeom prst="rect">
            <a:avLst/>
          </a:prstGeom>
        </p:spPr>
        <p:txBody>
          <a:bodyPr lIns="0" tIns="0" rIns="0" bIns="0" rtlCol="0" anchor="t">
            <a:spAutoFit/>
          </a:bodyPr>
          <a:lstStyle/>
          <a:p>
            <a:pPr algn="l">
              <a:lnSpc>
                <a:spcPts val="9063"/>
              </a:lnSpc>
            </a:pPr>
            <a:r>
              <a:rPr lang="en-US" sz="8165">
                <a:solidFill>
                  <a:srgbClr val="000000"/>
                </a:solidFill>
                <a:latin typeface="RoxboroughCF"/>
                <a:ea typeface="RoxboroughCF"/>
                <a:cs typeface="RoxboroughCF"/>
                <a:sym typeface="RoxboroughCF"/>
              </a:rPr>
              <a:t>L/D , Lift and Drag Curves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3650" y="660096"/>
            <a:ext cx="15360700" cy="8966808"/>
          </a:xfrm>
          <a:custGeom>
            <a:avLst/>
            <a:gdLst/>
            <a:ahLst/>
            <a:cxnLst/>
            <a:rect l="l" t="t" r="r" b="b"/>
            <a:pathLst>
              <a:path w="15360700" h="8966808">
                <a:moveTo>
                  <a:pt x="0" y="0"/>
                </a:moveTo>
                <a:lnTo>
                  <a:pt x="15360700" y="0"/>
                </a:lnTo>
                <a:lnTo>
                  <a:pt x="15360700" y="8966808"/>
                </a:lnTo>
                <a:lnTo>
                  <a:pt x="0" y="8966808"/>
                </a:lnTo>
                <a:lnTo>
                  <a:pt x="0" y="0"/>
                </a:lnTo>
                <a:close/>
              </a:path>
            </a:pathLst>
          </a:custGeom>
          <a:blipFill>
            <a:blip r:embed="rId2"/>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857</Words>
  <Application>Microsoft Office PowerPoint</Application>
  <PresentationFormat>Custom</PresentationFormat>
  <Paragraphs>98</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RoxboroughCF Thin</vt:lpstr>
      <vt:lpstr>IBM Plex Sans Hebrew Text</vt:lpstr>
      <vt:lpstr>Times New Roman</vt:lpstr>
      <vt:lpstr>Arial</vt:lpstr>
      <vt:lpstr>IBM Plex Sans Hebrew Light</vt:lpstr>
      <vt:lpstr>RoxboroughCF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AIAA REGION II PRESENTATION DHEER CHHABRIA EMBRY RIDDLE </dc:title>
  <cp:lastModifiedBy>Gandhi, Haitish</cp:lastModifiedBy>
  <cp:revision>4</cp:revision>
  <dcterms:created xsi:type="dcterms:W3CDTF">2006-08-16T00:00:00Z</dcterms:created>
  <dcterms:modified xsi:type="dcterms:W3CDTF">2025-04-02T21:10:59Z</dcterms:modified>
  <dc:identifier>DAGjCWZ-MsE</dc:identifier>
</cp:coreProperties>
</file>