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Merriweather Sa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361B31-69C7-4D94-BAF2-E01D04FD3914}">
  <a:tblStyle styleId="{3E361B31-69C7-4D94-BAF2-E01D04FD39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7c5520d1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7c5520d1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6513e26f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6513e26f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PARSA ANDREW KYLE UR DEAD :(</a:t>
            </a:r>
            <a:br>
              <a:rPr lang="en"/>
            </a:b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Both Matlab and Simulink are used to process this data into a percentage that can be used to determine the deployment percentage of the airbrakes.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Below is the state space equation we have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7e062bc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7e062bc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PARSA ANDREW KYLE UR DEAD :(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6513e26f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6513e26f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794aa41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794aa41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fea results led to using different materials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794aa41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794aa417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7afbfc9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7afbfc9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7afbfc91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7afbfc91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7c5520d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7c5520d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6513e26f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6513e26f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7c5520d1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7c5520d1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6513e26f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6513e26f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7c5520d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7c5520d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7d5f9f3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7d5f9f3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6513e26f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6513e26f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6513e26f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46513e26f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6513e26f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6513e26fc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21944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336194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>
            <a:spLocks noGrp="1"/>
          </p:cNvSpPr>
          <p:nvPr>
            <p:ph type="body" idx="3"/>
          </p:nvPr>
        </p:nvSpPr>
        <p:spPr>
          <a:xfrm>
            <a:off x="50463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4"/>
          </p:nvPr>
        </p:nvSpPr>
        <p:spPr>
          <a:xfrm>
            <a:off x="50672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erriweather Sans"/>
              <a:buNone/>
              <a:defRPr b="1" i="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5"/>
          </p:nvPr>
        </p:nvSpPr>
        <p:spPr>
          <a:xfrm>
            <a:off x="336194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6"/>
          </p:nvPr>
        </p:nvSpPr>
        <p:spPr>
          <a:xfrm>
            <a:off x="621944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i="0" u="sng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400" b="1" i="0" u="sng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7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ption 1">
  <p:cSld name="SECTION TITLE Option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1079896" y="1940748"/>
            <a:ext cx="6984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1079897" y="2571750"/>
            <a:ext cx="69843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ption 2">
  <p:cSld name="SECTION TITLE Option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64101" y="60809"/>
            <a:ext cx="3364899" cy="5021882"/>
            <a:chOff x="85468" y="81079"/>
            <a:chExt cx="4486532" cy="6695842"/>
          </a:xfrm>
        </p:grpSpPr>
        <p:cxnSp>
          <p:nvCxnSpPr>
            <p:cNvPr id="112" name="Google Shape;112;p13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502444" y="2193948"/>
            <a:ext cx="2496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2"/>
          </p:nvPr>
        </p:nvSpPr>
        <p:spPr>
          <a:xfrm>
            <a:off x="502675" y="1164690"/>
            <a:ext cx="24963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>
            <a:spLocks noGrp="1"/>
          </p:cNvSpPr>
          <p:nvPr>
            <p:ph type="pic" idx="3"/>
          </p:nvPr>
        </p:nvSpPr>
        <p:spPr>
          <a:xfrm>
            <a:off x="3429000" y="0"/>
            <a:ext cx="5715000" cy="5149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ption 3">
  <p:cSld name="SECTION TITLE Option 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0" y="4114800"/>
            <a:ext cx="9144000" cy="103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>
            <a:off x="64101" y="4114800"/>
            <a:ext cx="0" cy="967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9079899" y="4114800"/>
            <a:ext cx="0" cy="967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14"/>
          <p:cNvCxnSpPr/>
          <p:nvPr/>
        </p:nvCxnSpPr>
        <p:spPr>
          <a:xfrm rot="10800000">
            <a:off x="63999" y="5082691"/>
            <a:ext cx="90159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502674" y="4210238"/>
            <a:ext cx="64533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2"/>
          </p:nvPr>
        </p:nvSpPr>
        <p:spPr>
          <a:xfrm>
            <a:off x="502672" y="4679576"/>
            <a:ext cx="6453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698897" y="1670157"/>
            <a:ext cx="77463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 Sans"/>
              <a:buNone/>
              <a:defRPr sz="3600" b="1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2"/>
          </p:nvPr>
        </p:nvSpPr>
        <p:spPr>
          <a:xfrm>
            <a:off x="691754" y="2460221"/>
            <a:ext cx="7751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1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87475" y="1324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GA">
  <p:cSld name="About UG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1820767" y="2321053"/>
            <a:ext cx="55026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Chartered by the state of Georgia in 1785, the University of Georgia is the birthplace of public higher education in America — launching our nation’s great tradition of world-class public education. What began as a commitment to inspire the next generation grows stronger today through global research, hands-on learning and extensive outreach. A top value in public higher education, Georgia’s flagship university thrives in a community that combines a culture-rich college town with a strong economic center.</a:t>
            </a:r>
            <a:endParaRPr sz="1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188" y="958782"/>
            <a:ext cx="1281621" cy="9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1">
  <p:cSld name="TITLE Option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59957"/>
            <a:ext cx="1955603" cy="284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900" y="4334870"/>
            <a:ext cx="1807986" cy="5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01304" y="1507061"/>
            <a:ext cx="73413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901304" y="3208874"/>
            <a:ext cx="73413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1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901304" y="2428552"/>
            <a:ext cx="7341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2">
  <p:cSld name="TITLE Option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5"/>
          <p:cNvGrpSpPr/>
          <p:nvPr/>
        </p:nvGrpSpPr>
        <p:grpSpPr>
          <a:xfrm>
            <a:off x="64098" y="60809"/>
            <a:ext cx="3362656" cy="5021882"/>
            <a:chOff x="85468" y="81079"/>
            <a:chExt cx="4486532" cy="6695842"/>
          </a:xfrm>
        </p:grpSpPr>
        <p:cxnSp>
          <p:nvCxnSpPr>
            <p:cNvPr id="33" name="Google Shape;33;p5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5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97872"/>
            <a:ext cx="1539882" cy="223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560" y="4461656"/>
            <a:ext cx="1807986" cy="5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08207" y="3294382"/>
            <a:ext cx="2496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None/>
              <a:defRPr sz="1500" i="1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>
            <a:spLocks noGrp="1"/>
          </p:cNvSpPr>
          <p:nvPr>
            <p:ph type="pic" idx="2"/>
          </p:nvPr>
        </p:nvSpPr>
        <p:spPr>
          <a:xfrm>
            <a:off x="3426619" y="0"/>
            <a:ext cx="5717400" cy="5149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508207" y="2257341"/>
            <a:ext cx="2496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None/>
              <a:defRPr sz="150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508438" y="1228083"/>
            <a:ext cx="24963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 Sans"/>
              <a:buNone/>
              <a:defRPr sz="30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3">
  <p:cSld name="TITLE Option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3600450"/>
            <a:ext cx="9144000" cy="15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01276"/>
            <a:ext cx="507147" cy="52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2211" y="4461656"/>
            <a:ext cx="1807986" cy="594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6"/>
          <p:cNvCxnSpPr/>
          <p:nvPr/>
        </p:nvCxnSpPr>
        <p:spPr>
          <a:xfrm>
            <a:off x="64101" y="3600450"/>
            <a:ext cx="0" cy="14823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6"/>
          <p:cNvCxnSpPr/>
          <p:nvPr/>
        </p:nvCxnSpPr>
        <p:spPr>
          <a:xfrm>
            <a:off x="9079899" y="3600450"/>
            <a:ext cx="0" cy="14823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6"/>
          <p:cNvCxnSpPr/>
          <p:nvPr/>
        </p:nvCxnSpPr>
        <p:spPr>
          <a:xfrm rot="10800000">
            <a:off x="63999" y="5082691"/>
            <a:ext cx="90159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02672" y="4639816"/>
            <a:ext cx="65127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None/>
              <a:defRPr sz="1500" i="1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600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502674" y="3725483"/>
            <a:ext cx="64533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 Sans"/>
              <a:buNone/>
              <a:defRPr sz="30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02672" y="4194821"/>
            <a:ext cx="6453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None/>
              <a:defRPr sz="150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506726" y="408986"/>
            <a:ext cx="8114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None/>
              <a:defRPr sz="2700" b="1" i="0" u="sng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media" idx="2"/>
          </p:nvPr>
        </p:nvSpPr>
        <p:spPr>
          <a:xfrm>
            <a:off x="1828800" y="1141306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i="0" u="sng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400" b="1" i="0" u="sng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  <p15:guide id="29" orient="horz" pos="30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/>
        </p:nvSpPr>
        <p:spPr>
          <a:xfrm>
            <a:off x="506726" y="408986"/>
            <a:ext cx="1533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sng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sz="1100"/>
          </a:p>
        </p:txBody>
      </p:sp>
      <p:sp>
        <p:nvSpPr>
          <p:cNvPr id="68" name="Google Shape;68;p8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i="0" u="sng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400" b="1" i="0" u="sng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 b="1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•"/>
              <a:defRPr sz="1200" i="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1">
  <p:cSld name="CONTENT Option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None/>
              <a:defRPr sz="2700" b="1" i="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•"/>
              <a:defRPr sz="15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i="0" u="sng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400" b="1" i="0" u="sng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2">
  <p:cSld name="CONTENT Opti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w="9525" cap="flat" cmpd="sng">
            <a:solidFill>
              <a:srgbClr val="BA0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504635" y="1054894"/>
            <a:ext cx="37710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504825" y="408986"/>
            <a:ext cx="3770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1" i="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3"/>
          </p:nvPr>
        </p:nvSpPr>
        <p:spPr>
          <a:xfrm>
            <a:off x="4785335" y="1054894"/>
            <a:ext cx="37710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4"/>
          </p:nvPr>
        </p:nvSpPr>
        <p:spPr>
          <a:xfrm>
            <a:off x="4785525" y="408986"/>
            <a:ext cx="3770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1" i="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•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i="0" u="sng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400" b="1" i="0" u="sng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5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901304" y="1465986"/>
            <a:ext cx="7341300" cy="92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Design and Testing of an Airbrake System for a Sounding Rocket</a:t>
            </a:r>
            <a:endParaRPr sz="5900"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901354" y="2756699"/>
            <a:ext cx="7341300" cy="32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UGA Rocketry Team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78075" y="458900"/>
            <a:ext cx="15708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April 4th, 2025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2625250" y="3150450"/>
            <a:ext cx="38934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2025 AIAA Region 2 Conference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2197654" y="1803150"/>
            <a:ext cx="47487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 Design</a:t>
            </a: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and Equations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504623" y="1054900"/>
            <a:ext cx="59217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 Model Predictive Control (MPC) system is implemented using a quadratic cost function to minimize deviations between the predicted model and the observed 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plant for our model is a state-space representation of the fewest possible variables to accurately represent the flight dynamics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3213400"/>
            <a:ext cx="8697939" cy="9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 Design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2"/>
          </p:nvPr>
        </p:nvSpPr>
        <p:spPr>
          <a:xfrm>
            <a:off x="504625" y="1054900"/>
            <a:ext cx="45495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graph shown illustrates the deployment percentage of the airbrakes as a number 0-1 in a simulated parameterized flight path trajectory.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 The MPC calculates the optimal deployment starting at burnout and stops at apogee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205638"/>
            <a:ext cx="3620425" cy="27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body" idx="1"/>
          </p:nvPr>
        </p:nvSpPr>
        <p:spPr>
          <a:xfrm>
            <a:off x="480460" y="1963571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and Assembly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Materials : G10 Fiberglass Bulk Plates, ¼” Aluminum, Fasteners, Stainless Steel Linear Rail Guide, ⅛” Shaft Diameter Ball Bearings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Waterjet Actuator Plate, Petals, and Bulk Plates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Drill for holes meant for 5/16” rods in bulk plates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Tapped Petals using #5 Tap to fasten ball bearings, drilled two 0.08” holes to fasten petal to rail carriage using M2 Screws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Cut down 5/16” 304 Stainless Steel Tube to make spacers to provide structure between plates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HPS-3518SG Servo to Actuator Plate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2"/>
          </p:nvPr>
        </p:nvSpPr>
        <p:spPr>
          <a:xfrm>
            <a:off x="504625" y="949500"/>
            <a:ext cx="3243900" cy="32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Used servo disk to allow for torque to be transferred from servo to actuator plate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Implemented a 3D printed servo hub to prevent the need for counterboring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Fastened using steel M_ screws to prevent shearing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529" y="1161775"/>
            <a:ext cx="3058300" cy="29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7028125" y="962113"/>
            <a:ext cx="2017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HPS-3518SG Servo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7203550" y="4075675"/>
            <a:ext cx="17346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Actuator Plate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51" name="Google Shape;251;p31"/>
          <p:cNvCxnSpPr/>
          <p:nvPr/>
        </p:nvCxnSpPr>
        <p:spPr>
          <a:xfrm rot="10800000">
            <a:off x="7326650" y="3550900"/>
            <a:ext cx="648300" cy="54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2" name="Google Shape;252;p31"/>
          <p:cNvCxnSpPr/>
          <p:nvPr/>
        </p:nvCxnSpPr>
        <p:spPr>
          <a:xfrm rot="10800000" flipH="1">
            <a:off x="4912725" y="2872975"/>
            <a:ext cx="946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31"/>
          <p:cNvCxnSpPr/>
          <p:nvPr/>
        </p:nvCxnSpPr>
        <p:spPr>
          <a:xfrm flipH="1">
            <a:off x="7266925" y="1328950"/>
            <a:ext cx="686700" cy="45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31"/>
          <p:cNvSpPr txBox="1"/>
          <p:nvPr/>
        </p:nvSpPr>
        <p:spPr>
          <a:xfrm>
            <a:off x="3808100" y="2674525"/>
            <a:ext cx="1198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Servo Hub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55" name="Google Shape;255;p31"/>
          <p:cNvCxnSpPr/>
          <p:nvPr/>
        </p:nvCxnSpPr>
        <p:spPr>
          <a:xfrm flipH="1">
            <a:off x="6631525" y="2407975"/>
            <a:ext cx="9468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31"/>
          <p:cNvSpPr txBox="1"/>
          <p:nvPr/>
        </p:nvSpPr>
        <p:spPr>
          <a:xfrm>
            <a:off x="7557625" y="2164975"/>
            <a:ext cx="11301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Servo Disk</a:t>
            </a:r>
            <a:endParaRPr sz="15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Assembling Bottom Airbrake Plate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2"/>
          </p:nvPr>
        </p:nvSpPr>
        <p:spPr>
          <a:xfrm>
            <a:off x="504626" y="1054900"/>
            <a:ext cx="36192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Fastened Rail Carriages to the bottom plate using M2 Screws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Used M2 Screws to fasten petals to rail carriage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Used Number 5 Screws to fix ⅛” Shaft diameter ball bearing to Petal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t="14987" b="19304"/>
          <a:stretch/>
        </p:blipFill>
        <p:spPr>
          <a:xfrm>
            <a:off x="4540200" y="1089025"/>
            <a:ext cx="3492584" cy="30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Assembly</a:t>
            </a:r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2"/>
          </p:nvPr>
        </p:nvSpPr>
        <p:spPr>
          <a:xfrm>
            <a:off x="504625" y="1054900"/>
            <a:ext cx="45189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Placed 5/16” Stainless Steel Spacers on threaded rods between plates to provide structure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Attached Servo Assembly to top plate using the supports on the servo and holes drilled into Top Plate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Fastened 2 Battery Holders to be used with the electronics in the mechanism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Bottom and Top Bulk Plate serve as intermediary between motor tube and rest of aft section respectively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Test launch scheduled 4/12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Set altitude deployment and apogee retraction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Live telemetry results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In-lab system and structure testing complete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FEA results verified</a:t>
            </a:r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Competition Requirements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Mechanical Design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Control Systems Design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Manufacturing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Assembly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Testing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2197654" y="1803150"/>
            <a:ext cx="47487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Requirements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IREC Rocket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International Rocketry Engineering Competition (IREC)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10,000 ft COTS Category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2nd year competing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30% of points go towards apogee goal</a:t>
            </a:r>
            <a:endParaRPr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Bonus SRAD Points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738688" y="3420050"/>
            <a:ext cx="7666625" cy="898925"/>
            <a:chOff x="1351900" y="1400075"/>
            <a:chExt cx="7666625" cy="898925"/>
          </a:xfrm>
        </p:grpSpPr>
        <p:pic>
          <p:nvPicPr>
            <p:cNvPr id="164" name="Google Shape;164;p20"/>
            <p:cNvPicPr preferRelativeResize="0"/>
            <p:nvPr/>
          </p:nvPicPr>
          <p:blipFill rotWithShape="1">
            <a:blip r:embed="rId3">
              <a:alphaModFix/>
            </a:blip>
            <a:srcRect l="50907" r="278"/>
            <a:stretch/>
          </p:blipFill>
          <p:spPr>
            <a:xfrm rot="10800000">
              <a:off x="1351900" y="1400075"/>
              <a:ext cx="4278250" cy="89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0"/>
            <p:cNvPicPr preferRelativeResize="0"/>
            <p:nvPr/>
          </p:nvPicPr>
          <p:blipFill rotWithShape="1">
            <a:blip r:embed="rId3">
              <a:alphaModFix/>
            </a:blip>
            <a:srcRect r="61339"/>
            <a:stretch/>
          </p:blipFill>
          <p:spPr>
            <a:xfrm rot="10800000">
              <a:off x="5630150" y="1400075"/>
              <a:ext cx="3388375" cy="898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052" y="1961738"/>
            <a:ext cx="1487846" cy="14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l="6866" t="5520" r="6874" b="8228"/>
          <a:stretch/>
        </p:blipFill>
        <p:spPr>
          <a:xfrm>
            <a:off x="7121050" y="213594"/>
            <a:ext cx="1487850" cy="148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21"/>
          <p:cNvGraphicFramePr/>
          <p:nvPr/>
        </p:nvGraphicFramePr>
        <p:xfrm>
          <a:off x="952500" y="118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{3E361B31-69C7-4D94-BAF2-E01D04FD3914}</a:tableStyleId>
              </a:tblPr>
              <a:tblGrid>
                <a:gridCol w="85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 (The airbrake system...)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Importance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 be able to deploy and retract during flight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Embedded testing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 not impact fins by causing unstable airflow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CFD simulations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 increase total rocket drag when deployed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CFD simulations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Slots shall not cause significant structural changes to the airframe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 simulations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 not weigh more than 3 lbs in total weight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Assembly testing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Deployment shall be modeled and controlled from live flight data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Software testing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480460" y="19810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1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2"/>
          </p:nvPr>
        </p:nvSpPr>
        <p:spPr>
          <a:xfrm>
            <a:off x="504629" y="1054900"/>
            <a:ext cx="50079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Extension is reliant  on rotation of center disk and 3 curved linkages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Plates held in place by a bolt and guide walls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All 6061 - Aluminum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Deployment is Exponential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475" y="1583800"/>
            <a:ext cx="23431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2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2"/>
          </p:nvPr>
        </p:nvSpPr>
        <p:spPr>
          <a:xfrm>
            <a:off x="504628" y="1054900"/>
            <a:ext cx="56034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Three aluminum petals on rail guides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An aluminum actuating plate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G10 Fiberglass top and bottom plates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When the actuator plate is rotated by the servomotor, the plates radially extend.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875" y="1543050"/>
            <a:ext cx="24098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329" y="2464275"/>
            <a:ext cx="2315851" cy="1968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>
            <a:spLocks noGrp="1"/>
          </p:cNvSpPr>
          <p:nvPr>
            <p:ph type="body" idx="3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3172" y="207063"/>
            <a:ext cx="2539325" cy="2112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504635" y="440996"/>
            <a:ext cx="8183100" cy="50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504625" y="1054900"/>
            <a:ext cx="5346900" cy="330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actuating path has been optimized to follow a relatively linear displacement to rotation.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Plates are prevented from from being pushed back when fully extended because the last portion of the actuator path is perpendicular to the radius, constraining its movement</a:t>
            </a:r>
            <a:endParaRPr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Only rotation will be able to move them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On-screen Show (16:9)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Merriweather Sans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Brooklyn Schnupp</dc:creator>
  <cp:lastModifiedBy>Brooklyn Mackenzie Schnupp</cp:lastModifiedBy>
  <cp:revision>2</cp:revision>
  <dcterms:modified xsi:type="dcterms:W3CDTF">2025-04-03T02:02:43Z</dcterms:modified>
</cp:coreProperties>
</file>