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  <p:sldMasterId id="2147484837" r:id="rId5"/>
  </p:sldMasterIdLst>
  <p:notesMasterIdLst>
    <p:notesMasterId r:id="rId18"/>
  </p:notesMasterIdLst>
  <p:handoutMasterIdLst>
    <p:handoutMasterId r:id="rId19"/>
  </p:handoutMasterIdLst>
  <p:sldIdLst>
    <p:sldId id="404" r:id="rId6"/>
    <p:sldId id="412" r:id="rId7"/>
    <p:sldId id="406" r:id="rId8"/>
    <p:sldId id="408" r:id="rId9"/>
    <p:sldId id="415" r:id="rId10"/>
    <p:sldId id="409" r:id="rId11"/>
    <p:sldId id="414" r:id="rId12"/>
    <p:sldId id="410" r:id="rId13"/>
    <p:sldId id="416" r:id="rId14"/>
    <p:sldId id="418" r:id="rId15"/>
    <p:sldId id="411" r:id="rId16"/>
    <p:sldId id="405" r:id="rId17"/>
  </p:sldIdLst>
  <p:sldSz cx="9144000" cy="5143500" type="screen16x9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1pPr>
    <a:lvl2pPr marL="3429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2pPr>
    <a:lvl3pPr marL="6858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3pPr>
    <a:lvl4pPr marL="10287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4pPr>
    <a:lvl5pPr marL="13716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5pPr>
    <a:lvl6pPr marL="17145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6pPr>
    <a:lvl7pPr marL="20574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7pPr>
    <a:lvl8pPr marL="24003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8pPr>
    <a:lvl9pPr marL="27432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B3D6C"/>
    <a:srgbClr val="C2D9FA"/>
    <a:srgbClr val="0B3A7F"/>
    <a:srgbClr val="E98B01"/>
    <a:srgbClr val="1380DC"/>
    <a:srgbClr val="4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2A2B41-2F2A-48F1-D3EA-C32B9998D496}" v="1" dt="2025-04-02T01:50:29.467"/>
    <p1510:client id="{709B22C4-121F-9834-64AC-11C82C9F4974}" v="212" dt="2025-04-01T23:49:01.156"/>
    <p1510:client id="{7C85A761-C033-9080-3E65-3EF2CE9BEF85}" v="105" dt="2025-04-02T23:32:13.4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9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579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579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fld id="{9301CC6A-B4E8-405F-AE79-859651258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23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579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02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711" y="4416426"/>
            <a:ext cx="5028579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579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fld id="{B7B05DEF-6DE7-4BF9-8DBB-FF904A788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805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4pPr>
    <a:lvl5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81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555" y="-19050"/>
            <a:ext cx="9144000" cy="4385883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 bwMode="auto">
          <a:xfrm>
            <a:off x="0" y="2647950"/>
            <a:ext cx="91440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8B01"/>
              </a:buClr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80DC"/>
              </a:buClr>
              <a:buFont typeface="Wingdings" pitchFamily="2" charset="2"/>
              <a:buChar char="§"/>
              <a:defRPr sz="2800">
                <a:solidFill>
                  <a:srgbClr val="4F4F4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F4F4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>
                <a:solidFill>
                  <a:schemeClr val="bg1"/>
                </a:solidFill>
                <a:latin typeface="+mj-lt"/>
              </a:rPr>
              <a:t>Author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>
                <a:solidFill>
                  <a:schemeClr val="bg1"/>
                </a:solidFill>
                <a:latin typeface="+mj-lt"/>
              </a:rPr>
              <a:t>Company/Organization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kern="0">
                <a:solidFill>
                  <a:schemeClr val="bg1"/>
                </a:solidFill>
                <a:latin typeface="+mj-lt"/>
              </a:rPr>
              <a:t>Conference Name, Conference Dates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kern="0">
                <a:solidFill>
                  <a:schemeClr val="bg1"/>
                </a:solidFill>
                <a:latin typeface="+mj-lt"/>
              </a:rPr>
              <a:t>Conference Location</a:t>
            </a:r>
          </a:p>
          <a:p>
            <a:pPr>
              <a:buClr>
                <a:srgbClr val="00529B"/>
              </a:buClr>
              <a:buFont typeface="Wingdings" charset="2"/>
              <a:buChar char="Ø"/>
            </a:pPr>
            <a:endParaRPr lang="en-US" sz="2400" kern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0" y="74295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5400" b="1" kern="0">
                <a:solidFill>
                  <a:schemeClr val="bg1"/>
                </a:solidFill>
              </a:rPr>
              <a:t>Presentation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1B3D6C"/>
              </a:buClr>
              <a:buFont typeface="Wingdings" charset="2"/>
              <a:buChar char="Ø"/>
              <a:defRPr/>
            </a:lvl1pPr>
            <a:lvl2pPr marL="685800" indent="-342900">
              <a:buClr>
                <a:srgbClr val="1B3D6C"/>
              </a:buClr>
              <a:buFont typeface="Wingdings" charset="2"/>
              <a:buChar char="Ø"/>
              <a:defRPr/>
            </a:lvl2pPr>
            <a:lvl3pPr marL="971550" indent="-285750">
              <a:buClr>
                <a:srgbClr val="1B3D6C"/>
              </a:buClr>
              <a:buFont typeface="Wingdings" charset="2"/>
              <a:buChar char="Ø"/>
              <a:defRPr/>
            </a:lvl3pPr>
            <a:lvl4pPr marL="1314450" indent="-285750">
              <a:buClr>
                <a:srgbClr val="1B3D6C"/>
              </a:buClr>
              <a:buFont typeface="Wingdings" charset="2"/>
              <a:buChar char="Ø"/>
              <a:defRPr/>
            </a:lvl4pPr>
            <a:lvl5pPr marL="1657350" indent="-285750">
              <a:buClr>
                <a:srgbClr val="1B3D6C"/>
              </a:buClr>
              <a:buFont typeface="Wingdings" charset="2"/>
              <a:buChar char="Ø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00150" y="4637935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57500" y="4637935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4629150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23950"/>
            <a:ext cx="39624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123950"/>
            <a:ext cx="44196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00150" y="4637935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57500" y="4637935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4629150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44198"/>
            <a:ext cx="8686800" cy="5143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and/or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2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FC34-5206-45FA-A6B2-955DFABF1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F603E2-753D-49F2-B2B1-D76008093D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FD0B8-A1D4-4313-AC8C-31D5E0DBD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FA06F-9FF0-4DD3-9CA0-DF2D4EF2E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CD405-43AD-4B88-9D41-03F2E0B3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2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19050"/>
            <a:ext cx="9141714" cy="5143500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886" y="1123950"/>
            <a:ext cx="8686800" cy="336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>
            <a:spLocks noGrp="1" noChangeArrowheads="1"/>
          </p:cNvSpPr>
          <p:nvPr userDrawn="1"/>
        </p:nvSpPr>
        <p:spPr bwMode="auto">
          <a:xfrm>
            <a:off x="1181100" y="4572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pitchFamily="8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endParaRPr lang="en-US" sz="1050"/>
          </a:p>
        </p:txBody>
      </p:sp>
      <p:sp>
        <p:nvSpPr>
          <p:cNvPr id="10" name="Rectangle 9"/>
          <p:cNvSpPr>
            <a:spLocks noGrp="1" noChangeArrowheads="1"/>
          </p:cNvSpPr>
          <p:nvPr userDrawn="1"/>
        </p:nvSpPr>
        <p:spPr bwMode="auto">
          <a:xfrm>
            <a:off x="3181350" y="4572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pitchFamily="8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endParaRPr lang="en-US" sz="1050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200150" y="4629150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857500" y="4638383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19075" y="4639998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b="1" kern="0">
                <a:solidFill>
                  <a:schemeClr val="bg1"/>
                </a:solidFill>
              </a:rPr>
              <a:t>Presentation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0" r:id="rId1"/>
    <p:sldLayoutId id="2147484825" r:id="rId2"/>
    <p:sldLayoutId id="2147484827" r:id="rId3"/>
    <p:sldLayoutId id="2147484836" r:id="rId4"/>
  </p:sldLayoutIdLst>
  <p:hf hdr="0" ftr="0" dt="0"/>
  <p:txStyles>
    <p:titleStyle>
      <a:lvl1pPr marL="0" marR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5pPr>
      <a:lvl6pPr marL="3429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6pPr>
      <a:lvl7pPr marL="6858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7pPr>
      <a:lvl8pPr marL="10287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8pPr>
      <a:lvl9pPr marL="13716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24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21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18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15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15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19050"/>
            <a:ext cx="9141714" cy="5143500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886" y="438150"/>
            <a:ext cx="8686800" cy="404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200150" y="4629150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857500" y="4638383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19075" y="4639998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8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B3D6C"/>
        </a:buClr>
        <a:buFont typeface="Wingdings" charset="2"/>
        <a:buChar char="Ø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21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15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15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14667"/>
            <a:ext cx="9144000" cy="4385883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-60556" y="2019300"/>
            <a:ext cx="91440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8B01"/>
              </a:buClr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80DC"/>
              </a:buClr>
              <a:buFont typeface="Wingdings" pitchFamily="2" charset="2"/>
              <a:buChar char="§"/>
              <a:defRPr sz="2800">
                <a:solidFill>
                  <a:srgbClr val="4F4F4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F4F4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1600" kern="0" dirty="0">
                <a:solidFill>
                  <a:schemeClr val="bg1"/>
                </a:solidFill>
                <a:ea typeface="+mn-lt"/>
                <a:cs typeface="+mn-lt"/>
              </a:rPr>
              <a:t>Ethan Traub and Rishita Mhatre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altLang="en-US" sz="1600" b="1" kern="0" dirty="0">
                <a:solidFill>
                  <a:schemeClr val="bg1"/>
                </a:solidFill>
                <a:latin typeface="+mj-lt"/>
              </a:rPr>
              <a:t>Georgia Tech AIAA Chapter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kern="0" dirty="0">
                <a:solidFill>
                  <a:schemeClr val="bg1"/>
                </a:solidFill>
                <a:latin typeface="+mj-lt"/>
              </a:rPr>
              <a:t>AIAA Region II Student Conference, April 3rd-April 4th 2025</a:t>
            </a:r>
            <a:endParaRPr lang="en-US" altLang="en-US" sz="1600" kern="0" dirty="0">
              <a:solidFill>
                <a:schemeClr val="bg1"/>
              </a:solidFill>
              <a:latin typeface="+mj-lt"/>
              <a:cs typeface="Arial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endParaRPr lang="en-US" altLang="en-US" sz="1600" kern="0" dirty="0">
              <a:solidFill>
                <a:schemeClr val="bg1"/>
              </a:solidFill>
              <a:latin typeface="+mj-lt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sz="1600" dirty="0">
                <a:solidFill>
                  <a:schemeClr val="bg1"/>
                </a:solidFill>
              </a:rPr>
              <a:t>Copyright © by Ethan Traub and Rishita Mhatre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Published by the American Institute of Aeronautics and Astronautics, Inc., with permission.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br>
              <a:rPr lang="en-US" altLang="en-US" sz="1600" kern="0" dirty="0">
                <a:solidFill>
                  <a:schemeClr val="bg1"/>
                </a:solidFill>
                <a:latin typeface="+mj-lt"/>
              </a:rPr>
            </a:br>
            <a:endParaRPr lang="en-US" altLang="en-US" sz="1600" kern="0" dirty="0">
              <a:solidFill>
                <a:schemeClr val="bg1"/>
              </a:solidFill>
              <a:latin typeface="+mj-lt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endParaRPr lang="en-US" altLang="en-US" sz="1600" kern="0" dirty="0">
              <a:solidFill>
                <a:schemeClr val="bg1"/>
              </a:solidFill>
              <a:latin typeface="+mj-lt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endParaRPr lang="en-US" altLang="en-US" sz="1600" kern="0" dirty="0">
              <a:solidFill>
                <a:schemeClr val="bg1"/>
              </a:solidFill>
              <a:latin typeface="+mj-lt"/>
            </a:endParaRPr>
          </a:p>
          <a:p>
            <a:pPr>
              <a:buClr>
                <a:srgbClr val="00529B"/>
              </a:buClr>
              <a:buFont typeface="Wingdings" charset="2"/>
              <a:buChar char="Ø"/>
            </a:pPr>
            <a:endParaRPr lang="en-US" sz="2400" kern="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74295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4000" kern="0" dirty="0">
                <a:solidFill>
                  <a:schemeClr val="bg1"/>
                </a:solidFill>
                <a:ea typeface="+mj-lt"/>
                <a:cs typeface="+mj-lt"/>
              </a:rPr>
              <a:t>GT-AIAA: Fostering Critical Thinking and Real-World Connections</a:t>
            </a:r>
            <a:endParaRPr lang="en-US" sz="160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064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8DAFB-04EC-DB1C-F235-19A94566C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F81AD-D713-1F03-F369-652A74507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Offering more opportunities to get involved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6B256-EC86-5FF0-6011-F83E495FE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86" y="1165972"/>
            <a:ext cx="3849022" cy="3321626"/>
          </a:xfrm>
        </p:spPr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Adding committees to our executive board has allowed us to involve more members at large, start outreach initiatives, and maintain high conference attendance!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F93A5-BDBB-B9B5-9F0C-683190DF3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Picture 5" descr="A group of people standing in a field&#10;&#10;AI-generated content may be incorrect.">
            <a:extLst>
              <a:ext uri="{FF2B5EF4-FFF2-40B4-BE49-F238E27FC236}">
                <a16:creationId xmlns:a16="http://schemas.microsoft.com/office/drawing/2014/main" id="{6C2CD1AA-F76F-57E9-47DE-0A27D3BDAF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539" r="37978"/>
          <a:stretch/>
        </p:blipFill>
        <p:spPr>
          <a:xfrm rot="5400000">
            <a:off x="6405992" y="593176"/>
            <a:ext cx="1976380" cy="2437314"/>
          </a:xfrm>
          <a:prstGeom prst="rect">
            <a:avLst/>
          </a:prstGeom>
        </p:spPr>
      </p:pic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40B47C44-AE43-66A6-67F1-ABED28D1D8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519" r="2486" b="204"/>
          <a:stretch/>
        </p:blipFill>
        <p:spPr>
          <a:xfrm>
            <a:off x="4193801" y="2825425"/>
            <a:ext cx="4420321" cy="172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4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1BBC3-F4FE-4F4D-76F9-5454EA02B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34599-E3E5-C529-4BCA-EE270A1E4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GT-AIAA has maintained its mission to strengthen our connection with the aerospace industry. </a:t>
            </a:r>
            <a:endParaRPr lang="en-US" dirty="0"/>
          </a:p>
          <a:p>
            <a:r>
              <a:rPr lang="en-US" dirty="0">
                <a:latin typeface="Helvetica"/>
                <a:cs typeface="Helvetica"/>
              </a:rPr>
              <a:t>We have further helped prepare members both technically and professionally.</a:t>
            </a:r>
            <a:endParaRPr lang="en-US"/>
          </a:p>
          <a:p>
            <a:r>
              <a:rPr lang="en-US" dirty="0">
                <a:latin typeface="Helvetica"/>
                <a:cs typeface="Helvetica"/>
              </a:rPr>
              <a:t>GT-AIAA seeks to continue to evolve and give back to our community building upon past successes and introducing new initiatives. </a:t>
            </a:r>
            <a:endParaRPr lang="en-US" dirty="0"/>
          </a:p>
          <a:p>
            <a:endParaRPr lang="en-US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1B43C-BCC6-9F5B-9DBF-9BA19DFC2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81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622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3872E-1FE0-CB10-41DD-98EFDCE37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Motivation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78829-8253-01AC-FC9A-6AB035A06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Accelerating student growth has led to more students seeking small group settings, problem solving opportunities, and connections with peers and industry.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E6B07-9E36-7BF2-578F-CC7B0D2D4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4" descr="A group of people standing in a park&#10;&#10;AI-generated content may be incorrect.">
            <a:extLst>
              <a:ext uri="{FF2B5EF4-FFF2-40B4-BE49-F238E27FC236}">
                <a16:creationId xmlns:a16="http://schemas.microsoft.com/office/drawing/2014/main" id="{55B325EF-193A-E334-0075-84D90B7AD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331720"/>
            <a:ext cx="3324738" cy="2473790"/>
          </a:xfrm>
          <a:prstGeom prst="rect">
            <a:avLst/>
          </a:prstGeom>
        </p:spPr>
      </p:pic>
      <p:pic>
        <p:nvPicPr>
          <p:cNvPr id="6" name="Picture 5" descr="A group of people standing next to a sign&#10;&#10;AI-generated content may be incorrect.">
            <a:extLst>
              <a:ext uri="{FF2B5EF4-FFF2-40B4-BE49-F238E27FC236}">
                <a16:creationId xmlns:a16="http://schemas.microsoft.com/office/drawing/2014/main" id="{7AC978D9-CC62-10EA-6169-5A0CC72ACB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222"/>
          <a:stretch/>
        </p:blipFill>
        <p:spPr>
          <a:xfrm>
            <a:off x="4831080" y="2331720"/>
            <a:ext cx="2633812" cy="247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77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423" y="860038"/>
            <a:ext cx="8056955" cy="3429000"/>
          </a:xfrm>
        </p:spPr>
        <p:txBody>
          <a:bodyPr/>
          <a:lstStyle/>
          <a:p>
            <a:pPr marL="0" indent="0">
              <a:spcBef>
                <a:spcPts val="900"/>
              </a:spcBef>
              <a:buClr>
                <a:srgbClr val="00529B"/>
              </a:buClr>
              <a:buNone/>
            </a:pPr>
            <a:endParaRPr lang="en-US" altLang="en-US" dirty="0"/>
          </a:p>
          <a:p>
            <a:pPr marL="285750" indent="-285750">
              <a:spcBef>
                <a:spcPts val="900"/>
              </a:spcBef>
              <a:buClr>
                <a:srgbClr val="00529B"/>
              </a:buClr>
            </a:pPr>
            <a:r>
              <a:rPr lang="en-US" altLang="en-US" dirty="0">
                <a:latin typeface="Helvetica"/>
                <a:cs typeface="Helvetica"/>
              </a:rPr>
              <a:t>GT-AIAA has recognized students' desire for becoming better problem solvers and collaborators. </a:t>
            </a:r>
          </a:p>
          <a:p>
            <a:pPr marL="285750" indent="-285750">
              <a:spcBef>
                <a:spcPts val="900"/>
              </a:spcBef>
              <a:buClr>
                <a:srgbClr val="00529B"/>
              </a:buClr>
            </a:pPr>
            <a:r>
              <a:rPr lang="en-US" altLang="en-US" dirty="0">
                <a:latin typeface="Helvetica"/>
                <a:cs typeface="Helvetica"/>
              </a:rPr>
              <a:t>To tackle the changing academic landscape, GT-AIAA has worked to expand the previously successful Lockheed Martin Case study to a multi-company case-study series alongside our other offerings. 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1430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b="1" kern="0" dirty="0">
                <a:solidFill>
                  <a:schemeClr val="bg1"/>
                </a:solidFill>
              </a:rPr>
              <a:t>Introduction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959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2C9BD-4214-1B1D-1C8E-B7B5BE585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Lockheed Martin Case Study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9E9AB-F36A-DCDA-B453-F3D32C8DA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916" y="886987"/>
            <a:ext cx="8686800" cy="3363648"/>
          </a:xfrm>
        </p:spPr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The first case study event was led by a group of Lockheed Martin engineers in recognition of Engineers Week.</a:t>
            </a:r>
            <a:endParaRPr lang="en-US" dirty="0">
              <a:cs typeface="Helvetica"/>
            </a:endParaRPr>
          </a:p>
          <a:p>
            <a:r>
              <a:rPr lang="en-US" dirty="0">
                <a:latin typeface="Helvetica"/>
                <a:cs typeface="Helvetica"/>
              </a:rPr>
              <a:t>Teams were tasked with developing the optimal flight profile to fight a fire in a hypothetical emergency. 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C5982-885C-4C47-985A-4BF1C6DE0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4" descr="A white board with text on it&#10;&#10;AI-generated content may be incorrect.">
            <a:extLst>
              <a:ext uri="{FF2B5EF4-FFF2-40B4-BE49-F238E27FC236}">
                <a16:creationId xmlns:a16="http://schemas.microsoft.com/office/drawing/2014/main" id="{BC29440C-FBAB-F605-C76E-F183BCE193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92" t="14525" r="-630" b="167"/>
          <a:stretch/>
        </p:blipFill>
        <p:spPr>
          <a:xfrm>
            <a:off x="2901462" y="2571749"/>
            <a:ext cx="3328852" cy="205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91AFF-C39B-9573-A933-8A0FE4BD3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Lockheed Martin Case Study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C138E-40F4-4396-FE0E-26D5D5BF1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The event was made accessible to all students, regardless of academic year, by providing them with the necessary background knowledge, equations, etc. </a:t>
            </a:r>
          </a:p>
          <a:p>
            <a:r>
              <a:rPr lang="en-US" dirty="0">
                <a:latin typeface="Helvetica"/>
                <a:cs typeface="Helvetica"/>
              </a:rPr>
              <a:t>Once students formulated their plan, they had the opportunity to defend their process in front of the Lockheed Martin team. </a:t>
            </a:r>
            <a:endParaRPr lang="en-US">
              <a:latin typeface="Helvetica"/>
              <a:cs typeface="Helvetica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F8E1A-749B-C99C-C651-4B8FB807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80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B766-E4F0-7F3E-635D-3BFC6AB3B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Results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B222-89A4-649D-5F14-7C5C9D5F9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86" y="1145930"/>
            <a:ext cx="4966555" cy="3341668"/>
          </a:xfrm>
        </p:spPr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Many of the participants left the event feeling more confident in their problem-solving capabilities. </a:t>
            </a:r>
            <a:endParaRPr lang="en-US" dirty="0"/>
          </a:p>
          <a:p>
            <a:r>
              <a:rPr lang="en-US" dirty="0">
                <a:latin typeface="Helvetica"/>
                <a:cs typeface="Helvetica"/>
              </a:rPr>
              <a:t>Attendees credited the event with teaching them about the importance of critical thinking over plain textbook knowledge. </a:t>
            </a:r>
            <a:endParaRPr lang="en-US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21CE8-BD6E-1011-67D9-A76AE0C88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 descr="A large screen with pictures of military vehicles on it&#10;&#10;AI-generated content may be incorrect.">
            <a:extLst>
              <a:ext uri="{FF2B5EF4-FFF2-40B4-BE49-F238E27FC236}">
                <a16:creationId xmlns:a16="http://schemas.microsoft.com/office/drawing/2014/main" id="{857F90F0-1558-A015-EF61-7B59D3889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443" y="994629"/>
            <a:ext cx="1970872" cy="349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76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E6028-6981-3334-DB4A-DCFFF00F1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73C08-50C3-A5D9-0167-B21E2390A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Due to the success of the Lockheed Martin Case Study event, GT-AIAA has expanded the case study series to include companies like The Aerospace Corporation and Joby Aviation.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24A51-1012-BC37-8C5A-1CD2FF2D2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C2CFFED2-354A-1F1C-5542-BE5820341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031" y="2617842"/>
            <a:ext cx="2956560" cy="2217420"/>
          </a:xfrm>
          <a:prstGeom prst="rect">
            <a:avLst/>
          </a:prstGeom>
        </p:spPr>
      </p:pic>
      <p:pic>
        <p:nvPicPr>
          <p:cNvPr id="6" name="Picture 5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E4A7EF1C-BA81-5211-A022-E87350AED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53" y="2644799"/>
            <a:ext cx="2872740" cy="21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17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80635-4FA7-74D8-5EE6-A71C89038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Further Offerings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D0958-C7EC-3CCE-9097-BFFC59D57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86" y="1123950"/>
            <a:ext cx="5014181" cy="3363648"/>
          </a:xfrm>
        </p:spPr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The case study events mark only a few of the many initiatives undertaken by GT-AIAA. </a:t>
            </a:r>
          </a:p>
          <a:p>
            <a:r>
              <a:rPr lang="en-US" dirty="0">
                <a:latin typeface="Helvetica"/>
                <a:cs typeface="Helvetica"/>
              </a:rPr>
              <a:t>Resume review with GE Aerospace </a:t>
            </a:r>
          </a:p>
          <a:p>
            <a:r>
              <a:rPr lang="en-US" dirty="0">
                <a:latin typeface="Helvetica"/>
                <a:cs typeface="Helvetica"/>
              </a:rPr>
              <a:t>Flight tester event with Flight Tester societies SFTE and SETP</a:t>
            </a:r>
            <a:endParaRPr lang="en-US"/>
          </a:p>
          <a:p>
            <a:r>
              <a:rPr lang="en-US" dirty="0">
                <a:latin typeface="Helvetica"/>
                <a:cs typeface="Helvetica"/>
              </a:rPr>
              <a:t>Aerospace Policy event with Josh Ingersoll</a:t>
            </a:r>
            <a:endParaRPr lang="en-US" dirty="0">
              <a:cs typeface="Helvetica"/>
            </a:endParaRPr>
          </a:p>
          <a:p>
            <a:pPr marL="0" indent="0">
              <a:buNone/>
            </a:pPr>
            <a:endParaRPr lang="en-US" dirty="0"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7261C-0D98-D8AC-D487-C0060FBA0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 descr="A group of people sitting in a lecture hall&#10;&#10;AI-generated content may be incorrect.">
            <a:extLst>
              <a:ext uri="{FF2B5EF4-FFF2-40B4-BE49-F238E27FC236}">
                <a16:creationId xmlns:a16="http://schemas.microsoft.com/office/drawing/2014/main" id="{528B47E8-CAEE-B7F8-D4FD-0FFA50E4D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218" y="782955"/>
            <a:ext cx="2711768" cy="2022231"/>
          </a:xfrm>
          <a:prstGeom prst="rect">
            <a:avLst/>
          </a:prstGeom>
        </p:spPr>
      </p:pic>
      <p:pic>
        <p:nvPicPr>
          <p:cNvPr id="5" name="Picture 4" descr="A brown and white card with a person&amp;#39;s face&#10;&#10;AI-generated content may be incorrect.">
            <a:extLst>
              <a:ext uri="{FF2B5EF4-FFF2-40B4-BE49-F238E27FC236}">
                <a16:creationId xmlns:a16="http://schemas.microsoft.com/office/drawing/2014/main" id="{A582AB40-7F49-CD8C-F765-AF4CCAAB20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45" t="1231" r="-733" b="46257"/>
          <a:stretch/>
        </p:blipFill>
        <p:spPr>
          <a:xfrm>
            <a:off x="5668179" y="2923442"/>
            <a:ext cx="3029899" cy="1562345"/>
          </a:xfrm>
          <a:prstGeom prst="rect">
            <a:avLst/>
          </a:prstGeom>
        </p:spPr>
      </p:pic>
      <p:pic>
        <p:nvPicPr>
          <p:cNvPr id="7" name="Picture 6" descr="A blue and white sign with text&#10;&#10;AI-generated content may be incorrect.">
            <a:extLst>
              <a:ext uri="{FF2B5EF4-FFF2-40B4-BE49-F238E27FC236}">
                <a16:creationId xmlns:a16="http://schemas.microsoft.com/office/drawing/2014/main" id="{83F91A6F-3EAA-B388-951C-DC72B20C16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382" t="80930" r="2035" b="465"/>
          <a:stretch/>
        </p:blipFill>
        <p:spPr>
          <a:xfrm>
            <a:off x="7326923" y="2220056"/>
            <a:ext cx="1192455" cy="58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92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F5BD5-36BD-DA04-6F85-2CB43E1AE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Further Offerings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6E007-5C29-5CF3-88DD-D4BFF3744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Another flagship event was the Delta Tech-Ops tour where attendees had the opportunity to gain a more real-world and hands-on perspective.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71289-F5E1-F376-E4E9-FD9BC843A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 descr="A group of people in hard hats standing in a hangar&#10;&#10;AI-generated content may be incorrect.">
            <a:extLst>
              <a:ext uri="{FF2B5EF4-FFF2-40B4-BE49-F238E27FC236}">
                <a16:creationId xmlns:a16="http://schemas.microsoft.com/office/drawing/2014/main" id="{5A095050-415C-57AB-FEDF-A61A5301C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476" y="2416869"/>
            <a:ext cx="4522544" cy="215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5107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ithout blue ban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EB2D5380FE2F4D930C6B565C2D1F91" ma:contentTypeVersion="11" ma:contentTypeDescription="Create a new document." ma:contentTypeScope="" ma:versionID="7bb4524a6491913e10d18d3264613d60">
  <xsd:schema xmlns:xsd="http://www.w3.org/2001/XMLSchema" xmlns:xs="http://www.w3.org/2001/XMLSchema" xmlns:p="http://schemas.microsoft.com/office/2006/metadata/properties" xmlns:ns2="f68cf9e0-88e1-4f3b-adb3-cd048a316fce" xmlns:ns3="45189c86-d200-4f8e-8ba3-644445031606" targetNamespace="http://schemas.microsoft.com/office/2006/metadata/properties" ma:root="true" ma:fieldsID="fe491e7097e791f756d1677c32534ef1" ns2:_="" ns3:_="">
    <xsd:import namespace="f68cf9e0-88e1-4f3b-adb3-cd048a316fce"/>
    <xsd:import namespace="45189c86-d200-4f8e-8ba3-64444503160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8cf9e0-88e1-4f3b-adb3-cd048a316fc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189c86-d200-4f8e-8ba3-6444450316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14BE1A-A2C4-4862-8AD0-8BDC37D6A979}">
  <ds:schemaRefs>
    <ds:schemaRef ds:uri="8840c030-5dde-41b3-9ddd-06e8e0ef51bc"/>
    <ds:schemaRef ds:uri="db962d0c-5ba1-488e-9617-42eb96731c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3F3348E-F4F4-4BE8-8083-AA7D450E2F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61E29E-EE55-4BBB-A007-996871FAB7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8cf9e0-88e1-4f3b-adb3-cd048a316fce"/>
    <ds:schemaRef ds:uri="45189c86-d200-4f8e-8ba3-6444450316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435</Words>
  <Application>Microsoft Office PowerPoint</Application>
  <PresentationFormat>On-screen Show (16:9)</PresentationFormat>
  <Paragraphs>49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Helvetica</vt:lpstr>
      <vt:lpstr>Times</vt:lpstr>
      <vt:lpstr>Wingdings</vt:lpstr>
      <vt:lpstr>Blank Presentation</vt:lpstr>
      <vt:lpstr>Without blue banner</vt:lpstr>
      <vt:lpstr>PowerPoint Presentation</vt:lpstr>
      <vt:lpstr>Motivation</vt:lpstr>
      <vt:lpstr>PowerPoint Presentation</vt:lpstr>
      <vt:lpstr>Lockheed Martin Case Study </vt:lpstr>
      <vt:lpstr>Lockheed Martin Case Study </vt:lpstr>
      <vt:lpstr>Results </vt:lpstr>
      <vt:lpstr>Further Action</vt:lpstr>
      <vt:lpstr>Further Offerings </vt:lpstr>
      <vt:lpstr>Further Offerings</vt:lpstr>
      <vt:lpstr>Offering more opportunities to get involved</vt:lpstr>
      <vt:lpstr>Conclusion </vt:lpstr>
      <vt:lpstr>PowerPoint Presentation</vt:lpstr>
    </vt:vector>
  </TitlesOfParts>
  <Company>Bill Seymore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Seymore</dc:creator>
  <cp:lastModifiedBy>Mhatre, Rishita K</cp:lastModifiedBy>
  <cp:revision>298</cp:revision>
  <cp:lastPrinted>2018-09-25T14:02:34Z</cp:lastPrinted>
  <dcterms:modified xsi:type="dcterms:W3CDTF">2025-04-02T23:35:45Z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0x01010068EB2D5380FE2F4D930C6B565C2D1F91</vt:lpwstr>
  </property>
</Properties>
</file>