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30"/>
  </p:notesMasterIdLst>
  <p:handoutMasterIdLst>
    <p:handoutMasterId r:id="rId31"/>
  </p:handoutMasterIdLst>
  <p:sldIdLst>
    <p:sldId id="404" r:id="rId6"/>
    <p:sldId id="425" r:id="rId7"/>
    <p:sldId id="427" r:id="rId8"/>
    <p:sldId id="428" r:id="rId9"/>
    <p:sldId id="407" r:id="rId10"/>
    <p:sldId id="412" r:id="rId11"/>
    <p:sldId id="414" r:id="rId12"/>
    <p:sldId id="415" r:id="rId13"/>
    <p:sldId id="408" r:id="rId14"/>
    <p:sldId id="429" r:id="rId15"/>
    <p:sldId id="430" r:id="rId16"/>
    <p:sldId id="416" r:id="rId17"/>
    <p:sldId id="431" r:id="rId18"/>
    <p:sldId id="417" r:id="rId19"/>
    <p:sldId id="432" r:id="rId20"/>
    <p:sldId id="418" r:id="rId21"/>
    <p:sldId id="410" r:id="rId22"/>
    <p:sldId id="413" r:id="rId23"/>
    <p:sldId id="424" r:id="rId24"/>
    <p:sldId id="419" r:id="rId25"/>
    <p:sldId id="420" r:id="rId26"/>
    <p:sldId id="421" r:id="rId27"/>
    <p:sldId id="423" r:id="rId28"/>
    <p:sldId id="405" r:id="rId29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B3D6C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EE6B05-FAF0-174D-C7A6-85DC344F9C57}" v="274" dt="2025-04-01T18:46:20.659"/>
    <p1510:client id="{37F98EEE-891E-AA77-1815-7113B4EACA0C}" v="59" dt="2025-04-01T18:56:52.803"/>
    <p1510:client id="{5B463395-38E0-0CAC-CA84-3E07AED442F4}" v="75" dt="2025-04-01T15:38:44.210"/>
    <p1510:client id="{5C543966-A608-E5BF-44EC-6F84B9477006}" v="27" dt="2025-04-03T01:24:03.557"/>
    <p1510:client id="{64E43099-E736-E6D9-AD31-5EA1A50C727B}" v="84" dt="2025-04-01T19:45:07.091"/>
    <p1510:client id="{B0E0ECBC-78A4-4E8E-9CD5-668E8D5C0363}" v="3" dt="2025-04-03T01:23:21.918"/>
    <p1510:client id="{C7EDFD4F-18CB-D727-73F7-C428BDEC9FCC}" v="259" dt="2025-04-01T18:55:59.973"/>
    <p1510:client id="{D416FAEB-20F0-876D-739A-1B30D651938B}" v="620" dt="2025-04-01T18:37:19.078"/>
    <p1510:client id="{F24D3804-6110-B228-AE36-8A5B883F6AE2}" v="128" dt="2025-04-01T16:37:52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300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5E95D-702A-ABDB-55A7-8C4A5CC3D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CA812C-FD46-9D1C-4493-4A389EC69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1DE815-7942-3424-9C48-16E090F13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D9A2F-B556-5708-6F64-80F6377C50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2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90C42-FE99-EEA9-BFAB-10A920B37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C4FB55-B226-7132-60B6-E795C00CB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433719-EF48-25A7-45E5-DCB683660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396AD-1B10-DEA4-3A57-26664F29F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5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63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2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1976D-805C-0684-5366-7B24629C8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232EC5-4921-89A3-43B7-C21232B36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5901C6-0675-4567-12A8-880F7BD62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D718E-780D-D02F-9752-AF460F1E8B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59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Conclusion &amp; Implications: </a:t>
            </a:r>
          </a:p>
          <a:p>
            <a:r>
              <a:rPr lang="en-US">
                <a:latin typeface="Arial"/>
                <a:ea typeface="ＭＳ Ｐゴシック"/>
                <a:cs typeface="Arial"/>
              </a:rPr>
              <a:t> </a:t>
            </a:r>
          </a:p>
          <a:p>
            <a:r>
              <a:rPr lang="en-US">
                <a:latin typeface="Arial"/>
                <a:ea typeface="ＭＳ Ｐゴシック"/>
                <a:cs typeface="Arial"/>
              </a:rPr>
              <a:t>"In summary, our study demonstrates that dragonfly wings leverage unsteady aerodynamics, with periodic lift and drag variations contributing to their exceptional flight efficiency. These findings have strong implications for micro-air vehicle (MAV) development, suggesting that incorporating corrugated wing structures and controlled flapping motions could enhance lift generation while reducing energy expenditure." </a:t>
            </a:r>
          </a:p>
          <a:p>
            <a:endParaRPr lang="en-US">
              <a:latin typeface="Arial"/>
              <a:ea typeface="ＭＳ Ｐゴシック"/>
              <a:cs typeface="Arial"/>
            </a:endParaRPr>
          </a:p>
          <a:p>
            <a:r>
              <a:rPr lang="en-US">
                <a:latin typeface="Arial"/>
                <a:ea typeface="ＭＳ Ｐゴシック"/>
                <a:cs typeface="Arial"/>
              </a:rPr>
              <a:t>"Future research could explore multi-wing interactions and flexible wing dynamics to better replicate the full complexity of dragonfly flight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81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F94FA-B5AD-922F-4DCE-BC2C533B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6581F4-120F-59CF-733E-1AD3BF490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32B2B1-8FE0-1C97-D7E9-DBECE9834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A1074-1F61-4DA6-D648-A7792575B7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3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FBABF-C588-80F3-2D50-C0EC6D23B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47F90C-3C3E-A866-72B6-229375B76E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4D587F-8C21-A81F-F176-88E6B039C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6304F-C7CA-9E3B-69A9-3C4AC1F60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4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18861-DA40-C7D9-4734-31FBABBBC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FF470D-FBBB-B69F-AA83-DA39F0785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27A69B-E84F-754D-45EA-64E58053F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437FB-F793-1380-BE76-7EA5F9EA3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62035-7288-766F-6F07-6493B5EDC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D124AB-36D1-5E56-A51B-B248D9B09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AB25D6-2533-F1AF-F4EA-12D2F53965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BFE39-49E7-E1E0-8D97-90116D180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73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D0D4E-BD15-01BF-7AFE-5F717522F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F8523C-BF18-0AD6-9E60-FF44584AA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8562F-3A18-B945-DC92-A9CBF7A77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2BB3B-8B63-BA3C-D9AD-DFC81E350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5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32D20-9F6F-60A6-22E9-316595387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ACBAD2-48CA-EE0E-0A86-89DF81C8C0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38BA30-FBA7-5E65-A40F-3BA307D7A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D49A5-948A-5E70-D218-A3FAF59E7D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3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E8B7E-3D7D-4ED8-1744-416DE3CB4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7CA66A-A8B5-E978-76B6-8F8B89366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1773BD-0F7E-17E0-A549-1DB573594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08C7F-FC24-7687-79DE-2584006880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3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F0E50-5A8B-9D40-6082-4CCB863E9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AB7B4-C912-7AF0-9C6E-319A69E81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689F1-0D82-862B-9890-DC488C3D62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0405-CE79-94B7-93E7-E7DBAC4E9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3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1725" y="2019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Gracye Lamb, </a:t>
            </a:r>
            <a:r>
              <a:rPr lang="en-US" altLang="en-US" sz="1600" b="1" kern="0" dirty="0" err="1">
                <a:solidFill>
                  <a:schemeClr val="bg1"/>
                </a:solidFill>
                <a:latin typeface="+mj-lt"/>
              </a:rPr>
              <a:t>Amirdhini</a:t>
            </a: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en-US" sz="1600" b="1" kern="0" dirty="0" err="1">
                <a:solidFill>
                  <a:schemeClr val="bg1"/>
                </a:solidFill>
                <a:latin typeface="Arial"/>
                <a:cs typeface="Arial"/>
              </a:rPr>
              <a:t>Pechiammal</a:t>
            </a:r>
            <a:r>
              <a:rPr lang="en-US" altLang="en-US" sz="1600" b="1" kern="0" dirty="0">
                <a:solidFill>
                  <a:schemeClr val="bg1"/>
                </a:solidFill>
                <a:latin typeface="Arial"/>
                <a:cs typeface="Arial"/>
              </a:rPr>
              <a:t>, Ananya Mahavratayajula, Devanshi Bhargava, and Aadhavan Magesh</a:t>
            </a:r>
            <a:endParaRPr lang="en-US" altLang="en-US" sz="1600" b="1" kern="0" dirty="0">
              <a:solidFill>
                <a:schemeClr val="bg1"/>
              </a:solidFill>
              <a:latin typeface="+mj-lt"/>
              <a:cs typeface="Arial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Exascale Computational Fluid Dynamics VIP, Georgia Tech</a:t>
            </a:r>
            <a:endParaRPr lang="en-US" altLang="en-US" sz="1600" b="1" kern="0" dirty="0">
              <a:solidFill>
                <a:schemeClr val="bg1"/>
              </a:solidFill>
              <a:latin typeface="+mj-lt"/>
              <a:cs typeface="Arial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2025 Region II Student Conference, 3 April 2025 – 4 April 2025</a:t>
            </a:r>
            <a:endParaRPr lang="en-US" altLang="en-US" sz="1600" kern="0" dirty="0">
              <a:solidFill>
                <a:schemeClr val="bg1"/>
              </a:solidFill>
              <a:latin typeface="+mj-lt"/>
              <a:cs typeface="Arial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Copyright © by Gracye Lamb, </a:t>
            </a:r>
            <a:r>
              <a:rPr lang="en-US" sz="1600" dirty="0" err="1">
                <a:solidFill>
                  <a:schemeClr val="bg1"/>
                </a:solidFill>
              </a:rPr>
              <a:t>Amirdhini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Pechiammal</a:t>
            </a:r>
            <a:r>
              <a:rPr lang="en-US" sz="1600" dirty="0">
                <a:solidFill>
                  <a:schemeClr val="bg1"/>
                </a:solidFill>
              </a:rPr>
              <a:t>, Ananya Mahavratayajula, Devanshi Bhargava, and </a:t>
            </a:r>
            <a:r>
              <a:rPr lang="en-US" sz="1600" dirty="0" err="1">
                <a:solidFill>
                  <a:schemeClr val="bg1"/>
                </a:solidFill>
              </a:rPr>
              <a:t>Aadhavaan</a:t>
            </a:r>
            <a:r>
              <a:rPr lang="en-US" sz="1600" dirty="0">
                <a:solidFill>
                  <a:schemeClr val="bg1"/>
                </a:solidFill>
              </a:rPr>
              <a:t> Magesh, Exascale Computational Fluid Dynamics VIP </a:t>
            </a:r>
            <a:br>
              <a:rPr lang="en-US" sz="1600" dirty="0"/>
            </a:br>
            <a:r>
              <a:rPr lang="en-US" sz="1600" dirty="0">
                <a:solidFill>
                  <a:schemeClr val="bg1"/>
                </a:solidFill>
              </a:rPr>
              <a:t>Published by the American Institute of Aeronautics and Astronautics, Inc., with permission.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1600" kern="0" dirty="0">
                <a:latin typeface="+mj-lt"/>
              </a:rPr>
            </a:b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 dirty="0">
                <a:solidFill>
                  <a:schemeClr val="bg1"/>
                </a:solidFill>
              </a:rPr>
              <a:t>CFD Investigation of Dragonfly Wing</a:t>
            </a: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BAA01-479F-6215-2C7B-F547F0CFF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931DF-18B8-DC96-F2CB-3DEFFD5D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5CC86E-B9E5-7C1F-5008-83E1F6E60841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99B67C-960D-9802-1D81-B50396F7D1BF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2800" b="1" kern="0">
                <a:solidFill>
                  <a:schemeClr val="bg1"/>
                </a:solidFill>
              </a:rPr>
              <a:t>Static Case Results</a:t>
            </a:r>
            <a:endParaRPr lang="en-US" sz="2800" b="1" kern="0">
              <a:solidFill>
                <a:schemeClr val="bg1"/>
              </a:solidFill>
              <a:cs typeface="Arial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E4A0D13-BE1B-46E4-109D-497B3FABCC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0" b="73497"/>
          <a:stretch/>
        </p:blipFill>
        <p:spPr>
          <a:xfrm>
            <a:off x="928532" y="1071813"/>
            <a:ext cx="7285938" cy="194997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6F0572-5A58-E0C8-4C3D-D6D80BD83A0B}"/>
              </a:ext>
            </a:extLst>
          </p:cNvPr>
          <p:cNvSpPr txBox="1">
            <a:spLocks/>
          </p:cNvSpPr>
          <p:nvPr/>
        </p:nvSpPr>
        <p:spPr>
          <a:xfrm>
            <a:off x="393334" y="3100586"/>
            <a:ext cx="8363464" cy="13254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>
                <a:latin typeface="Helvetica"/>
                <a:cs typeface="Helvetica"/>
              </a:rPr>
              <a:t>Pressure distributions and velocities in Fig. 2,3,4.</a:t>
            </a:r>
            <a:endParaRPr lang="en-US" dirty="0"/>
          </a:p>
          <a:p>
            <a:r>
              <a:rPr lang="en-US" kern="0" dirty="0">
                <a:latin typeface="Helvetica"/>
                <a:cs typeface="Helvetica"/>
              </a:rPr>
              <a:t>Fig. 2 &amp; 3 show pressure difference of 2.4 Pa -&gt; constant Pa values on top of wing except for trailing edges</a:t>
            </a:r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3481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E3D2D-815B-98CD-5F94-17F1C3BA0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F304F-C635-41C8-F11E-96D8A54ED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8AE0EF-EA2D-20A7-ED5E-AAB397768344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190D30-6432-07A2-16B8-9C516B216DCA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2800" b="1" kern="0">
                <a:solidFill>
                  <a:schemeClr val="bg1"/>
                </a:solidFill>
              </a:rPr>
              <a:t>Static Case Results</a:t>
            </a:r>
            <a:endParaRPr lang="en-US" sz="2800" b="1" kern="0">
              <a:solidFill>
                <a:schemeClr val="bg1"/>
              </a:solidFill>
              <a:cs typeface="Arial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834AC30-ACEE-9D7E-0217-F5126C72FF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030" t="73585" r="185" b="-165"/>
          <a:stretch/>
        </p:blipFill>
        <p:spPr>
          <a:xfrm>
            <a:off x="1455362" y="743730"/>
            <a:ext cx="6232182" cy="236517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5B7443-A05B-8631-50E5-30DE19BA30E4}"/>
              </a:ext>
            </a:extLst>
          </p:cNvPr>
          <p:cNvSpPr txBox="1">
            <a:spLocks/>
          </p:cNvSpPr>
          <p:nvPr/>
        </p:nvSpPr>
        <p:spPr>
          <a:xfrm>
            <a:off x="389030" y="2967139"/>
            <a:ext cx="8363464" cy="160052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>
                <a:latin typeface="Helvetica"/>
                <a:cs typeface="Times New Roman"/>
              </a:rPr>
              <a:t>Figures 4 and 7 support the fact that the wing must produce lift as there is a pressure gradient along the wing</a:t>
            </a:r>
            <a:endParaRPr lang="en-US" dirty="0">
              <a:latin typeface="Helvetica"/>
            </a:endParaRPr>
          </a:p>
          <a:p>
            <a:r>
              <a:rPr lang="en-US" kern="0" dirty="0">
                <a:latin typeface="Helvetica"/>
                <a:cs typeface="Helvetica"/>
              </a:rPr>
              <a:t>top of the wing -&gt;1 Pa greater than the equilibrium value</a:t>
            </a:r>
            <a:endParaRPr lang="en-US" kern="0" dirty="0">
              <a:latin typeface="Helvetica"/>
              <a:cs typeface="Times New Roman"/>
            </a:endParaRPr>
          </a:p>
          <a:p>
            <a:r>
              <a:rPr lang="en-US" kern="0" dirty="0">
                <a:latin typeface="Helvetica"/>
                <a:cs typeface="Helvetica"/>
              </a:rPr>
              <a:t>bottom of the wing -&gt;1.4 Pa lower than the equilibrium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2593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4C345-6C4C-A4BD-48C2-215C63CBB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B0B33-05D4-55CD-63F1-13E85706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F0E687-4E80-E175-39AF-0575262567B0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024951-9B4E-7921-C95F-E03A8A54E1A9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2800" b="1" kern="0">
                <a:solidFill>
                  <a:schemeClr val="bg1"/>
                </a:solidFill>
              </a:rPr>
              <a:t>Static Case Results</a:t>
            </a:r>
            <a:endParaRPr lang="en-US" sz="2800" b="1" kern="0">
              <a:solidFill>
                <a:schemeClr val="bg1"/>
              </a:solidFill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EC9158-4593-F9DB-6621-B6737C2FA5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9" b="50440"/>
          <a:stretch/>
        </p:blipFill>
        <p:spPr>
          <a:xfrm>
            <a:off x="1560777" y="809146"/>
            <a:ext cx="5552624" cy="217828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EB9C49-3F78-E74C-1D8A-118CD10DB41E}"/>
              </a:ext>
            </a:extLst>
          </p:cNvPr>
          <p:cNvSpPr txBox="1">
            <a:spLocks/>
          </p:cNvSpPr>
          <p:nvPr/>
        </p:nvSpPr>
        <p:spPr>
          <a:xfrm>
            <a:off x="389030" y="2982239"/>
            <a:ext cx="8363464" cy="17035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>
                <a:latin typeface="Helvetica"/>
                <a:cs typeface="Times New Roman"/>
              </a:rPr>
              <a:t>Fig. 8: 0 &lt; 𝛼 &lt; 50, 0.144 &lt; Cd &lt; 0.883; max Cd = 1.3 </a:t>
            </a:r>
            <a:endParaRPr lang="en-US" dirty="0"/>
          </a:p>
          <a:p>
            <a:pPr marL="0" indent="0">
              <a:buNone/>
            </a:pPr>
            <a:r>
              <a:rPr lang="en-US" kern="0" dirty="0">
                <a:latin typeface="Helvetica"/>
                <a:cs typeface="Times New Roman"/>
              </a:rPr>
              <a:t>@ </a:t>
            </a:r>
            <a:r>
              <a:rPr lang="en-US" kern="0" dirty="0">
                <a:latin typeface="Helvetica"/>
                <a:cs typeface="Helvetica"/>
              </a:rPr>
              <a:t>𝛼 = </a:t>
            </a:r>
            <a:r>
              <a:rPr lang="en-US" kern="0" dirty="0">
                <a:latin typeface="Helvetica"/>
                <a:cs typeface="Times New Roman"/>
              </a:rPr>
              <a:t>60</a:t>
            </a:r>
            <a:endParaRPr lang="en-US" dirty="0"/>
          </a:p>
          <a:p>
            <a:r>
              <a:rPr lang="en-US" kern="0" dirty="0">
                <a:latin typeface="Helvetica"/>
                <a:cs typeface="Times New Roman"/>
              </a:rPr>
              <a:t>Fig. 9: p</a:t>
            </a:r>
            <a:r>
              <a:rPr lang="en-US" kern="0" dirty="0">
                <a:latin typeface="Helvetica"/>
                <a:cs typeface="Helvetica"/>
              </a:rPr>
              <a:t>eak #1 @ 𝛼 = 14, Cl = 0.669, Cl increase until Cl = 0.824 at 𝛼 = 28 and declines past the stall point</a:t>
            </a:r>
          </a:p>
          <a:p>
            <a:endParaRPr lang="en-US" kern="0" dirty="0">
              <a:cs typeface="Times New Roman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EDA5262-1201-1E41-5AED-045AF596852C}"/>
              </a:ext>
            </a:extLst>
          </p:cNvPr>
          <p:cNvSpPr/>
          <p:nvPr/>
        </p:nvSpPr>
        <p:spPr bwMode="auto">
          <a:xfrm>
            <a:off x="1889011" y="2292122"/>
            <a:ext cx="94912" cy="79603"/>
          </a:xfrm>
          <a:prstGeom prst="flowChartConnector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D96EF1D-7EEF-D8D4-AF42-6036FE4B9FED}"/>
              </a:ext>
            </a:extLst>
          </p:cNvPr>
          <p:cNvSpPr/>
          <p:nvPr/>
        </p:nvSpPr>
        <p:spPr bwMode="auto">
          <a:xfrm>
            <a:off x="3532072" y="1465487"/>
            <a:ext cx="94912" cy="79603"/>
          </a:xfrm>
          <a:prstGeom prst="flowChartConnector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40BC0AF-E6BF-8648-D6DD-E401E0EBA18B}"/>
              </a:ext>
            </a:extLst>
          </p:cNvPr>
          <p:cNvSpPr/>
          <p:nvPr/>
        </p:nvSpPr>
        <p:spPr bwMode="auto">
          <a:xfrm>
            <a:off x="3858643" y="990937"/>
            <a:ext cx="94912" cy="79603"/>
          </a:xfrm>
          <a:prstGeom prst="flowChartConnector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CDC285D-BE6F-83D4-2858-A38EBDF941CA}"/>
              </a:ext>
            </a:extLst>
          </p:cNvPr>
          <p:cNvSpPr/>
          <p:nvPr/>
        </p:nvSpPr>
        <p:spPr bwMode="auto">
          <a:xfrm>
            <a:off x="5465986" y="1450178"/>
            <a:ext cx="94912" cy="79603"/>
          </a:xfrm>
          <a:prstGeom prst="flowChartConnector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E4B1A169-A0B5-4631-7575-A14C1D680497}"/>
              </a:ext>
            </a:extLst>
          </p:cNvPr>
          <p:cNvSpPr/>
          <p:nvPr/>
        </p:nvSpPr>
        <p:spPr bwMode="auto">
          <a:xfrm>
            <a:off x="5930329" y="970526"/>
            <a:ext cx="94912" cy="79603"/>
          </a:xfrm>
          <a:prstGeom prst="flowChartConnector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13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4218C-8A86-CA01-EA09-DDEE3E6FB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C7DE80-DAC6-C174-0374-9617B79E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966D3B-45A9-5215-A93F-B40475991DEB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0F1812-44F4-49DB-6AE1-5734DCE5804F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2800" b="1" kern="0">
                <a:solidFill>
                  <a:schemeClr val="bg1"/>
                </a:solidFill>
              </a:rPr>
              <a:t>Static Case Results</a:t>
            </a:r>
            <a:endParaRPr lang="en-US" sz="2800" b="1" kern="0">
              <a:solidFill>
                <a:schemeClr val="bg1"/>
              </a:solidFill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E1DCF4-27DA-E038-9076-B608617F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818" r="99" b="-21"/>
          <a:stretch/>
        </p:blipFill>
        <p:spPr>
          <a:xfrm>
            <a:off x="1718959" y="820702"/>
            <a:ext cx="5700602" cy="224651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BF1F77-81FB-B332-330C-FBF06D0AF10A}"/>
              </a:ext>
            </a:extLst>
          </p:cNvPr>
          <p:cNvSpPr txBox="1">
            <a:spLocks/>
          </p:cNvSpPr>
          <p:nvPr/>
        </p:nvSpPr>
        <p:spPr>
          <a:xfrm>
            <a:off x="389030" y="3063924"/>
            <a:ext cx="8363464" cy="170358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>
                <a:latin typeface="Helvetica"/>
                <a:cs typeface="Times New Roman"/>
              </a:rPr>
              <a:t>Fig. 10: most efficient lift produced at </a:t>
            </a:r>
            <a:r>
              <a:rPr lang="en-US" kern="0" dirty="0">
                <a:latin typeface="Helvetica"/>
                <a:cs typeface="Helvetica"/>
              </a:rPr>
              <a:t>𝛼 = 6 w/ ratio of 3, higher induced drag past 𝛼 = 4</a:t>
            </a:r>
            <a:endParaRPr lang="en-US" kern="0" dirty="0">
              <a:cs typeface="Helvetica"/>
            </a:endParaRPr>
          </a:p>
          <a:p>
            <a:r>
              <a:rPr lang="en-US" kern="0" dirty="0">
                <a:latin typeface="Helvetica"/>
                <a:cs typeface="Times New Roman"/>
              </a:rPr>
              <a:t>Fig. 11: similar to Fig. 9 because of linear increase with </a:t>
            </a:r>
            <a:r>
              <a:rPr lang="en-US" kern="0" dirty="0">
                <a:latin typeface="Helvetica"/>
                <a:cs typeface="Helvetica"/>
              </a:rPr>
              <a:t>𝛼 </a:t>
            </a:r>
            <a:endParaRPr lang="en-US" kern="0" dirty="0">
              <a:cs typeface="Helvetica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498A7D53-E591-DFA0-6276-422C50A2FDA4}"/>
              </a:ext>
            </a:extLst>
          </p:cNvPr>
          <p:cNvSpPr/>
          <p:nvPr/>
        </p:nvSpPr>
        <p:spPr bwMode="auto">
          <a:xfrm>
            <a:off x="2195172" y="878680"/>
            <a:ext cx="94912" cy="79603"/>
          </a:xfrm>
          <a:prstGeom prst="flowChartConnector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6E619-D29B-36EA-7E2F-EE860E9FE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1F6A-99D8-9154-F61B-967AC835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Dynamic Case Meshing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BD3A8-97A0-3494-90FF-378BB40DC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Similar procedure to static meshing</a:t>
            </a:r>
            <a:endParaRPr lang="en-US"/>
          </a:p>
          <a:p>
            <a:pPr lvl="1">
              <a:buFont typeface="Courier New" charset="2"/>
              <a:buChar char="o"/>
            </a:pPr>
            <a:r>
              <a:rPr lang="en-US">
                <a:latin typeface="Helvetica"/>
                <a:cs typeface="Helvetica"/>
              </a:rPr>
              <a:t>Requires AMI, a cylinder </a:t>
            </a:r>
            <a:r>
              <a:rPr lang="en-US" err="1">
                <a:latin typeface="Helvetica"/>
                <a:cs typeface="Helvetica"/>
              </a:rPr>
              <a:t>stl</a:t>
            </a:r>
            <a:r>
              <a:rPr lang="en-US">
                <a:latin typeface="Helvetica"/>
                <a:cs typeface="Helvetica"/>
              </a:rPr>
              <a:t> around rotating region</a:t>
            </a:r>
          </a:p>
          <a:p>
            <a:pPr lvl="1">
              <a:buFont typeface="Courier New" charset="2"/>
              <a:buChar char="o"/>
            </a:pPr>
            <a:r>
              <a:rPr lang="en-US">
                <a:latin typeface="Helvetica"/>
                <a:cs typeface="Helvetica"/>
              </a:rPr>
              <a:t>900 mm in length, 450 mm radius</a:t>
            </a:r>
            <a:endParaRPr lang="en-US"/>
          </a:p>
          <a:p>
            <a:r>
              <a:rPr lang="en-US">
                <a:latin typeface="Helvetica"/>
                <a:cs typeface="Helvetica"/>
              </a:rPr>
              <a:t>Using </a:t>
            </a:r>
            <a:r>
              <a:rPr lang="en-US" err="1">
                <a:latin typeface="Helvetica"/>
                <a:cs typeface="Helvetica"/>
              </a:rPr>
              <a:t>blockMesh</a:t>
            </a:r>
            <a:r>
              <a:rPr lang="en-US">
                <a:latin typeface="Helvetica"/>
                <a:cs typeface="Helvetica"/>
              </a:rPr>
              <a:t> and </a:t>
            </a:r>
            <a:r>
              <a:rPr lang="en-US" err="1">
                <a:latin typeface="Helvetica"/>
                <a:cs typeface="Helvetica"/>
              </a:rPr>
              <a:t>snappyHexMesh</a:t>
            </a:r>
            <a:endParaRPr lang="en-US" err="1"/>
          </a:p>
          <a:p>
            <a:pPr lvl="1">
              <a:buFont typeface="Courier New" charset="2"/>
              <a:buChar char="o"/>
            </a:pPr>
            <a:r>
              <a:rPr lang="en-US">
                <a:latin typeface="Helvetica"/>
                <a:cs typeface="Helvetica"/>
              </a:rPr>
              <a:t>Approximately 500,000 cells</a:t>
            </a:r>
            <a:endParaRPr lang="en-US"/>
          </a:p>
          <a:p>
            <a:r>
              <a:rPr lang="en-US" err="1">
                <a:latin typeface="Helvetica"/>
                <a:cs typeface="Helvetica"/>
              </a:rPr>
              <a:t>createPatch</a:t>
            </a:r>
            <a:r>
              <a:rPr lang="en-US">
                <a:latin typeface="Helvetica"/>
                <a:cs typeface="Helvetica"/>
              </a:rPr>
              <a:t> command </a:t>
            </a:r>
            <a:endParaRPr lang="en-US"/>
          </a:p>
          <a:p>
            <a:pPr lvl="1">
              <a:buFont typeface="Courier New" charset="2"/>
              <a:buChar char="o"/>
            </a:pPr>
            <a:r>
              <a:rPr lang="en-US">
                <a:latin typeface="Helvetica"/>
                <a:cs typeface="Helvetica"/>
              </a:rPr>
              <a:t>This created a patch for the inside and outside of the cylinder</a:t>
            </a:r>
            <a:endParaRPr lang="en-US"/>
          </a:p>
          <a:p>
            <a:pPr lvl="1">
              <a:buFont typeface="Courier New" charset="2"/>
              <a:buChar char="o"/>
            </a:pPr>
            <a:r>
              <a:rPr lang="en-US">
                <a:latin typeface="Helvetica"/>
                <a:cs typeface="Helvetica"/>
              </a:rPr>
              <a:t>In addition to inlet, outlet, </a:t>
            </a:r>
            <a:r>
              <a:rPr lang="en-US" err="1">
                <a:latin typeface="Helvetica"/>
                <a:cs typeface="Helvetica"/>
              </a:rPr>
              <a:t>topAndBottom</a:t>
            </a:r>
            <a:r>
              <a:rPr lang="en-US">
                <a:latin typeface="Helvetica"/>
                <a:cs typeface="Helvetica"/>
              </a:rPr>
              <a:t>, front, back, and wing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>
              <a:buFont typeface="Courier New" charset="2"/>
              <a:buChar char="o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06379-26CD-60E6-D5F6-154A01CD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A1EE0-3AB8-FECC-5A2D-6A83D8A68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9112-0002-44ED-A62E-72A53C49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Dynamic Case Meshing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02E1-48A4-D792-946E-A749ABA8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Content Placeholder 2" descr="A blue grid cube with a roll of paper&#10;&#10;AI-generated content may be incorrect.">
            <a:extLst>
              <a:ext uri="{FF2B5EF4-FFF2-40B4-BE49-F238E27FC236}">
                <a16:creationId xmlns:a16="http://schemas.microsoft.com/office/drawing/2014/main" id="{0879947A-036F-285F-4A25-E5F0DB755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803" r="31760" b="-1105"/>
          <a:stretch/>
        </p:blipFill>
        <p:spPr>
          <a:xfrm>
            <a:off x="4812649" y="809078"/>
            <a:ext cx="3602278" cy="3655644"/>
          </a:xfrm>
        </p:spPr>
      </p:pic>
      <p:pic>
        <p:nvPicPr>
          <p:cNvPr id="5" name="Picture 4" descr="A blue grid cube with a blue object in the middle&#10;&#10;AI-generated content may be incorrect.">
            <a:extLst>
              <a:ext uri="{FF2B5EF4-FFF2-40B4-BE49-F238E27FC236}">
                <a16:creationId xmlns:a16="http://schemas.microsoft.com/office/drawing/2014/main" id="{D36E42A7-5D87-1E68-6499-459F0D499F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729" t="-162" r="31065" b="281"/>
          <a:stretch/>
        </p:blipFill>
        <p:spPr>
          <a:xfrm>
            <a:off x="923834" y="811679"/>
            <a:ext cx="3585015" cy="35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46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EDD76-A3FC-7B66-02A5-30D1731A3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3D7F-1C2B-ADA8-B412-02A1B7B2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Dynamic Case Setup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3BA53-A1A7-B9B0-BE34-B10F8EABC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Changing dihedral angle variation: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Helvetica"/>
                <a:cs typeface="Helvetica"/>
              </a:rPr>
              <a:t>Angle between the span of wing and x-axis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Helvetica"/>
                <a:cs typeface="Helvetica"/>
              </a:rPr>
              <a:t>Plus or minus 15 degrees, with a 30 Hz frequency</a:t>
            </a:r>
          </a:p>
          <a:p>
            <a:r>
              <a:rPr lang="en-US" dirty="0">
                <a:latin typeface="Helvetica"/>
                <a:cs typeface="Helvetica"/>
              </a:rPr>
              <a:t>Run the case and collect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Helvetica"/>
                <a:cs typeface="Helvetica"/>
              </a:rPr>
              <a:t>Write interval = 0.0032s for a total of 0.192 seconds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Helvetica"/>
                <a:cs typeface="Helvetica"/>
              </a:rPr>
              <a:t>About 5 complete flap cycles</a:t>
            </a:r>
          </a:p>
          <a:p>
            <a:r>
              <a:rPr lang="en-US" dirty="0">
                <a:latin typeface="Helvetica"/>
                <a:cs typeface="Helvetica"/>
              </a:rPr>
              <a:t>Calculations within </a:t>
            </a:r>
            <a:r>
              <a:rPr lang="en-US" dirty="0" err="1">
                <a:latin typeface="Helvetica"/>
                <a:cs typeface="Helvetica"/>
              </a:rPr>
              <a:t>Paraview</a:t>
            </a:r>
            <a:r>
              <a:rPr lang="en-US" dirty="0">
                <a:latin typeface="Helvetica"/>
                <a:cs typeface="Helvetica"/>
              </a:rPr>
              <a:t> 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Helvetica"/>
                <a:cs typeface="Helvetica"/>
              </a:rPr>
              <a:t>To find lift/drag coefficient at each time step</a:t>
            </a:r>
            <a:endParaRPr lang="en-US" dirty="0"/>
          </a:p>
          <a:p>
            <a:endParaRPr lang="en-US" dirty="0"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3830C-0F3E-262A-DA22-1B00B2AD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aph of a number of lines&#10;&#10;AI-generated content may be incorrect.">
            <a:extLst>
              <a:ext uri="{FF2B5EF4-FFF2-40B4-BE49-F238E27FC236}">
                <a16:creationId xmlns:a16="http://schemas.microsoft.com/office/drawing/2014/main" id="{F8D3A2B7-47CC-A2F4-1637-CCD40C203B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1400863"/>
            <a:ext cx="3962400" cy="2818025"/>
          </a:xfrm>
        </p:spPr>
      </p:pic>
      <p:pic>
        <p:nvPicPr>
          <p:cNvPr id="8" name="Content Placeholder 7" descr="A graph with blue lines&#10;&#10;AI-generated content may be incorrect.">
            <a:extLst>
              <a:ext uri="{FF2B5EF4-FFF2-40B4-BE49-F238E27FC236}">
                <a16:creationId xmlns:a16="http://schemas.microsoft.com/office/drawing/2014/main" id="{E379F9AF-F332-0044-87D7-38B80196D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64156" y="1287868"/>
            <a:ext cx="4151244" cy="30340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4E6BD-1C16-DB71-BFDD-9EFE4EF5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E0C8CA-FB0F-4A80-9E8D-D568D556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Dynamic Case Results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B9244-119A-91AC-97F3-95CA6EB0954D}"/>
              </a:ext>
            </a:extLst>
          </p:cNvPr>
          <p:cNvSpPr txBox="1"/>
          <p:nvPr/>
        </p:nvSpPr>
        <p:spPr>
          <a:xfrm>
            <a:off x="2287374" y="3398334"/>
            <a:ext cx="220650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Helvetica"/>
                <a:ea typeface="ＭＳ Ｐゴシック"/>
                <a:cs typeface="Arial"/>
              </a:rPr>
              <a:t>Downstroke</a:t>
            </a:r>
            <a:endParaRPr lang="en-US" sz="2400">
              <a:latin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FC746-90D8-72F7-9E3B-8EF88A42077C}"/>
              </a:ext>
            </a:extLst>
          </p:cNvPr>
          <p:cNvSpPr txBox="1"/>
          <p:nvPr/>
        </p:nvSpPr>
        <p:spPr>
          <a:xfrm>
            <a:off x="757890" y="1513055"/>
            <a:ext cx="14362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latin typeface="Helvetica"/>
                <a:ea typeface="ＭＳ Ｐゴシック"/>
                <a:cs typeface="Arial"/>
              </a:rPr>
              <a:t>Upstroke</a:t>
            </a:r>
            <a:endParaRPr lang="en-US" sz="2400">
              <a:latin typeface="Helvetica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1A62F0-826C-A480-566F-1A4F2270540F}"/>
              </a:ext>
            </a:extLst>
          </p:cNvPr>
          <p:cNvCxnSpPr>
            <a:cxnSpLocks/>
          </p:cNvCxnSpPr>
          <p:nvPr/>
        </p:nvCxnSpPr>
        <p:spPr bwMode="auto">
          <a:xfrm flipV="1">
            <a:off x="2972856" y="3284053"/>
            <a:ext cx="68515" cy="223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36FA3D-BCFF-8D40-B2C4-95CE1E32641D}"/>
              </a:ext>
            </a:extLst>
          </p:cNvPr>
          <p:cNvCxnSpPr>
            <a:cxnSpLocks/>
          </p:cNvCxnSpPr>
          <p:nvPr/>
        </p:nvCxnSpPr>
        <p:spPr bwMode="auto">
          <a:xfrm flipH="1">
            <a:off x="1762537" y="1970322"/>
            <a:ext cx="35846" cy="2138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D75CAE-BDF3-3DF8-BB26-3C25B547DFEB}"/>
              </a:ext>
            </a:extLst>
          </p:cNvPr>
          <p:cNvCxnSpPr/>
          <p:nvPr/>
        </p:nvCxnSpPr>
        <p:spPr bwMode="auto">
          <a:xfrm flipH="1">
            <a:off x="2251214" y="1418813"/>
            <a:ext cx="4969" cy="2474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427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ollage of images of a graph&#10;&#10;AI-generated content may be incorrect.">
            <a:extLst>
              <a:ext uri="{FF2B5EF4-FFF2-40B4-BE49-F238E27FC236}">
                <a16:creationId xmlns:a16="http://schemas.microsoft.com/office/drawing/2014/main" id="{590BFEA3-3555-C634-F477-19175B3A76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324" r="3862" b="49372"/>
          <a:stretch/>
        </p:blipFill>
        <p:spPr>
          <a:xfrm>
            <a:off x="38512" y="811332"/>
            <a:ext cx="9063240" cy="21781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5343-4B5D-5EAB-9E5F-D6C556008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571" y="3191132"/>
            <a:ext cx="8363464" cy="1357299"/>
          </a:xfrm>
        </p:spPr>
        <p:txBody>
          <a:bodyPr/>
          <a:lstStyle/>
          <a:p>
            <a:r>
              <a:rPr lang="en-US" sz="2400"/>
              <a:t>0.0032 sec – high velocity at wing tips</a:t>
            </a:r>
          </a:p>
          <a:p>
            <a:r>
              <a:rPr lang="en-US" sz="2400"/>
              <a:t>0.0512 sec – more intense velocities and vortices</a:t>
            </a:r>
          </a:p>
          <a:p>
            <a:r>
              <a:rPr lang="en-US" sz="2400"/>
              <a:t>0.192 sec – flow stability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57094-ACFA-BC92-8C73-3F59FC02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2D54B9-19F7-0275-CB54-42898C70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Dynamic Case Results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7C3DA-FB3C-1D08-A98B-A2E3478A5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5B750-019D-BF5D-D41C-8FAA62E48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571" y="3268362"/>
            <a:ext cx="8363464" cy="1791215"/>
          </a:xfrm>
        </p:spPr>
        <p:txBody>
          <a:bodyPr/>
          <a:lstStyle/>
          <a:p>
            <a:r>
              <a:rPr lang="en-US" sz="2400">
                <a:latin typeface="Helvetica"/>
                <a:cs typeface="Helvetica"/>
              </a:rPr>
              <a:t>Vortex structures near wing tip during early time steps</a:t>
            </a:r>
            <a:endParaRPr lang="en-US" sz="2400"/>
          </a:p>
          <a:p>
            <a:r>
              <a:rPr lang="en-US" sz="2400">
                <a:latin typeface="Helvetica"/>
                <a:cs typeface="Helvetica"/>
              </a:rPr>
              <a:t>Mid-flap – attached vortices, maximize lift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12460-151E-6AEC-D08F-956432084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959B39-639E-FF24-F881-AABF7348C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Dynamic Case Results</a:t>
            </a:r>
            <a:endParaRPr lang="en-US"/>
          </a:p>
        </p:txBody>
      </p:sp>
      <p:pic>
        <p:nvPicPr>
          <p:cNvPr id="10" name="Content Placeholder 9" descr="A collage of images of a graph&#10;&#10;AI-generated content may be incorrect.">
            <a:extLst>
              <a:ext uri="{FF2B5EF4-FFF2-40B4-BE49-F238E27FC236}">
                <a16:creationId xmlns:a16="http://schemas.microsoft.com/office/drawing/2014/main" id="{8E65EEDD-7A50-DB06-CF64-6B250C8CB6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033" t="51351" r="3316" b="193"/>
          <a:stretch/>
        </p:blipFill>
        <p:spPr>
          <a:xfrm>
            <a:off x="142030" y="990045"/>
            <a:ext cx="8933163" cy="2049607"/>
          </a:xfrm>
        </p:spPr>
      </p:pic>
    </p:spTree>
    <p:extLst>
      <p:ext uri="{BB962C8B-B14F-4D97-AF65-F5344CB8AC3E}">
        <p14:creationId xmlns:p14="http://schemas.microsoft.com/office/powerpoint/2010/main" val="89292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F8335-BC8E-7F91-207F-7CB11E666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34F69-8A8B-D27E-D582-2ABABB9BC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50" y="854997"/>
            <a:ext cx="8767056" cy="3429000"/>
          </a:xfrm>
        </p:spPr>
        <p:txBody>
          <a:bodyPr/>
          <a:lstStyle/>
          <a:p>
            <a:pPr marL="342900" lvl="1" indent="0">
              <a:buNone/>
            </a:pPr>
            <a:r>
              <a:rPr lang="en-US" sz="2400">
                <a:latin typeface="Helvetica"/>
                <a:cs typeface="Helvetica"/>
              </a:rPr>
              <a:t>Dragonfly Flight Mechanics</a:t>
            </a:r>
          </a:p>
          <a:p>
            <a:pPr lvl="1"/>
            <a:r>
              <a:rPr lang="en-US" sz="2400">
                <a:latin typeface="Helvetica"/>
                <a:cs typeface="Helvetica"/>
              </a:rPr>
              <a:t>Independent forewing &amp; hindwing motion – Enhances agility and stability</a:t>
            </a:r>
            <a:endParaRPr lang="en-US" sz="2400"/>
          </a:p>
          <a:p>
            <a:pPr lvl="1"/>
            <a:r>
              <a:rPr lang="en-US" sz="2400">
                <a:latin typeface="Helvetica"/>
                <a:cs typeface="Helvetica"/>
              </a:rPr>
              <a:t>Leading-edge vortices (LEVs) – Improves lift and prevents flow separation</a:t>
            </a:r>
            <a:endParaRPr lang="en-US" sz="2400"/>
          </a:p>
          <a:p>
            <a:pPr lvl="1"/>
            <a:r>
              <a:rPr lang="en-US" sz="2400">
                <a:latin typeface="Helvetica"/>
                <a:cs typeface="Helvetica"/>
              </a:rPr>
              <a:t>Corrugated wing structure – Reduces drag and increases lift efficiency</a:t>
            </a:r>
            <a:endParaRPr lang="en-US" sz="2400"/>
          </a:p>
          <a:p>
            <a:pPr lvl="1"/>
            <a:r>
              <a:rPr lang="en-US" sz="2400">
                <a:latin typeface="Helvetica"/>
                <a:cs typeface="Helvetica"/>
              </a:rPr>
              <a:t>Structural benefits – Lightweight, rigid, and aerodynamically efficient</a:t>
            </a:r>
            <a:endParaRPr lang="en-US" sz="2400"/>
          </a:p>
          <a:p>
            <a:pPr lvl="1"/>
            <a:endParaRPr lang="en-US" sz="2400"/>
          </a:p>
          <a:p>
            <a:pPr lvl="1">
              <a:spcBef>
                <a:spcPts val="900"/>
              </a:spcBef>
            </a:pPr>
            <a:endParaRPr lang="en-US" alt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18ACB-65F7-EFFA-8729-FA6CD1E2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288E17-7496-993B-88A9-08272DCB5086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E29FCF-A132-0F2C-F781-97A6636B6311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Introduction and Background</a:t>
            </a:r>
            <a:endParaRPr lang="en-US" b="1" kern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0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889B8-9230-130A-A3E5-9DF45E6EB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E2CB1-0F43-E089-8362-FBC43BE8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Conclusion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46430-5B79-5707-CB7E-14B12BB25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Creates complex flow patterns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Helvetica"/>
                <a:cs typeface="Helvetica"/>
              </a:rPr>
              <a:t>Enhancing lift, decreasing drag, controlling flow patterns</a:t>
            </a:r>
          </a:p>
          <a:p>
            <a:r>
              <a:rPr lang="en-US" dirty="0">
                <a:latin typeface="Helvetica"/>
                <a:cs typeface="Helvetica"/>
              </a:rPr>
              <a:t>Future Directions</a:t>
            </a:r>
            <a:endParaRPr lang="en-US" dirty="0">
              <a:cs typeface="Helvetica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Helvetica"/>
                <a:cs typeface="Helvetica"/>
              </a:rPr>
              <a:t>In the future we can simulate the entire flapping cycle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Helvetica"/>
                <a:cs typeface="Helvetica"/>
              </a:rPr>
              <a:t>This features the rotation of the wing on the upstroke to decrease drag</a:t>
            </a:r>
          </a:p>
          <a:p>
            <a:r>
              <a:rPr lang="en-US" dirty="0">
                <a:latin typeface="Helvetica"/>
                <a:cs typeface="Helvetica"/>
              </a:rPr>
              <a:t>Implications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Helvetica"/>
                <a:cs typeface="Helvetica"/>
              </a:rPr>
              <a:t>Bioinspired designs for MAVs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Helvetica"/>
                <a:cs typeface="Helvetica"/>
              </a:rPr>
              <a:t>Fluid structure interaction</a:t>
            </a:r>
            <a:endParaRPr lang="en-US" dirty="0"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2D34F-AFC5-1E40-8C18-F654D46E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2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60661-F9A9-0264-38DE-CA82F6A0C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B670-A0C9-253F-39DE-8A282B00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F4C7B-65DA-F796-66BE-3EC15DECB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813135"/>
            <a:ext cx="8686800" cy="3895042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[1] Zhu, S. B. X. D. Y. W. L. X. Y. X., Z., “Three-dimensional sweeping motion effects on hovering dragonflies,” Aerospace Science and Technology, Vol. 127, 2022. https://doi.org/https://doi.org/10.1016/j.ast.2022.107701. </a:t>
            </a:r>
            <a:endParaRPr lang="en-US" sz="1200">
              <a:latin typeface="Helvetica"/>
            </a:endParaRP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[2] Alexander, D., “Unusual Phase Relationships Between The Forewings And Hindwings In Flying Dragonflies,” J Exp Biol, Vol. 109, No. 1, 1984, p. 379–383. https://doi.org/https://doi.org/10.1242/jeb.109.1.379. </a:t>
            </a:r>
            <a:endParaRPr lang="en-US" sz="1200">
              <a:latin typeface="Helvetica"/>
            </a:endParaRP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[3] Bode-Oke, Z. S. D. H., A. T., “Flying in reverse: kinematics and aerodynamics of a dragonfly in backward free flight,” Journal of the Royal Society Interface, Vol. 15, No. 143, 2018. https://doi.org/https://doi.org/10.1098/rsif.2018.0102. </a:t>
            </a:r>
            <a:endParaRPr lang="en-US" sz="1200">
              <a:latin typeface="Helvetica"/>
            </a:endParaRP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[4] </a:t>
            </a:r>
            <a:r>
              <a:rPr lang="en-US" sz="1200" err="1">
                <a:latin typeface="Helvetica"/>
                <a:cs typeface="Helvetica"/>
              </a:rPr>
              <a:t>Büsse</a:t>
            </a:r>
            <a:r>
              <a:rPr lang="en-US" sz="1200">
                <a:latin typeface="Helvetica"/>
                <a:cs typeface="Helvetica"/>
              </a:rPr>
              <a:t>, G. C. H. T., S., “</a:t>
            </a:r>
            <a:r>
              <a:rPr lang="en-US" sz="1200" err="1">
                <a:latin typeface="Helvetica"/>
                <a:cs typeface="Helvetica"/>
              </a:rPr>
              <a:t>Homologization</a:t>
            </a:r>
            <a:r>
              <a:rPr lang="en-US" sz="1200">
                <a:latin typeface="Helvetica"/>
                <a:cs typeface="Helvetica"/>
              </a:rPr>
              <a:t> of the Flight Musculature of Zygoptera (</a:t>
            </a:r>
            <a:r>
              <a:rPr lang="en-US" sz="1200" err="1">
                <a:latin typeface="Helvetica"/>
                <a:cs typeface="Helvetica"/>
              </a:rPr>
              <a:t>Insecta</a:t>
            </a:r>
            <a:r>
              <a:rPr lang="en-US" sz="1200">
                <a:latin typeface="Helvetica"/>
                <a:cs typeface="Helvetica"/>
              </a:rPr>
              <a:t>: Odonata) and Neoptera (</a:t>
            </a:r>
            <a:r>
              <a:rPr lang="en-US" sz="1200" err="1">
                <a:latin typeface="Helvetica"/>
                <a:cs typeface="Helvetica"/>
              </a:rPr>
              <a:t>Insecta</a:t>
            </a:r>
            <a:r>
              <a:rPr lang="en-US" sz="1200">
                <a:latin typeface="Helvetica"/>
                <a:cs typeface="Helvetica"/>
              </a:rPr>
              <a:t>),” PLOS ONE, Vol. 8, 2013, pp. 1–16. https://doi.org/https://doi.org/10.1371/journal.pone.0055787. </a:t>
            </a:r>
            <a:endParaRPr lang="en-US" sz="1200">
              <a:latin typeface="Helvetica"/>
            </a:endParaRP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[5] Pan, G. S. W. J. H. X., Y., “Aerodynamic performance of a flyable flapping wing rotor with dragonfly-like flexible wings,” Aerospace Science and Technology, Vol. 148, 2024, p. 109090. https://doi.org/https://doi.org/10.1016/j.ast.2024.109090. </a:t>
            </a:r>
            <a:endParaRPr lang="en-US" sz="1200">
              <a:latin typeface="Helvetica"/>
            </a:endParaRP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[6] Wakeling, E. C. P., J. M., “Dragonfly Flight: III. Lift and Power Requirements,” J Exp Biol, Vol. 200, No. 3, 1997, p. 583–600. https://doi.org/https://doi.org/10.1242/jeb.200.3.583. </a:t>
            </a:r>
            <a:endParaRPr lang="en-US" sz="1200">
              <a:latin typeface="Helvetica"/>
            </a:endParaRP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[7] Salami E., M. E. G. N. N. N., Ward T.A., “A review of aerodynamic studies on dragonfly flight,” Proceedings of the Institution of Mechanical Engineers, Part C: Journal of Mechanical Engineering Science, Vol. 233, No. 18, 2019, pp. 6519–6537. https://doi.org/https://doi.org/10.1177/0954406219861133. </a:t>
            </a:r>
            <a:endParaRPr lang="en-US" sz="1200">
              <a:latin typeface="Helvetica"/>
            </a:endParaRP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[8] Sun, L. S. L., M., “A computational study of the aerodynamic forces and power requirements of dragonfly (</a:t>
            </a:r>
            <a:r>
              <a:rPr lang="en-US" sz="1200" err="1">
                <a:latin typeface="Helvetica"/>
                <a:cs typeface="Helvetica"/>
              </a:rPr>
              <a:t>Aeschna</a:t>
            </a:r>
            <a:r>
              <a:rPr lang="en-US" sz="1200">
                <a:latin typeface="Helvetica"/>
                <a:cs typeface="Helvetica"/>
              </a:rPr>
              <a:t> juncea) hovering,” J Exp Biol, Vol. 207, No. 11, 2004, pp. 1887–1901. https://doi.org/https://doi.org/10.1242/jeb.00969. </a:t>
            </a:r>
            <a:endParaRPr lang="en-US" sz="1200">
              <a:latin typeface="Helvetica"/>
            </a:endParaRP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[9] Yu, Z. H. X. R. S. Y. . W. K., W., “Characterization of Wingbeat Frequency of Different Taxa of Migratory Insects in Northeast Asia,” Insects, Vol. 13, No. 6, 2022. https://doi.org/https://doi.org/10.3390/insects13060520. </a:t>
            </a:r>
            <a:endParaRPr lang="en-US"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D0284-3B06-B70F-F9B1-3ECC2E6B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56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A0E46-64CE-45C1-0372-7CDBC2A9A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13A08-D15C-4B38-B8F5-0000CD39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836F1-9D2D-8BA0-33A9-D7539653D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893346"/>
            <a:ext cx="8686800" cy="3895042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[10] Sivasankaran, W. T. S. E. V. R. F. C. J. M., P.N., “An experimental study of elastic properties of dragonfly-like flapping wings for use in biomimetic micro air vehicles (BMAVs),” Chinese Journal of Aeronautics, Vol. 30, No. 6, 2017, pp. 726–737. https://doi.org/https://doi.org/10.1016/j.cja.2017.02.011. </a:t>
            </a:r>
            <a:endParaRPr lang="en-US">
              <a:latin typeface="Helvetica"/>
            </a:endParaRP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[11] </a:t>
            </a:r>
            <a:r>
              <a:rPr lang="en-US" sz="1200" err="1">
                <a:latin typeface="Helvetica"/>
                <a:cs typeface="Helvetica"/>
              </a:rPr>
              <a:t>Aracheloff</a:t>
            </a:r>
            <a:r>
              <a:rPr lang="en-US" sz="1200">
                <a:latin typeface="Helvetica"/>
                <a:cs typeface="Helvetica"/>
              </a:rPr>
              <a:t>, C., </a:t>
            </a:r>
            <a:r>
              <a:rPr lang="en-US" sz="1200" err="1">
                <a:latin typeface="Helvetica"/>
                <a:cs typeface="Helvetica"/>
              </a:rPr>
              <a:t>Garrouste</a:t>
            </a:r>
            <a:r>
              <a:rPr lang="en-US" sz="1200">
                <a:latin typeface="Helvetica"/>
                <a:cs typeface="Helvetica"/>
              </a:rPr>
              <a:t>, R., Nel, A., Godoy-Diana, R., and </a:t>
            </a:r>
            <a:r>
              <a:rPr lang="en-US" sz="1200" err="1">
                <a:latin typeface="Helvetica"/>
                <a:cs typeface="Helvetica"/>
              </a:rPr>
              <a:t>Thiria</a:t>
            </a:r>
            <a:r>
              <a:rPr lang="en-US" sz="1200">
                <a:latin typeface="Helvetica"/>
                <a:cs typeface="Helvetica"/>
              </a:rPr>
              <a:t>, B., “Subtle frequency matching reveals resonant phenomenon in the flight of Odonata,” Journal of the Royal Society Interface, Vol. 21, No. 219, 2024, p. 20240401. https://doi.org/https://doi:10.1098/rsif.2024.0401. </a:t>
            </a:r>
            <a:endParaRPr lang="en-US">
              <a:latin typeface="Helvetica"/>
            </a:endParaRP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[12] Sun, B. B., J., “The structure and mechanical properties of dragonfly wings and their role on flyability,” </a:t>
            </a:r>
            <a:r>
              <a:rPr lang="en-US" sz="1200" err="1">
                <a:latin typeface="Helvetica"/>
                <a:cs typeface="Helvetica"/>
              </a:rPr>
              <a:t>Comptes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Rendus</a:t>
            </a:r>
            <a:r>
              <a:rPr lang="en-US" sz="1200">
                <a:latin typeface="Helvetica"/>
                <a:cs typeface="Helvetica"/>
              </a:rPr>
              <a:t> </a:t>
            </a:r>
            <a:r>
              <a:rPr lang="en-US" sz="1200" err="1">
                <a:latin typeface="Helvetica"/>
                <a:cs typeface="Helvetica"/>
              </a:rPr>
              <a:t>Mécanique</a:t>
            </a:r>
            <a:r>
              <a:rPr lang="en-US" sz="1200">
                <a:latin typeface="Helvetica"/>
                <a:cs typeface="Helvetica"/>
              </a:rPr>
              <a:t>, Vol. 340, No. 1-2, 2012, pp. 3–17. https://doi.org/https://doi.org/10.1016/j.crme.2011.11.003. </a:t>
            </a:r>
            <a:endParaRPr lang="en-US">
              <a:latin typeface="Helvetica"/>
            </a:endParaRP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[13] </a:t>
            </a:r>
            <a:r>
              <a:rPr lang="en-US" sz="1200" err="1">
                <a:latin typeface="Helvetica"/>
                <a:cs typeface="Helvetica"/>
              </a:rPr>
              <a:t>Jongerius</a:t>
            </a:r>
            <a:r>
              <a:rPr lang="en-US" sz="1200">
                <a:latin typeface="Helvetica"/>
                <a:cs typeface="Helvetica"/>
              </a:rPr>
              <a:t>, L. D., S.R., “Structural Analysis of a Dragonfly Wing,” Exp Mech, Vol. 50, 2010, p. 1323–1334. https://doi.org/https: //doi.org/10.1007/s11340-010-9411-x. </a:t>
            </a:r>
            <a:endParaRPr lang="en-US">
              <a:latin typeface="Helvetica"/>
            </a:endParaRP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[14] Kesel, A., “Aerodynamic Characteristics of Dragonfly Wing Sections Compared with Technical </a:t>
            </a:r>
            <a:r>
              <a:rPr lang="en-US" sz="1200" err="1">
                <a:latin typeface="Helvetica"/>
                <a:cs typeface="Helvetica"/>
              </a:rPr>
              <a:t>Aerofoils</a:t>
            </a:r>
            <a:r>
              <a:rPr lang="en-US" sz="1200">
                <a:latin typeface="Helvetica"/>
                <a:cs typeface="Helvetica"/>
              </a:rPr>
              <a:t>,” J Exp Biol, Vol. 203, No. 20, 2000, p. 3125–3135. https://doi.org/https://doi.org/10.1242/jeb.203.20.3125. </a:t>
            </a:r>
            <a:endParaRPr lang="en-US">
              <a:latin typeface="Helvetica"/>
            </a:endParaRP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[15] Levy, S. A., D., “Parameter study of simplified dragonfly airfoil geometry at Reynolds number of 6000,” Journal of Theoretical Biology, Vol. 266, No. 4, 2010, pp. 691–702. https://doi.org/https://doi.org/10.1016/j.jtbi.2010.07.016. </a:t>
            </a:r>
            <a:endParaRPr lang="en-US">
              <a:latin typeface="Helvetica"/>
            </a:endParaRP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[16] May, M., “Thermoregulation and Adaptation to Temperature in Dragonflies (Odonata: Anisoptera),” Journal of Bionic Engineering, Vol. 46, 1976, pp. 1–32. https://doi.org/https://doi.org/10.2307/1942392. </a:t>
            </a:r>
          </a:p>
          <a:p>
            <a:pPr marL="0" indent="0">
              <a:buNone/>
            </a:pPr>
            <a:r>
              <a:rPr lang="en-US" sz="1200">
                <a:latin typeface="Helvetica"/>
                <a:cs typeface="Helvetica"/>
              </a:rPr>
              <a:t>[17] Wakeling, E. C. P., J. M., “Dragonfly Flight: I. Gliding Flight and Steady-State Aerodynamic Forces,” J Exp Biol, Vol. 200, No. 3, 1997, p. 543–556. https://doi.org/https://doi.org/10.1242/jeb.200.3.543.</a:t>
            </a:r>
            <a:endParaRPr lang="en-US"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6CFAF-F6B1-715D-C060-1A630E34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79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BFC31-A341-AA97-C32D-90EADF3F5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A5AB-0DEA-C259-3063-57271681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4D800-E974-8BA9-CE14-96C01491E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893346"/>
            <a:ext cx="8686800" cy="3895042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Helvetica"/>
                <a:cs typeface="Helvetica"/>
              </a:rPr>
              <a:t>[18] Benedetti, B. G. C. S. B. M., L., “A numerical study about the flight of the dragonfly: 2D gliding and 3D hovering regimes,” International Journal of Engineering Research and Technology, Vol. 13, No. 11, 2020, pp. 3310–3320. https://doi.org/https://doi.org/10.37624/IJERT/13.11.2020.3310-3320. </a:t>
            </a:r>
            <a:endParaRPr lang="en-US" dirty="0">
              <a:latin typeface="Helvetica"/>
            </a:endParaRPr>
          </a:p>
          <a:p>
            <a:pPr marL="0" indent="0">
              <a:buNone/>
            </a:pPr>
            <a:r>
              <a:rPr lang="en-US" sz="1200" dirty="0">
                <a:latin typeface="Helvetica"/>
                <a:cs typeface="Helvetica"/>
              </a:rPr>
              <a:t>[19] Usherwood J.R., L. F., “Phasing of dragonfly wings can improve aerodynamic efficiency by removing swirl.” J R Soc Interface, Vol. 5, No. 28, 2008, pp. 1303–1307–1307. https://doi.org/https://doi.org/10.1098/rsif.2008.0124. </a:t>
            </a:r>
            <a:endParaRPr lang="en-US" dirty="0">
              <a:latin typeface="Helvetica"/>
            </a:endParaRPr>
          </a:p>
          <a:p>
            <a:pPr marL="0" indent="0">
              <a:buNone/>
            </a:pPr>
            <a:r>
              <a:rPr lang="en-US" sz="1200" dirty="0">
                <a:latin typeface="Helvetica"/>
                <a:cs typeface="Helvetica"/>
              </a:rPr>
              <a:t>[20] </a:t>
            </a:r>
            <a:r>
              <a:rPr lang="en-US" sz="1200" dirty="0" err="1">
                <a:latin typeface="Helvetica"/>
                <a:cs typeface="Helvetica"/>
              </a:rPr>
              <a:t>Shilong</a:t>
            </a:r>
            <a:r>
              <a:rPr lang="en-US" sz="1200" dirty="0">
                <a:latin typeface="Helvetica"/>
                <a:cs typeface="Helvetica"/>
              </a:rPr>
              <a:t>, M. S., L., “Aerodynamic force and flow structures of two airfoils in flapping motions,” Acta Mech Sinica, Vol. 17, 2001, pp. 310–331. https://doi.org/https://doi.org/10.1007/BF02487459.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latin typeface="Helvetica"/>
                <a:cs typeface="Helvetica"/>
              </a:rPr>
              <a:t>[21] </a:t>
            </a:r>
            <a:r>
              <a:rPr lang="en-US" sz="1200" dirty="0" err="1">
                <a:latin typeface="Helvetica"/>
                <a:cs typeface="Helvetica"/>
              </a:rPr>
              <a:t>Chitsaz</a:t>
            </a:r>
            <a:r>
              <a:rPr lang="en-US" sz="1200" dirty="0">
                <a:latin typeface="Helvetica"/>
                <a:cs typeface="Helvetica"/>
              </a:rPr>
              <a:t>, Nasim; Marian, Romeo; Chahl, Javaan (2020). Experimental method for 3D reconstruction of Odonata wings (methodology and dataset) [Dataset]. Dryad. https://doi.org/10.5061/dryad.6t1g1jwtt</a:t>
            </a:r>
            <a:endParaRPr lang="en-US" sz="1200" dirty="0">
              <a:cs typeface="Helvetica"/>
            </a:endParaRPr>
          </a:p>
          <a:p>
            <a:pPr marL="0" indent="0">
              <a:buNone/>
            </a:pPr>
            <a:endParaRPr lang="en-US" sz="1200"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0A4FB-6A49-ABA5-A27E-67435430E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59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6A6A2-5467-63F5-3D24-B0C77871B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D2ADA-3AD1-FFAB-9E68-497886E8B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82" y="1092223"/>
            <a:ext cx="8680316" cy="3429000"/>
          </a:xfrm>
        </p:spPr>
        <p:txBody>
          <a:bodyPr/>
          <a:lstStyle/>
          <a:p>
            <a:pPr marL="342900" lvl="1" indent="0">
              <a:buNone/>
            </a:pPr>
            <a:r>
              <a:rPr lang="en-US" sz="2400">
                <a:latin typeface="Helvetica"/>
                <a:cs typeface="Helvetica"/>
              </a:rPr>
              <a:t>Structure of Investigation</a:t>
            </a:r>
            <a:endParaRPr lang="en-US" sz="2400"/>
          </a:p>
          <a:p>
            <a:pPr lvl="1"/>
            <a:r>
              <a:rPr lang="en-US" sz="2400">
                <a:latin typeface="Helvetica"/>
                <a:cs typeface="Helvetica"/>
              </a:rPr>
              <a:t>Static Wing Gliding – Sustains lift at high angles of attack without flow separation</a:t>
            </a:r>
            <a:endParaRPr lang="en-US" sz="2400"/>
          </a:p>
          <a:p>
            <a:pPr lvl="1"/>
            <a:r>
              <a:rPr lang="en-US" sz="2400">
                <a:latin typeface="Helvetica"/>
                <a:cs typeface="Helvetica"/>
              </a:rPr>
              <a:t>Dynamic Flapping Flight – How lift and drag behave as motion is introduced</a:t>
            </a:r>
            <a:endParaRPr lang="en-US"/>
          </a:p>
          <a:p>
            <a:pPr lvl="1"/>
            <a:r>
              <a:rPr lang="en-US" sz="2400">
                <a:latin typeface="Helvetica"/>
                <a:cs typeface="Helvetica"/>
              </a:rPr>
              <a:t>CFD-based analysis in </a:t>
            </a:r>
            <a:r>
              <a:rPr lang="en-US" sz="2400" err="1">
                <a:latin typeface="Helvetica"/>
                <a:cs typeface="Helvetica"/>
              </a:rPr>
              <a:t>OpenFOAM</a:t>
            </a:r>
            <a:r>
              <a:rPr lang="en-US" sz="2400">
                <a:latin typeface="Helvetica"/>
                <a:cs typeface="Helvetica"/>
              </a:rPr>
              <a:t> – Investigates unsteady flow effects and lift generation</a:t>
            </a:r>
            <a:endParaRPr lang="en-US"/>
          </a:p>
          <a:p>
            <a:pPr lvl="1"/>
            <a:endParaRPr lang="en-US"/>
          </a:p>
          <a:p>
            <a:pPr lvl="1"/>
            <a:endParaRPr lang="en-US" sz="2400"/>
          </a:p>
          <a:p>
            <a:pPr lvl="1">
              <a:spcBef>
                <a:spcPts val="900"/>
              </a:spcBef>
            </a:pPr>
            <a:endParaRPr lang="en-US" alt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3BD51-C2AC-AE14-0E93-5E0DFE8B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E3A9C5-CCFE-954B-A91A-F01786798507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2CB6B5-28A3-2F8D-D352-0C46FD5E71E4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Introduction and Background</a:t>
            </a:r>
            <a:endParaRPr lang="en-US" b="1" kern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54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589AE-983E-2BC2-4C2E-524ACA801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406FA-DDFD-A542-C3F2-F89CAD800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82" y="1092223"/>
            <a:ext cx="8680316" cy="3429000"/>
          </a:xfrm>
        </p:spPr>
        <p:txBody>
          <a:bodyPr/>
          <a:lstStyle/>
          <a:p>
            <a:pPr marL="342900" lvl="1" indent="0">
              <a:buNone/>
            </a:pPr>
            <a:endParaRPr lang="en-US" sz="2400"/>
          </a:p>
          <a:p>
            <a:pPr lvl="1"/>
            <a:endParaRPr lang="en-US"/>
          </a:p>
          <a:p>
            <a:pPr lvl="1"/>
            <a:endParaRPr lang="en-US" sz="2400"/>
          </a:p>
          <a:p>
            <a:pPr lvl="1">
              <a:spcBef>
                <a:spcPts val="900"/>
              </a:spcBef>
            </a:pPr>
            <a:endParaRPr lang="en-US" alt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81921-F2D0-8B2B-E73B-62F95381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1D2BE3-7AB8-696E-8FA0-98EBC361F9FC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88C34C-331B-B93F-73B3-370CC8E83528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i="1" kern="0" err="1">
                <a:solidFill>
                  <a:schemeClr val="bg1"/>
                </a:solidFill>
                <a:cs typeface="Arial"/>
              </a:rPr>
              <a:t>Orthetrum</a:t>
            </a:r>
            <a:r>
              <a:rPr lang="en-US" b="1" i="1" kern="0">
                <a:solidFill>
                  <a:schemeClr val="bg1"/>
                </a:solidFill>
                <a:cs typeface="Arial"/>
              </a:rPr>
              <a:t> </a:t>
            </a:r>
            <a:r>
              <a:rPr lang="en-US" b="1" i="1" kern="0" err="1">
                <a:solidFill>
                  <a:schemeClr val="bg1"/>
                </a:solidFill>
                <a:cs typeface="Arial"/>
              </a:rPr>
              <a:t>caledonicum</a:t>
            </a:r>
            <a:r>
              <a:rPr lang="en-US" b="1" kern="0">
                <a:solidFill>
                  <a:schemeClr val="bg1"/>
                </a:solidFill>
                <a:cs typeface="Arial"/>
              </a:rPr>
              <a:t> Forewing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A white object with a white background&#10;&#10;AI-generated content may be incorrect.">
            <a:extLst>
              <a:ext uri="{FF2B5EF4-FFF2-40B4-BE49-F238E27FC236}">
                <a16:creationId xmlns:a16="http://schemas.microsoft.com/office/drawing/2014/main" id="{6D2540AB-6E4C-6DC5-752A-3B2EA9B58A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03" t="24460" r="24055" b="4410"/>
          <a:stretch/>
        </p:blipFill>
        <p:spPr>
          <a:xfrm>
            <a:off x="1206309" y="1731686"/>
            <a:ext cx="5097405" cy="26887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46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B4B7C-C715-2702-2B46-67C26F252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5BAD2-4B70-66E5-F70C-17CD7AED9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04" y="745107"/>
            <a:ext cx="3935969" cy="1064712"/>
          </a:xfrm>
        </p:spPr>
        <p:txBody>
          <a:bodyPr/>
          <a:lstStyle/>
          <a:p>
            <a:pPr marL="285750" indent="-285750">
              <a:spcBef>
                <a:spcPts val="20"/>
              </a:spcBef>
              <a:buClr>
                <a:srgbClr val="00529B"/>
              </a:buClr>
            </a:pPr>
            <a:r>
              <a:rPr lang="en-US">
                <a:latin typeface="Helvetica"/>
                <a:cs typeface="Helvetica"/>
              </a:rPr>
              <a:t>Purpose</a:t>
            </a:r>
          </a:p>
          <a:p>
            <a:pPr lvl="1">
              <a:spcBef>
                <a:spcPts val="20"/>
              </a:spcBef>
              <a:buClr>
                <a:srgbClr val="00529B"/>
              </a:buClr>
              <a:buFont typeface="Courier New" charset="2"/>
              <a:buChar char="o"/>
            </a:pPr>
            <a:r>
              <a:rPr lang="en-US" sz="2400">
                <a:latin typeface="Helvetica"/>
                <a:cs typeface="Helvetica"/>
              </a:rPr>
              <a:t>Define airflow and turbulence</a:t>
            </a:r>
            <a:endParaRPr lang="en-US" sz="2400"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9D63D-8C3C-0EDE-30E3-EC20FBEF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12DFBC-90B0-7CF5-DA56-282475848EAC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DF10CF-E4C0-7ACE-A2DD-D4B00FAE8D73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Initial and Boundary Condition Files</a:t>
            </a:r>
            <a:endParaRPr lang="en-US"/>
          </a:p>
        </p:txBody>
      </p:sp>
      <p:pic>
        <p:nvPicPr>
          <p:cNvPr id="7" name="Picture 6" descr="A colorful cube with arrows pointing to the side&#10;&#10;AI-generated content may be incorrect.">
            <a:extLst>
              <a:ext uri="{FF2B5EF4-FFF2-40B4-BE49-F238E27FC236}">
                <a16:creationId xmlns:a16="http://schemas.microsoft.com/office/drawing/2014/main" id="{EC7F9E89-80F2-DFA6-8E20-5B5A40DB4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348" y="1283005"/>
            <a:ext cx="4954304" cy="260880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954C11-5C39-6807-1F3C-70E93D06014B}"/>
              </a:ext>
            </a:extLst>
          </p:cNvPr>
          <p:cNvSpPr txBox="1">
            <a:spLocks/>
          </p:cNvSpPr>
          <p:nvPr/>
        </p:nvSpPr>
        <p:spPr bwMode="auto">
          <a:xfrm>
            <a:off x="-1460" y="1930905"/>
            <a:ext cx="3935969" cy="106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spcBef>
                <a:spcPts val="20"/>
              </a:spcBef>
              <a:buClr>
                <a:srgbClr val="00529B"/>
              </a:buClr>
            </a:pPr>
            <a:r>
              <a:rPr lang="en-US" kern="0" dirty="0">
                <a:latin typeface="Helvetica"/>
                <a:cs typeface="Helvetica"/>
              </a:rPr>
              <a:t>Turbulence</a:t>
            </a:r>
            <a:endParaRPr lang="en-US" kern="0" dirty="0"/>
          </a:p>
          <a:p>
            <a:pPr lvl="1">
              <a:spcBef>
                <a:spcPts val="20"/>
              </a:spcBef>
              <a:buClr>
                <a:srgbClr val="00529B"/>
              </a:buClr>
              <a:buFont typeface="Courier New" charset="2"/>
              <a:buChar char="o"/>
            </a:pPr>
            <a:r>
              <a:rPr lang="en-US" sz="2400" kern="0" err="1">
                <a:latin typeface="Helvetica"/>
                <a:cs typeface="Helvetica"/>
              </a:rPr>
              <a:t>KOmegaSST</a:t>
            </a:r>
            <a:endParaRPr lang="en-US" sz="2400" kern="0">
              <a:cs typeface="Helvetica"/>
            </a:endParaRPr>
          </a:p>
          <a:p>
            <a:pPr marL="628650" lvl="1" indent="-285750">
              <a:spcBef>
                <a:spcPts val="20"/>
              </a:spcBef>
              <a:buClr>
                <a:srgbClr val="00529B"/>
              </a:buClr>
              <a:buFont typeface="Courier New" charset="2"/>
              <a:buChar char="o"/>
            </a:pPr>
            <a:r>
              <a:rPr lang="en-US" sz="2400" kern="0" err="1">
                <a:latin typeface="Helvetica"/>
                <a:cs typeface="Helvetica"/>
              </a:rPr>
              <a:t>CyclicAMI</a:t>
            </a:r>
            <a:endParaRPr lang="en-US" sz="2400" kern="0">
              <a:cs typeface="Helvetica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075917-364A-D133-B5B1-992556771E9F}"/>
              </a:ext>
            </a:extLst>
          </p:cNvPr>
          <p:cNvSpPr txBox="1">
            <a:spLocks/>
          </p:cNvSpPr>
          <p:nvPr/>
        </p:nvSpPr>
        <p:spPr bwMode="auto">
          <a:xfrm>
            <a:off x="-1461" y="3089562"/>
            <a:ext cx="3935969" cy="106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spcBef>
                <a:spcPts val="20"/>
              </a:spcBef>
              <a:buClr>
                <a:srgbClr val="00529B"/>
              </a:buClr>
            </a:pPr>
            <a:r>
              <a:rPr lang="en-US" kern="0" dirty="0">
                <a:latin typeface="Helvetica"/>
                <a:cs typeface="Helvetica"/>
              </a:rPr>
              <a:t>Airflow</a:t>
            </a:r>
            <a:endParaRPr lang="en-US" kern="0" dirty="0"/>
          </a:p>
          <a:p>
            <a:pPr lvl="1">
              <a:spcBef>
                <a:spcPts val="20"/>
              </a:spcBef>
              <a:buClr>
                <a:srgbClr val="00529B"/>
              </a:buClr>
              <a:buFont typeface="Courier New" charset="2"/>
              <a:buChar char="o"/>
            </a:pPr>
            <a:r>
              <a:rPr lang="en-US" sz="2400" kern="0">
                <a:latin typeface="Helvetica"/>
                <a:cs typeface="Helvetica"/>
              </a:rPr>
              <a:t>Wall functions</a:t>
            </a:r>
            <a:endParaRPr lang="en-US" sz="2400" kern="0">
              <a:cs typeface="Helvetica"/>
            </a:endParaRPr>
          </a:p>
          <a:p>
            <a:pPr marL="628650" lvl="1" indent="-285750">
              <a:spcBef>
                <a:spcPts val="20"/>
              </a:spcBef>
              <a:buClr>
                <a:srgbClr val="00529B"/>
              </a:buClr>
              <a:buFont typeface="Courier New" charset="2"/>
              <a:buChar char="o"/>
            </a:pPr>
            <a:r>
              <a:rPr lang="en-US" sz="2400" kern="0">
                <a:latin typeface="Helvetica"/>
                <a:cs typeface="Helvetica"/>
              </a:rPr>
              <a:t>Inlet/outlet</a:t>
            </a:r>
            <a:endParaRPr lang="en-US" sz="2400" kern="0">
              <a:cs typeface="Helvetic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E5317F8-0327-B2BA-EB14-17FF348F5883}"/>
              </a:ext>
            </a:extLst>
          </p:cNvPr>
          <p:cNvSpPr txBox="1">
            <a:spLocks/>
          </p:cNvSpPr>
          <p:nvPr/>
        </p:nvSpPr>
        <p:spPr bwMode="auto">
          <a:xfrm>
            <a:off x="139456" y="4263877"/>
            <a:ext cx="7654633" cy="106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spcBef>
                <a:spcPts val="20"/>
              </a:spcBef>
              <a:buClr>
                <a:srgbClr val="00529B"/>
              </a:buClr>
            </a:pPr>
            <a:r>
              <a:rPr lang="en-US" kern="0">
                <a:latin typeface="Helvetica"/>
                <a:cs typeface="Helvetica"/>
              </a:rPr>
              <a:t>Newtonian Fluid = Kinematic Viscosity of 1e-05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9294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65CDE-7BDF-B389-E23A-8AE0F5E1D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1D471-333A-FB01-28DB-12CB5F5A3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51" y="748062"/>
            <a:ext cx="6550776" cy="1503123"/>
          </a:xfrm>
        </p:spPr>
        <p:txBody>
          <a:bodyPr/>
          <a:lstStyle/>
          <a:p>
            <a:pPr marL="285750" indent="-285750">
              <a:spcBef>
                <a:spcPts val="20"/>
              </a:spcBef>
              <a:buClr>
                <a:srgbClr val="00529B"/>
              </a:buClr>
            </a:pPr>
            <a:r>
              <a:rPr lang="en-US" dirty="0">
                <a:latin typeface="Helvetica"/>
                <a:cs typeface="Helvetica"/>
              </a:rPr>
              <a:t>Solver &amp; System Files:</a:t>
            </a:r>
            <a:endParaRPr lang="en-US" dirty="0"/>
          </a:p>
          <a:p>
            <a:pPr marL="628650" lvl="1">
              <a:spcBef>
                <a:spcPts val="20"/>
              </a:spcBef>
              <a:buClr>
                <a:srgbClr val="00529B"/>
              </a:buClr>
              <a:buFont typeface="Courier New" charset="2"/>
              <a:buChar char="o"/>
            </a:pPr>
            <a:r>
              <a:rPr lang="en-US" sz="2400" err="1">
                <a:latin typeface="Helvetica"/>
                <a:cs typeface="Helvetica"/>
              </a:rPr>
              <a:t>pimpleFoam</a:t>
            </a:r>
            <a:r>
              <a:rPr lang="en-US" sz="2400">
                <a:latin typeface="Helvetica"/>
                <a:cs typeface="Helvetica"/>
              </a:rPr>
              <a:t> Solver</a:t>
            </a:r>
            <a:endParaRPr lang="en-US" sz="2400"/>
          </a:p>
          <a:p>
            <a:pPr marL="628650" lvl="1">
              <a:spcBef>
                <a:spcPts val="20"/>
              </a:spcBef>
              <a:buClr>
                <a:srgbClr val="00529B"/>
              </a:buClr>
              <a:buFont typeface="Courier New" charset="2"/>
              <a:buChar char="o"/>
            </a:pPr>
            <a:r>
              <a:rPr lang="en-US" sz="2400">
                <a:latin typeface="Helvetica"/>
                <a:cs typeface="Helvetica"/>
              </a:rPr>
              <a:t>Small time step (0.0002 seconds)</a:t>
            </a:r>
            <a:endParaRPr lang="en-US" sz="2400"/>
          </a:p>
          <a:p>
            <a:pPr marL="628650" lvl="1">
              <a:spcBef>
                <a:spcPts val="20"/>
              </a:spcBef>
              <a:buClr>
                <a:srgbClr val="00529B"/>
              </a:buClr>
              <a:buFont typeface="Courier New" charset="2"/>
              <a:buChar char="o"/>
            </a:pPr>
            <a:r>
              <a:rPr lang="en-US" sz="2400">
                <a:latin typeface="Helvetica"/>
                <a:cs typeface="Helvetica"/>
              </a:rPr>
              <a:t>Scotch Decomposition (8 processors)</a:t>
            </a:r>
            <a:endParaRPr lang="en-US" sz="2400"/>
          </a:p>
          <a:p>
            <a:pPr marL="285750" indent="-285750">
              <a:spcBef>
                <a:spcPts val="20"/>
              </a:spcBef>
              <a:buClr>
                <a:srgbClr val="00529B"/>
              </a:buClr>
            </a:pPr>
            <a:endParaRPr lang="en-US"/>
          </a:p>
          <a:p>
            <a:pPr marL="285750" indent="-285750">
              <a:spcBef>
                <a:spcPts val="20"/>
              </a:spcBef>
              <a:buClr>
                <a:srgbClr val="00529B"/>
              </a:buClr>
            </a:pPr>
            <a:endParaRPr lang="en-US"/>
          </a:p>
          <a:p>
            <a:pPr marL="285750" indent="-285750">
              <a:spcBef>
                <a:spcPts val="20"/>
              </a:spcBef>
              <a:buClr>
                <a:srgbClr val="00529B"/>
              </a:buClr>
            </a:pPr>
            <a:endParaRPr lang="en-US" sz="2000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1094C-30F4-2B0C-4723-E0ED9B27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5CC31C-2F73-B5DA-638F-8FD0A008BB08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1697FF-226A-1201-73BA-09A7D55812E9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b="1" kern="0">
                <a:solidFill>
                  <a:schemeClr val="bg1"/>
                </a:solidFill>
              </a:rPr>
              <a:t>Initial and Boundary Condition Files (cont.)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A colorful cube with arrows pointing at the front&#10;&#10;AI-generated content may be incorrect.">
            <a:extLst>
              <a:ext uri="{FF2B5EF4-FFF2-40B4-BE49-F238E27FC236}">
                <a16:creationId xmlns:a16="http://schemas.microsoft.com/office/drawing/2014/main" id="{9C5E39B0-B828-D77E-0FE6-5BB5F1AF7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29" y="2463779"/>
            <a:ext cx="5114925" cy="20478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D0C0D6-D6ED-5557-06C8-F01F33903437}"/>
              </a:ext>
            </a:extLst>
          </p:cNvPr>
          <p:cNvSpPr txBox="1">
            <a:spLocks/>
          </p:cNvSpPr>
          <p:nvPr/>
        </p:nvSpPr>
        <p:spPr bwMode="auto">
          <a:xfrm>
            <a:off x="5959333" y="1057037"/>
            <a:ext cx="2965201" cy="302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6858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21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971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8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3144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B3D6C"/>
              </a:buClr>
              <a:buFont typeface="Wingdings" charset="2"/>
              <a:buChar char="Ø"/>
              <a:defRPr sz="15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spcBef>
                <a:spcPts val="20"/>
              </a:spcBef>
              <a:buClr>
                <a:srgbClr val="00529B"/>
              </a:buClr>
            </a:pPr>
            <a:r>
              <a:rPr lang="en-US" kern="0" dirty="0">
                <a:latin typeface="Helvetica"/>
                <a:cs typeface="Helvetica"/>
              </a:rPr>
              <a:t>Stability / Precision</a:t>
            </a:r>
            <a:endParaRPr lang="en-US" kern="0" dirty="0"/>
          </a:p>
          <a:p>
            <a:pPr marL="628650" lvl="1">
              <a:spcBef>
                <a:spcPts val="20"/>
              </a:spcBef>
              <a:buClr>
                <a:srgbClr val="00529B"/>
              </a:buClr>
              <a:buFont typeface="Courier New" charset="2"/>
              <a:buChar char="o"/>
            </a:pPr>
            <a:r>
              <a:rPr lang="en-US" sz="2400" kern="0">
                <a:latin typeface="Helvetica"/>
                <a:cs typeface="Helvetica"/>
              </a:rPr>
              <a:t>Euler time-stepping</a:t>
            </a:r>
            <a:endParaRPr lang="en-US" sz="2400" kern="0"/>
          </a:p>
          <a:p>
            <a:pPr marL="628650" lvl="1">
              <a:spcBef>
                <a:spcPts val="20"/>
              </a:spcBef>
              <a:buClr>
                <a:srgbClr val="00529B"/>
              </a:buClr>
              <a:buFont typeface="Courier New" charset="2"/>
              <a:buChar char="o"/>
            </a:pPr>
            <a:r>
              <a:rPr lang="en-US" sz="2400" kern="0">
                <a:latin typeface="Helvetica"/>
                <a:cs typeface="Helvetica"/>
              </a:rPr>
              <a:t>Gauss linear gradient</a:t>
            </a:r>
            <a:endParaRPr lang="en-US" sz="2400" kern="0"/>
          </a:p>
          <a:p>
            <a:pPr marL="628650" lvl="1">
              <a:spcBef>
                <a:spcPts val="20"/>
              </a:spcBef>
              <a:buClr>
                <a:srgbClr val="00529B"/>
              </a:buClr>
              <a:buFont typeface="Courier New" charset="2"/>
              <a:buChar char="o"/>
            </a:pPr>
            <a:r>
              <a:rPr lang="en-US" sz="2400" kern="0">
                <a:latin typeface="Helvetica"/>
                <a:cs typeface="Helvetica"/>
              </a:rPr>
              <a:t>GAMG solver</a:t>
            </a:r>
            <a:endParaRPr lang="en-US" sz="2400" kern="0"/>
          </a:p>
          <a:p>
            <a:pPr marL="914400" lvl="2">
              <a:spcBef>
                <a:spcPts val="20"/>
              </a:spcBef>
              <a:buClr>
                <a:srgbClr val="00529B"/>
              </a:buClr>
              <a:buChar char="§"/>
            </a:pPr>
            <a:r>
              <a:rPr lang="en-US" sz="2400" kern="0" dirty="0">
                <a:latin typeface="Helvetica"/>
                <a:cs typeface="Helvetica"/>
              </a:rPr>
              <a:t>Tolerance = 1e-7</a:t>
            </a:r>
            <a:endParaRPr lang="en-US" sz="2400" kern="0" dirty="0"/>
          </a:p>
          <a:p>
            <a:pPr marL="285750" indent="-285750">
              <a:spcBef>
                <a:spcPts val="20"/>
              </a:spcBef>
              <a:buClr>
                <a:srgbClr val="00529B"/>
              </a:buClr>
            </a:pPr>
            <a:endParaRPr lang="en-US" kern="0"/>
          </a:p>
          <a:p>
            <a:pPr marL="285750" indent="-285750">
              <a:spcBef>
                <a:spcPts val="20"/>
              </a:spcBef>
              <a:buClr>
                <a:srgbClr val="00529B"/>
              </a:buClr>
            </a:pPr>
            <a:endParaRPr lang="en-US" kern="0"/>
          </a:p>
          <a:p>
            <a:pPr marL="285750" indent="-285750">
              <a:spcBef>
                <a:spcPts val="20"/>
              </a:spcBef>
              <a:buClr>
                <a:srgbClr val="00529B"/>
              </a:buClr>
            </a:pPr>
            <a:endParaRPr lang="en-US" sz="2000" i="1" kern="0"/>
          </a:p>
        </p:txBody>
      </p:sp>
    </p:spTree>
    <p:extLst>
      <p:ext uri="{BB962C8B-B14F-4D97-AF65-F5344CB8AC3E}">
        <p14:creationId xmlns:p14="http://schemas.microsoft.com/office/powerpoint/2010/main" val="29912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3155-8941-63DF-4120-DC22E642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Static Case Meshing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C3DFE-775F-C00C-5E63-8A0656882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/>
                <a:cs typeface="Helvetica"/>
              </a:rPr>
              <a:t>blockMesh</a:t>
            </a:r>
            <a:r>
              <a:rPr lang="en-US" dirty="0">
                <a:latin typeface="Helvetica"/>
                <a:cs typeface="Helvetica"/>
              </a:rPr>
              <a:t> -&gt; </a:t>
            </a:r>
            <a:r>
              <a:rPr lang="en-US" dirty="0" err="1">
                <a:latin typeface="Helvetica"/>
                <a:cs typeface="Helvetica"/>
              </a:rPr>
              <a:t>surfaceFeatureExtract</a:t>
            </a:r>
            <a:r>
              <a:rPr lang="en-US" dirty="0">
                <a:latin typeface="Helvetica"/>
                <a:cs typeface="Helvetica"/>
              </a:rPr>
              <a:t> -&gt; </a:t>
            </a:r>
            <a:r>
              <a:rPr lang="en-US" dirty="0" err="1">
                <a:latin typeface="Helvetica"/>
                <a:cs typeface="Helvetica"/>
              </a:rPr>
              <a:t>snappyHexMesh</a:t>
            </a:r>
            <a:endParaRPr lang="en-US" dirty="0">
              <a:latin typeface="Helvetica"/>
              <a:cs typeface="Helvetica"/>
            </a:endParaRPr>
          </a:p>
          <a:p>
            <a:r>
              <a:rPr lang="en-US" dirty="0" err="1">
                <a:latin typeface="Helvetica"/>
                <a:cs typeface="Helvetica"/>
              </a:rPr>
              <a:t>snappyHexMesh</a:t>
            </a:r>
            <a:r>
              <a:rPr lang="en-US" dirty="0">
                <a:latin typeface="Helvetica"/>
                <a:cs typeface="Helvetica"/>
              </a:rPr>
              <a:t> refinement level: 2 -&gt; 3</a:t>
            </a:r>
            <a:endParaRPr lang="en-US" dirty="0"/>
          </a:p>
          <a:p>
            <a:r>
              <a:rPr lang="en-US" dirty="0">
                <a:latin typeface="Helvetica"/>
                <a:cs typeface="Helvetica"/>
              </a:rPr>
              <a:t>Domain Size: 1400 x 1000 x 1600 mm</a:t>
            </a:r>
            <a:endParaRPr lang="en-US" dirty="0"/>
          </a:p>
          <a:p>
            <a:r>
              <a:rPr lang="en-US" dirty="0">
                <a:latin typeface="Helvetica"/>
                <a:cs typeface="Helvetica"/>
              </a:rPr>
              <a:t>250000 cells</a:t>
            </a:r>
            <a:endParaRPr lang="en-US" dirty="0"/>
          </a:p>
          <a:p>
            <a:endParaRPr lang="en-US"/>
          </a:p>
          <a:p>
            <a:endParaRPr lang="en-US"/>
          </a:p>
          <a:p>
            <a:pPr lvl="1">
              <a:buFont typeface="Courier New" charset="2"/>
              <a:buChar char="o"/>
            </a:pP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06BBB-040D-EAF3-72F5-4FF9B048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A white mesh on a blue background&#10;&#10;AI-generated content may be incorrect.">
            <a:extLst>
              <a:ext uri="{FF2B5EF4-FFF2-40B4-BE49-F238E27FC236}">
                <a16:creationId xmlns:a16="http://schemas.microsoft.com/office/drawing/2014/main" id="{79637FD6-4F51-E085-EB6B-9A815A7CE2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37" t="3028" r="4427" b="3190"/>
          <a:stretch/>
        </p:blipFill>
        <p:spPr>
          <a:xfrm rot="16200000">
            <a:off x="5382952" y="2731780"/>
            <a:ext cx="3181466" cy="1139410"/>
          </a:xfrm>
          <a:prstGeom prst="rect">
            <a:avLst/>
          </a:prstGeom>
        </p:spPr>
      </p:pic>
      <p:pic>
        <p:nvPicPr>
          <p:cNvPr id="7" name="Picture 6" descr="A white wireframe of a cube&#10;&#10;AI-generated content may be incorrect.">
            <a:extLst>
              <a:ext uri="{FF2B5EF4-FFF2-40B4-BE49-F238E27FC236}">
                <a16:creationId xmlns:a16="http://schemas.microsoft.com/office/drawing/2014/main" id="{FD761E02-E23C-06C7-A06B-5D9CEE223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56" y="2951562"/>
            <a:ext cx="4886740" cy="168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6CDA-6F8A-3FB0-08A1-00AE3482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Static Case Setup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77057-7A2D-23AD-17B8-2336E37ED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Changing </a:t>
            </a:r>
            <a:r>
              <a:rPr lang="en-US" dirty="0" err="1">
                <a:latin typeface="Helvetica"/>
                <a:cs typeface="Helvetica"/>
              </a:rPr>
              <a:t>AoA</a:t>
            </a:r>
            <a:r>
              <a:rPr lang="en-US" dirty="0">
                <a:latin typeface="Helvetica"/>
                <a:cs typeface="Helvetica"/>
              </a:rPr>
              <a:t> variation: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Helvetica"/>
                <a:cs typeface="Helvetica"/>
              </a:rPr>
              <a:t>Ambient Flow Conditions</a:t>
            </a:r>
          </a:p>
          <a:p>
            <a:pPr lvl="2">
              <a:buFont typeface="Wingdings,Sans-Serif" charset="2"/>
              <a:buChar char="§"/>
            </a:pPr>
            <a:r>
              <a:rPr lang="en-US" dirty="0">
                <a:latin typeface="Helvetica"/>
                <a:cs typeface="Helvetica"/>
              </a:rPr>
              <a:t>Change the flow velocity vector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Helvetica"/>
                <a:cs typeface="Helvetica"/>
              </a:rPr>
              <a:t>Geometry Rotation</a:t>
            </a:r>
          </a:p>
          <a:p>
            <a:pPr lvl="2">
              <a:buFont typeface="Wingdings,Sans-Serif" charset="2"/>
              <a:buChar char="§"/>
            </a:pPr>
            <a:r>
              <a:rPr lang="en-US" dirty="0" err="1">
                <a:latin typeface="Helvetica"/>
                <a:cs typeface="Helvetica"/>
              </a:rPr>
              <a:t>surfaceTransformPoints</a:t>
            </a:r>
            <a:r>
              <a:rPr lang="en-US" dirty="0">
                <a:latin typeface="Helvetica"/>
                <a:cs typeface="Helvetica"/>
              </a:rPr>
              <a:t> rotates the geometry before meshing</a:t>
            </a:r>
            <a:endParaRPr lang="en-US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5E453-7024-197D-AAAF-84D489C9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BC707-749F-031B-0A5D-A4E3F4C4A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2" y="3017823"/>
            <a:ext cx="4265544" cy="1468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76AB8F-B145-CBC4-9C27-53F35BDC9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009541"/>
            <a:ext cx="4273826" cy="147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A578D-1895-6037-E0FE-CA1DECB84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9B663-0970-2E9F-CFC5-2BF234CC1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64" y="971550"/>
            <a:ext cx="8049986" cy="3429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B3D6C"/>
              </a:buClr>
              <a:buFont typeface="Wingdings"/>
              <a:buChar char="Ø"/>
            </a:pPr>
            <a:r>
              <a:rPr lang="en-US">
                <a:latin typeface="Helvetica"/>
                <a:cs typeface="Helvetica"/>
              </a:rPr>
              <a:t>Process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Ø"/>
            </a:pPr>
            <a:endParaRPr lang="en-US" sz="2400">
              <a:latin typeface="Helvetica"/>
              <a:cs typeface="Helvetic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Ø"/>
            </a:pPr>
            <a:endParaRPr lang="en-US">
              <a:latin typeface="Helvetica"/>
              <a:cs typeface="Helvetic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Ø"/>
            </a:pPr>
            <a:endParaRPr lang="en-US">
              <a:latin typeface="Helvetica"/>
              <a:cs typeface="Helvetica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Ø"/>
            </a:pPr>
            <a:r>
              <a:rPr lang="en-US" err="1">
                <a:latin typeface="Helvetica"/>
                <a:cs typeface="Helvetica"/>
              </a:rPr>
              <a:t>ForceCoeffs</a:t>
            </a:r>
            <a:endParaRPr lang="en-US">
              <a:latin typeface="Helvetica"/>
              <a:cs typeface="Helvetica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ourier New,monospace"/>
              <a:buChar char="o"/>
            </a:pPr>
            <a:r>
              <a:rPr lang="en-US" err="1">
                <a:latin typeface="Helvetica"/>
                <a:cs typeface="Helvetica"/>
              </a:rPr>
              <a:t>dragonFlyX</a:t>
            </a:r>
            <a:r>
              <a:rPr lang="en-US">
                <a:latin typeface="Helvetica"/>
                <a:cs typeface="Helvetica"/>
              </a:rPr>
              <a:t> -&gt; forceCoeffs1 -&gt; 0 -&gt; coefficient_0.dat</a:t>
            </a:r>
          </a:p>
          <a:p>
            <a:pPr marL="1257300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,Sans-Serif"/>
              <a:buChar char="§"/>
            </a:pPr>
            <a:r>
              <a:rPr lang="en-US">
                <a:latin typeface="Helvetica"/>
                <a:cs typeface="Helvetica"/>
              </a:rPr>
              <a:t>Find Cl v Cd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/>
              <a:buChar char="Ø"/>
            </a:pPr>
            <a:r>
              <a:rPr lang="en-US">
                <a:latin typeface="Helvetica"/>
                <a:cs typeface="Helvetica"/>
              </a:rPr>
              <a:t>Script repeated from 0 to 60 degrees</a:t>
            </a:r>
          </a:p>
          <a:p>
            <a:pPr marL="342900" lvl="1" indent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sz="2400">
              <a:cs typeface="Helvetica"/>
            </a:endParaRPr>
          </a:p>
          <a:p>
            <a:pPr marL="62865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/>
              <a:buChar char="Ø"/>
            </a:pPr>
            <a:endParaRPr lang="en-US" sz="3000"/>
          </a:p>
          <a:p>
            <a:pPr marL="0" indent="0">
              <a:spcBef>
                <a:spcPts val="900"/>
              </a:spcBef>
              <a:buNone/>
            </a:pPr>
            <a:endParaRPr lang="en-US" altLang="en-US" sz="1800" i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DCFAA-F58D-2D22-9774-2184EC24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4572000"/>
            <a:ext cx="85725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317779-8E6C-47D5-BE9C-F5E8CE6A833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201F60-2B2D-C7EB-034E-475F53D7BFA9}"/>
              </a:ext>
            </a:extLst>
          </p:cNvPr>
          <p:cNvSpPr/>
          <p:nvPr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9BB516-345A-DD0E-9D85-181A11E0923A}"/>
              </a:ext>
            </a:extLst>
          </p:cNvPr>
          <p:cNvSpPr txBox="1">
            <a:spLocks/>
          </p:cNvSpPr>
          <p:nvPr/>
        </p:nvSpPr>
        <p:spPr bwMode="auto">
          <a:xfrm>
            <a:off x="0" y="11430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2800" b="1" kern="0">
                <a:solidFill>
                  <a:schemeClr val="bg1"/>
                </a:solidFill>
              </a:rPr>
              <a:t>Static Case Process</a:t>
            </a:r>
            <a:endParaRPr lang="en-US" sz="2800" b="1" kern="0">
              <a:solidFill>
                <a:schemeClr val="bg1"/>
              </a:solidFill>
              <a:cs typeface="Arial"/>
            </a:endParaRPr>
          </a:p>
        </p:txBody>
      </p:sp>
      <p:pic>
        <p:nvPicPr>
          <p:cNvPr id="5" name="Picture 4" descr="A computer screen with white text&#10;&#10;AI-generated content may be incorrect.">
            <a:extLst>
              <a:ext uri="{FF2B5EF4-FFF2-40B4-BE49-F238E27FC236}">
                <a16:creationId xmlns:a16="http://schemas.microsoft.com/office/drawing/2014/main" id="{C17CDE7D-DC1A-F591-D866-8AD10DF08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861" y="831641"/>
            <a:ext cx="4693104" cy="196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c120a701-5d30-449a-9d7f-ef5158a8efa4" xsi:nil="true"/>
    <lcf76f155ced4ddcb4097134ff3c332f xmlns="900a829d-0d3a-415b-a957-50c279bd98e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0FBA4D1CA22B4998895B0BEE27FBB9" ma:contentTypeVersion="11" ma:contentTypeDescription="Create a new document." ma:contentTypeScope="" ma:versionID="f50bce93aae8e7f67f1085e6cde76b27">
  <xsd:schema xmlns:xsd="http://www.w3.org/2001/XMLSchema" xmlns:xs="http://www.w3.org/2001/XMLSchema" xmlns:p="http://schemas.microsoft.com/office/2006/metadata/properties" xmlns:ns2="900a829d-0d3a-415b-a957-50c279bd98e9" xmlns:ns3="c120a701-5d30-449a-9d7f-ef5158a8efa4" targetNamespace="http://schemas.microsoft.com/office/2006/metadata/properties" ma:root="true" ma:fieldsID="59d6667884b6e3312b30d7379cf80718" ns2:_="" ns3:_="">
    <xsd:import namespace="900a829d-0d3a-415b-a957-50c279bd98e9"/>
    <xsd:import namespace="c120a701-5d30-449a-9d7f-ef5158a8efa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a829d-0d3a-415b-a957-50c279bd98e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c2506c3-735d-4e70-aa79-204d06275b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0a701-5d30-449a-9d7f-ef5158a8efa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f5d5ed2-bfec-448b-94e2-3ef0035a474c}" ma:internalName="TaxCatchAll" ma:showField="CatchAllData" ma:web="c120a701-5d30-449a-9d7f-ef5158a8e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14BE1A-A2C4-4862-8AD0-8BDC37D6A979}">
  <ds:schemaRefs>
    <ds:schemaRef ds:uri="8840c030-5dde-41b3-9ddd-06e8e0ef51bc"/>
    <ds:schemaRef ds:uri="900a829d-0d3a-415b-a957-50c279bd98e9"/>
    <ds:schemaRef ds:uri="c120a701-5d30-449a-9d7f-ef5158a8efa4"/>
    <ds:schemaRef ds:uri="db962d0c-5ba1-488e-9617-42eb96731c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51B4B8-2BED-472F-A733-56B67647B747}">
  <ds:schemaRefs>
    <ds:schemaRef ds:uri="900a829d-0d3a-415b-a957-50c279bd98e9"/>
    <ds:schemaRef ds:uri="c120a701-5d30-449a-9d7f-ef5158a8ef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2199</Words>
  <Application>Microsoft Office PowerPoint</Application>
  <PresentationFormat>On-screen Show (16:9)</PresentationFormat>
  <Paragraphs>186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Courier New</vt:lpstr>
      <vt:lpstr>Courier New,monospace</vt:lpstr>
      <vt:lpstr>Helvetica</vt:lpstr>
      <vt:lpstr>Times</vt:lpstr>
      <vt:lpstr>Times New Roman</vt:lpstr>
      <vt:lpstr>Wingdings</vt:lpstr>
      <vt:lpstr>Wingdings,Sans-Serif</vt:lpstr>
      <vt:lpstr>Blank Presentation</vt:lpstr>
      <vt:lpstr>Without blue banner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Static Case Meshing</vt:lpstr>
      <vt:lpstr>Static Case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Case Meshing</vt:lpstr>
      <vt:lpstr>Dynamic Case Meshing</vt:lpstr>
      <vt:lpstr>Dynamic Case Setup</vt:lpstr>
      <vt:lpstr>Dynamic Case Results</vt:lpstr>
      <vt:lpstr>Dynamic Case Results</vt:lpstr>
      <vt:lpstr>Dynamic Case Results</vt:lpstr>
      <vt:lpstr>Conclusion</vt:lpstr>
      <vt:lpstr>References</vt:lpstr>
      <vt:lpstr>References</vt:lpstr>
      <vt:lpstr>References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Mahavratayajula, Ananya</cp:lastModifiedBy>
  <cp:revision>42</cp:revision>
  <cp:lastPrinted>2018-09-25T14:02:34Z</cp:lastPrinted>
  <dcterms:modified xsi:type="dcterms:W3CDTF">2025-04-03T01:37:18Z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0x010100990FBA4D1CA22B4998895B0BEE27FBB9</vt:lpwstr>
  </property>
  <property fmtid="{D5CDD505-2E9C-101B-9397-08002B2CF9AE}" pid="3" name="MediaServiceImageTags">
    <vt:lpwstr/>
  </property>
</Properties>
</file>