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19"/>
  </p:notesMasterIdLst>
  <p:handoutMasterIdLst>
    <p:handoutMasterId r:id="rId20"/>
  </p:handoutMasterIdLst>
  <p:sldIdLst>
    <p:sldId id="404" r:id="rId6"/>
    <p:sldId id="407" r:id="rId7"/>
    <p:sldId id="417" r:id="rId8"/>
    <p:sldId id="408" r:id="rId9"/>
    <p:sldId id="414" r:id="rId10"/>
    <p:sldId id="409" r:id="rId11"/>
    <p:sldId id="418" r:id="rId12"/>
    <p:sldId id="411" r:id="rId13"/>
    <p:sldId id="410" r:id="rId14"/>
    <p:sldId id="412" r:id="rId15"/>
    <p:sldId id="413" r:id="rId16"/>
    <p:sldId id="416" r:id="rId17"/>
    <p:sldId id="419" r:id="rId18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B3D6C"/>
    <a:srgbClr val="C2D9FA"/>
    <a:srgbClr val="0B3A7F"/>
    <a:srgbClr val="E98B01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B42C90-CA29-7E05-A19D-896B24F9BCEF}" v="137" dt="2025-04-02T22:09:28.082"/>
    <p1510:client id="{FE5F7930-398B-4E83-9D24-8315568FF419}" v="77" dt="2025-04-01T18:08:19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32" autoAdjust="0"/>
  </p:normalViewPr>
  <p:slideViewPr>
    <p:cSldViewPr snapToGrid="0">
      <p:cViewPr varScale="1">
        <p:scale>
          <a:sx n="96" d="100"/>
          <a:sy n="96" d="100"/>
        </p:scale>
        <p:origin x="1066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the roles of the three of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8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Environmental Durability enhancements… 1</a:t>
            </a:r>
          </a:p>
          <a:p>
            <a:r>
              <a:rPr lang="en-US" dirty="0"/>
              <a:t>Aerospace Fabrications’ Cryogenic Multilayer Superinsulator4 provides enhanced thermal protection for cryogenic applications.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Labyrinth seals in the design reduce dust entry, protecting component integrity in dusty Martian conditions.</a:t>
            </a:r>
          </a:p>
          <a:p>
            <a:endParaRPr lang="en-US" dirty="0"/>
          </a:p>
          <a:p>
            <a:r>
              <a:rPr lang="en-US" dirty="0"/>
              <a:t>Lander… 2</a:t>
            </a:r>
          </a:p>
          <a:p>
            <a:r>
              <a:rPr lang="en-US" dirty="0"/>
              <a:t>Talk more about the </a:t>
            </a:r>
            <a:r>
              <a:rPr lang="en-US" dirty="0" err="1"/>
              <a:t>ultraflex</a:t>
            </a:r>
            <a:r>
              <a:rPr lang="en-US" dirty="0"/>
              <a:t> solar arrays and possibly electrostatics to help with dust</a:t>
            </a:r>
          </a:p>
          <a:p>
            <a:r>
              <a:rPr lang="en-US" dirty="0"/>
              <a:t>Ground-penetrating radar system, RIMFAX, for subsurface analysis.</a:t>
            </a:r>
          </a:p>
          <a:p>
            <a:r>
              <a:rPr lang="en-US" dirty="0"/>
              <a:t>These integrated systems support the lander's mission by ensuring reliable power generation, precise environmental monitoring, and advanced scientific exploration.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48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why each are important in the testing process of penny and lander</a:t>
            </a:r>
          </a:p>
          <a:p>
            <a:endParaRPr lang="en-US" dirty="0"/>
          </a:p>
          <a:p>
            <a:r>
              <a:rPr lang="en-US" dirty="0"/>
              <a:t>Thermal and Vacuum Testing... 1</a:t>
            </a:r>
          </a:p>
          <a:p>
            <a:r>
              <a:rPr lang="en-US" b="0" i="0" dirty="0">
                <a:effectLst/>
                <a:latin typeface="Open Sans" panose="020B0606030504020204" pitchFamily="34" charset="0"/>
              </a:rPr>
              <a:t>Since PENNY will operate in low atmospheric pressure (~6 mbar) and extreme temperatures (-125°C to 20°C), thermal and vacuum testing is essential. </a:t>
            </a:r>
          </a:p>
          <a:p>
            <a:r>
              <a:rPr lang="en-US" dirty="0"/>
              <a:t>Multi-layer insulation and aerogel coatings assessed for heat retention.</a:t>
            </a:r>
            <a:br>
              <a:rPr lang="en-US" dirty="0"/>
            </a:br>
            <a:r>
              <a:rPr lang="en-US" dirty="0"/>
              <a:t>RTG system tested for internal temperature maintenance and freezing prevention.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Vibration and Impact Testing…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Mechanical stress testing to simulate launch and entry forces.</a:t>
            </a:r>
            <a:br>
              <a:rPr lang="en-US" dirty="0"/>
            </a:br>
            <a:r>
              <a:rPr lang="en-US" dirty="0"/>
              <a:t>Shock and drop tests to evaluate impact resilience.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Field Deployment Simulations…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Simulation of Martian regolith conditions in desert, permafrost, and volcanic regions.</a:t>
            </a:r>
            <a:br>
              <a:rPr lang="en-US" dirty="0"/>
            </a:br>
            <a:r>
              <a:rPr lang="en-US" dirty="0"/>
              <a:t>• Real-world testing of scientific instruments like seismometers, spectrometers, and temperature sensors.</a:t>
            </a:r>
            <a:br>
              <a:rPr lang="en-US" dirty="0"/>
            </a:br>
            <a:r>
              <a:rPr lang="en-US" dirty="0"/>
              <a:t>• Assessment of UHF and X-band transmission systems in remote locations.</a:t>
            </a:r>
            <a:br>
              <a:rPr lang="en-US" dirty="0"/>
            </a:br>
            <a:r>
              <a:rPr lang="en-US" dirty="0"/>
              <a:t>• Evaluation of PENNY's resilience, efficiency, and reliability through thermal, mechanical, and field tests.</a:t>
            </a:r>
            <a:br>
              <a:rPr lang="en-US" dirty="0"/>
            </a:br>
            <a:r>
              <a:rPr lang="en-US" dirty="0"/>
              <a:t>• Confirmation of system's capability for long-term scientific exploration and subsurface data collection.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Theses test and simulations will help with validating what PENNY and the lander are capable of as well as any possible adjustments.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56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• Utilizes a cold gas propulsion system for precise and controlled subsurface insertion.</a:t>
            </a:r>
          </a:p>
          <a:p>
            <a:r>
              <a:rPr lang="en-US" dirty="0"/>
              <a:t>• Integrates a tethered data transmission architecture for continuous communication with the lander.</a:t>
            </a:r>
          </a:p>
          <a:p>
            <a:r>
              <a:rPr lang="en-US" dirty="0"/>
              <a:t>• Incorporates advanced onboard instrumentation for real-time analysis of the Martian subsurface.</a:t>
            </a:r>
          </a:p>
          <a:p>
            <a:r>
              <a:rPr lang="en-US" dirty="0"/>
              <a:t>• Features a robust thermal management system for long-term operational stability in Mars' harsh environment.</a:t>
            </a:r>
          </a:p>
          <a:p>
            <a:r>
              <a:rPr lang="en-US" dirty="0"/>
              <a:t>• The PENNY system's adaptability makes it a versatile tool for planetary exploration beyond Mars.</a:t>
            </a:r>
          </a:p>
          <a:p>
            <a:r>
              <a:rPr lang="en-US" dirty="0"/>
              <a:t>• The PENNY mission sets a new standard for subsurface planetary exploration, enhancing current exploration efforts and laying the groundwork for future advancements in autonomous planetary science.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2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proposed lander-deployed penetrator system uses cold gas thrusters for controlled subsurface insertion, reducing mechanical stresses and ensuring precise depth control.</a:t>
            </a:r>
          </a:p>
          <a:p>
            <a:r>
              <a:rPr lang="en-US" dirty="0"/>
              <a:t>The system is designed to function in Mars' harsh conditions, with high-strength materials, active thermal regulation, and a redundant communication system.</a:t>
            </a:r>
          </a:p>
          <a:p>
            <a:r>
              <a:rPr lang="en-US" dirty="0"/>
              <a:t>The onboard scientific payload facilitates real-time data collection and transmission, enabling high-resolution analysis of the Martian subsurface.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54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into detail on why they failed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1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stated before, exploring Mars' subsurface is critical for understanding its past geologic activity, potential life habitats, and locating resources for future human missions.</a:t>
            </a:r>
          </a:p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Subsurface investigations provide insights into planetary formation, climate evolution, and volatiles like water ice.</a:t>
            </a:r>
          </a:p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Subsurface exploration enables the detection of buried water ice deposits, critical for understanding Mars' hydrological history and future crewed missions.</a:t>
            </a:r>
          </a:p>
          <a:p>
            <a:endParaRPr lang="en-US" dirty="0"/>
          </a:p>
          <a:p>
            <a:r>
              <a:rPr lang="en-US" dirty="0"/>
              <a:t>This research lays the foundation for future planetary exploration missions on Mars and other celestial bodies where subsurface analysis is critical.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09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Topics that are on slide: environmental, lander and deployment, scientific instrumentation</a:t>
            </a:r>
          </a:p>
          <a:p>
            <a:endParaRPr lang="en-US" dirty="0"/>
          </a:p>
          <a:p>
            <a:r>
              <a:rPr lang="en-US" dirty="0"/>
              <a:t>environmental constraints….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lander and deployment constraints….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penetration depth and sampling constraints….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power and communication constraints…. 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scientific instrumentation constraints….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longevity and reliability constraints…. 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68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Controlled Penetration with Cold Gas Thrusters….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Structural Enhancements for Impact Survival….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Talk more about the </a:t>
            </a:r>
            <a:r>
              <a:rPr lang="en-US" dirty="0" err="1"/>
              <a:t>afft</a:t>
            </a:r>
            <a:r>
              <a:rPr lang="en-US" dirty="0"/>
              <a:t> </a:t>
            </a:r>
            <a:r>
              <a:rPr lang="en-US" dirty="0" err="1"/>
              <a:t>abreviation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Advanced Power and Communication Systems….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Reliable communication system, a redundant UHF/X-band system, maintains stable data flow.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62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how colin did the cad on </a:t>
            </a:r>
            <a:r>
              <a:rPr lang="en-US"/>
              <a:t>CATIA v5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System Block Diagram for the lander and penetrator system.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73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Briefly mention last points from slide 6 regarding the design innovations for advanced power and communication</a:t>
            </a:r>
          </a:p>
          <a:p>
            <a:endParaRPr lang="en-US" dirty="0"/>
          </a:p>
          <a:p>
            <a:r>
              <a:rPr lang="en-US" b="0" i="0" dirty="0">
                <a:effectLst/>
                <a:latin typeface="Open Sans" panose="020B0606030504020204" pitchFamily="34" charset="0"/>
              </a:rPr>
              <a:t>Store data locally in non-volatile memory in case of transmission delays. </a:t>
            </a:r>
          </a:p>
          <a:p>
            <a:r>
              <a:rPr lang="en-US" b="0" i="0" dirty="0">
                <a:effectLst/>
                <a:latin typeface="Open Sans" panose="020B0606030504020204" pitchFamily="34" charset="0"/>
              </a:rPr>
              <a:t>Utilize waste heat from electronics or RTG to prevent freezing of critical components </a:t>
            </a:r>
          </a:p>
          <a:p>
            <a:r>
              <a:rPr lang="en-US" b="0" i="0" dirty="0">
                <a:effectLst/>
                <a:latin typeface="Open Sans" panose="020B0606030504020204" pitchFamily="34" charset="0"/>
              </a:rPr>
              <a:t>Use MEMS-based (Micro-Electro-Mechanical Systems) sensors for compact, low-power instrumentation. </a:t>
            </a:r>
          </a:p>
          <a:p>
            <a:r>
              <a:rPr lang="en-US" b="0" i="0" dirty="0">
                <a:effectLst/>
                <a:latin typeface="Open Sans" panose="020B0606030504020204" pitchFamily="34" charset="0"/>
              </a:rPr>
              <a:t>Equip the penetrator with a hardened seismometer to detect underground vibrations. </a:t>
            </a:r>
          </a:p>
          <a:p>
            <a:r>
              <a:rPr lang="en-US" b="0" i="0" dirty="0">
                <a:effectLst/>
                <a:latin typeface="Open Sans" panose="020B0606030504020204" pitchFamily="34" charset="0"/>
              </a:rPr>
              <a:t>Use Raman and laser-induced breakdown spectroscopy (LIBS) instruments for mineralogical analysis. Design flexible PCB connections to withstand impact forces.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5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667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2207608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Essence Howard, Rithika Nagarajan, Colin Brown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Embry-Riddle Aeronautical University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 dirty="0">
                <a:solidFill>
                  <a:schemeClr val="bg1"/>
                </a:solidFill>
                <a:latin typeface="+mj-lt"/>
              </a:rPr>
              <a:t>AIAA Region II Student Conference, April 3-4 2025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sz="1600" dirty="0">
                <a:solidFill>
                  <a:schemeClr val="bg1"/>
                </a:solidFill>
              </a:rPr>
              <a:t>Published by the American Institute of Aeronautics and Astronautics, Inc., with permission.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br>
              <a:rPr lang="en-US" altLang="en-US" sz="1600" kern="0" dirty="0">
                <a:solidFill>
                  <a:schemeClr val="bg1"/>
                </a:solidFill>
                <a:latin typeface="+mj-lt"/>
              </a:rPr>
            </a:b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3200" b="1" kern="0" dirty="0">
                <a:solidFill>
                  <a:schemeClr val="bg1"/>
                </a:solidFill>
              </a:rPr>
              <a:t>Innovative Lander-Deployed Penetrator for Mars Subsurface Exploration Using Cold Gas Propulsion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25168B0-A4C5-075A-DF7E-B4344A6E9D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67" b="95661" l="6119" r="95985">
                        <a14:foregroundMark x1="26577" y1="20710" x2="14532" y2="38264"/>
                        <a14:foregroundMark x1="14532" y1="38264" x2="12811" y2="54043"/>
                        <a14:foregroundMark x1="12811" y1="54043" x2="22753" y2="78895"/>
                        <a14:foregroundMark x1="22753" y1="78895" x2="47801" y2="87968"/>
                        <a14:foregroundMark x1="47801" y1="87968" x2="60421" y2="87968"/>
                        <a14:foregroundMark x1="60421" y1="87968" x2="78011" y2="71203"/>
                        <a14:foregroundMark x1="78011" y1="71203" x2="88719" y2="45168"/>
                        <a14:foregroundMark x1="88719" y1="45168" x2="82600" y2="28797"/>
                        <a14:foregroundMark x1="82600" y1="28797" x2="64436" y2="16765"/>
                        <a14:foregroundMark x1="64436" y1="16765" x2="50669" y2="12623"/>
                        <a14:foregroundMark x1="50669" y1="12623" x2="44742" y2="14793"/>
                        <a14:foregroundMark x1="46845" y1="23077" x2="57744" y2="24852"/>
                        <a14:foregroundMark x1="23327" y1="14004" x2="13002" y2="23866"/>
                        <a14:foregroundMark x1="13002" y1="23866" x2="8604" y2="37081"/>
                        <a14:foregroundMark x1="8604" y1="37081" x2="8604" y2="54241"/>
                        <a14:foregroundMark x1="8604" y1="54241" x2="16252" y2="71992"/>
                        <a14:foregroundMark x1="16252" y1="71992" x2="28681" y2="81460"/>
                        <a14:foregroundMark x1="28681" y1="81460" x2="45124" y2="84221"/>
                        <a14:foregroundMark x1="45124" y1="84221" x2="69981" y2="81460"/>
                        <a14:foregroundMark x1="69981" y1="81460" x2="84321" y2="72189"/>
                        <a14:foregroundMark x1="84321" y1="72189" x2="93117" y2="61736"/>
                        <a14:foregroundMark x1="93117" y1="61736" x2="88337" y2="40828"/>
                        <a14:foregroundMark x1="88337" y1="40828" x2="80688" y2="29586"/>
                        <a14:foregroundMark x1="80688" y1="29586" x2="60612" y2="10848"/>
                        <a14:foregroundMark x1="60612" y1="10848" x2="34226" y2="19724"/>
                        <a14:foregroundMark x1="34226" y1="19724" x2="49331" y2="2761"/>
                        <a14:foregroundMark x1="7075" y1="39053" x2="4015" y2="54043"/>
                        <a14:foregroundMark x1="4015" y1="54043" x2="8550" y2="67766"/>
                        <a14:foregroundMark x1="13678" y1="75089" x2="20459" y2="81460"/>
                        <a14:foregroundMark x1="20459" y1="81460" x2="60994" y2="91519"/>
                        <a14:foregroundMark x1="60994" y1="91519" x2="76864" y2="84024"/>
                        <a14:foregroundMark x1="76864" y1="84024" x2="84704" y2="74951"/>
                        <a14:foregroundMark x1="54111" y1="51479" x2="46080" y2="60750"/>
                        <a14:foregroundMark x1="46080" y1="60750" x2="32314" y2="67456"/>
                        <a14:foregroundMark x1="32314" y1="67456" x2="33461" y2="52860"/>
                        <a14:foregroundMark x1="33461" y1="52860" x2="52390" y2="54241"/>
                        <a14:foregroundMark x1="52390" y1="54241" x2="48375" y2="55227"/>
                        <a14:foregroundMark x1="35373" y1="30966" x2="36329" y2="43984"/>
                        <a14:foregroundMark x1="36329" y1="43984" x2="45124" y2="64497"/>
                        <a14:foregroundMark x1="45124" y1="64497" x2="59273" y2="65286"/>
                        <a14:foregroundMark x1="59273" y1="65286" x2="66922" y2="47535"/>
                        <a14:foregroundMark x1="66922" y1="47535" x2="50287" y2="48323"/>
                        <a14:foregroundMark x1="50287" y1="48323" x2="39388" y2="41026"/>
                        <a14:foregroundMark x1="39388" y1="41026" x2="40727" y2="39448"/>
                        <a14:foregroundMark x1="59465" y1="37673" x2="66730" y2="36095"/>
                        <a14:foregroundMark x1="51243" y1="4339" x2="35755" y2="5523"/>
                        <a14:foregroundMark x1="35755" y1="5523" x2="23518" y2="12623"/>
                        <a14:foregroundMark x1="23518" y1="12623" x2="10707" y2="28402"/>
                        <a14:foregroundMark x1="10707" y1="28402" x2="5736" y2="43787"/>
                        <a14:foregroundMark x1="5736" y1="43787" x2="7796" y2="67914"/>
                        <a14:foregroundMark x1="12376" y1="76893" x2="55449" y2="95858"/>
                        <a14:foregroundMark x1="55449" y1="95858" x2="70937" y2="83432"/>
                        <a14:foregroundMark x1="70937" y1="83432" x2="86233" y2="81460"/>
                        <a14:foregroundMark x1="86233" y1="81460" x2="92352" y2="70217"/>
                        <a14:foregroundMark x1="92352" y1="70217" x2="95985" y2="54635"/>
                        <a14:foregroundMark x1="95985" y1="54635" x2="94837" y2="42604"/>
                        <a14:foregroundMark x1="69790" y1="93688" x2="39962" y2="95661"/>
                        <a14:foregroundMark x1="39962" y1="95661" x2="33270" y2="93688"/>
                        <a14:foregroundMark x1="7075" y1="35306" x2="6119" y2="57988"/>
                        <a14:backgroundMark x1="8604" y1="75937" x2="7839" y2="73570"/>
                        <a14:backgroundMark x1="10707" y1="79684" x2="6310" y2="71203"/>
                        <a14:backgroundMark x1="8222" y1="72387" x2="10325" y2="77712"/>
                        <a14:backgroundMark x1="5163" y1="70217" x2="8413" y2="731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50994" y="1526146"/>
            <a:ext cx="1551338" cy="1503878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CFD1707-D91C-D22A-41B4-47E4A01C1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02" y="1455877"/>
            <a:ext cx="1297262" cy="16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E957F-E9E0-7DD9-E462-09D165BDF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Subsystem Designs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03689-CCFF-3404-9CC3-AAA8EFD01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89926"/>
            <a:ext cx="8686800" cy="3363648"/>
          </a:xfrm>
        </p:spPr>
        <p:txBody>
          <a:bodyPr/>
          <a:lstStyle/>
          <a:p>
            <a:r>
              <a:rPr lang="en-US" dirty="0"/>
              <a:t>Utilizes radiation-hardened electronics covered with depleted boron for protection against high-energy particle destruction.</a:t>
            </a:r>
          </a:p>
          <a:p>
            <a:r>
              <a:rPr lang="en-US" dirty="0"/>
              <a:t>Utilizes </a:t>
            </a:r>
            <a:r>
              <a:rPr lang="en-US" dirty="0" err="1"/>
              <a:t>UltraFlex</a:t>
            </a:r>
            <a:r>
              <a:rPr lang="en-US" dirty="0"/>
              <a:t> Solar Arrays for efficient power management during planetary exploration.</a:t>
            </a:r>
          </a:p>
          <a:p>
            <a:r>
              <a:rPr lang="en-US" dirty="0"/>
              <a:t>Equipped with a </a:t>
            </a:r>
            <a:r>
              <a:rPr lang="en-US" dirty="0" err="1"/>
              <a:t>VibraTech</a:t>
            </a:r>
            <a:r>
              <a:rPr lang="en-US" dirty="0"/>
              <a:t> seismometer for seismic activity detection and environmental monitoring sensors like BME280 for temperature, humidity, barometric pressure, and volatile organic compounds.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CA805-0A78-0301-E988-33180888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34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43C32-3505-683E-9D77-C2111556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CCF3A-6ECF-CBE9-398B-BD92154B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62025"/>
            <a:ext cx="8686800" cy="3363648"/>
          </a:xfrm>
        </p:spPr>
        <p:txBody>
          <a:bodyPr/>
          <a:lstStyle/>
          <a:p>
            <a:r>
              <a:rPr lang="en-US" dirty="0"/>
              <a:t>Temperature cycling ensures functionality of materials, electronics, and power systems.</a:t>
            </a:r>
          </a:p>
          <a:p>
            <a:r>
              <a:rPr lang="en-US" dirty="0"/>
              <a:t>Penetrator tested in low-pressure environment for thruster efficiency.</a:t>
            </a:r>
          </a:p>
          <a:p>
            <a:r>
              <a:rPr lang="en-US" dirty="0"/>
              <a:t>Cold gas thruster stability test to assess propulsion system's control over trajectory and penetration depth.</a:t>
            </a:r>
          </a:p>
          <a:p>
            <a:r>
              <a:rPr lang="en-US" dirty="0"/>
              <a:t>Field tests in Martian analog environments to validate penetration ability, sensor performance, and communication systems.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CD870-A186-41DB-F896-7EF73E1C8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88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3994-640B-4E5B-84A5-D626B711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CF350-427B-6CED-ED34-16E808EAC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Employs a thruster-assisted deployment to mitigate risks of communication loss, structural failure, and inadequate penetration depth.</a:t>
            </a:r>
          </a:p>
          <a:p>
            <a:r>
              <a:rPr lang="en-US" dirty="0"/>
              <a:t>Features a high-strength, structurally reinforced penetrator casing to withstand extreme environmental conditions.</a:t>
            </a:r>
          </a:p>
          <a:p>
            <a:r>
              <a:rPr lang="en-US" dirty="0"/>
              <a:t>The system's modular design allows for future modifications based on mission-specific requirements.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5293E-B26E-4754-9838-56A5F48A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6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E10126-9929-A31A-DFBD-004E0515F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67" b="95661" l="6119" r="95985">
                        <a14:foregroundMark x1="26577" y1="20710" x2="14532" y2="38264"/>
                        <a14:foregroundMark x1="14532" y1="38264" x2="12811" y2="54043"/>
                        <a14:foregroundMark x1="12811" y1="54043" x2="22753" y2="78895"/>
                        <a14:foregroundMark x1="22753" y1="78895" x2="47801" y2="87968"/>
                        <a14:foregroundMark x1="47801" y1="87968" x2="60421" y2="87968"/>
                        <a14:foregroundMark x1="60421" y1="87968" x2="78011" y2="71203"/>
                        <a14:foregroundMark x1="78011" y1="71203" x2="88719" y2="45168"/>
                        <a14:foregroundMark x1="88719" y1="45168" x2="82600" y2="28797"/>
                        <a14:foregroundMark x1="82600" y1="28797" x2="64436" y2="16765"/>
                        <a14:foregroundMark x1="64436" y1="16765" x2="50669" y2="12623"/>
                        <a14:foregroundMark x1="50669" y1="12623" x2="44742" y2="14793"/>
                        <a14:foregroundMark x1="46845" y1="23077" x2="57744" y2="24852"/>
                        <a14:foregroundMark x1="23327" y1="14004" x2="13002" y2="23866"/>
                        <a14:foregroundMark x1="13002" y1="23866" x2="8604" y2="37081"/>
                        <a14:foregroundMark x1="8604" y1="37081" x2="8604" y2="54241"/>
                        <a14:foregroundMark x1="8604" y1="54241" x2="16252" y2="71992"/>
                        <a14:foregroundMark x1="16252" y1="71992" x2="28681" y2="81460"/>
                        <a14:foregroundMark x1="28681" y1="81460" x2="45124" y2="84221"/>
                        <a14:foregroundMark x1="45124" y1="84221" x2="69981" y2="81460"/>
                        <a14:foregroundMark x1="69981" y1="81460" x2="84321" y2="72189"/>
                        <a14:foregroundMark x1="84321" y1="72189" x2="93117" y2="61736"/>
                        <a14:foregroundMark x1="93117" y1="61736" x2="88337" y2="40828"/>
                        <a14:foregroundMark x1="88337" y1="40828" x2="80688" y2="29586"/>
                        <a14:foregroundMark x1="80688" y1="29586" x2="60612" y2="10848"/>
                        <a14:foregroundMark x1="60612" y1="10848" x2="34226" y2="19724"/>
                        <a14:foregroundMark x1="34226" y1="19724" x2="49331" y2="2761"/>
                        <a14:foregroundMark x1="7075" y1="39053" x2="4015" y2="54043"/>
                        <a14:foregroundMark x1="4015" y1="54043" x2="8550" y2="67766"/>
                        <a14:foregroundMark x1="13678" y1="75089" x2="20459" y2="81460"/>
                        <a14:foregroundMark x1="20459" y1="81460" x2="60994" y2="91519"/>
                        <a14:foregroundMark x1="60994" y1="91519" x2="76864" y2="84024"/>
                        <a14:foregroundMark x1="76864" y1="84024" x2="84704" y2="74951"/>
                        <a14:foregroundMark x1="54111" y1="51479" x2="46080" y2="60750"/>
                        <a14:foregroundMark x1="46080" y1="60750" x2="32314" y2="67456"/>
                        <a14:foregroundMark x1="32314" y1="67456" x2="33461" y2="52860"/>
                        <a14:foregroundMark x1="33461" y1="52860" x2="52390" y2="54241"/>
                        <a14:foregroundMark x1="52390" y1="54241" x2="48375" y2="55227"/>
                        <a14:foregroundMark x1="35373" y1="30966" x2="36329" y2="43984"/>
                        <a14:foregroundMark x1="36329" y1="43984" x2="45124" y2="64497"/>
                        <a14:foregroundMark x1="45124" y1="64497" x2="59273" y2="65286"/>
                        <a14:foregroundMark x1="59273" y1="65286" x2="66922" y2="47535"/>
                        <a14:foregroundMark x1="66922" y1="47535" x2="50287" y2="48323"/>
                        <a14:foregroundMark x1="50287" y1="48323" x2="39388" y2="41026"/>
                        <a14:foregroundMark x1="39388" y1="41026" x2="40727" y2="39448"/>
                        <a14:foregroundMark x1="59465" y1="37673" x2="66730" y2="36095"/>
                        <a14:foregroundMark x1="51243" y1="4339" x2="35755" y2="5523"/>
                        <a14:foregroundMark x1="35755" y1="5523" x2="23518" y2="12623"/>
                        <a14:foregroundMark x1="23518" y1="12623" x2="10707" y2="28402"/>
                        <a14:foregroundMark x1="10707" y1="28402" x2="5736" y2="43787"/>
                        <a14:foregroundMark x1="5736" y1="43787" x2="7796" y2="67914"/>
                        <a14:foregroundMark x1="12376" y1="76893" x2="55449" y2="95858"/>
                        <a14:foregroundMark x1="55449" y1="95858" x2="70937" y2="83432"/>
                        <a14:foregroundMark x1="70937" y1="83432" x2="86233" y2="81460"/>
                        <a14:foregroundMark x1="86233" y1="81460" x2="92352" y2="70217"/>
                        <a14:foregroundMark x1="92352" y1="70217" x2="95985" y2="54635"/>
                        <a14:foregroundMark x1="95985" y1="54635" x2="94837" y2="42604"/>
                        <a14:foregroundMark x1="69790" y1="93688" x2="39962" y2="95661"/>
                        <a14:foregroundMark x1="39962" y1="95661" x2="33270" y2="93688"/>
                        <a14:foregroundMark x1="7075" y1="35306" x2="6119" y2="57988"/>
                        <a14:backgroundMark x1="8604" y1="75937" x2="7839" y2="73570"/>
                        <a14:backgroundMark x1="10707" y1="79684" x2="6310" y2="71203"/>
                        <a14:backgroundMark x1="8222" y1="72387" x2="10325" y2="77712"/>
                        <a14:backgroundMark x1="5163" y1="70217" x2="8413" y2="731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45699" y="1438436"/>
            <a:ext cx="2092090" cy="2028087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3ED4933B-A48D-BFB3-7D66-2C10BDAAC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39" y="1438436"/>
            <a:ext cx="1599935" cy="202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C8F077-0EC6-A38A-6278-F38A1AEE824E}"/>
              </a:ext>
            </a:extLst>
          </p:cNvPr>
          <p:cNvSpPr txBox="1"/>
          <p:nvPr/>
        </p:nvSpPr>
        <p:spPr>
          <a:xfrm>
            <a:off x="3684771" y="185068"/>
            <a:ext cx="177589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"/>
                <a:ea typeface="ＭＳ Ｐゴシック"/>
                <a:cs typeface="Arial"/>
              </a:rPr>
              <a:t>Thank you!</a:t>
            </a:r>
            <a:endParaRPr lang="en-US" sz="2400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0726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B62CA-AD59-C58D-8894-30E7E5F40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4444A-7780-900F-48FA-A6EA48090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Mars' subsurface exploration is crucial for understanding geological history and identifying resources for future missions.</a:t>
            </a:r>
          </a:p>
          <a:p>
            <a:r>
              <a:rPr lang="en-US" dirty="0"/>
              <a:t>Challenges include regolith composition, extreme environmental conditions, and achieving sufficient depth while maintaining instrument integrity.</a:t>
            </a:r>
          </a:p>
          <a:p>
            <a:r>
              <a:rPr lang="en-US" dirty="0"/>
              <a:t>Previous attempts to deploy penetrators on Mars have faced failures, including NASA's Deep Space 2 mission in 1999.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96FB4-9819-DE98-DB67-A2556AF7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013F86-9EA0-D589-1529-3E787B4792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Previous attempts to deploy penetrators on Mars have faced failures, including NASA's Deep Space 2 mission in 1999 and Russia’s Mars 96 mission in 1996.</a:t>
            </a:r>
          </a:p>
          <a:p>
            <a:r>
              <a:rPr lang="en-US" dirty="0"/>
              <a:t>This is an image of NASA’s penetrator from the Deep Space 2 mission.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7F4E8-0D97-97EE-D626-DD3AF325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DB96F53-81EC-EF31-F51B-7A6629B2C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Attempts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E941653-940C-15E8-84FD-8F4421524FF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63" y="1123950"/>
            <a:ext cx="3718273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7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4ECE-B5C8-5DF8-3092-851147A0A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CC6CB-986D-7246-4076-0DB9A3D25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Addresses limited surface exploration data due to cosmic radiation, oxidation, and weathering.</a:t>
            </a:r>
          </a:p>
          <a:p>
            <a:r>
              <a:rPr lang="en-US" dirty="0"/>
              <a:t>Deep Subsurface Probes enhances the likelihood of detecting preserved biosignatures or signs of past life.</a:t>
            </a:r>
          </a:p>
          <a:p>
            <a:r>
              <a:rPr lang="en-US" dirty="0"/>
              <a:t>Develops controlled penetrator system using cold gas thrusters for enhanced structural integrity.</a:t>
            </a:r>
          </a:p>
          <a:p>
            <a:r>
              <a:rPr lang="en-US" dirty="0"/>
              <a:t>Enables autonomous operation and long-duration data collection.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74AD0-85BA-A3A2-8C10-48A97F0B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1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CB13-B3C8-35AB-0F7E-FBB54E3CA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2828-D608-5170-3012-53A39762D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62025"/>
            <a:ext cx="8686800" cy="3363648"/>
          </a:xfrm>
        </p:spPr>
        <p:txBody>
          <a:bodyPr/>
          <a:lstStyle/>
          <a:p>
            <a:r>
              <a:rPr lang="en-US" sz="2300" dirty="0"/>
              <a:t>Endure temperature variations from -125°C to 20°C and operate under low atmospheric pressure (~6 mbar) with resistance to extreme dust conditions.</a:t>
            </a:r>
          </a:p>
          <a:p>
            <a:r>
              <a:rPr lang="en-US" sz="2300" dirty="0"/>
              <a:t>Utilize a stable lander platform for penetrator deployment with cold gas thrusters providing controlled penetration to a depth of 1.75 meters.</a:t>
            </a:r>
          </a:p>
          <a:p>
            <a:r>
              <a:rPr lang="en-US" sz="2300" dirty="0"/>
              <a:t>Incorporate rugged, miniaturized scientific instruments including seismometers, spectrometers, temperature and pressure sensors, microscopic imagers, and moisture detection sensors.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C65C5-9AB8-7D55-CDBD-1CCEBE9EC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2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4211-7AB5-41FB-1647-BB3404D64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Innovations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5F822-DEE9-71FD-DF1C-2A15D14AC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62025"/>
            <a:ext cx="8686800" cy="3363648"/>
          </a:xfrm>
        </p:spPr>
        <p:txBody>
          <a:bodyPr/>
          <a:lstStyle/>
          <a:p>
            <a:r>
              <a:rPr lang="en-US" dirty="0"/>
              <a:t>Cold gas thrusters provide precise depth modulation, adapting to various terrain types.</a:t>
            </a:r>
          </a:p>
          <a:p>
            <a:r>
              <a:rPr lang="en-US" dirty="0"/>
              <a:t>Tungsten-tipped nose cone ensures efficient penetration through dense layers.</a:t>
            </a:r>
          </a:p>
          <a:p>
            <a:r>
              <a:rPr lang="en-US" dirty="0"/>
              <a:t>Aluminum foam-filled (AFFT) shock absorbers protect onboard systems, preventing excessive force transmission.</a:t>
            </a:r>
          </a:p>
          <a:p>
            <a:r>
              <a:rPr lang="en-US" dirty="0"/>
              <a:t>Hybrid power system combines high-energy-density lithium-ion batteries with radioisotope thermoelectric generators for a robust energy supply.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FF56C-AF12-51AF-CB31-4C68EC2D4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7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75B1B-1CAF-4633-6CE4-DFE9E2639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 Design</a:t>
            </a:r>
          </a:p>
        </p:txBody>
      </p:sp>
      <p:pic>
        <p:nvPicPr>
          <p:cNvPr id="6" name="Content Placeholder 5" descr="A close-up of a metal object&#10;&#10;AI-generated content may be incorrect.">
            <a:extLst>
              <a:ext uri="{FF2B5EF4-FFF2-40B4-BE49-F238E27FC236}">
                <a16:creationId xmlns:a16="http://schemas.microsoft.com/office/drawing/2014/main" id="{90FFCDD6-5027-D004-18C3-D5AFD541CA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7" y="961892"/>
            <a:ext cx="3907615" cy="33639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F5BA6-9975-31A8-0AB8-E61EEEB2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 descr="A grey object with a round top&#10;&#10;AI-generated content may be incorrect.">
            <a:extLst>
              <a:ext uri="{FF2B5EF4-FFF2-40B4-BE49-F238E27FC236}">
                <a16:creationId xmlns:a16="http://schemas.microsoft.com/office/drawing/2014/main" id="{52B92E9F-5DDF-AA81-E470-9412F9718F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71" y="1015330"/>
            <a:ext cx="3907615" cy="325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5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A diagram of a system&#10;&#10;AI-generated content may be incorrect.">
            <a:extLst>
              <a:ext uri="{FF2B5EF4-FFF2-40B4-BE49-F238E27FC236}">
                <a16:creationId xmlns:a16="http://schemas.microsoft.com/office/drawing/2014/main" id="{3B68B201-E0D0-81A7-D554-796217856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6550" y="771614"/>
            <a:ext cx="4235450" cy="381190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129" name="Content Placeholder 2">
            <a:extLst>
              <a:ext uri="{FF2B5EF4-FFF2-40B4-BE49-F238E27FC236}">
                <a16:creationId xmlns:a16="http://schemas.microsoft.com/office/drawing/2014/main" id="{1521A4DC-5915-44EF-01E0-EAF63C6E7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932" y="1451340"/>
            <a:ext cx="4160520" cy="2240820"/>
          </a:xfrm>
        </p:spPr>
        <p:txBody>
          <a:bodyPr/>
          <a:lstStyle/>
          <a:p>
            <a:r>
              <a:rPr lang="en-US" dirty="0"/>
              <a:t>This figure depicts the interconnected parts of the Mars lander mission, tracing the path from mission control to scientific payload operations.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F2A51-6D8D-C35A-BE88-3563BC01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B586D440-F702-449A-AAC2-9ACFF17038B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8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0B435B-EE64-0D79-9DCD-98C091CC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System Design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27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5DDE-0BAD-6AA7-2EA7-44A2523D6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and Communication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E78EA-44FF-9017-7166-C3256B172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74428"/>
            <a:ext cx="8686800" cy="2608111"/>
          </a:xfrm>
        </p:spPr>
        <p:txBody>
          <a:bodyPr/>
          <a:lstStyle/>
          <a:p>
            <a:r>
              <a:rPr lang="en-US" dirty="0"/>
              <a:t>Store data locally in non-volatile memory in case of transmission delays. </a:t>
            </a:r>
          </a:p>
          <a:p>
            <a:r>
              <a:rPr lang="en-US" dirty="0"/>
              <a:t>Utilize waste heat from electronics or RTG to prevent freezing of critical components.</a:t>
            </a:r>
          </a:p>
          <a:p>
            <a:r>
              <a:rPr lang="en-US" dirty="0"/>
              <a:t>Use MEMS-based (Micro-Electro-Mechanical Systems) sensors for compact, low-power instrumentation.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475A5-2202-9201-7DE4-9BB5F9AB0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6927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14FA739404C4C88339245665DF4E3" ma:contentTypeVersion="8" ma:contentTypeDescription="Create a new document." ma:contentTypeScope="" ma:versionID="247aaf519e14abf9f372e3ee9ed11828">
  <xsd:schema xmlns:xsd="http://www.w3.org/2001/XMLSchema" xmlns:xs="http://www.w3.org/2001/XMLSchema" xmlns:p="http://schemas.microsoft.com/office/2006/metadata/properties" xmlns:ns2="db962d0c-5ba1-488e-9617-42eb96731c2f" xmlns:ns3="8840c030-5dde-41b3-9ddd-06e8e0ef51bc" targetNamespace="http://schemas.microsoft.com/office/2006/metadata/properties" ma:root="true" ma:fieldsID="ee35eff953b650d5914e462e8b155702" ns2:_="" ns3:_="">
    <xsd:import namespace="db962d0c-5ba1-488e-9617-42eb96731c2f"/>
    <xsd:import namespace="8840c030-5dde-41b3-9ddd-06e8e0ef51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62d0c-5ba1-488e-9617-42eb96731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0c030-5dde-41b3-9ddd-06e8e0ef51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CFA4D1A-00BC-4F46-AA03-FF605C51B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62d0c-5ba1-488e-9617-42eb96731c2f"/>
    <ds:schemaRef ds:uri="8840c030-5dde-41b3-9ddd-06e8e0ef5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4BE1A-A2C4-4862-8AD0-8BDC37D6A979}">
  <ds:schemaRefs>
    <ds:schemaRef ds:uri="http://schemas.microsoft.com/office/2006/documentManagement/types"/>
    <ds:schemaRef ds:uri="db962d0c-5ba1-488e-9617-42eb96731c2f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8840c030-5dde-41b3-9ddd-06e8e0ef51bc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4410</TotalTime>
  <Words>1355</Words>
  <Application>Microsoft Office PowerPoint</Application>
  <PresentationFormat>On-screen Show (16:9)</PresentationFormat>
  <Paragraphs>136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 Presentation</vt:lpstr>
      <vt:lpstr>Without blue banner</vt:lpstr>
      <vt:lpstr>PowerPoint Presentation</vt:lpstr>
      <vt:lpstr>Background</vt:lpstr>
      <vt:lpstr>Previous Attempts</vt:lpstr>
      <vt:lpstr>Objectives</vt:lpstr>
      <vt:lpstr>Constraints</vt:lpstr>
      <vt:lpstr>Design Innovations</vt:lpstr>
      <vt:lpstr>CAD Design</vt:lpstr>
      <vt:lpstr>System Design</vt:lpstr>
      <vt:lpstr>Power and Communication Systems</vt:lpstr>
      <vt:lpstr>Subsystem Designs</vt:lpstr>
      <vt:lpstr>Testing and Simulations</vt:lpstr>
      <vt:lpstr>Conclusion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Howard, Essence</cp:lastModifiedBy>
  <cp:revision>65</cp:revision>
  <cp:lastPrinted>2018-09-25T14:02:34Z</cp:lastPrinted>
  <dcterms:modified xsi:type="dcterms:W3CDTF">2025-04-02T22:09:44Z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0x010100E8B14FA739404C4C88339245665DF4E3</vt:lpwstr>
  </property>
</Properties>
</file>