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Merriweather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151B3F-6EAA-4590-9522-F72A111BF790}">
  <a:tblStyle styleId="{71151B3F-6EAA-4590-9522-F72A111BF79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Sans-bold.fntdata"/><Relationship Id="rId30" Type="http://schemas.openxmlformats.org/officeDocument/2006/relationships/font" Target="fonts/MerriweatherSans-regular.fntdata"/><Relationship Id="rId11" Type="http://schemas.openxmlformats.org/officeDocument/2006/relationships/slide" Target="slides/slide5.xml"/><Relationship Id="rId33" Type="http://schemas.openxmlformats.org/officeDocument/2006/relationships/font" Target="fonts/MerriweatherSans-boldItalic.fntdata"/><Relationship Id="rId10" Type="http://schemas.openxmlformats.org/officeDocument/2006/relationships/slide" Target="slides/slide4.xml"/><Relationship Id="rId32" Type="http://schemas.openxmlformats.org/officeDocument/2006/relationships/font" Target="fonts/Merriweather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43c5bf1308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43c5bf1308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43c5bf1308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43c5bf1308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43c5bf130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43c5bf1308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43c5bf1308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43c5bf130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473add62c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473add62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3c5bf1308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3c5bf1308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43c5bf1308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43c5bf1308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472b626a7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472b626a7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3c5bf1308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43c5bf1308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43c5bf130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43c5bf130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3c5bf130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43c5bf130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476b5f52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476b5f52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468a069f47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468a069f47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43c5bf1308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43c5bf1308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468a069f47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468a069f47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3c5bf130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43c5bf130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476b5f520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476b5f520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43c5bf1308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43c5bf130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3c5bf130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43c5bf130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43c5bf1308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43c5bf1308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3c5bf1308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43c5bf1308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43c5bf1308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43c5bf1308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ption 3">
  <p:cSld name="CONTENT Option 3">
    <p:spTree>
      <p:nvGrpSpPr>
        <p:cNvPr id="91" name="Shape 91"/>
        <p:cNvGrpSpPr/>
        <p:nvPr/>
      </p:nvGrpSpPr>
      <p:grpSpPr>
        <a:xfrm>
          <a:off x="0" y="0"/>
          <a:ext cx="0" cy="0"/>
          <a:chOff x="0" y="0"/>
          <a:chExt cx="0" cy="0"/>
        </a:xfrm>
      </p:grpSpPr>
      <p:sp>
        <p:nvSpPr>
          <p:cNvPr id="92" name="Google Shape;92;p11"/>
          <p:cNvSpPr txBox="1"/>
          <p:nvPr>
            <p:ph idx="1" type="body"/>
          </p:nvPr>
        </p:nvSpPr>
        <p:spPr>
          <a:xfrm>
            <a:off x="6219446" y="408986"/>
            <a:ext cx="2346900" cy="491100"/>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0"/>
              </a:spcBef>
              <a:spcAft>
                <a:spcPts val="0"/>
              </a:spcAft>
              <a:buClr>
                <a:schemeClr val="dk1"/>
              </a:buClr>
              <a:buSzPts val="2100"/>
              <a:buFont typeface="Arial"/>
              <a:buNone/>
              <a:defRPr b="1" i="0" u="sng">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11"/>
          <p:cNvSpPr txBox="1"/>
          <p:nvPr>
            <p:ph idx="2" type="body"/>
          </p:nvPr>
        </p:nvSpPr>
        <p:spPr>
          <a:xfrm>
            <a:off x="3361946" y="408986"/>
            <a:ext cx="2346900" cy="491100"/>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0"/>
              </a:spcBef>
              <a:spcAft>
                <a:spcPts val="0"/>
              </a:spcAft>
              <a:buClr>
                <a:schemeClr val="dk1"/>
              </a:buClr>
              <a:buSzPts val="2100"/>
              <a:buFont typeface="Arial"/>
              <a:buNone/>
              <a:defRPr b="1" i="0" u="sng">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1"/>
          <p:cNvSpPr/>
          <p:nvPr/>
        </p:nvSpPr>
        <p:spPr>
          <a:xfrm>
            <a:off x="0" y="4629150"/>
            <a:ext cx="9144000" cy="520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pic>
        <p:nvPicPr>
          <p:cNvPr id="95" name="Google Shape;95;p11"/>
          <p:cNvPicPr preferRelativeResize="0"/>
          <p:nvPr/>
        </p:nvPicPr>
        <p:blipFill rotWithShape="1">
          <a:blip r:embed="rId2">
            <a:alphaModFix/>
          </a:blip>
          <a:srcRect b="0" l="0" r="0" t="0"/>
          <a:stretch/>
        </p:blipFill>
        <p:spPr>
          <a:xfrm>
            <a:off x="-5488" y="4461796"/>
            <a:ext cx="2664620" cy="875911"/>
          </a:xfrm>
          <a:prstGeom prst="rect">
            <a:avLst/>
          </a:prstGeom>
          <a:noFill/>
          <a:ln>
            <a:noFill/>
          </a:ln>
        </p:spPr>
      </p:pic>
      <p:sp>
        <p:nvSpPr>
          <p:cNvPr id="96" name="Google Shape;96;p11"/>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7" name="Google Shape;97;p11"/>
          <p:cNvPicPr preferRelativeResize="0"/>
          <p:nvPr/>
        </p:nvPicPr>
        <p:blipFill rotWithShape="1">
          <a:blip r:embed="rId3">
            <a:alphaModFix/>
          </a:blip>
          <a:srcRect b="0" l="0" r="0" t="0"/>
          <a:stretch/>
        </p:blipFill>
        <p:spPr>
          <a:xfrm>
            <a:off x="394841" y="-123945"/>
            <a:ext cx="353318" cy="513379"/>
          </a:xfrm>
          <a:prstGeom prst="rect">
            <a:avLst/>
          </a:prstGeom>
          <a:noFill/>
          <a:ln>
            <a:noFill/>
          </a:ln>
        </p:spPr>
      </p:pic>
      <p:sp>
        <p:nvSpPr>
          <p:cNvPr id="98" name="Google Shape;98;p11"/>
          <p:cNvSpPr txBox="1"/>
          <p:nvPr>
            <p:ph idx="3" type="body"/>
          </p:nvPr>
        </p:nvSpPr>
        <p:spPr>
          <a:xfrm>
            <a:off x="504636" y="1054894"/>
            <a:ext cx="2349000" cy="3301500"/>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0"/>
              </a:spcBef>
              <a:spcAft>
                <a:spcPts val="0"/>
              </a:spcAft>
              <a:buClr>
                <a:schemeClr val="dk1"/>
              </a:buClr>
              <a:buSzPts val="1500"/>
              <a:buFont typeface="Arial"/>
              <a:buNone/>
              <a:defRPr b="0" i="0" sz="1500">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 name="Google Shape;99;p11"/>
          <p:cNvSpPr txBox="1"/>
          <p:nvPr>
            <p:ph idx="4" type="body"/>
          </p:nvPr>
        </p:nvSpPr>
        <p:spPr>
          <a:xfrm>
            <a:off x="506726" y="408986"/>
            <a:ext cx="2346900" cy="4911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1"/>
              </a:buClr>
              <a:buSzPts val="2100"/>
              <a:buNone/>
              <a:defRPr b="1" i="0" u="sng">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 name="Google Shape;100;p11"/>
          <p:cNvSpPr txBox="1"/>
          <p:nvPr>
            <p:ph idx="5" type="body"/>
          </p:nvPr>
        </p:nvSpPr>
        <p:spPr>
          <a:xfrm>
            <a:off x="3361946" y="1054894"/>
            <a:ext cx="2349000" cy="3301500"/>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0"/>
              </a:spcBef>
              <a:spcAft>
                <a:spcPts val="0"/>
              </a:spcAft>
              <a:buClr>
                <a:schemeClr val="dk1"/>
              </a:buClr>
              <a:buSzPts val="1500"/>
              <a:buFont typeface="Arial"/>
              <a:buNone/>
              <a:defRPr b="0" i="0" sz="1500">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 name="Google Shape;101;p11"/>
          <p:cNvSpPr txBox="1"/>
          <p:nvPr>
            <p:ph idx="6" type="body"/>
          </p:nvPr>
        </p:nvSpPr>
        <p:spPr>
          <a:xfrm>
            <a:off x="6219446" y="1054894"/>
            <a:ext cx="2349000" cy="330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1"/>
              </a:buClr>
              <a:buSzPts val="1500"/>
              <a:buNone/>
              <a:defRPr b="0" i="0" sz="1500">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 name="Google Shape;102;p11"/>
          <p:cNvSpPr txBox="1"/>
          <p:nvPr/>
        </p:nvSpPr>
        <p:spPr>
          <a:xfrm>
            <a:off x="8514044" y="4711557"/>
            <a:ext cx="534300" cy="2775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fld id="{00000000-1234-1234-1234-123412341234}" type="slidenum">
              <a:rPr b="1" i="0" lang="en" sz="1400" u="sng" cap="none" strike="noStrike">
                <a:solidFill>
                  <a:schemeClr val="lt1"/>
                </a:solidFill>
                <a:latin typeface="Merriweather Sans"/>
                <a:ea typeface="Merriweather Sans"/>
                <a:cs typeface="Merriweather Sans"/>
                <a:sym typeface="Merriweather Sans"/>
              </a:rPr>
              <a:t>‹#›</a:t>
            </a:fld>
            <a:endParaRPr b="1" i="0" sz="1400" u="sng" cap="none" strike="noStrike">
              <a:solidFill>
                <a:schemeClr val="lt1"/>
              </a:solidFill>
              <a:latin typeface="Merriweather Sans"/>
              <a:ea typeface="Merriweather Sans"/>
              <a:cs typeface="Merriweather Sans"/>
              <a:sym typeface="Merriweather Sans"/>
            </a:endParaRPr>
          </a:p>
        </p:txBody>
      </p:sp>
      <p:sp>
        <p:nvSpPr>
          <p:cNvPr id="103" name="Google Shape;103;p11"/>
          <p:cNvSpPr txBox="1"/>
          <p:nvPr>
            <p:ph idx="7" type="body"/>
          </p:nvPr>
        </p:nvSpPr>
        <p:spPr>
          <a:xfrm>
            <a:off x="5115277" y="4733281"/>
            <a:ext cx="3395700" cy="207300"/>
          </a:xfrm>
          <a:prstGeom prst="rect">
            <a:avLst/>
          </a:prstGeom>
          <a:noFill/>
          <a:ln>
            <a:noFill/>
          </a:ln>
        </p:spPr>
        <p:txBody>
          <a:bodyPr anchorCtr="0" anchor="t" bIns="34275" lIns="68575" spcFirstLastPara="1" rIns="68575" wrap="square" tIns="34275">
            <a:normAutofit/>
          </a:bodyPr>
          <a:lstStyle>
            <a:lvl1pPr indent="-228600" lvl="0" marL="457200" algn="r">
              <a:lnSpc>
                <a:spcPct val="90000"/>
              </a:lnSpc>
              <a:spcBef>
                <a:spcPts val="800"/>
              </a:spcBef>
              <a:spcAft>
                <a:spcPts val="0"/>
              </a:spcAft>
              <a:buClr>
                <a:schemeClr val="lt1"/>
              </a:buClr>
              <a:buSzPts val="1400"/>
              <a:buNone/>
              <a:defRPr b="1" i="0" sz="14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ption 1">
  <p:cSld name="SECTION TITLE Option 1">
    <p:spTree>
      <p:nvGrpSpPr>
        <p:cNvPr id="104" name="Shape 104"/>
        <p:cNvGrpSpPr/>
        <p:nvPr/>
      </p:nvGrpSpPr>
      <p:grpSpPr>
        <a:xfrm>
          <a:off x="0" y="0"/>
          <a:ext cx="0" cy="0"/>
          <a:chOff x="0" y="0"/>
          <a:chExt cx="0" cy="0"/>
        </a:xfrm>
      </p:grpSpPr>
      <p:sp>
        <p:nvSpPr>
          <p:cNvPr id="105" name="Google Shape;105;p12"/>
          <p:cNvSpPr/>
          <p:nvPr/>
        </p:nvSpPr>
        <p:spPr>
          <a:xfrm>
            <a:off x="0" y="0"/>
            <a:ext cx="9144000" cy="5149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sp>
        <p:nvSpPr>
          <p:cNvPr id="106" name="Google Shape;106;p12"/>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p12"/>
          <p:cNvSpPr txBox="1"/>
          <p:nvPr>
            <p:ph idx="1" type="body"/>
          </p:nvPr>
        </p:nvSpPr>
        <p:spPr>
          <a:xfrm>
            <a:off x="1079896" y="1940748"/>
            <a:ext cx="6984300" cy="6309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3600"/>
              <a:buNone/>
              <a:defRPr b="1" i="0" sz="36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 name="Google Shape;108;p12"/>
          <p:cNvSpPr txBox="1"/>
          <p:nvPr>
            <p:ph idx="2" type="body"/>
          </p:nvPr>
        </p:nvSpPr>
        <p:spPr>
          <a:xfrm>
            <a:off x="1079897" y="2571750"/>
            <a:ext cx="6984300" cy="3285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1500"/>
              <a:buNone/>
              <a:defRPr b="0" i="0" sz="15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ption 2">
  <p:cSld name="SECTION TITLE Option 2">
    <p:spTree>
      <p:nvGrpSpPr>
        <p:cNvPr id="109" name="Shape 109"/>
        <p:cNvGrpSpPr/>
        <p:nvPr/>
      </p:nvGrpSpPr>
      <p:grpSpPr>
        <a:xfrm>
          <a:off x="0" y="0"/>
          <a:ext cx="0" cy="0"/>
          <a:chOff x="0" y="0"/>
          <a:chExt cx="0" cy="0"/>
        </a:xfrm>
      </p:grpSpPr>
      <p:sp>
        <p:nvSpPr>
          <p:cNvPr id="110" name="Google Shape;110;p13"/>
          <p:cNvSpPr/>
          <p:nvPr/>
        </p:nvSpPr>
        <p:spPr>
          <a:xfrm>
            <a:off x="0" y="0"/>
            <a:ext cx="3429000" cy="5149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grpSp>
        <p:nvGrpSpPr>
          <p:cNvPr id="111" name="Google Shape;111;p13"/>
          <p:cNvGrpSpPr/>
          <p:nvPr/>
        </p:nvGrpSpPr>
        <p:grpSpPr>
          <a:xfrm>
            <a:off x="64101" y="60809"/>
            <a:ext cx="3364899" cy="5021882"/>
            <a:chOff x="85468" y="81079"/>
            <a:chExt cx="4486532" cy="6695842"/>
          </a:xfrm>
        </p:grpSpPr>
        <p:cxnSp>
          <p:nvCxnSpPr>
            <p:cNvPr id="112" name="Google Shape;112;p13"/>
            <p:cNvCxnSpPr/>
            <p:nvPr/>
          </p:nvCxnSpPr>
          <p:spPr>
            <a:xfrm rot="10800000">
              <a:off x="85500" y="81079"/>
              <a:ext cx="4486500" cy="0"/>
            </a:xfrm>
            <a:prstGeom prst="straightConnector1">
              <a:avLst/>
            </a:prstGeom>
            <a:noFill/>
            <a:ln cap="flat" cmpd="sng" w="9525">
              <a:solidFill>
                <a:srgbClr val="C00000"/>
              </a:solidFill>
              <a:prstDash val="solid"/>
              <a:miter lim="800000"/>
              <a:headEnd len="sm" w="sm" type="none"/>
              <a:tailEnd len="sm" w="sm" type="none"/>
            </a:ln>
          </p:spPr>
        </p:cxnSp>
        <p:cxnSp>
          <p:nvCxnSpPr>
            <p:cNvPr id="113" name="Google Shape;113;p13"/>
            <p:cNvCxnSpPr/>
            <p:nvPr/>
          </p:nvCxnSpPr>
          <p:spPr>
            <a:xfrm>
              <a:off x="85468" y="81079"/>
              <a:ext cx="0" cy="6695700"/>
            </a:xfrm>
            <a:prstGeom prst="straightConnector1">
              <a:avLst/>
            </a:prstGeom>
            <a:noFill/>
            <a:ln cap="flat" cmpd="sng" w="9525">
              <a:solidFill>
                <a:srgbClr val="C00000"/>
              </a:solidFill>
              <a:prstDash val="solid"/>
              <a:miter lim="800000"/>
              <a:headEnd len="sm" w="sm" type="none"/>
              <a:tailEnd len="sm" w="sm" type="none"/>
            </a:ln>
          </p:spPr>
        </p:cxnSp>
        <p:cxnSp>
          <p:nvCxnSpPr>
            <p:cNvPr id="114" name="Google Shape;114;p13"/>
            <p:cNvCxnSpPr/>
            <p:nvPr/>
          </p:nvCxnSpPr>
          <p:spPr>
            <a:xfrm rot="10800000">
              <a:off x="85500" y="6776921"/>
              <a:ext cx="4486500" cy="0"/>
            </a:xfrm>
            <a:prstGeom prst="straightConnector1">
              <a:avLst/>
            </a:prstGeom>
            <a:noFill/>
            <a:ln cap="flat" cmpd="sng" w="9525">
              <a:solidFill>
                <a:srgbClr val="C00000"/>
              </a:solidFill>
              <a:prstDash val="solid"/>
              <a:miter lim="800000"/>
              <a:headEnd len="sm" w="sm" type="none"/>
              <a:tailEnd len="sm" w="sm" type="none"/>
            </a:ln>
          </p:spPr>
        </p:cxnSp>
      </p:grpSp>
      <p:sp>
        <p:nvSpPr>
          <p:cNvPr id="115" name="Google Shape;115;p13"/>
          <p:cNvSpPr txBox="1"/>
          <p:nvPr>
            <p:ph idx="1" type="body"/>
          </p:nvPr>
        </p:nvSpPr>
        <p:spPr>
          <a:xfrm>
            <a:off x="502444" y="2193948"/>
            <a:ext cx="2496600" cy="523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lt1"/>
              </a:buClr>
              <a:buSzPts val="1500"/>
              <a:buNone/>
              <a:defRPr b="0" i="0" sz="1500">
                <a:solidFill>
                  <a:schemeClr val="lt1"/>
                </a:solidFill>
                <a:latin typeface="Merriweather Sans"/>
                <a:ea typeface="Merriweather Sans"/>
                <a:cs typeface="Merriweather Sans"/>
                <a:sym typeface="Merriweather Sans"/>
              </a:defRPr>
            </a:lvl1pPr>
            <a:lvl2pPr indent="-323850" lvl="1" marL="914400" algn="l">
              <a:lnSpc>
                <a:spcPct val="90000"/>
              </a:lnSpc>
              <a:spcBef>
                <a:spcPts val="400"/>
              </a:spcBef>
              <a:spcAft>
                <a:spcPts val="0"/>
              </a:spcAft>
              <a:buClr>
                <a:schemeClr val="dk1"/>
              </a:buClr>
              <a:buSzPts val="1500"/>
              <a:buChar char="•"/>
              <a:defRPr b="0" i="0" sz="1500">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Char char="•"/>
              <a:defRPr b="0" i="0" sz="1500">
                <a:latin typeface="Arial"/>
                <a:ea typeface="Arial"/>
                <a:cs typeface="Arial"/>
                <a:sym typeface="Arial"/>
              </a:defRPr>
            </a:lvl3pPr>
            <a:lvl4pPr indent="-323850" lvl="3" marL="1828800" algn="l">
              <a:lnSpc>
                <a:spcPct val="90000"/>
              </a:lnSpc>
              <a:spcBef>
                <a:spcPts val="400"/>
              </a:spcBef>
              <a:spcAft>
                <a:spcPts val="0"/>
              </a:spcAft>
              <a:buClr>
                <a:schemeClr val="dk1"/>
              </a:buClr>
              <a:buSzPts val="1500"/>
              <a:buChar char="•"/>
              <a:defRPr b="0" i="0" sz="1500">
                <a:latin typeface="Arial"/>
                <a:ea typeface="Arial"/>
                <a:cs typeface="Arial"/>
                <a:sym typeface="Arial"/>
              </a:defRPr>
            </a:lvl4pPr>
            <a:lvl5pPr indent="-323850" lvl="4" marL="2286000" algn="l">
              <a:lnSpc>
                <a:spcPct val="90000"/>
              </a:lnSpc>
              <a:spcBef>
                <a:spcPts val="400"/>
              </a:spcBef>
              <a:spcAft>
                <a:spcPts val="0"/>
              </a:spcAft>
              <a:buClr>
                <a:schemeClr val="dk1"/>
              </a:buClr>
              <a:buSzPts val="1500"/>
              <a:buChar char="•"/>
              <a:defRPr b="0" i="0" sz="1500">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13"/>
          <p:cNvSpPr txBox="1"/>
          <p:nvPr>
            <p:ph idx="2" type="body"/>
          </p:nvPr>
        </p:nvSpPr>
        <p:spPr>
          <a:xfrm>
            <a:off x="502675" y="1164690"/>
            <a:ext cx="2496300" cy="10293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3000"/>
              <a:buNone/>
              <a:defRPr b="1" i="0" sz="30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13"/>
          <p:cNvSpPr/>
          <p:nvPr>
            <p:ph idx="3" type="pic"/>
          </p:nvPr>
        </p:nvSpPr>
        <p:spPr>
          <a:xfrm>
            <a:off x="3429000" y="0"/>
            <a:ext cx="5715000" cy="51495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Option 3">
  <p:cSld name="SECTION TITLE Option 3">
    <p:spTree>
      <p:nvGrpSpPr>
        <p:cNvPr id="118" name="Shape 118"/>
        <p:cNvGrpSpPr/>
        <p:nvPr/>
      </p:nvGrpSpPr>
      <p:grpSpPr>
        <a:xfrm>
          <a:off x="0" y="0"/>
          <a:ext cx="0" cy="0"/>
          <a:chOff x="0" y="0"/>
          <a:chExt cx="0" cy="0"/>
        </a:xfrm>
      </p:grpSpPr>
      <p:sp>
        <p:nvSpPr>
          <p:cNvPr id="119" name="Google Shape;119;p14"/>
          <p:cNvSpPr/>
          <p:nvPr/>
        </p:nvSpPr>
        <p:spPr>
          <a:xfrm>
            <a:off x="0" y="4114800"/>
            <a:ext cx="9144000" cy="10347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cxnSp>
        <p:nvCxnSpPr>
          <p:cNvPr id="120" name="Google Shape;120;p14"/>
          <p:cNvCxnSpPr/>
          <p:nvPr/>
        </p:nvCxnSpPr>
        <p:spPr>
          <a:xfrm>
            <a:off x="64101" y="4114800"/>
            <a:ext cx="0" cy="967800"/>
          </a:xfrm>
          <a:prstGeom prst="straightConnector1">
            <a:avLst/>
          </a:prstGeom>
          <a:noFill/>
          <a:ln cap="flat" cmpd="sng" w="9525">
            <a:solidFill>
              <a:srgbClr val="C00000"/>
            </a:solidFill>
            <a:prstDash val="solid"/>
            <a:miter lim="800000"/>
            <a:headEnd len="sm" w="sm" type="none"/>
            <a:tailEnd len="sm" w="sm" type="none"/>
          </a:ln>
        </p:spPr>
      </p:cxnSp>
      <p:cxnSp>
        <p:nvCxnSpPr>
          <p:cNvPr id="121" name="Google Shape;121;p14"/>
          <p:cNvCxnSpPr/>
          <p:nvPr/>
        </p:nvCxnSpPr>
        <p:spPr>
          <a:xfrm>
            <a:off x="9079899" y="4114800"/>
            <a:ext cx="0" cy="967800"/>
          </a:xfrm>
          <a:prstGeom prst="straightConnector1">
            <a:avLst/>
          </a:prstGeom>
          <a:noFill/>
          <a:ln cap="flat" cmpd="sng" w="9525">
            <a:solidFill>
              <a:srgbClr val="C00000"/>
            </a:solidFill>
            <a:prstDash val="solid"/>
            <a:miter lim="800000"/>
            <a:headEnd len="sm" w="sm" type="none"/>
            <a:tailEnd len="sm" w="sm" type="none"/>
          </a:ln>
        </p:spPr>
      </p:cxnSp>
      <p:cxnSp>
        <p:nvCxnSpPr>
          <p:cNvPr id="122" name="Google Shape;122;p14"/>
          <p:cNvCxnSpPr/>
          <p:nvPr/>
        </p:nvCxnSpPr>
        <p:spPr>
          <a:xfrm rot="10800000">
            <a:off x="63999" y="5082691"/>
            <a:ext cx="9015900" cy="0"/>
          </a:xfrm>
          <a:prstGeom prst="straightConnector1">
            <a:avLst/>
          </a:prstGeom>
          <a:noFill/>
          <a:ln cap="flat" cmpd="sng" w="9525">
            <a:solidFill>
              <a:srgbClr val="C00000"/>
            </a:solidFill>
            <a:prstDash val="solid"/>
            <a:miter lim="800000"/>
            <a:headEnd len="sm" w="sm" type="none"/>
            <a:tailEnd len="sm" w="sm" type="none"/>
          </a:ln>
        </p:spPr>
      </p:cxnSp>
      <p:sp>
        <p:nvSpPr>
          <p:cNvPr id="123" name="Google Shape;123;p14"/>
          <p:cNvSpPr txBox="1"/>
          <p:nvPr>
            <p:ph idx="1" type="body"/>
          </p:nvPr>
        </p:nvSpPr>
        <p:spPr>
          <a:xfrm>
            <a:off x="502674" y="4210238"/>
            <a:ext cx="6453300" cy="469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3000"/>
              <a:buNone/>
              <a:defRPr b="1" i="0" sz="30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14"/>
          <p:cNvSpPr txBox="1"/>
          <p:nvPr>
            <p:ph idx="2" type="body"/>
          </p:nvPr>
        </p:nvSpPr>
        <p:spPr>
          <a:xfrm>
            <a:off x="502672" y="4679576"/>
            <a:ext cx="6453300" cy="2766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lt1"/>
              </a:buClr>
              <a:buSzPts val="1500"/>
              <a:buNone/>
              <a:defRPr b="0" i="0" sz="1500">
                <a:solidFill>
                  <a:schemeClr val="lt1"/>
                </a:solidFill>
                <a:latin typeface="Merriweather Sans"/>
                <a:ea typeface="Merriweather Sans"/>
                <a:cs typeface="Merriweather Sans"/>
                <a:sym typeface="Merriweather Sans"/>
              </a:defRPr>
            </a:lvl1pPr>
            <a:lvl2pPr indent="-323850" lvl="1" marL="914400" algn="l">
              <a:lnSpc>
                <a:spcPct val="90000"/>
              </a:lnSpc>
              <a:spcBef>
                <a:spcPts val="400"/>
              </a:spcBef>
              <a:spcAft>
                <a:spcPts val="0"/>
              </a:spcAft>
              <a:buClr>
                <a:schemeClr val="dk1"/>
              </a:buClr>
              <a:buSzPts val="1500"/>
              <a:buChar char="•"/>
              <a:defRPr b="0" i="0" sz="1500">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Char char="•"/>
              <a:defRPr b="0" i="0" sz="1500">
                <a:latin typeface="Arial"/>
                <a:ea typeface="Arial"/>
                <a:cs typeface="Arial"/>
                <a:sym typeface="Arial"/>
              </a:defRPr>
            </a:lvl3pPr>
            <a:lvl4pPr indent="-323850" lvl="3" marL="1828800" algn="l">
              <a:lnSpc>
                <a:spcPct val="90000"/>
              </a:lnSpc>
              <a:spcBef>
                <a:spcPts val="400"/>
              </a:spcBef>
              <a:spcAft>
                <a:spcPts val="0"/>
              </a:spcAft>
              <a:buClr>
                <a:schemeClr val="dk1"/>
              </a:buClr>
              <a:buSzPts val="1500"/>
              <a:buChar char="•"/>
              <a:defRPr b="0" i="0" sz="1500">
                <a:latin typeface="Arial"/>
                <a:ea typeface="Arial"/>
                <a:cs typeface="Arial"/>
                <a:sym typeface="Arial"/>
              </a:defRPr>
            </a:lvl4pPr>
            <a:lvl5pPr indent="-323850" lvl="4" marL="2286000" algn="l">
              <a:lnSpc>
                <a:spcPct val="90000"/>
              </a:lnSpc>
              <a:spcBef>
                <a:spcPts val="400"/>
              </a:spcBef>
              <a:spcAft>
                <a:spcPts val="0"/>
              </a:spcAft>
              <a:buClr>
                <a:schemeClr val="dk1"/>
              </a:buClr>
              <a:buSzPts val="1500"/>
              <a:buChar char="•"/>
              <a:defRPr b="0" i="0" sz="1500">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p14"/>
          <p:cNvSpPr/>
          <p:nvPr>
            <p:ph idx="3" type="pic"/>
          </p:nvPr>
        </p:nvSpPr>
        <p:spPr>
          <a:xfrm>
            <a:off x="0" y="0"/>
            <a:ext cx="9144000" cy="4114800"/>
          </a:xfrm>
          <a:prstGeom prst="rect">
            <a:avLst/>
          </a:prstGeom>
          <a:noFill/>
          <a:ln>
            <a:noFill/>
          </a:ln>
        </p:spPr>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26" name="Shape 126"/>
        <p:cNvGrpSpPr/>
        <p:nvPr/>
      </p:nvGrpSpPr>
      <p:grpSpPr>
        <a:xfrm>
          <a:off x="0" y="0"/>
          <a:ext cx="0" cy="0"/>
          <a:chOff x="0" y="0"/>
          <a:chExt cx="0" cy="0"/>
        </a:xfrm>
      </p:grpSpPr>
      <p:sp>
        <p:nvSpPr>
          <p:cNvPr id="127" name="Google Shape;127;p15"/>
          <p:cNvSpPr/>
          <p:nvPr/>
        </p:nvSpPr>
        <p:spPr>
          <a:xfrm>
            <a:off x="0" y="4629150"/>
            <a:ext cx="9144000" cy="520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pic>
        <p:nvPicPr>
          <p:cNvPr id="128" name="Google Shape;128;p15"/>
          <p:cNvPicPr preferRelativeResize="0"/>
          <p:nvPr/>
        </p:nvPicPr>
        <p:blipFill rotWithShape="1">
          <a:blip r:embed="rId2">
            <a:alphaModFix/>
          </a:blip>
          <a:srcRect b="0" l="0" r="0" t="0"/>
          <a:stretch/>
        </p:blipFill>
        <p:spPr>
          <a:xfrm>
            <a:off x="-5488" y="4461796"/>
            <a:ext cx="2664620" cy="875911"/>
          </a:xfrm>
          <a:prstGeom prst="rect">
            <a:avLst/>
          </a:prstGeom>
          <a:noFill/>
          <a:ln>
            <a:noFill/>
          </a:ln>
        </p:spPr>
      </p:pic>
      <p:sp>
        <p:nvSpPr>
          <p:cNvPr id="129" name="Google Shape;129;p15"/>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0" name="Google Shape;130;p15"/>
          <p:cNvSpPr txBox="1"/>
          <p:nvPr>
            <p:ph idx="1" type="body"/>
          </p:nvPr>
        </p:nvSpPr>
        <p:spPr>
          <a:xfrm>
            <a:off x="698897" y="1670157"/>
            <a:ext cx="7746300" cy="6813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dk1"/>
              </a:buClr>
              <a:buSzPts val="3600"/>
              <a:buNone/>
              <a:defRPr b="1" i="1" sz="3600">
                <a:solidFill>
                  <a:schemeClr val="dk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p15"/>
          <p:cNvSpPr txBox="1"/>
          <p:nvPr>
            <p:ph idx="2" type="body"/>
          </p:nvPr>
        </p:nvSpPr>
        <p:spPr>
          <a:xfrm>
            <a:off x="691754" y="2460221"/>
            <a:ext cx="7751100" cy="3525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dk1"/>
              </a:buClr>
              <a:buSzPts val="1500"/>
              <a:buNone/>
              <a:defRPr b="0" i="1" sz="1500">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UGA">
  <p:cSld name="About UGA">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0"/>
            <a:ext cx="9144002" cy="5143501"/>
          </a:xfrm>
          <a:prstGeom prst="rect">
            <a:avLst/>
          </a:prstGeom>
          <a:noFill/>
          <a:ln>
            <a:noFill/>
          </a:ln>
        </p:spPr>
      </p:pic>
      <p:sp>
        <p:nvSpPr>
          <p:cNvPr id="19" name="Google Shape;19;p3"/>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 name="Google Shape;20;p3"/>
          <p:cNvSpPr txBox="1"/>
          <p:nvPr/>
        </p:nvSpPr>
        <p:spPr>
          <a:xfrm>
            <a:off x="1820767" y="2321053"/>
            <a:ext cx="5502600" cy="1362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1200"/>
              <a:buFont typeface="Georgia"/>
              <a:buNone/>
            </a:pPr>
            <a:r>
              <a:rPr b="0" i="0" lang="en" sz="1200" u="none" cap="none" strike="noStrike">
                <a:solidFill>
                  <a:schemeClr val="dk1"/>
                </a:solidFill>
                <a:latin typeface="Georgia"/>
                <a:ea typeface="Georgia"/>
                <a:cs typeface="Georgia"/>
                <a:sym typeface="Georgia"/>
              </a:rPr>
              <a:t>Chartered by the state of Georgia in 1785, the University of Georgia is the birthplace of public higher education in America — launching our nation’s great tradition of world-class public education. What began as a commitment to inspire the next generation grows stronger today through global research, hands-on learning and extensive outreach. A top value in public higher education, Georgia’s flagship university thrives in a community that combines a culture-rich college town with a strong economic center.</a:t>
            </a:r>
            <a:endParaRPr b="0" i="0" sz="1200" u="none" cap="none" strike="noStrike">
              <a:solidFill>
                <a:schemeClr val="dk1"/>
              </a:solidFill>
              <a:latin typeface="Georgia"/>
              <a:ea typeface="Georgia"/>
              <a:cs typeface="Georgia"/>
              <a:sym typeface="Georgia"/>
            </a:endParaRPr>
          </a:p>
        </p:txBody>
      </p:sp>
      <p:pic>
        <p:nvPicPr>
          <p:cNvPr id="21" name="Google Shape;21;p3"/>
          <p:cNvPicPr preferRelativeResize="0"/>
          <p:nvPr/>
        </p:nvPicPr>
        <p:blipFill rotWithShape="1">
          <a:blip r:embed="rId3">
            <a:alphaModFix/>
          </a:blip>
          <a:srcRect b="0" l="0" r="0" t="0"/>
          <a:stretch/>
        </p:blipFill>
        <p:spPr>
          <a:xfrm>
            <a:off x="3931188" y="958782"/>
            <a:ext cx="1281621" cy="985175"/>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ion 1">
  <p:cSld name="TITLE Option 1">
    <p:spTree>
      <p:nvGrpSpPr>
        <p:cNvPr id="22" name="Shape 22"/>
        <p:cNvGrpSpPr/>
        <p:nvPr/>
      </p:nvGrpSpPr>
      <p:grpSpPr>
        <a:xfrm>
          <a:off x="0" y="0"/>
          <a:ext cx="0" cy="0"/>
          <a:chOff x="0" y="0"/>
          <a:chExt cx="0" cy="0"/>
        </a:xfrm>
      </p:grpSpPr>
      <p:sp>
        <p:nvSpPr>
          <p:cNvPr id="23" name="Google Shape;23;p4"/>
          <p:cNvSpPr/>
          <p:nvPr/>
        </p:nvSpPr>
        <p:spPr>
          <a:xfrm>
            <a:off x="0" y="0"/>
            <a:ext cx="9144000" cy="5149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0" y="-1359957"/>
            <a:ext cx="1955603" cy="2841532"/>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3668900" y="4334870"/>
            <a:ext cx="1807986" cy="594317"/>
          </a:xfrm>
          <a:prstGeom prst="rect">
            <a:avLst/>
          </a:prstGeom>
          <a:noFill/>
          <a:ln>
            <a:noFill/>
          </a:ln>
        </p:spPr>
      </p:pic>
      <p:sp>
        <p:nvSpPr>
          <p:cNvPr id="26" name="Google Shape;26;p4"/>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 name="Google Shape;27;p4"/>
          <p:cNvSpPr txBox="1"/>
          <p:nvPr>
            <p:ph idx="1" type="body"/>
          </p:nvPr>
        </p:nvSpPr>
        <p:spPr>
          <a:xfrm>
            <a:off x="901304" y="1507061"/>
            <a:ext cx="7341300" cy="9216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0"/>
              </a:spcBef>
              <a:spcAft>
                <a:spcPts val="0"/>
              </a:spcAft>
              <a:buClr>
                <a:schemeClr val="lt1"/>
              </a:buClr>
              <a:buSzPts val="4500"/>
              <a:buFont typeface="Arial"/>
              <a:buNone/>
              <a:defRPr b="1" i="0" sz="4500">
                <a:solidFill>
                  <a:schemeClr val="lt1"/>
                </a:solidFill>
                <a:latin typeface="Merriweather Sans"/>
                <a:ea typeface="Merriweather Sans"/>
                <a:cs typeface="Merriweather Sans"/>
                <a:sym typeface="Merriweather Sans"/>
              </a:defRPr>
            </a:lvl1pPr>
            <a:lvl2pPr indent="-342900" lvl="1" marL="914400" algn="l">
              <a:lnSpc>
                <a:spcPct val="90000"/>
              </a:lnSpc>
              <a:spcBef>
                <a:spcPts val="400"/>
              </a:spcBef>
              <a:spcAft>
                <a:spcPts val="0"/>
              </a:spcAft>
              <a:buClr>
                <a:schemeClr val="dk1"/>
              </a:buClr>
              <a:buSzPts val="1800"/>
              <a:buChar char="•"/>
              <a:defRPr b="1" i="0">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Char char="•"/>
              <a:defRPr b="1" i="0">
                <a:latin typeface="Arial"/>
                <a:ea typeface="Arial"/>
                <a:cs typeface="Arial"/>
                <a:sym typeface="Arial"/>
              </a:defRPr>
            </a:lvl3pPr>
            <a:lvl4pPr indent="-317500" lvl="3" marL="1828800" algn="l">
              <a:lnSpc>
                <a:spcPct val="90000"/>
              </a:lnSpc>
              <a:spcBef>
                <a:spcPts val="400"/>
              </a:spcBef>
              <a:spcAft>
                <a:spcPts val="0"/>
              </a:spcAft>
              <a:buClr>
                <a:schemeClr val="dk1"/>
              </a:buClr>
              <a:buSzPts val="1400"/>
              <a:buChar char="•"/>
              <a:defRPr b="1" i="0">
                <a:latin typeface="Arial"/>
                <a:ea typeface="Arial"/>
                <a:cs typeface="Arial"/>
                <a:sym typeface="Arial"/>
              </a:defRPr>
            </a:lvl4pPr>
            <a:lvl5pPr indent="-317500" lvl="4" marL="2286000" algn="l">
              <a:lnSpc>
                <a:spcPct val="90000"/>
              </a:lnSpc>
              <a:spcBef>
                <a:spcPts val="400"/>
              </a:spcBef>
              <a:spcAft>
                <a:spcPts val="0"/>
              </a:spcAft>
              <a:buClr>
                <a:schemeClr val="dk1"/>
              </a:buClr>
              <a:buSzPts val="1400"/>
              <a:buChar char="•"/>
              <a:defRPr b="1" i="0">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 name="Google Shape;28;p4"/>
          <p:cNvSpPr txBox="1"/>
          <p:nvPr>
            <p:ph idx="2" type="body"/>
          </p:nvPr>
        </p:nvSpPr>
        <p:spPr>
          <a:xfrm>
            <a:off x="901304" y="3208874"/>
            <a:ext cx="7341300" cy="3294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1500"/>
              <a:buNone/>
              <a:defRPr b="0" i="1" sz="15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 name="Google Shape;29;p4"/>
          <p:cNvSpPr txBox="1"/>
          <p:nvPr>
            <p:ph idx="3" type="body"/>
          </p:nvPr>
        </p:nvSpPr>
        <p:spPr>
          <a:xfrm>
            <a:off x="901304" y="2428552"/>
            <a:ext cx="7341300" cy="434700"/>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0"/>
              </a:spcBef>
              <a:spcAft>
                <a:spcPts val="0"/>
              </a:spcAft>
              <a:buClr>
                <a:schemeClr val="lt1"/>
              </a:buClr>
              <a:buSzPts val="2100"/>
              <a:buNone/>
              <a:defRPr b="0" i="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ion 2">
  <p:cSld name="TITLE Option 2">
    <p:spTree>
      <p:nvGrpSpPr>
        <p:cNvPr id="30" name="Shape 30"/>
        <p:cNvGrpSpPr/>
        <p:nvPr/>
      </p:nvGrpSpPr>
      <p:grpSpPr>
        <a:xfrm>
          <a:off x="0" y="0"/>
          <a:ext cx="0" cy="0"/>
          <a:chOff x="0" y="0"/>
          <a:chExt cx="0" cy="0"/>
        </a:xfrm>
      </p:grpSpPr>
      <p:sp>
        <p:nvSpPr>
          <p:cNvPr id="31" name="Google Shape;31;p5"/>
          <p:cNvSpPr/>
          <p:nvPr/>
        </p:nvSpPr>
        <p:spPr>
          <a:xfrm>
            <a:off x="0" y="0"/>
            <a:ext cx="3429000" cy="5149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grpSp>
        <p:nvGrpSpPr>
          <p:cNvPr id="32" name="Google Shape;32;p5"/>
          <p:cNvGrpSpPr/>
          <p:nvPr/>
        </p:nvGrpSpPr>
        <p:grpSpPr>
          <a:xfrm>
            <a:off x="64098" y="60809"/>
            <a:ext cx="3362656" cy="5021882"/>
            <a:chOff x="85468" y="81079"/>
            <a:chExt cx="4486532" cy="6695842"/>
          </a:xfrm>
        </p:grpSpPr>
        <p:cxnSp>
          <p:nvCxnSpPr>
            <p:cNvPr id="33" name="Google Shape;33;p5"/>
            <p:cNvCxnSpPr/>
            <p:nvPr/>
          </p:nvCxnSpPr>
          <p:spPr>
            <a:xfrm rot="10800000">
              <a:off x="85500" y="81079"/>
              <a:ext cx="4486500" cy="0"/>
            </a:xfrm>
            <a:prstGeom prst="straightConnector1">
              <a:avLst/>
            </a:prstGeom>
            <a:noFill/>
            <a:ln cap="flat" cmpd="sng" w="9525">
              <a:solidFill>
                <a:srgbClr val="C00000"/>
              </a:solidFill>
              <a:prstDash val="solid"/>
              <a:miter lim="800000"/>
              <a:headEnd len="sm" w="sm" type="none"/>
              <a:tailEnd len="sm" w="sm" type="none"/>
            </a:ln>
          </p:spPr>
        </p:cxnSp>
        <p:cxnSp>
          <p:nvCxnSpPr>
            <p:cNvPr id="34" name="Google Shape;34;p5"/>
            <p:cNvCxnSpPr/>
            <p:nvPr/>
          </p:nvCxnSpPr>
          <p:spPr>
            <a:xfrm>
              <a:off x="85468" y="81079"/>
              <a:ext cx="0" cy="6695700"/>
            </a:xfrm>
            <a:prstGeom prst="straightConnector1">
              <a:avLst/>
            </a:prstGeom>
            <a:noFill/>
            <a:ln cap="flat" cmpd="sng" w="9525">
              <a:solidFill>
                <a:srgbClr val="C00000"/>
              </a:solidFill>
              <a:prstDash val="solid"/>
              <a:miter lim="800000"/>
              <a:headEnd len="sm" w="sm" type="none"/>
              <a:tailEnd len="sm" w="sm" type="none"/>
            </a:ln>
          </p:spPr>
        </p:cxnSp>
        <p:cxnSp>
          <p:nvCxnSpPr>
            <p:cNvPr id="35" name="Google Shape;35;p5"/>
            <p:cNvCxnSpPr/>
            <p:nvPr/>
          </p:nvCxnSpPr>
          <p:spPr>
            <a:xfrm rot="10800000">
              <a:off x="85500" y="6776921"/>
              <a:ext cx="4486500" cy="0"/>
            </a:xfrm>
            <a:prstGeom prst="straightConnector1">
              <a:avLst/>
            </a:prstGeom>
            <a:noFill/>
            <a:ln cap="flat" cmpd="sng" w="9525">
              <a:solidFill>
                <a:srgbClr val="C00000"/>
              </a:solidFill>
              <a:prstDash val="solid"/>
              <a:miter lim="800000"/>
              <a:headEnd len="sm" w="sm" type="none"/>
              <a:tailEnd len="sm" w="sm" type="none"/>
            </a:ln>
          </p:spPr>
        </p:cxnSp>
      </p:grpSp>
      <p:pic>
        <p:nvPicPr>
          <p:cNvPr id="36" name="Google Shape;36;p5"/>
          <p:cNvPicPr preferRelativeResize="0"/>
          <p:nvPr/>
        </p:nvPicPr>
        <p:blipFill rotWithShape="1">
          <a:blip r:embed="rId2">
            <a:alphaModFix/>
          </a:blip>
          <a:srcRect b="0" l="0" r="0" t="0"/>
          <a:stretch/>
        </p:blipFill>
        <p:spPr>
          <a:xfrm>
            <a:off x="0" y="-997872"/>
            <a:ext cx="1539882" cy="2237480"/>
          </a:xfrm>
          <a:prstGeom prst="rect">
            <a:avLst/>
          </a:prstGeom>
          <a:noFill/>
          <a:ln>
            <a:noFill/>
          </a:ln>
        </p:spPr>
      </p:pic>
      <p:pic>
        <p:nvPicPr>
          <p:cNvPr id="37" name="Google Shape;37;p5"/>
          <p:cNvPicPr preferRelativeResize="0"/>
          <p:nvPr/>
        </p:nvPicPr>
        <p:blipFill rotWithShape="1">
          <a:blip r:embed="rId3">
            <a:alphaModFix/>
          </a:blip>
          <a:srcRect b="0" l="0" r="0" t="0"/>
          <a:stretch/>
        </p:blipFill>
        <p:spPr>
          <a:xfrm>
            <a:off x="384560" y="4461656"/>
            <a:ext cx="1807986" cy="594317"/>
          </a:xfrm>
          <a:prstGeom prst="rect">
            <a:avLst/>
          </a:prstGeom>
          <a:noFill/>
          <a:ln>
            <a:noFill/>
          </a:ln>
        </p:spPr>
      </p:pic>
      <p:sp>
        <p:nvSpPr>
          <p:cNvPr id="38" name="Google Shape;38;p5"/>
          <p:cNvSpPr txBox="1"/>
          <p:nvPr>
            <p:ph idx="1" type="body"/>
          </p:nvPr>
        </p:nvSpPr>
        <p:spPr>
          <a:xfrm>
            <a:off x="508207" y="3294382"/>
            <a:ext cx="2496600" cy="537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1500"/>
              <a:buNone/>
              <a:defRPr b="0" i="1" sz="15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5"/>
          <p:cNvSpPr/>
          <p:nvPr>
            <p:ph idx="2" type="pic"/>
          </p:nvPr>
        </p:nvSpPr>
        <p:spPr>
          <a:xfrm>
            <a:off x="3426619" y="0"/>
            <a:ext cx="5717400" cy="5149500"/>
          </a:xfrm>
          <a:prstGeom prst="rect">
            <a:avLst/>
          </a:prstGeom>
          <a:noFill/>
          <a:ln>
            <a:noFill/>
          </a:ln>
        </p:spPr>
      </p:sp>
      <p:sp>
        <p:nvSpPr>
          <p:cNvPr id="40" name="Google Shape;40;p5"/>
          <p:cNvSpPr txBox="1"/>
          <p:nvPr>
            <p:ph idx="3" type="body"/>
          </p:nvPr>
        </p:nvSpPr>
        <p:spPr>
          <a:xfrm>
            <a:off x="508207" y="2257341"/>
            <a:ext cx="2496600" cy="523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lt1"/>
              </a:buClr>
              <a:buSzPts val="1500"/>
              <a:buNone/>
              <a:defRPr b="0" i="0" sz="1500">
                <a:solidFill>
                  <a:schemeClr val="lt1"/>
                </a:solidFill>
                <a:latin typeface="Merriweather Sans"/>
                <a:ea typeface="Merriweather Sans"/>
                <a:cs typeface="Merriweather Sans"/>
                <a:sym typeface="Merriweather Sans"/>
              </a:defRPr>
            </a:lvl1pPr>
            <a:lvl2pPr indent="-323850" lvl="1" marL="914400" algn="l">
              <a:lnSpc>
                <a:spcPct val="90000"/>
              </a:lnSpc>
              <a:spcBef>
                <a:spcPts val="400"/>
              </a:spcBef>
              <a:spcAft>
                <a:spcPts val="0"/>
              </a:spcAft>
              <a:buClr>
                <a:schemeClr val="dk1"/>
              </a:buClr>
              <a:buSzPts val="1500"/>
              <a:buChar char="•"/>
              <a:defRPr b="0" i="0" sz="1500">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Char char="•"/>
              <a:defRPr b="0" i="0" sz="1500">
                <a:latin typeface="Arial"/>
                <a:ea typeface="Arial"/>
                <a:cs typeface="Arial"/>
                <a:sym typeface="Arial"/>
              </a:defRPr>
            </a:lvl3pPr>
            <a:lvl4pPr indent="-323850" lvl="3" marL="1828800" algn="l">
              <a:lnSpc>
                <a:spcPct val="90000"/>
              </a:lnSpc>
              <a:spcBef>
                <a:spcPts val="400"/>
              </a:spcBef>
              <a:spcAft>
                <a:spcPts val="0"/>
              </a:spcAft>
              <a:buClr>
                <a:schemeClr val="dk1"/>
              </a:buClr>
              <a:buSzPts val="1500"/>
              <a:buChar char="•"/>
              <a:defRPr b="0" i="0" sz="1500">
                <a:latin typeface="Arial"/>
                <a:ea typeface="Arial"/>
                <a:cs typeface="Arial"/>
                <a:sym typeface="Arial"/>
              </a:defRPr>
            </a:lvl4pPr>
            <a:lvl5pPr indent="-323850" lvl="4" marL="2286000" algn="l">
              <a:lnSpc>
                <a:spcPct val="90000"/>
              </a:lnSpc>
              <a:spcBef>
                <a:spcPts val="400"/>
              </a:spcBef>
              <a:spcAft>
                <a:spcPts val="0"/>
              </a:spcAft>
              <a:buClr>
                <a:schemeClr val="dk1"/>
              </a:buClr>
              <a:buSzPts val="1500"/>
              <a:buChar char="•"/>
              <a:defRPr b="0" i="0" sz="1500">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5"/>
          <p:cNvSpPr txBox="1"/>
          <p:nvPr>
            <p:ph idx="4" type="body"/>
          </p:nvPr>
        </p:nvSpPr>
        <p:spPr>
          <a:xfrm>
            <a:off x="508438" y="1228083"/>
            <a:ext cx="2496300" cy="10293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3000"/>
              <a:buNone/>
              <a:defRPr b="1" i="0" sz="30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ption 3">
  <p:cSld name="TITLE Option 3">
    <p:spTree>
      <p:nvGrpSpPr>
        <p:cNvPr id="42" name="Shape 42"/>
        <p:cNvGrpSpPr/>
        <p:nvPr/>
      </p:nvGrpSpPr>
      <p:grpSpPr>
        <a:xfrm>
          <a:off x="0" y="0"/>
          <a:ext cx="0" cy="0"/>
          <a:chOff x="0" y="0"/>
          <a:chExt cx="0" cy="0"/>
        </a:xfrm>
      </p:grpSpPr>
      <p:sp>
        <p:nvSpPr>
          <p:cNvPr id="43" name="Google Shape;43;p6"/>
          <p:cNvSpPr/>
          <p:nvPr/>
        </p:nvSpPr>
        <p:spPr>
          <a:xfrm>
            <a:off x="0" y="3600450"/>
            <a:ext cx="9144000" cy="154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pic>
        <p:nvPicPr>
          <p:cNvPr id="44" name="Google Shape;44;p6"/>
          <p:cNvPicPr preferRelativeResize="0"/>
          <p:nvPr/>
        </p:nvPicPr>
        <p:blipFill rotWithShape="1">
          <a:blip r:embed="rId2">
            <a:alphaModFix/>
          </a:blip>
          <a:srcRect b="0" l="0" r="0" t="0"/>
          <a:stretch/>
        </p:blipFill>
        <p:spPr>
          <a:xfrm>
            <a:off x="0" y="3601276"/>
            <a:ext cx="507147" cy="529271"/>
          </a:xfrm>
          <a:prstGeom prst="rect">
            <a:avLst/>
          </a:prstGeom>
          <a:noFill/>
          <a:ln>
            <a:noFill/>
          </a:ln>
        </p:spPr>
      </p:pic>
      <p:pic>
        <p:nvPicPr>
          <p:cNvPr id="45" name="Google Shape;45;p6"/>
          <p:cNvPicPr preferRelativeResize="0"/>
          <p:nvPr/>
        </p:nvPicPr>
        <p:blipFill rotWithShape="1">
          <a:blip r:embed="rId3">
            <a:alphaModFix/>
          </a:blip>
          <a:srcRect b="0" l="0" r="0" t="0"/>
          <a:stretch/>
        </p:blipFill>
        <p:spPr>
          <a:xfrm>
            <a:off x="7252211" y="4461656"/>
            <a:ext cx="1807986" cy="594317"/>
          </a:xfrm>
          <a:prstGeom prst="rect">
            <a:avLst/>
          </a:prstGeom>
          <a:noFill/>
          <a:ln>
            <a:noFill/>
          </a:ln>
        </p:spPr>
      </p:pic>
      <p:cxnSp>
        <p:nvCxnSpPr>
          <p:cNvPr id="46" name="Google Shape;46;p6"/>
          <p:cNvCxnSpPr/>
          <p:nvPr/>
        </p:nvCxnSpPr>
        <p:spPr>
          <a:xfrm>
            <a:off x="64101" y="3600450"/>
            <a:ext cx="0" cy="1482300"/>
          </a:xfrm>
          <a:prstGeom prst="straightConnector1">
            <a:avLst/>
          </a:prstGeom>
          <a:noFill/>
          <a:ln cap="flat" cmpd="sng" w="9525">
            <a:solidFill>
              <a:srgbClr val="C00000"/>
            </a:solidFill>
            <a:prstDash val="solid"/>
            <a:miter lim="800000"/>
            <a:headEnd len="sm" w="sm" type="none"/>
            <a:tailEnd len="sm" w="sm" type="none"/>
          </a:ln>
        </p:spPr>
      </p:cxnSp>
      <p:cxnSp>
        <p:nvCxnSpPr>
          <p:cNvPr id="47" name="Google Shape;47;p6"/>
          <p:cNvCxnSpPr/>
          <p:nvPr/>
        </p:nvCxnSpPr>
        <p:spPr>
          <a:xfrm>
            <a:off x="9079899" y="3600450"/>
            <a:ext cx="0" cy="1482300"/>
          </a:xfrm>
          <a:prstGeom prst="straightConnector1">
            <a:avLst/>
          </a:prstGeom>
          <a:noFill/>
          <a:ln cap="flat" cmpd="sng" w="9525">
            <a:solidFill>
              <a:srgbClr val="C00000"/>
            </a:solidFill>
            <a:prstDash val="solid"/>
            <a:miter lim="800000"/>
            <a:headEnd len="sm" w="sm" type="none"/>
            <a:tailEnd len="sm" w="sm" type="none"/>
          </a:ln>
        </p:spPr>
      </p:cxnSp>
      <p:cxnSp>
        <p:nvCxnSpPr>
          <p:cNvPr id="48" name="Google Shape;48;p6"/>
          <p:cNvCxnSpPr/>
          <p:nvPr/>
        </p:nvCxnSpPr>
        <p:spPr>
          <a:xfrm rot="10800000">
            <a:off x="63999" y="5082691"/>
            <a:ext cx="9015900" cy="0"/>
          </a:xfrm>
          <a:prstGeom prst="straightConnector1">
            <a:avLst/>
          </a:prstGeom>
          <a:noFill/>
          <a:ln cap="flat" cmpd="sng" w="9525">
            <a:solidFill>
              <a:srgbClr val="C00000"/>
            </a:solidFill>
            <a:prstDash val="solid"/>
            <a:miter lim="800000"/>
            <a:headEnd len="sm" w="sm" type="none"/>
            <a:tailEnd len="sm" w="sm" type="none"/>
          </a:ln>
        </p:spPr>
      </p:cxnSp>
      <p:sp>
        <p:nvSpPr>
          <p:cNvPr id="49" name="Google Shape;49;p6"/>
          <p:cNvSpPr txBox="1"/>
          <p:nvPr>
            <p:ph idx="1" type="body"/>
          </p:nvPr>
        </p:nvSpPr>
        <p:spPr>
          <a:xfrm>
            <a:off x="502672" y="4639816"/>
            <a:ext cx="6512700" cy="298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1500"/>
              <a:buNone/>
              <a:defRPr b="0" i="1" sz="15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 name="Google Shape;50;p6"/>
          <p:cNvSpPr/>
          <p:nvPr>
            <p:ph idx="2" type="pic"/>
          </p:nvPr>
        </p:nvSpPr>
        <p:spPr>
          <a:xfrm>
            <a:off x="0" y="0"/>
            <a:ext cx="9144000" cy="3600600"/>
          </a:xfrm>
          <a:prstGeom prst="rect">
            <a:avLst/>
          </a:prstGeom>
          <a:noFill/>
          <a:ln>
            <a:noFill/>
          </a:ln>
        </p:spPr>
      </p:sp>
      <p:sp>
        <p:nvSpPr>
          <p:cNvPr id="51" name="Google Shape;51;p6"/>
          <p:cNvSpPr txBox="1"/>
          <p:nvPr>
            <p:ph idx="3" type="body"/>
          </p:nvPr>
        </p:nvSpPr>
        <p:spPr>
          <a:xfrm>
            <a:off x="502674" y="3725483"/>
            <a:ext cx="6453300" cy="469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lt1"/>
              </a:buClr>
              <a:buSzPts val="3000"/>
              <a:buNone/>
              <a:defRPr b="1" i="0" sz="30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 name="Google Shape;52;p6"/>
          <p:cNvSpPr txBox="1"/>
          <p:nvPr>
            <p:ph idx="4" type="body"/>
          </p:nvPr>
        </p:nvSpPr>
        <p:spPr>
          <a:xfrm>
            <a:off x="502672" y="4194821"/>
            <a:ext cx="6453300" cy="2766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lt1"/>
              </a:buClr>
              <a:buSzPts val="1500"/>
              <a:buNone/>
              <a:defRPr b="0" i="0" sz="1500">
                <a:solidFill>
                  <a:schemeClr val="lt1"/>
                </a:solidFill>
                <a:latin typeface="Merriweather Sans"/>
                <a:ea typeface="Merriweather Sans"/>
                <a:cs typeface="Merriweather Sans"/>
                <a:sym typeface="Merriweather Sans"/>
              </a:defRPr>
            </a:lvl1pPr>
            <a:lvl2pPr indent="-323850" lvl="1" marL="914400" algn="l">
              <a:lnSpc>
                <a:spcPct val="90000"/>
              </a:lnSpc>
              <a:spcBef>
                <a:spcPts val="400"/>
              </a:spcBef>
              <a:spcAft>
                <a:spcPts val="0"/>
              </a:spcAft>
              <a:buClr>
                <a:schemeClr val="dk1"/>
              </a:buClr>
              <a:buSzPts val="1500"/>
              <a:buChar char="•"/>
              <a:defRPr b="0" i="0" sz="1500">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Char char="•"/>
              <a:defRPr b="0" i="0" sz="1500">
                <a:latin typeface="Arial"/>
                <a:ea typeface="Arial"/>
                <a:cs typeface="Arial"/>
                <a:sym typeface="Arial"/>
              </a:defRPr>
            </a:lvl3pPr>
            <a:lvl4pPr indent="-323850" lvl="3" marL="1828800" algn="l">
              <a:lnSpc>
                <a:spcPct val="90000"/>
              </a:lnSpc>
              <a:spcBef>
                <a:spcPts val="400"/>
              </a:spcBef>
              <a:spcAft>
                <a:spcPts val="0"/>
              </a:spcAft>
              <a:buClr>
                <a:schemeClr val="dk1"/>
              </a:buClr>
              <a:buSzPts val="1500"/>
              <a:buChar char="•"/>
              <a:defRPr b="0" i="0" sz="1500">
                <a:latin typeface="Arial"/>
                <a:ea typeface="Arial"/>
                <a:cs typeface="Arial"/>
                <a:sym typeface="Arial"/>
              </a:defRPr>
            </a:lvl4pPr>
            <a:lvl5pPr indent="-323850" lvl="4" marL="2286000" algn="l">
              <a:lnSpc>
                <a:spcPct val="90000"/>
              </a:lnSpc>
              <a:spcBef>
                <a:spcPts val="400"/>
              </a:spcBef>
              <a:spcAft>
                <a:spcPts val="0"/>
              </a:spcAft>
              <a:buClr>
                <a:schemeClr val="dk1"/>
              </a:buClr>
              <a:buSzPts val="1500"/>
              <a:buChar char="•"/>
              <a:defRPr b="0" i="0" sz="1500">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53" name="Shape 53"/>
        <p:cNvGrpSpPr/>
        <p:nvPr/>
      </p:nvGrpSpPr>
      <p:grpSpPr>
        <a:xfrm>
          <a:off x="0" y="0"/>
          <a:ext cx="0" cy="0"/>
          <a:chOff x="0" y="0"/>
          <a:chExt cx="0" cy="0"/>
        </a:xfrm>
      </p:grpSpPr>
      <p:sp>
        <p:nvSpPr>
          <p:cNvPr id="54" name="Google Shape;54;p7"/>
          <p:cNvSpPr/>
          <p:nvPr/>
        </p:nvSpPr>
        <p:spPr>
          <a:xfrm>
            <a:off x="0" y="4629150"/>
            <a:ext cx="9144000" cy="520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pic>
        <p:nvPicPr>
          <p:cNvPr id="55" name="Google Shape;55;p7"/>
          <p:cNvPicPr preferRelativeResize="0"/>
          <p:nvPr/>
        </p:nvPicPr>
        <p:blipFill rotWithShape="1">
          <a:blip r:embed="rId2">
            <a:alphaModFix/>
          </a:blip>
          <a:srcRect b="0" l="0" r="0" t="0"/>
          <a:stretch/>
        </p:blipFill>
        <p:spPr>
          <a:xfrm>
            <a:off x="-5488" y="4461796"/>
            <a:ext cx="2664620" cy="875911"/>
          </a:xfrm>
          <a:prstGeom prst="rect">
            <a:avLst/>
          </a:prstGeom>
          <a:noFill/>
          <a:ln>
            <a:noFill/>
          </a:ln>
        </p:spPr>
      </p:pic>
      <p:sp>
        <p:nvSpPr>
          <p:cNvPr id="56" name="Google Shape;56;p7"/>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7" name="Google Shape;57;p7"/>
          <p:cNvPicPr preferRelativeResize="0"/>
          <p:nvPr/>
        </p:nvPicPr>
        <p:blipFill rotWithShape="1">
          <a:blip r:embed="rId3">
            <a:alphaModFix/>
          </a:blip>
          <a:srcRect b="0" l="0" r="0" t="0"/>
          <a:stretch/>
        </p:blipFill>
        <p:spPr>
          <a:xfrm>
            <a:off x="394841" y="-123945"/>
            <a:ext cx="353318" cy="513379"/>
          </a:xfrm>
          <a:prstGeom prst="rect">
            <a:avLst/>
          </a:prstGeom>
          <a:noFill/>
          <a:ln>
            <a:noFill/>
          </a:ln>
        </p:spPr>
      </p:pic>
      <p:sp>
        <p:nvSpPr>
          <p:cNvPr id="58" name="Google Shape;58;p7"/>
          <p:cNvSpPr txBox="1"/>
          <p:nvPr>
            <p:ph idx="1" type="body"/>
          </p:nvPr>
        </p:nvSpPr>
        <p:spPr>
          <a:xfrm>
            <a:off x="506726" y="408986"/>
            <a:ext cx="8114700" cy="564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1"/>
              </a:buClr>
              <a:buSzPts val="2700"/>
              <a:buNone/>
              <a:defRPr b="1" i="0" sz="2700" u="sng">
                <a:solidFill>
                  <a:schemeClr val="dk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 name="Google Shape;59;p7"/>
          <p:cNvSpPr/>
          <p:nvPr>
            <p:ph idx="2" type="media"/>
          </p:nvPr>
        </p:nvSpPr>
        <p:spPr>
          <a:xfrm>
            <a:off x="1828800" y="1141306"/>
            <a:ext cx="5486400" cy="30861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1"/>
              </a:buClr>
              <a:buSzPts val="1500"/>
              <a:buFont typeface="Arial"/>
              <a:buNone/>
              <a:defRPr b="0" i="0" sz="1500" u="none" cap="none" strike="noStrike">
                <a:solidFill>
                  <a:schemeClr val="dk1"/>
                </a:solidFill>
                <a:latin typeface="Merriweather Sans"/>
                <a:ea typeface="Merriweather Sans"/>
                <a:cs typeface="Merriweather Sans"/>
                <a:sym typeface="Merriweather Sans"/>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0" name="Google Shape;60;p7"/>
          <p:cNvSpPr txBox="1"/>
          <p:nvPr/>
        </p:nvSpPr>
        <p:spPr>
          <a:xfrm>
            <a:off x="8514044" y="4711557"/>
            <a:ext cx="534300" cy="2775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fld id="{00000000-1234-1234-1234-123412341234}" type="slidenum">
              <a:rPr b="1" i="0" lang="en" sz="1400" u="sng" cap="none" strike="noStrike">
                <a:solidFill>
                  <a:schemeClr val="lt1"/>
                </a:solidFill>
                <a:latin typeface="Merriweather Sans"/>
                <a:ea typeface="Merriweather Sans"/>
                <a:cs typeface="Merriweather Sans"/>
                <a:sym typeface="Merriweather Sans"/>
              </a:rPr>
              <a:t>‹#›</a:t>
            </a:fld>
            <a:endParaRPr b="1" i="0" sz="1400" u="sng" cap="none" strike="noStrike">
              <a:solidFill>
                <a:schemeClr val="lt1"/>
              </a:solidFill>
              <a:latin typeface="Merriweather Sans"/>
              <a:ea typeface="Merriweather Sans"/>
              <a:cs typeface="Merriweather Sans"/>
              <a:sym typeface="Merriweather Sans"/>
            </a:endParaRPr>
          </a:p>
        </p:txBody>
      </p:sp>
      <p:sp>
        <p:nvSpPr>
          <p:cNvPr id="61" name="Google Shape;61;p7"/>
          <p:cNvSpPr txBox="1"/>
          <p:nvPr>
            <p:ph idx="3" type="body"/>
          </p:nvPr>
        </p:nvSpPr>
        <p:spPr>
          <a:xfrm>
            <a:off x="5115277" y="4733281"/>
            <a:ext cx="3395700" cy="207300"/>
          </a:xfrm>
          <a:prstGeom prst="rect">
            <a:avLst/>
          </a:prstGeom>
          <a:noFill/>
          <a:ln>
            <a:noFill/>
          </a:ln>
        </p:spPr>
        <p:txBody>
          <a:bodyPr anchorCtr="0" anchor="t" bIns="34275" lIns="68575" spcFirstLastPara="1" rIns="68575" wrap="square" tIns="34275">
            <a:normAutofit/>
          </a:bodyPr>
          <a:lstStyle>
            <a:lvl1pPr indent="-228600" lvl="0" marL="457200" algn="r">
              <a:lnSpc>
                <a:spcPct val="90000"/>
              </a:lnSpc>
              <a:spcBef>
                <a:spcPts val="800"/>
              </a:spcBef>
              <a:spcAft>
                <a:spcPts val="0"/>
              </a:spcAft>
              <a:buClr>
                <a:schemeClr val="lt1"/>
              </a:buClr>
              <a:buSzPts val="1400"/>
              <a:buNone/>
              <a:defRPr b="1" i="0" sz="14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guide id="29" orient="horz" pos="30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2" name="Shape 62"/>
        <p:cNvGrpSpPr/>
        <p:nvPr/>
      </p:nvGrpSpPr>
      <p:grpSpPr>
        <a:xfrm>
          <a:off x="0" y="0"/>
          <a:ext cx="0" cy="0"/>
          <a:chOff x="0" y="0"/>
          <a:chExt cx="0" cy="0"/>
        </a:xfrm>
      </p:grpSpPr>
      <p:sp>
        <p:nvSpPr>
          <p:cNvPr id="63" name="Google Shape;63;p8"/>
          <p:cNvSpPr/>
          <p:nvPr/>
        </p:nvSpPr>
        <p:spPr>
          <a:xfrm>
            <a:off x="0" y="4629150"/>
            <a:ext cx="9144000" cy="520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pic>
        <p:nvPicPr>
          <p:cNvPr id="64" name="Google Shape;64;p8"/>
          <p:cNvPicPr preferRelativeResize="0"/>
          <p:nvPr/>
        </p:nvPicPr>
        <p:blipFill rotWithShape="1">
          <a:blip r:embed="rId2">
            <a:alphaModFix/>
          </a:blip>
          <a:srcRect b="0" l="0" r="0" t="0"/>
          <a:stretch/>
        </p:blipFill>
        <p:spPr>
          <a:xfrm>
            <a:off x="-5488" y="4461796"/>
            <a:ext cx="2664620" cy="875911"/>
          </a:xfrm>
          <a:prstGeom prst="rect">
            <a:avLst/>
          </a:prstGeom>
          <a:noFill/>
          <a:ln>
            <a:noFill/>
          </a:ln>
        </p:spPr>
      </p:pic>
      <p:sp>
        <p:nvSpPr>
          <p:cNvPr id="65" name="Google Shape;65;p8"/>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6" name="Google Shape;66;p8"/>
          <p:cNvPicPr preferRelativeResize="0"/>
          <p:nvPr/>
        </p:nvPicPr>
        <p:blipFill rotWithShape="1">
          <a:blip r:embed="rId3">
            <a:alphaModFix/>
          </a:blip>
          <a:srcRect b="0" l="0" r="0" t="0"/>
          <a:stretch/>
        </p:blipFill>
        <p:spPr>
          <a:xfrm>
            <a:off x="394841" y="-123945"/>
            <a:ext cx="353318" cy="513379"/>
          </a:xfrm>
          <a:prstGeom prst="rect">
            <a:avLst/>
          </a:prstGeom>
          <a:noFill/>
          <a:ln>
            <a:noFill/>
          </a:ln>
        </p:spPr>
      </p:pic>
      <p:sp>
        <p:nvSpPr>
          <p:cNvPr id="67" name="Google Shape;67;p8"/>
          <p:cNvSpPr txBox="1"/>
          <p:nvPr/>
        </p:nvSpPr>
        <p:spPr>
          <a:xfrm>
            <a:off x="506726" y="408986"/>
            <a:ext cx="15333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n" sz="2700" u="sng" cap="none" strike="noStrike">
                <a:solidFill>
                  <a:schemeClr val="dk1"/>
                </a:solidFill>
                <a:latin typeface="Merriweather Sans"/>
                <a:ea typeface="Merriweather Sans"/>
                <a:cs typeface="Merriweather Sans"/>
                <a:sym typeface="Merriweather Sans"/>
              </a:rPr>
              <a:t>Agenda</a:t>
            </a:r>
            <a:endParaRPr sz="1100"/>
          </a:p>
        </p:txBody>
      </p:sp>
      <p:sp>
        <p:nvSpPr>
          <p:cNvPr id="68" name="Google Shape;68;p8"/>
          <p:cNvSpPr txBox="1"/>
          <p:nvPr/>
        </p:nvSpPr>
        <p:spPr>
          <a:xfrm>
            <a:off x="8514044" y="4711557"/>
            <a:ext cx="534300" cy="2775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fld id="{00000000-1234-1234-1234-123412341234}" type="slidenum">
              <a:rPr b="1" i="0" lang="en" sz="1400" u="sng" cap="none" strike="noStrike">
                <a:solidFill>
                  <a:schemeClr val="lt1"/>
                </a:solidFill>
                <a:latin typeface="Merriweather Sans"/>
                <a:ea typeface="Merriweather Sans"/>
                <a:cs typeface="Merriweather Sans"/>
                <a:sym typeface="Merriweather Sans"/>
              </a:rPr>
              <a:t>‹#›</a:t>
            </a:fld>
            <a:endParaRPr b="1" i="0" sz="1400" u="sng" cap="none" strike="noStrike">
              <a:solidFill>
                <a:schemeClr val="lt1"/>
              </a:solidFill>
              <a:latin typeface="Merriweather Sans"/>
              <a:ea typeface="Merriweather Sans"/>
              <a:cs typeface="Merriweather Sans"/>
              <a:sym typeface="Merriweather Sans"/>
            </a:endParaRPr>
          </a:p>
        </p:txBody>
      </p:sp>
      <p:sp>
        <p:nvSpPr>
          <p:cNvPr id="69" name="Google Shape;69;p8"/>
          <p:cNvSpPr txBox="1"/>
          <p:nvPr>
            <p:ph idx="1" type="body"/>
          </p:nvPr>
        </p:nvSpPr>
        <p:spPr>
          <a:xfrm>
            <a:off x="5115277" y="4733281"/>
            <a:ext cx="3395700" cy="207300"/>
          </a:xfrm>
          <a:prstGeom prst="rect">
            <a:avLst/>
          </a:prstGeom>
          <a:noFill/>
          <a:ln>
            <a:noFill/>
          </a:ln>
        </p:spPr>
        <p:txBody>
          <a:bodyPr anchorCtr="0" anchor="t" bIns="34275" lIns="68575" spcFirstLastPara="1" rIns="68575" wrap="square" tIns="34275">
            <a:normAutofit/>
          </a:bodyPr>
          <a:lstStyle>
            <a:lvl1pPr indent="-228600" lvl="0" marL="457200" algn="r">
              <a:lnSpc>
                <a:spcPct val="90000"/>
              </a:lnSpc>
              <a:spcBef>
                <a:spcPts val="800"/>
              </a:spcBef>
              <a:spcAft>
                <a:spcPts val="0"/>
              </a:spcAft>
              <a:buClr>
                <a:schemeClr val="lt1"/>
              </a:buClr>
              <a:buSzPts val="1400"/>
              <a:buNone/>
              <a:defRPr b="1" i="0" sz="14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 name="Google Shape;70;p8"/>
          <p:cNvSpPr txBox="1"/>
          <p:nvPr>
            <p:ph idx="2" type="body"/>
          </p:nvPr>
        </p:nvSpPr>
        <p:spPr>
          <a:xfrm>
            <a:off x="504635" y="1054894"/>
            <a:ext cx="8183100" cy="3301500"/>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0"/>
              </a:spcBef>
              <a:spcAft>
                <a:spcPts val="0"/>
              </a:spcAft>
              <a:buClr>
                <a:schemeClr val="dk1"/>
              </a:buClr>
              <a:buSzPts val="1500"/>
              <a:buFont typeface="Arial"/>
              <a:buChar char="•"/>
              <a:defRPr b="1" i="0" sz="1500">
                <a:latin typeface="Merriweather Sans"/>
                <a:ea typeface="Merriweather Sans"/>
                <a:cs typeface="Merriweather Sans"/>
                <a:sym typeface="Merriweather Sans"/>
              </a:defRPr>
            </a:lvl1pPr>
            <a:lvl2pPr indent="-304800" lvl="1" marL="914400" algn="l">
              <a:lnSpc>
                <a:spcPct val="100000"/>
              </a:lnSpc>
              <a:spcBef>
                <a:spcPts val="400"/>
              </a:spcBef>
              <a:spcAft>
                <a:spcPts val="0"/>
              </a:spcAft>
              <a:buClr>
                <a:schemeClr val="dk1"/>
              </a:buClr>
              <a:buSzPts val="1200"/>
              <a:buChar char="•"/>
              <a:defRPr b="0" i="0" sz="1200">
                <a:latin typeface="Merriweather Sans"/>
                <a:ea typeface="Merriweather Sans"/>
                <a:cs typeface="Merriweather Sans"/>
                <a:sym typeface="Merriweather Sans"/>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ption 1">
  <p:cSld name="CONTENT Option 1">
    <p:spTree>
      <p:nvGrpSpPr>
        <p:cNvPr id="71" name="Shape 71"/>
        <p:cNvGrpSpPr/>
        <p:nvPr/>
      </p:nvGrpSpPr>
      <p:grpSpPr>
        <a:xfrm>
          <a:off x="0" y="0"/>
          <a:ext cx="0" cy="0"/>
          <a:chOff x="0" y="0"/>
          <a:chExt cx="0" cy="0"/>
        </a:xfrm>
      </p:grpSpPr>
      <p:sp>
        <p:nvSpPr>
          <p:cNvPr id="72" name="Google Shape;72;p9"/>
          <p:cNvSpPr/>
          <p:nvPr/>
        </p:nvSpPr>
        <p:spPr>
          <a:xfrm>
            <a:off x="0" y="4629150"/>
            <a:ext cx="9144000" cy="520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pic>
        <p:nvPicPr>
          <p:cNvPr id="73" name="Google Shape;73;p9"/>
          <p:cNvPicPr preferRelativeResize="0"/>
          <p:nvPr/>
        </p:nvPicPr>
        <p:blipFill rotWithShape="1">
          <a:blip r:embed="rId2">
            <a:alphaModFix/>
          </a:blip>
          <a:srcRect b="0" l="0" r="0" t="0"/>
          <a:stretch/>
        </p:blipFill>
        <p:spPr>
          <a:xfrm>
            <a:off x="-5488" y="4461796"/>
            <a:ext cx="2664620" cy="875911"/>
          </a:xfrm>
          <a:prstGeom prst="rect">
            <a:avLst/>
          </a:prstGeom>
          <a:noFill/>
          <a:ln>
            <a:noFill/>
          </a:ln>
        </p:spPr>
      </p:pic>
      <p:sp>
        <p:nvSpPr>
          <p:cNvPr id="74" name="Google Shape;74;p9"/>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5" name="Google Shape;75;p9"/>
          <p:cNvPicPr preferRelativeResize="0"/>
          <p:nvPr/>
        </p:nvPicPr>
        <p:blipFill rotWithShape="1">
          <a:blip r:embed="rId3">
            <a:alphaModFix/>
          </a:blip>
          <a:srcRect b="0" l="0" r="0" t="0"/>
          <a:stretch/>
        </p:blipFill>
        <p:spPr>
          <a:xfrm>
            <a:off x="394841" y="-123945"/>
            <a:ext cx="353318" cy="513379"/>
          </a:xfrm>
          <a:prstGeom prst="rect">
            <a:avLst/>
          </a:prstGeom>
          <a:noFill/>
          <a:ln>
            <a:noFill/>
          </a:ln>
        </p:spPr>
      </p:pic>
      <p:sp>
        <p:nvSpPr>
          <p:cNvPr id="76" name="Google Shape;76;p9"/>
          <p:cNvSpPr txBox="1"/>
          <p:nvPr>
            <p:ph idx="1" type="body"/>
          </p:nvPr>
        </p:nvSpPr>
        <p:spPr>
          <a:xfrm>
            <a:off x="504635" y="409046"/>
            <a:ext cx="8183100" cy="508500"/>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0"/>
              </a:spcBef>
              <a:spcAft>
                <a:spcPts val="0"/>
              </a:spcAft>
              <a:buClr>
                <a:schemeClr val="dk1"/>
              </a:buClr>
              <a:buSzPts val="2700"/>
              <a:buFont typeface="Arial"/>
              <a:buNone/>
              <a:defRPr b="1" i="0" sz="2700" u="sng">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9"/>
          <p:cNvSpPr txBox="1"/>
          <p:nvPr>
            <p:ph idx="2" type="body"/>
          </p:nvPr>
        </p:nvSpPr>
        <p:spPr>
          <a:xfrm>
            <a:off x="504635" y="1054894"/>
            <a:ext cx="8183100" cy="330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1"/>
              </a:buClr>
              <a:buSzPts val="1500"/>
              <a:buNone/>
              <a:defRPr b="0" i="0" sz="1500">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9"/>
          <p:cNvSpPr txBox="1"/>
          <p:nvPr/>
        </p:nvSpPr>
        <p:spPr>
          <a:xfrm>
            <a:off x="8514044" y="4711557"/>
            <a:ext cx="534300" cy="2775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fld id="{00000000-1234-1234-1234-123412341234}" type="slidenum">
              <a:rPr b="1" i="0" lang="en" sz="1400" u="sng" cap="none" strike="noStrike">
                <a:solidFill>
                  <a:schemeClr val="lt1"/>
                </a:solidFill>
                <a:latin typeface="Merriweather Sans"/>
                <a:ea typeface="Merriweather Sans"/>
                <a:cs typeface="Merriweather Sans"/>
                <a:sym typeface="Merriweather Sans"/>
              </a:rPr>
              <a:t>‹#›</a:t>
            </a:fld>
            <a:endParaRPr b="1" i="0" sz="1400" u="sng" cap="none" strike="noStrike">
              <a:solidFill>
                <a:schemeClr val="lt1"/>
              </a:solidFill>
              <a:latin typeface="Merriweather Sans"/>
              <a:ea typeface="Merriweather Sans"/>
              <a:cs typeface="Merriweather Sans"/>
              <a:sym typeface="Merriweather Sans"/>
            </a:endParaRPr>
          </a:p>
        </p:txBody>
      </p:sp>
      <p:sp>
        <p:nvSpPr>
          <p:cNvPr id="79" name="Google Shape;79;p9"/>
          <p:cNvSpPr txBox="1"/>
          <p:nvPr>
            <p:ph idx="3" type="body"/>
          </p:nvPr>
        </p:nvSpPr>
        <p:spPr>
          <a:xfrm>
            <a:off x="5115277" y="4733281"/>
            <a:ext cx="3395700" cy="207300"/>
          </a:xfrm>
          <a:prstGeom prst="rect">
            <a:avLst/>
          </a:prstGeom>
          <a:noFill/>
          <a:ln>
            <a:noFill/>
          </a:ln>
        </p:spPr>
        <p:txBody>
          <a:bodyPr anchorCtr="0" anchor="t" bIns="34275" lIns="68575" spcFirstLastPara="1" rIns="68575" wrap="square" tIns="34275">
            <a:normAutofit/>
          </a:bodyPr>
          <a:lstStyle>
            <a:lvl1pPr indent="-228600" lvl="0" marL="457200" algn="r">
              <a:lnSpc>
                <a:spcPct val="90000"/>
              </a:lnSpc>
              <a:spcBef>
                <a:spcPts val="800"/>
              </a:spcBef>
              <a:spcAft>
                <a:spcPts val="0"/>
              </a:spcAft>
              <a:buClr>
                <a:schemeClr val="lt1"/>
              </a:buClr>
              <a:buSzPts val="1400"/>
              <a:buNone/>
              <a:defRPr b="1" i="0" sz="14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ption 2">
  <p:cSld name="CONTENT Option 2">
    <p:spTree>
      <p:nvGrpSpPr>
        <p:cNvPr id="80" name="Shape 80"/>
        <p:cNvGrpSpPr/>
        <p:nvPr/>
      </p:nvGrpSpPr>
      <p:grpSpPr>
        <a:xfrm>
          <a:off x="0" y="0"/>
          <a:ext cx="0" cy="0"/>
          <a:chOff x="0" y="0"/>
          <a:chExt cx="0" cy="0"/>
        </a:xfrm>
      </p:grpSpPr>
      <p:sp>
        <p:nvSpPr>
          <p:cNvPr id="81" name="Google Shape;81;p10"/>
          <p:cNvSpPr/>
          <p:nvPr/>
        </p:nvSpPr>
        <p:spPr>
          <a:xfrm>
            <a:off x="0" y="4629150"/>
            <a:ext cx="9144000" cy="520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BC1E3E"/>
              </a:solidFill>
              <a:latin typeface="Arial"/>
              <a:ea typeface="Arial"/>
              <a:cs typeface="Arial"/>
              <a:sym typeface="Arial"/>
            </a:endParaRPr>
          </a:p>
        </p:txBody>
      </p:sp>
      <p:pic>
        <p:nvPicPr>
          <p:cNvPr id="82" name="Google Shape;82;p10"/>
          <p:cNvPicPr preferRelativeResize="0"/>
          <p:nvPr/>
        </p:nvPicPr>
        <p:blipFill rotWithShape="1">
          <a:blip r:embed="rId2">
            <a:alphaModFix/>
          </a:blip>
          <a:srcRect b="0" l="0" r="0" t="0"/>
          <a:stretch/>
        </p:blipFill>
        <p:spPr>
          <a:xfrm>
            <a:off x="-5488" y="4461796"/>
            <a:ext cx="2664620" cy="875911"/>
          </a:xfrm>
          <a:prstGeom prst="rect">
            <a:avLst/>
          </a:prstGeom>
          <a:noFill/>
          <a:ln>
            <a:noFill/>
          </a:ln>
        </p:spPr>
      </p:pic>
      <p:sp>
        <p:nvSpPr>
          <p:cNvPr id="83" name="Google Shape;83;p10"/>
          <p:cNvSpPr/>
          <p:nvPr/>
        </p:nvSpPr>
        <p:spPr>
          <a:xfrm>
            <a:off x="64101" y="60809"/>
            <a:ext cx="9015900" cy="5022000"/>
          </a:xfrm>
          <a:prstGeom prst="rect">
            <a:avLst/>
          </a:prstGeom>
          <a:noFill/>
          <a:ln cap="flat" cmpd="sng" w="9525">
            <a:solidFill>
              <a:srgbClr val="BA0C2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4" name="Google Shape;84;p10"/>
          <p:cNvPicPr preferRelativeResize="0"/>
          <p:nvPr/>
        </p:nvPicPr>
        <p:blipFill rotWithShape="1">
          <a:blip r:embed="rId3">
            <a:alphaModFix/>
          </a:blip>
          <a:srcRect b="0" l="0" r="0" t="0"/>
          <a:stretch/>
        </p:blipFill>
        <p:spPr>
          <a:xfrm>
            <a:off x="394841" y="-123945"/>
            <a:ext cx="353318" cy="513379"/>
          </a:xfrm>
          <a:prstGeom prst="rect">
            <a:avLst/>
          </a:prstGeom>
          <a:noFill/>
          <a:ln>
            <a:noFill/>
          </a:ln>
        </p:spPr>
      </p:pic>
      <p:sp>
        <p:nvSpPr>
          <p:cNvPr id="85" name="Google Shape;85;p10"/>
          <p:cNvSpPr txBox="1"/>
          <p:nvPr>
            <p:ph idx="1" type="body"/>
          </p:nvPr>
        </p:nvSpPr>
        <p:spPr>
          <a:xfrm>
            <a:off x="504635" y="1054894"/>
            <a:ext cx="3771000" cy="3301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1"/>
              </a:buClr>
              <a:buSzPts val="1500"/>
              <a:buNone/>
              <a:defRPr b="0" i="0" sz="1500">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0"/>
          <p:cNvSpPr txBox="1"/>
          <p:nvPr>
            <p:ph idx="2" type="body"/>
          </p:nvPr>
        </p:nvSpPr>
        <p:spPr>
          <a:xfrm>
            <a:off x="504825" y="408986"/>
            <a:ext cx="3770700" cy="496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0"/>
              </a:spcBef>
              <a:spcAft>
                <a:spcPts val="0"/>
              </a:spcAft>
              <a:buClr>
                <a:schemeClr val="dk1"/>
              </a:buClr>
              <a:buSzPts val="2400"/>
              <a:buNone/>
              <a:defRPr b="1" i="0" sz="2400" u="sng">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0"/>
          <p:cNvSpPr txBox="1"/>
          <p:nvPr>
            <p:ph idx="3" type="body"/>
          </p:nvPr>
        </p:nvSpPr>
        <p:spPr>
          <a:xfrm>
            <a:off x="4785335" y="1054894"/>
            <a:ext cx="3771000" cy="3301500"/>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0"/>
              </a:spcBef>
              <a:spcAft>
                <a:spcPts val="0"/>
              </a:spcAft>
              <a:buClr>
                <a:schemeClr val="dk1"/>
              </a:buClr>
              <a:buSzPts val="1500"/>
              <a:buFont typeface="Arial"/>
              <a:buNone/>
              <a:defRPr b="0" i="0" sz="1500">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0"/>
          <p:cNvSpPr txBox="1"/>
          <p:nvPr>
            <p:ph idx="4" type="body"/>
          </p:nvPr>
        </p:nvSpPr>
        <p:spPr>
          <a:xfrm>
            <a:off x="4785525" y="408986"/>
            <a:ext cx="3770700" cy="496500"/>
          </a:xfrm>
          <a:prstGeom prst="rect">
            <a:avLst/>
          </a:prstGeom>
          <a:noFill/>
          <a:ln>
            <a:noFill/>
          </a:ln>
        </p:spPr>
        <p:txBody>
          <a:bodyPr anchorCtr="0" anchor="t" bIns="34275" lIns="68575" spcFirstLastPara="1" rIns="68575" wrap="square" tIns="34275">
            <a:normAutofit/>
          </a:bodyPr>
          <a:lstStyle>
            <a:lvl1pPr indent="-228600" lvl="0" marL="457200" marR="0" algn="l">
              <a:lnSpc>
                <a:spcPct val="100000"/>
              </a:lnSpc>
              <a:spcBef>
                <a:spcPts val="0"/>
              </a:spcBef>
              <a:spcAft>
                <a:spcPts val="0"/>
              </a:spcAft>
              <a:buClr>
                <a:schemeClr val="dk1"/>
              </a:buClr>
              <a:buSzPts val="2400"/>
              <a:buFont typeface="Arial"/>
              <a:buNone/>
              <a:defRPr b="1" i="0" sz="2400" u="sng">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0"/>
          <p:cNvSpPr txBox="1"/>
          <p:nvPr/>
        </p:nvSpPr>
        <p:spPr>
          <a:xfrm>
            <a:off x="8514044" y="4711557"/>
            <a:ext cx="534300" cy="2775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fld id="{00000000-1234-1234-1234-123412341234}" type="slidenum">
              <a:rPr b="1" i="0" lang="en" sz="1400" u="sng" cap="none" strike="noStrike">
                <a:solidFill>
                  <a:schemeClr val="lt1"/>
                </a:solidFill>
                <a:latin typeface="Merriweather Sans"/>
                <a:ea typeface="Merriweather Sans"/>
                <a:cs typeface="Merriweather Sans"/>
                <a:sym typeface="Merriweather Sans"/>
              </a:rPr>
              <a:t>‹#›</a:t>
            </a:fld>
            <a:endParaRPr b="1" i="0" sz="1400" u="sng" cap="none" strike="noStrike">
              <a:solidFill>
                <a:schemeClr val="lt1"/>
              </a:solidFill>
              <a:latin typeface="Merriweather Sans"/>
              <a:ea typeface="Merriweather Sans"/>
              <a:cs typeface="Merriweather Sans"/>
              <a:sym typeface="Merriweather Sans"/>
            </a:endParaRPr>
          </a:p>
        </p:txBody>
      </p:sp>
      <p:sp>
        <p:nvSpPr>
          <p:cNvPr id="90" name="Google Shape;90;p10"/>
          <p:cNvSpPr txBox="1"/>
          <p:nvPr>
            <p:ph idx="5" type="body"/>
          </p:nvPr>
        </p:nvSpPr>
        <p:spPr>
          <a:xfrm>
            <a:off x="5115277" y="4733281"/>
            <a:ext cx="3395700" cy="207300"/>
          </a:xfrm>
          <a:prstGeom prst="rect">
            <a:avLst/>
          </a:prstGeom>
          <a:noFill/>
          <a:ln>
            <a:noFill/>
          </a:ln>
        </p:spPr>
        <p:txBody>
          <a:bodyPr anchorCtr="0" anchor="t" bIns="34275" lIns="68575" spcFirstLastPara="1" rIns="68575" wrap="square" tIns="34275">
            <a:normAutofit/>
          </a:bodyPr>
          <a:lstStyle>
            <a:lvl1pPr indent="-228600" lvl="0" marL="457200" algn="r">
              <a:lnSpc>
                <a:spcPct val="90000"/>
              </a:lnSpc>
              <a:spcBef>
                <a:spcPts val="800"/>
              </a:spcBef>
              <a:spcAft>
                <a:spcPts val="0"/>
              </a:spcAft>
              <a:buClr>
                <a:schemeClr val="lt1"/>
              </a:buClr>
              <a:buSzPts val="1400"/>
              <a:buNone/>
              <a:defRPr b="1" i="0" sz="1400">
                <a:solidFill>
                  <a:schemeClr val="lt1"/>
                </a:solidFill>
                <a:latin typeface="Merriweather Sans"/>
                <a:ea typeface="Merriweather Sans"/>
                <a:cs typeface="Merriweather Sans"/>
                <a:sym typeface="Merriweather Sans"/>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3240">
          <p15:clr>
            <a:srgbClr val="FBAE40"/>
          </p15:clr>
        </p15:guide>
        <p15:guide id="4" pos="3600">
          <p15:clr>
            <a:srgbClr val="FBAE40"/>
          </p15:clr>
        </p15:guide>
        <p15:guide id="5" pos="3960">
          <p15:clr>
            <a:srgbClr val="FBAE40"/>
          </p15:clr>
        </p15:guide>
        <p15:guide id="6" pos="4320">
          <p15:clr>
            <a:srgbClr val="FBAE40"/>
          </p15:clr>
        </p15:guide>
        <p15:guide id="7" pos="4680">
          <p15:clr>
            <a:srgbClr val="FBAE40"/>
          </p15:clr>
        </p15:guide>
        <p15:guide id="8" pos="5040">
          <p15:clr>
            <a:srgbClr val="FBAE40"/>
          </p15:clr>
        </p15:guide>
        <p15:guide id="9" pos="5400">
          <p15:clr>
            <a:srgbClr val="FBAE40"/>
          </p15:clr>
        </p15:guide>
        <p15:guide id="10" pos="5760">
          <p15:clr>
            <a:srgbClr val="FBAE40"/>
          </p15:clr>
        </p15:guide>
        <p15:guide id="11" pos="2520">
          <p15:clr>
            <a:srgbClr val="FBAE40"/>
          </p15:clr>
        </p15:guide>
        <p15:guide id="12" pos="2160">
          <p15:clr>
            <a:srgbClr val="FBAE40"/>
          </p15:clr>
        </p15:guide>
        <p15:guide id="13" pos="1800">
          <p15:clr>
            <a:srgbClr val="FBAE40"/>
          </p15:clr>
        </p15:guide>
        <p15:guide id="14" pos="1440">
          <p15:clr>
            <a:srgbClr val="FBAE40"/>
          </p15:clr>
        </p15:guide>
        <p15:guide id="15" pos="1080">
          <p15:clr>
            <a:srgbClr val="FBAE40"/>
          </p15:clr>
        </p15:guide>
        <p15:guide id="16" pos="720">
          <p15:clr>
            <a:srgbClr val="FBAE40"/>
          </p15:clr>
        </p15:guide>
        <p15:guide id="17" pos="360">
          <p15:clr>
            <a:srgbClr val="FBAE40"/>
          </p15:clr>
        </p15:guide>
        <p15:guide id="18">
          <p15:clr>
            <a:srgbClr val="FBAE40"/>
          </p15:clr>
        </p15:guide>
        <p15:guide id="19" orient="horz" pos="1296">
          <p15:clr>
            <a:srgbClr val="FBAE40"/>
          </p15:clr>
        </p15:guide>
        <p15:guide id="20" orient="horz" pos="972">
          <p15:clr>
            <a:srgbClr val="FBAE40"/>
          </p15:clr>
        </p15:guide>
        <p15:guide id="21" orient="horz" pos="648">
          <p15:clr>
            <a:srgbClr val="FBAE40"/>
          </p15:clr>
        </p15:guide>
        <p15:guide id="22" orient="horz" pos="324">
          <p15:clr>
            <a:srgbClr val="FBAE40"/>
          </p15:clr>
        </p15:guide>
        <p15:guide id="23" orient="horz">
          <p15:clr>
            <a:srgbClr val="FBAE40"/>
          </p15:clr>
        </p15:guide>
        <p15:guide id="24" orient="horz" pos="1944">
          <p15:clr>
            <a:srgbClr val="FBAE40"/>
          </p15:clr>
        </p15:guide>
        <p15:guide id="25" orient="horz" pos="2268">
          <p15:clr>
            <a:srgbClr val="FBAE40"/>
          </p15:clr>
        </p15:guide>
        <p15:guide id="26" orient="horz" pos="2592">
          <p15:clr>
            <a:srgbClr val="FBAE40"/>
          </p15:clr>
        </p15:guide>
        <p15:guide id="27" orient="horz" pos="2916">
          <p15:clr>
            <a:srgbClr val="FBAE40"/>
          </p15:clr>
        </p15:guide>
        <p15:guide id="28" orient="horz" pos="324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s://doi.org/10.1186/s42774-023-00145-1" TargetMode="External"/><Relationship Id="rId4" Type="http://schemas.openxmlformats.org/officeDocument/2006/relationships/hyperlink" Target="https://doi.org/10.1186/s42774-023-00145-1" TargetMode="External"/><Relationship Id="rId5" Type="http://schemas.openxmlformats.org/officeDocument/2006/relationships/hyperlink" Target="https://archive.aoe.vt.edu/mason/Mason_f/SupersonicPres.pdf" TargetMode="External"/><Relationship Id="rId6" Type="http://schemas.openxmlformats.org/officeDocument/2006/relationships/hyperlink" Target="https://archive.aoe.vt.edu/mason/Mason_f/SupersonicPres.pdf" TargetMode="External"/><Relationship Id="rId7" Type="http://schemas.openxmlformats.org/officeDocument/2006/relationships/hyperlink" Target="https://ntrs.nasa.gov/api/citations/20100002817/downloads/20100002817.pdf" TargetMode="External"/><Relationship Id="rId8" Type="http://schemas.openxmlformats.org/officeDocument/2006/relationships/hyperlink" Target="https://ntrs.nasa.gov/api/citations/20100002817/downloads/20100002817.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6"/>
          <p:cNvSpPr txBox="1"/>
          <p:nvPr>
            <p:ph idx="1" type="body"/>
          </p:nvPr>
        </p:nvSpPr>
        <p:spPr>
          <a:xfrm>
            <a:off x="901304" y="1507061"/>
            <a:ext cx="7341300" cy="9216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lang="en" sz="3100"/>
              <a:t>Aerodynamic Analysis of Generative AI Supersonic Aircraft Design</a:t>
            </a:r>
            <a:endParaRPr sz="3100"/>
          </a:p>
        </p:txBody>
      </p:sp>
      <p:sp>
        <p:nvSpPr>
          <p:cNvPr id="137" name="Google Shape;137;p16"/>
          <p:cNvSpPr txBox="1"/>
          <p:nvPr>
            <p:ph idx="2" type="body"/>
          </p:nvPr>
        </p:nvSpPr>
        <p:spPr>
          <a:xfrm>
            <a:off x="901354" y="3785399"/>
            <a:ext cx="7341300" cy="329400"/>
          </a:xfrm>
          <a:prstGeom prst="rect">
            <a:avLst/>
          </a:prstGeom>
        </p:spPr>
        <p:txBody>
          <a:bodyPr anchorCtr="0" anchor="t" bIns="34275" lIns="68575" spcFirstLastPara="1" rIns="68575" wrap="square" tIns="34275">
            <a:normAutofit/>
          </a:bodyPr>
          <a:lstStyle/>
          <a:p>
            <a:pPr indent="0" lvl="0" marL="0" rtl="0" algn="ctr">
              <a:spcBef>
                <a:spcPts val="0"/>
              </a:spcBef>
              <a:spcAft>
                <a:spcPts val="0"/>
              </a:spcAft>
              <a:buNone/>
            </a:pPr>
            <a:r>
              <a:rPr lang="en"/>
              <a:t>Faculty Advisor - Dr. Ramana Pidaparti</a:t>
            </a:r>
            <a:endParaRPr/>
          </a:p>
        </p:txBody>
      </p:sp>
      <p:sp>
        <p:nvSpPr>
          <p:cNvPr id="138" name="Google Shape;138;p16"/>
          <p:cNvSpPr txBox="1"/>
          <p:nvPr>
            <p:ph idx="3" type="body"/>
          </p:nvPr>
        </p:nvSpPr>
        <p:spPr>
          <a:xfrm>
            <a:off x="901304" y="2601414"/>
            <a:ext cx="7341300" cy="434700"/>
          </a:xfrm>
          <a:prstGeom prst="rect">
            <a:avLst/>
          </a:prstGeom>
        </p:spPr>
        <p:txBody>
          <a:bodyPr anchorCtr="0" anchor="t" bIns="34275" lIns="68575" spcFirstLastPara="1" rIns="68575" wrap="square" tIns="34275">
            <a:normAutofit/>
          </a:bodyPr>
          <a:lstStyle/>
          <a:p>
            <a:pPr indent="0" lvl="0" marL="0" rtl="0" algn="ctr">
              <a:spcBef>
                <a:spcPts val="0"/>
              </a:spcBef>
              <a:spcAft>
                <a:spcPts val="0"/>
              </a:spcAft>
              <a:buNone/>
            </a:pPr>
            <a:r>
              <a:rPr lang="en" sz="1800"/>
              <a:t>Jacob Pence and Parker Blenk</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Design Images</a:t>
            </a:r>
            <a:endParaRPr/>
          </a:p>
        </p:txBody>
      </p:sp>
      <p:sp>
        <p:nvSpPr>
          <p:cNvPr id="203" name="Google Shape;203;p25"/>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pic>
        <p:nvPicPr>
          <p:cNvPr id="204" name="Google Shape;204;p25"/>
          <p:cNvPicPr preferRelativeResize="0"/>
          <p:nvPr/>
        </p:nvPicPr>
        <p:blipFill>
          <a:blip r:embed="rId3">
            <a:alphaModFix/>
          </a:blip>
          <a:stretch>
            <a:fillRect/>
          </a:stretch>
        </p:blipFill>
        <p:spPr>
          <a:xfrm>
            <a:off x="121225" y="1092925"/>
            <a:ext cx="3782776" cy="3344825"/>
          </a:xfrm>
          <a:prstGeom prst="rect">
            <a:avLst/>
          </a:prstGeom>
          <a:noFill/>
          <a:ln>
            <a:noFill/>
          </a:ln>
        </p:spPr>
      </p:pic>
      <p:pic>
        <p:nvPicPr>
          <p:cNvPr id="205" name="Google Shape;205;p25" title="Screenshot 2025-04-01 at 4.38.16 PM.png"/>
          <p:cNvPicPr preferRelativeResize="0"/>
          <p:nvPr/>
        </p:nvPicPr>
        <p:blipFill rotWithShape="1">
          <a:blip r:embed="rId4">
            <a:alphaModFix/>
          </a:blip>
          <a:srcRect b="0" l="5808" r="6178" t="0"/>
          <a:stretch/>
        </p:blipFill>
        <p:spPr>
          <a:xfrm>
            <a:off x="5115275" y="1301450"/>
            <a:ext cx="3944876" cy="1597325"/>
          </a:xfrm>
          <a:prstGeom prst="rect">
            <a:avLst/>
          </a:prstGeom>
          <a:noFill/>
          <a:ln>
            <a:noFill/>
          </a:ln>
        </p:spPr>
      </p:pic>
      <p:pic>
        <p:nvPicPr>
          <p:cNvPr id="206" name="Google Shape;206;p25" title="Screenshot 2025-04-01 at 4.38.24 PM.png"/>
          <p:cNvPicPr preferRelativeResize="0"/>
          <p:nvPr/>
        </p:nvPicPr>
        <p:blipFill>
          <a:blip r:embed="rId5">
            <a:alphaModFix/>
          </a:blip>
          <a:stretch>
            <a:fillRect/>
          </a:stretch>
        </p:blipFill>
        <p:spPr>
          <a:xfrm>
            <a:off x="5642388" y="3280005"/>
            <a:ext cx="3045325" cy="1072033"/>
          </a:xfrm>
          <a:prstGeom prst="rect">
            <a:avLst/>
          </a:prstGeom>
          <a:noFill/>
          <a:ln>
            <a:noFill/>
          </a:ln>
        </p:spPr>
      </p:pic>
      <p:sp>
        <p:nvSpPr>
          <p:cNvPr id="207" name="Google Shape;207;p25"/>
          <p:cNvSpPr txBox="1"/>
          <p:nvPr/>
        </p:nvSpPr>
        <p:spPr>
          <a:xfrm>
            <a:off x="274275" y="1259925"/>
            <a:ext cx="1242000" cy="326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endParaRPr>
          </a:p>
        </p:txBody>
      </p:sp>
      <p:sp>
        <p:nvSpPr>
          <p:cNvPr id="208" name="Google Shape;208;p25"/>
          <p:cNvSpPr txBox="1"/>
          <p:nvPr/>
        </p:nvSpPr>
        <p:spPr>
          <a:xfrm>
            <a:off x="231375" y="3133650"/>
            <a:ext cx="1327800" cy="326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endParaRPr>
          </a:p>
        </p:txBody>
      </p:sp>
      <p:sp>
        <p:nvSpPr>
          <p:cNvPr id="209" name="Google Shape;209;p25"/>
          <p:cNvSpPr txBox="1"/>
          <p:nvPr/>
        </p:nvSpPr>
        <p:spPr>
          <a:xfrm>
            <a:off x="3798600" y="1478775"/>
            <a:ext cx="15468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erriweather Sans"/>
                <a:ea typeface="Merriweather Sans"/>
                <a:cs typeface="Merriweather Sans"/>
                <a:sym typeface="Merriweather Sans"/>
              </a:rPr>
              <a:t>Generic Model</a:t>
            </a:r>
            <a:endParaRPr sz="1200">
              <a:solidFill>
                <a:schemeClr val="dk1"/>
              </a:solidFill>
              <a:latin typeface="Merriweather Sans"/>
              <a:ea typeface="Merriweather Sans"/>
              <a:cs typeface="Merriweather Sans"/>
              <a:sym typeface="Merriweather Sans"/>
            </a:endParaRPr>
          </a:p>
        </p:txBody>
      </p:sp>
      <p:sp>
        <p:nvSpPr>
          <p:cNvPr id="210" name="Google Shape;210;p25"/>
          <p:cNvSpPr txBox="1"/>
          <p:nvPr/>
        </p:nvSpPr>
        <p:spPr>
          <a:xfrm>
            <a:off x="3798600" y="3600450"/>
            <a:ext cx="15468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erriweather Sans"/>
                <a:ea typeface="Merriweather Sans"/>
                <a:cs typeface="Merriweather Sans"/>
                <a:sym typeface="Merriweather Sans"/>
              </a:rPr>
              <a:t>Detailed Model</a:t>
            </a:r>
            <a:endParaRPr sz="1200">
              <a:solidFill>
                <a:schemeClr val="dk1"/>
              </a:solidFill>
              <a:latin typeface="Merriweather Sans"/>
              <a:ea typeface="Merriweather Sans"/>
              <a:cs typeface="Merriweather Sans"/>
              <a:sym typeface="Merriweather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Design Analysis - CFD Simulations</a:t>
            </a:r>
            <a:endParaRPr/>
          </a:p>
        </p:txBody>
      </p:sp>
      <p:sp>
        <p:nvSpPr>
          <p:cNvPr id="216" name="Google Shape;216;p26"/>
          <p:cNvSpPr txBox="1"/>
          <p:nvPr>
            <p:ph idx="2" type="body"/>
          </p:nvPr>
        </p:nvSpPr>
        <p:spPr>
          <a:xfrm>
            <a:off x="504630" y="1054900"/>
            <a:ext cx="4240800" cy="3301500"/>
          </a:xfrm>
          <a:prstGeom prst="rect">
            <a:avLst/>
          </a:prstGeom>
        </p:spPr>
        <p:txBody>
          <a:bodyPr anchorCtr="0" anchor="t" bIns="34275" lIns="68575" spcFirstLastPara="1" rIns="68575" wrap="square" tIns="34275">
            <a:normAutofit lnSpcReduction="20000"/>
          </a:bodyPr>
          <a:lstStyle/>
          <a:p>
            <a:pPr indent="0" lvl="0" marL="0" rtl="0" algn="l">
              <a:spcBef>
                <a:spcPts val="0"/>
              </a:spcBef>
              <a:spcAft>
                <a:spcPts val="0"/>
              </a:spcAft>
              <a:buNone/>
            </a:pPr>
            <a:r>
              <a:rPr b="1" lang="en"/>
              <a:t>Meshing</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To accurately solve the flow </a:t>
            </a:r>
            <a:r>
              <a:rPr lang="en"/>
              <a:t>characteristics, the complex geometry must be broken into smaller cells or elements. </a:t>
            </a:r>
            <a:endParaRPr/>
          </a:p>
          <a:p>
            <a:pPr indent="0" lvl="0" marL="0" rtl="0" algn="l">
              <a:spcBef>
                <a:spcPts val="0"/>
              </a:spcBef>
              <a:spcAft>
                <a:spcPts val="0"/>
              </a:spcAft>
              <a:buNone/>
            </a:pPr>
            <a:r>
              <a:t/>
            </a:r>
            <a:endParaRPr/>
          </a:p>
          <a:p>
            <a:pPr indent="-323850" lvl="0" marL="457200" rtl="0" algn="l">
              <a:lnSpc>
                <a:spcPct val="100000"/>
              </a:lnSpc>
              <a:spcBef>
                <a:spcPts val="0"/>
              </a:spcBef>
              <a:spcAft>
                <a:spcPts val="0"/>
              </a:spcAft>
              <a:buSzPts val="1500"/>
              <a:buChar char="●"/>
            </a:pPr>
            <a:r>
              <a:rPr lang="en"/>
              <a:t>Symmetric plane used to reduce total cell count .</a:t>
            </a:r>
            <a:endParaRPr/>
          </a:p>
          <a:p>
            <a:pPr indent="-323850" lvl="0" marL="457200" rtl="0" algn="l">
              <a:lnSpc>
                <a:spcPct val="100000"/>
              </a:lnSpc>
              <a:spcBef>
                <a:spcPts val="1000"/>
              </a:spcBef>
              <a:spcAft>
                <a:spcPts val="0"/>
              </a:spcAft>
              <a:buSzPts val="1500"/>
              <a:buChar char="●"/>
            </a:pPr>
            <a:r>
              <a:rPr lang="en"/>
              <a:t>Local sizings around the edges of the aircraft (i.e. wings, stabilizers, etc.).</a:t>
            </a:r>
            <a:endParaRPr/>
          </a:p>
          <a:p>
            <a:pPr indent="-323850" lvl="0" marL="457200" rtl="0" algn="l">
              <a:lnSpc>
                <a:spcPct val="100000"/>
              </a:lnSpc>
              <a:spcBef>
                <a:spcPts val="1000"/>
              </a:spcBef>
              <a:spcAft>
                <a:spcPts val="0"/>
              </a:spcAft>
              <a:buSzPts val="1500"/>
              <a:buChar char="●"/>
            </a:pPr>
            <a:r>
              <a:rPr lang="en"/>
              <a:t>Accurate boundary layer representation.</a:t>
            </a:r>
            <a:endParaRPr/>
          </a:p>
          <a:p>
            <a:pPr indent="-323850" lvl="0" marL="457200" rtl="0" algn="l">
              <a:lnSpc>
                <a:spcPct val="100000"/>
              </a:lnSpc>
              <a:spcBef>
                <a:spcPts val="1000"/>
              </a:spcBef>
              <a:spcAft>
                <a:spcPts val="0"/>
              </a:spcAft>
              <a:buSzPts val="1500"/>
              <a:buChar char="●"/>
            </a:pPr>
            <a:r>
              <a:rPr lang="en"/>
              <a:t>Both volume meshes incorporated polyhedral cells and in total featured over 6 million cells.</a:t>
            </a:r>
            <a:endParaRPr/>
          </a:p>
        </p:txBody>
      </p:sp>
      <p:sp>
        <p:nvSpPr>
          <p:cNvPr id="217" name="Google Shape;217;p26"/>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pic>
        <p:nvPicPr>
          <p:cNvPr id="218" name="Google Shape;218;p26"/>
          <p:cNvPicPr preferRelativeResize="0"/>
          <p:nvPr/>
        </p:nvPicPr>
        <p:blipFill>
          <a:blip r:embed="rId3">
            <a:alphaModFix/>
          </a:blip>
          <a:stretch>
            <a:fillRect/>
          </a:stretch>
        </p:blipFill>
        <p:spPr>
          <a:xfrm>
            <a:off x="4816088" y="2057400"/>
            <a:ext cx="4083824" cy="1201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7"/>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Design Analysis - CFD Simulations</a:t>
            </a:r>
            <a:endParaRPr/>
          </a:p>
        </p:txBody>
      </p:sp>
      <p:sp>
        <p:nvSpPr>
          <p:cNvPr id="224" name="Google Shape;224;p27"/>
          <p:cNvSpPr txBox="1"/>
          <p:nvPr>
            <p:ph idx="2" type="body"/>
          </p:nvPr>
        </p:nvSpPr>
        <p:spPr>
          <a:xfrm>
            <a:off x="504635" y="1054894"/>
            <a:ext cx="8183100" cy="3301500"/>
          </a:xfrm>
          <a:prstGeom prst="rect">
            <a:avLst/>
          </a:prstGeom>
        </p:spPr>
        <p:txBody>
          <a:bodyPr anchorCtr="0" anchor="t" bIns="34275" lIns="68575" spcFirstLastPara="1" rIns="68575" wrap="square" tIns="34275">
            <a:normAutofit lnSpcReduction="10000"/>
          </a:bodyPr>
          <a:lstStyle/>
          <a:p>
            <a:pPr indent="0" lvl="0" marL="0" rtl="0" algn="l">
              <a:spcBef>
                <a:spcPts val="0"/>
              </a:spcBef>
              <a:spcAft>
                <a:spcPts val="0"/>
              </a:spcAft>
              <a:buNone/>
            </a:pPr>
            <a:r>
              <a:rPr b="1" lang="en"/>
              <a:t>Simulation</a:t>
            </a:r>
            <a:endParaRPr b="1"/>
          </a:p>
          <a:p>
            <a:pPr indent="0" lvl="0" marL="0" rtl="0" algn="l">
              <a:spcBef>
                <a:spcPts val="0"/>
              </a:spcBef>
              <a:spcAft>
                <a:spcPts val="0"/>
              </a:spcAft>
              <a:buNone/>
            </a:pPr>
            <a:r>
              <a:t/>
            </a:r>
            <a:endParaRPr b="1"/>
          </a:p>
          <a:p>
            <a:pPr indent="-323850" lvl="0" marL="457200" rtl="0" algn="l">
              <a:spcBef>
                <a:spcPts val="0"/>
              </a:spcBef>
              <a:spcAft>
                <a:spcPts val="0"/>
              </a:spcAft>
              <a:buSzPts val="1500"/>
              <a:buChar char="●"/>
            </a:pPr>
            <a:r>
              <a:rPr lang="en"/>
              <a:t>All simulations performed in ANSYS used k-𝛚 SST turbulence model with the density based solver.</a:t>
            </a:r>
            <a:endParaRPr/>
          </a:p>
          <a:p>
            <a:pPr indent="-323850" lvl="0" marL="457200" rtl="0" algn="l">
              <a:lnSpc>
                <a:spcPct val="100000"/>
              </a:lnSpc>
              <a:spcBef>
                <a:spcPts val="1000"/>
              </a:spcBef>
              <a:spcAft>
                <a:spcPts val="0"/>
              </a:spcAft>
              <a:buSzPts val="1500"/>
              <a:buChar char="●"/>
            </a:pPr>
            <a:r>
              <a:rPr lang="en"/>
              <a:t>ANSYS Fluent</a:t>
            </a:r>
            <a:endParaRPr/>
          </a:p>
          <a:p>
            <a:pPr indent="-323850" lvl="1" marL="914400" rtl="0" algn="l">
              <a:lnSpc>
                <a:spcPct val="10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Used to run the standard cruise conditions of each model.</a:t>
            </a:r>
            <a:endParaRPr sz="1500">
              <a:latin typeface="Merriweather Sans"/>
              <a:ea typeface="Merriweather Sans"/>
              <a:cs typeface="Merriweather Sans"/>
              <a:sym typeface="Merriweather Sans"/>
            </a:endParaRPr>
          </a:p>
          <a:p>
            <a:pPr indent="-323850" lvl="2" marL="1371600" rtl="0" algn="l">
              <a:lnSpc>
                <a:spcPct val="100000"/>
              </a:lnSpc>
              <a:spcBef>
                <a:spcPts val="0"/>
              </a:spcBef>
              <a:spcAft>
                <a:spcPts val="0"/>
              </a:spcAft>
              <a:buSzPts val="1500"/>
              <a:buFont typeface="Merriweather Sans"/>
              <a:buChar char="■"/>
            </a:pPr>
            <a:r>
              <a:rPr lang="en">
                <a:latin typeface="Merriweather Sans"/>
                <a:ea typeface="Merriweather Sans"/>
                <a:cs typeface="Merriweather Sans"/>
                <a:sym typeface="Merriweather Sans"/>
              </a:rPr>
              <a:t>Altitude: 55,000 ft</a:t>
            </a:r>
            <a:endParaRPr>
              <a:latin typeface="Merriweather Sans"/>
              <a:ea typeface="Merriweather Sans"/>
              <a:cs typeface="Merriweather Sans"/>
              <a:sym typeface="Merriweather Sans"/>
            </a:endParaRPr>
          </a:p>
          <a:p>
            <a:pPr indent="-317500" lvl="2" marL="1371600" rtl="0" algn="l">
              <a:lnSpc>
                <a:spcPct val="100000"/>
              </a:lnSpc>
              <a:spcBef>
                <a:spcPts val="0"/>
              </a:spcBef>
              <a:spcAft>
                <a:spcPts val="0"/>
              </a:spcAft>
              <a:buSzPts val="1400"/>
              <a:buFont typeface="Merriweather Sans"/>
              <a:buChar char="■"/>
            </a:pPr>
            <a:r>
              <a:rPr lang="en">
                <a:latin typeface="Merriweather Sans"/>
                <a:ea typeface="Merriweather Sans"/>
                <a:cs typeface="Merriweather Sans"/>
                <a:sym typeface="Merriweather Sans"/>
              </a:rPr>
              <a:t>AoA: 3.5 degrees</a:t>
            </a:r>
            <a:endParaRPr>
              <a:latin typeface="Merriweather Sans"/>
              <a:ea typeface="Merriweather Sans"/>
              <a:cs typeface="Merriweather Sans"/>
              <a:sym typeface="Merriweather Sans"/>
            </a:endParaRPr>
          </a:p>
          <a:p>
            <a:pPr indent="-317500" lvl="2" marL="1371600" rtl="0" algn="l">
              <a:lnSpc>
                <a:spcPct val="100000"/>
              </a:lnSpc>
              <a:spcBef>
                <a:spcPts val="0"/>
              </a:spcBef>
              <a:spcAft>
                <a:spcPts val="0"/>
              </a:spcAft>
              <a:buSzPts val="1400"/>
              <a:buFont typeface="Merriweather Sans"/>
              <a:buChar char="■"/>
            </a:pPr>
            <a:r>
              <a:rPr lang="en">
                <a:latin typeface="Merriweather Sans"/>
                <a:ea typeface="Merriweather Sans"/>
                <a:cs typeface="Merriweather Sans"/>
                <a:sym typeface="Merriweather Sans"/>
              </a:rPr>
              <a:t>Speed: Mach 2.0</a:t>
            </a:r>
            <a:endParaRPr>
              <a:latin typeface="Merriweather Sans"/>
              <a:ea typeface="Merriweather Sans"/>
              <a:cs typeface="Merriweather Sans"/>
              <a:sym typeface="Merriweather Sans"/>
            </a:endParaRPr>
          </a:p>
          <a:p>
            <a:pPr indent="-323850" lvl="0" marL="457200" rtl="0" algn="l">
              <a:spcBef>
                <a:spcPts val="1000"/>
              </a:spcBef>
              <a:spcAft>
                <a:spcPts val="0"/>
              </a:spcAft>
              <a:buSzPts val="1500"/>
              <a:buChar char="●"/>
            </a:pPr>
            <a:r>
              <a:rPr lang="en"/>
              <a:t>ANSYS Fluent Aero</a:t>
            </a:r>
            <a:endParaRPr/>
          </a:p>
          <a:p>
            <a:pPr indent="-323850" lvl="1" marL="914400" rtl="0" algn="l">
              <a:lnSpc>
                <a:spcPct val="10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Performed the Mach sweep to simulate climbing at a constant rate.</a:t>
            </a:r>
            <a:endParaRPr sz="1500">
              <a:latin typeface="Merriweather Sans"/>
              <a:ea typeface="Merriweather Sans"/>
              <a:cs typeface="Merriweather Sans"/>
              <a:sym typeface="Merriweather Sans"/>
            </a:endParaRPr>
          </a:p>
          <a:p>
            <a:pPr indent="-323850" lvl="2" marL="1371600" rtl="0" algn="l">
              <a:lnSpc>
                <a:spcPct val="100000"/>
              </a:lnSpc>
              <a:spcBef>
                <a:spcPts val="0"/>
              </a:spcBef>
              <a:spcAft>
                <a:spcPts val="0"/>
              </a:spcAft>
              <a:buSzPts val="1500"/>
              <a:buFont typeface="Merriweather Sans"/>
              <a:buChar char="■"/>
            </a:pPr>
            <a:r>
              <a:rPr lang="en">
                <a:latin typeface="Merriweather Sans"/>
                <a:ea typeface="Merriweather Sans"/>
                <a:cs typeface="Merriweather Sans"/>
                <a:sym typeface="Merriweather Sans"/>
              </a:rPr>
              <a:t>Altitude: 27,000-55,000 ft</a:t>
            </a:r>
            <a:endParaRPr>
              <a:latin typeface="Merriweather Sans"/>
              <a:ea typeface="Merriweather Sans"/>
              <a:cs typeface="Merriweather Sans"/>
              <a:sym typeface="Merriweather Sans"/>
            </a:endParaRPr>
          </a:p>
          <a:p>
            <a:pPr indent="-323850" lvl="2" marL="1371600" rtl="0" algn="l">
              <a:lnSpc>
                <a:spcPct val="100000"/>
              </a:lnSpc>
              <a:spcBef>
                <a:spcPts val="0"/>
              </a:spcBef>
              <a:spcAft>
                <a:spcPts val="0"/>
              </a:spcAft>
              <a:buSzPts val="1500"/>
              <a:buFont typeface="Merriweather Sans"/>
              <a:buChar char="■"/>
            </a:pPr>
            <a:r>
              <a:rPr lang="en">
                <a:latin typeface="Merriweather Sans"/>
                <a:ea typeface="Merriweather Sans"/>
                <a:cs typeface="Merriweather Sans"/>
                <a:sym typeface="Merriweather Sans"/>
              </a:rPr>
              <a:t>Mach range: 0.95-1.7 (Mach 0.15 intervals)</a:t>
            </a:r>
            <a:endParaRPr>
              <a:latin typeface="Merriweather Sans"/>
              <a:ea typeface="Merriweather Sans"/>
              <a:cs typeface="Merriweather Sans"/>
              <a:sym typeface="Merriweather Sans"/>
            </a:endParaRPr>
          </a:p>
          <a:p>
            <a:pPr indent="-317500" lvl="2" marL="1371600" rtl="0" algn="l">
              <a:lnSpc>
                <a:spcPct val="100000"/>
              </a:lnSpc>
              <a:spcBef>
                <a:spcPts val="0"/>
              </a:spcBef>
              <a:spcAft>
                <a:spcPts val="0"/>
              </a:spcAft>
              <a:buSzPts val="1400"/>
              <a:buFont typeface="Merriweather Sans"/>
              <a:buChar char="■"/>
            </a:pPr>
            <a:r>
              <a:rPr lang="en">
                <a:latin typeface="Merriweather Sans"/>
                <a:ea typeface="Merriweather Sans"/>
                <a:cs typeface="Merriweather Sans"/>
                <a:sym typeface="Merriweather Sans"/>
              </a:rPr>
              <a:t>AoA: 7.0 degrees</a:t>
            </a:r>
            <a:endParaRPr>
              <a:latin typeface="Merriweather Sans"/>
              <a:ea typeface="Merriweather Sans"/>
              <a:cs typeface="Merriweather Sans"/>
              <a:sym typeface="Merriweather Sans"/>
            </a:endParaRPr>
          </a:p>
        </p:txBody>
      </p:sp>
      <p:sp>
        <p:nvSpPr>
          <p:cNvPr id="225" name="Google Shape;225;p27"/>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8"/>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Interpreting</a:t>
            </a:r>
            <a:r>
              <a:rPr lang="en"/>
              <a:t> CFD Results</a:t>
            </a:r>
            <a:endParaRPr/>
          </a:p>
        </p:txBody>
      </p:sp>
      <p:sp>
        <p:nvSpPr>
          <p:cNvPr id="231" name="Google Shape;231;p28"/>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pic>
        <p:nvPicPr>
          <p:cNvPr id="232" name="Google Shape;232;p28"/>
          <p:cNvPicPr preferRelativeResize="0"/>
          <p:nvPr/>
        </p:nvPicPr>
        <p:blipFill>
          <a:blip r:embed="rId3">
            <a:alphaModFix/>
          </a:blip>
          <a:stretch>
            <a:fillRect/>
          </a:stretch>
        </p:blipFill>
        <p:spPr>
          <a:xfrm>
            <a:off x="504625" y="1602175"/>
            <a:ext cx="4276503" cy="2164175"/>
          </a:xfrm>
          <a:prstGeom prst="rect">
            <a:avLst/>
          </a:prstGeom>
          <a:noFill/>
          <a:ln>
            <a:noFill/>
          </a:ln>
        </p:spPr>
      </p:pic>
      <p:pic>
        <p:nvPicPr>
          <p:cNvPr id="233" name="Google Shape;233;p28"/>
          <p:cNvPicPr preferRelativeResize="0"/>
          <p:nvPr/>
        </p:nvPicPr>
        <p:blipFill>
          <a:blip r:embed="rId4">
            <a:alphaModFix/>
          </a:blip>
          <a:stretch>
            <a:fillRect/>
          </a:stretch>
        </p:blipFill>
        <p:spPr>
          <a:xfrm>
            <a:off x="5478201" y="917551"/>
            <a:ext cx="3209525" cy="1667850"/>
          </a:xfrm>
          <a:prstGeom prst="rect">
            <a:avLst/>
          </a:prstGeom>
          <a:noFill/>
          <a:ln>
            <a:noFill/>
          </a:ln>
        </p:spPr>
      </p:pic>
      <p:pic>
        <p:nvPicPr>
          <p:cNvPr id="234" name="Google Shape;234;p28"/>
          <p:cNvPicPr preferRelativeResize="0"/>
          <p:nvPr/>
        </p:nvPicPr>
        <p:blipFill>
          <a:blip r:embed="rId5">
            <a:alphaModFix/>
          </a:blip>
          <a:stretch>
            <a:fillRect/>
          </a:stretch>
        </p:blipFill>
        <p:spPr>
          <a:xfrm>
            <a:off x="5387928" y="2585400"/>
            <a:ext cx="3390060" cy="1843081"/>
          </a:xfrm>
          <a:prstGeom prst="rect">
            <a:avLst/>
          </a:prstGeom>
          <a:noFill/>
          <a:ln>
            <a:noFill/>
          </a:ln>
        </p:spPr>
      </p:pic>
      <p:cxnSp>
        <p:nvCxnSpPr>
          <p:cNvPr id="235" name="Google Shape;235;p28"/>
          <p:cNvCxnSpPr/>
          <p:nvPr/>
        </p:nvCxnSpPr>
        <p:spPr>
          <a:xfrm>
            <a:off x="6286500" y="1323975"/>
            <a:ext cx="428700" cy="200100"/>
          </a:xfrm>
          <a:prstGeom prst="straightConnector1">
            <a:avLst/>
          </a:prstGeom>
          <a:noFill/>
          <a:ln cap="flat" cmpd="sng" w="9525">
            <a:solidFill>
              <a:schemeClr val="dk1"/>
            </a:solidFill>
            <a:prstDash val="solid"/>
            <a:round/>
            <a:headEnd len="med" w="med" type="none"/>
            <a:tailEnd len="med" w="med" type="triangle"/>
          </a:ln>
        </p:spPr>
      </p:cxnSp>
      <p:cxnSp>
        <p:nvCxnSpPr>
          <p:cNvPr id="236" name="Google Shape;236;p28"/>
          <p:cNvCxnSpPr/>
          <p:nvPr/>
        </p:nvCxnSpPr>
        <p:spPr>
          <a:xfrm flipH="1">
            <a:off x="6195900" y="1323975"/>
            <a:ext cx="90600" cy="823800"/>
          </a:xfrm>
          <a:prstGeom prst="straightConnector1">
            <a:avLst/>
          </a:prstGeom>
          <a:noFill/>
          <a:ln cap="flat" cmpd="sng" w="9525">
            <a:solidFill>
              <a:schemeClr val="dk1"/>
            </a:solidFill>
            <a:prstDash val="solid"/>
            <a:round/>
            <a:headEnd len="med" w="med" type="none"/>
            <a:tailEnd len="med" w="med" type="triangle"/>
          </a:ln>
        </p:spPr>
      </p:cxnSp>
      <p:sp>
        <p:nvSpPr>
          <p:cNvPr id="237" name="Google Shape;237;p28"/>
          <p:cNvSpPr txBox="1"/>
          <p:nvPr/>
        </p:nvSpPr>
        <p:spPr>
          <a:xfrm>
            <a:off x="5567375" y="917547"/>
            <a:ext cx="10002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solidFill>
                  <a:schemeClr val="dk1"/>
                </a:solidFill>
                <a:latin typeface="Merriweather Sans"/>
                <a:ea typeface="Merriweather Sans"/>
                <a:cs typeface="Merriweather Sans"/>
                <a:sym typeface="Merriweather Sans"/>
              </a:rPr>
              <a:t>Red and yellow regions demonstrate areas of high skin friction</a:t>
            </a:r>
            <a:endParaRPr sz="500">
              <a:solidFill>
                <a:schemeClr val="dk1"/>
              </a:solidFill>
              <a:latin typeface="Merriweather Sans"/>
              <a:ea typeface="Merriweather Sans"/>
              <a:cs typeface="Merriweather Sans"/>
              <a:sym typeface="Merriweather Sans"/>
            </a:endParaRPr>
          </a:p>
        </p:txBody>
      </p:sp>
      <p:sp>
        <p:nvSpPr>
          <p:cNvPr id="238" name="Google Shape;238;p28"/>
          <p:cNvSpPr txBox="1"/>
          <p:nvPr/>
        </p:nvSpPr>
        <p:spPr>
          <a:xfrm>
            <a:off x="1444950" y="1056609"/>
            <a:ext cx="10002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solidFill>
                  <a:schemeClr val="dk1"/>
                </a:solidFill>
                <a:latin typeface="Merriweather Sans"/>
                <a:ea typeface="Merriweather Sans"/>
                <a:cs typeface="Merriweather Sans"/>
                <a:sym typeface="Merriweather Sans"/>
              </a:rPr>
              <a:t>Oblique shock wave formation at the leading edge of the wing</a:t>
            </a:r>
            <a:endParaRPr sz="500">
              <a:solidFill>
                <a:schemeClr val="dk1"/>
              </a:solidFill>
              <a:latin typeface="Merriweather Sans"/>
              <a:ea typeface="Merriweather Sans"/>
              <a:cs typeface="Merriweather Sans"/>
              <a:sym typeface="Merriweather Sans"/>
            </a:endParaRPr>
          </a:p>
        </p:txBody>
      </p:sp>
      <p:cxnSp>
        <p:nvCxnSpPr>
          <p:cNvPr id="239" name="Google Shape;239;p28"/>
          <p:cNvCxnSpPr/>
          <p:nvPr/>
        </p:nvCxnSpPr>
        <p:spPr>
          <a:xfrm flipH="1">
            <a:off x="1444950" y="1492575"/>
            <a:ext cx="193500" cy="4866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Interpreting CFD Results</a:t>
            </a:r>
            <a:endParaRPr/>
          </a:p>
        </p:txBody>
      </p:sp>
      <p:sp>
        <p:nvSpPr>
          <p:cNvPr id="245" name="Google Shape;245;p29"/>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
        <p:nvSpPr>
          <p:cNvPr id="246" name="Google Shape;246;p29"/>
          <p:cNvSpPr txBox="1"/>
          <p:nvPr/>
        </p:nvSpPr>
        <p:spPr>
          <a:xfrm>
            <a:off x="6587225" y="724647"/>
            <a:ext cx="10002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solidFill>
                  <a:schemeClr val="dk1"/>
                </a:solidFill>
                <a:latin typeface="Merriweather Sans"/>
                <a:ea typeface="Merriweather Sans"/>
                <a:cs typeface="Merriweather Sans"/>
                <a:sym typeface="Merriweather Sans"/>
              </a:rPr>
              <a:t>Mach number decreases, while density increases at this point.</a:t>
            </a:r>
            <a:endParaRPr sz="500">
              <a:solidFill>
                <a:schemeClr val="dk1"/>
              </a:solidFill>
              <a:latin typeface="Merriweather Sans"/>
              <a:ea typeface="Merriweather Sans"/>
              <a:cs typeface="Merriweather Sans"/>
              <a:sym typeface="Merriweather Sans"/>
            </a:endParaRPr>
          </a:p>
        </p:txBody>
      </p:sp>
      <p:sp>
        <p:nvSpPr>
          <p:cNvPr id="247" name="Google Shape;247;p29"/>
          <p:cNvSpPr txBox="1"/>
          <p:nvPr/>
        </p:nvSpPr>
        <p:spPr>
          <a:xfrm>
            <a:off x="3941438" y="2685484"/>
            <a:ext cx="1000200" cy="4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solidFill>
                  <a:schemeClr val="dk1"/>
                </a:solidFill>
                <a:latin typeface="Merriweather Sans"/>
                <a:ea typeface="Merriweather Sans"/>
                <a:cs typeface="Merriweather Sans"/>
                <a:sym typeface="Merriweather Sans"/>
              </a:rPr>
              <a:t>Double wedge airfoil creates oblique shock waves with an expansion fan.</a:t>
            </a:r>
            <a:endParaRPr sz="500">
              <a:solidFill>
                <a:schemeClr val="dk1"/>
              </a:solidFill>
              <a:latin typeface="Merriweather Sans"/>
              <a:ea typeface="Merriweather Sans"/>
              <a:cs typeface="Merriweather Sans"/>
              <a:sym typeface="Merriweather Sans"/>
            </a:endParaRPr>
          </a:p>
        </p:txBody>
      </p:sp>
      <p:pic>
        <p:nvPicPr>
          <p:cNvPr id="248" name="Google Shape;248;p29"/>
          <p:cNvPicPr preferRelativeResize="0"/>
          <p:nvPr/>
        </p:nvPicPr>
        <p:blipFill>
          <a:blip r:embed="rId3">
            <a:alphaModFix/>
          </a:blip>
          <a:stretch>
            <a:fillRect/>
          </a:stretch>
        </p:blipFill>
        <p:spPr>
          <a:xfrm>
            <a:off x="5406150" y="1543050"/>
            <a:ext cx="3281575" cy="1348650"/>
          </a:xfrm>
          <a:prstGeom prst="rect">
            <a:avLst/>
          </a:prstGeom>
          <a:noFill/>
          <a:ln>
            <a:noFill/>
          </a:ln>
        </p:spPr>
      </p:pic>
      <p:pic>
        <p:nvPicPr>
          <p:cNvPr id="249" name="Google Shape;249;p29"/>
          <p:cNvPicPr preferRelativeResize="0"/>
          <p:nvPr/>
        </p:nvPicPr>
        <p:blipFill>
          <a:blip r:embed="rId4">
            <a:alphaModFix/>
          </a:blip>
          <a:stretch>
            <a:fillRect/>
          </a:stretch>
        </p:blipFill>
        <p:spPr>
          <a:xfrm>
            <a:off x="407975" y="1543050"/>
            <a:ext cx="3313968" cy="1348650"/>
          </a:xfrm>
          <a:prstGeom prst="rect">
            <a:avLst/>
          </a:prstGeom>
          <a:noFill/>
          <a:ln>
            <a:noFill/>
          </a:ln>
        </p:spPr>
      </p:pic>
      <p:pic>
        <p:nvPicPr>
          <p:cNvPr id="250" name="Google Shape;250;p29"/>
          <p:cNvPicPr preferRelativeResize="0"/>
          <p:nvPr/>
        </p:nvPicPr>
        <p:blipFill>
          <a:blip r:embed="rId5">
            <a:alphaModFix/>
          </a:blip>
          <a:stretch>
            <a:fillRect/>
          </a:stretch>
        </p:blipFill>
        <p:spPr>
          <a:xfrm>
            <a:off x="407975" y="3091978"/>
            <a:ext cx="3313975" cy="1137833"/>
          </a:xfrm>
          <a:prstGeom prst="rect">
            <a:avLst/>
          </a:prstGeom>
          <a:noFill/>
          <a:ln>
            <a:noFill/>
          </a:ln>
        </p:spPr>
      </p:pic>
      <p:pic>
        <p:nvPicPr>
          <p:cNvPr id="251" name="Google Shape;251;p29"/>
          <p:cNvPicPr preferRelativeResize="0"/>
          <p:nvPr/>
        </p:nvPicPr>
        <p:blipFill rotWithShape="1">
          <a:blip r:embed="rId6">
            <a:alphaModFix/>
          </a:blip>
          <a:srcRect b="0" l="0" r="0" t="6681"/>
          <a:stretch/>
        </p:blipFill>
        <p:spPr>
          <a:xfrm>
            <a:off x="5389950" y="3025650"/>
            <a:ext cx="3313974" cy="1149600"/>
          </a:xfrm>
          <a:prstGeom prst="rect">
            <a:avLst/>
          </a:prstGeom>
          <a:noFill/>
          <a:ln>
            <a:noFill/>
          </a:ln>
        </p:spPr>
      </p:pic>
      <p:cxnSp>
        <p:nvCxnSpPr>
          <p:cNvPr id="252" name="Google Shape;252;p29"/>
          <p:cNvCxnSpPr/>
          <p:nvPr/>
        </p:nvCxnSpPr>
        <p:spPr>
          <a:xfrm flipH="1">
            <a:off x="2541325" y="2946450"/>
            <a:ext cx="1335000" cy="637800"/>
          </a:xfrm>
          <a:prstGeom prst="straightConnector1">
            <a:avLst/>
          </a:prstGeom>
          <a:noFill/>
          <a:ln cap="flat" cmpd="sng" w="9525">
            <a:solidFill>
              <a:schemeClr val="dk1"/>
            </a:solidFill>
            <a:prstDash val="solid"/>
            <a:round/>
            <a:headEnd len="med" w="med" type="none"/>
            <a:tailEnd len="med" w="med" type="triangle"/>
          </a:ln>
        </p:spPr>
      </p:cxnSp>
      <p:cxnSp>
        <p:nvCxnSpPr>
          <p:cNvPr id="253" name="Google Shape;253;p29"/>
          <p:cNvCxnSpPr/>
          <p:nvPr/>
        </p:nvCxnSpPr>
        <p:spPr>
          <a:xfrm rot="10800000">
            <a:off x="2696375" y="2313050"/>
            <a:ext cx="1175100" cy="628200"/>
          </a:xfrm>
          <a:prstGeom prst="straightConnector1">
            <a:avLst/>
          </a:prstGeom>
          <a:noFill/>
          <a:ln cap="flat" cmpd="sng" w="9525">
            <a:solidFill>
              <a:schemeClr val="dk1"/>
            </a:solidFill>
            <a:prstDash val="solid"/>
            <a:round/>
            <a:headEnd len="med" w="med" type="none"/>
            <a:tailEnd len="med" w="med" type="triangle"/>
          </a:ln>
        </p:spPr>
      </p:cxnSp>
      <p:cxnSp>
        <p:nvCxnSpPr>
          <p:cNvPr id="254" name="Google Shape;254;p29"/>
          <p:cNvCxnSpPr/>
          <p:nvPr/>
        </p:nvCxnSpPr>
        <p:spPr>
          <a:xfrm flipH="1">
            <a:off x="6857988" y="1131150"/>
            <a:ext cx="90600" cy="8238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CFD Results</a:t>
            </a:r>
            <a:endParaRPr/>
          </a:p>
        </p:txBody>
      </p:sp>
      <p:sp>
        <p:nvSpPr>
          <p:cNvPr id="260" name="Google Shape;260;p30"/>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graphicFrame>
        <p:nvGraphicFramePr>
          <p:cNvPr id="261" name="Google Shape;261;p30"/>
          <p:cNvGraphicFramePr/>
          <p:nvPr/>
        </p:nvGraphicFramePr>
        <p:xfrm>
          <a:off x="441950" y="1544388"/>
          <a:ext cx="3000000" cy="3000000"/>
        </p:xfrm>
        <a:graphic>
          <a:graphicData uri="http://schemas.openxmlformats.org/drawingml/2006/table">
            <a:tbl>
              <a:tblPr>
                <a:noFill/>
                <a:tableStyleId>{71151B3F-6EAA-4590-9522-F72A111BF790}</a:tableStyleId>
              </a:tblPr>
              <a:tblGrid>
                <a:gridCol w="1264925"/>
                <a:gridCol w="1386825"/>
                <a:gridCol w="1386850"/>
              </a:tblGrid>
              <a:tr h="379100">
                <a:tc>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Variable</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GM</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DM</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r>
              <a:tr h="349950">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C</a:t>
                      </a:r>
                      <a:r>
                        <a:rPr baseline="-25000" lang="en" sz="1200">
                          <a:latin typeface="Merriweather Sans"/>
                          <a:ea typeface="Merriweather Sans"/>
                          <a:cs typeface="Merriweather Sans"/>
                          <a:sym typeface="Merriweather Sans"/>
                        </a:rPr>
                        <a:t>L</a:t>
                      </a:r>
                      <a:r>
                        <a:rPr lang="en" sz="1200">
                          <a:latin typeface="Merriweather Sans"/>
                          <a:ea typeface="Merriweather Sans"/>
                          <a:cs typeface="Merriweather Sans"/>
                          <a:sym typeface="Merriweather Sans"/>
                        </a:rPr>
                        <a:t> (Wing)</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0.0453</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0.0427</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405475">
                <a:tc>
                  <a:txBody>
                    <a:bodyPr/>
                    <a:lstStyle/>
                    <a:p>
                      <a:pPr indent="0" lvl="0" marL="0" rtl="0" algn="ctr">
                        <a:lnSpc>
                          <a:spcPct val="115000"/>
                        </a:lnSpc>
                        <a:spcBef>
                          <a:spcPts val="1200"/>
                        </a:spcBef>
                        <a:spcAft>
                          <a:spcPts val="1200"/>
                        </a:spcAft>
                        <a:buClr>
                          <a:schemeClr val="dk1"/>
                        </a:buClr>
                        <a:buSzPts val="1100"/>
                        <a:buFont typeface="Arial"/>
                        <a:buNone/>
                      </a:pPr>
                      <a:r>
                        <a:rPr lang="en" sz="1200">
                          <a:solidFill>
                            <a:schemeClr val="dk1"/>
                          </a:solidFill>
                          <a:latin typeface="Merriweather Sans"/>
                          <a:ea typeface="Merriweather Sans"/>
                          <a:cs typeface="Merriweather Sans"/>
                          <a:sym typeface="Merriweather Sans"/>
                        </a:rPr>
                        <a:t>C</a:t>
                      </a:r>
                      <a:r>
                        <a:rPr baseline="-25000" lang="en" sz="1200">
                          <a:solidFill>
                            <a:schemeClr val="dk1"/>
                          </a:solidFill>
                          <a:latin typeface="Merriweather Sans"/>
                          <a:ea typeface="Merriweather Sans"/>
                          <a:cs typeface="Merriweather Sans"/>
                          <a:sym typeface="Merriweather Sans"/>
                        </a:rPr>
                        <a:t>L</a:t>
                      </a:r>
                      <a:r>
                        <a:rPr lang="en" sz="1200">
                          <a:solidFill>
                            <a:schemeClr val="dk1"/>
                          </a:solidFill>
                          <a:latin typeface="Merriweather Sans"/>
                          <a:ea typeface="Merriweather Sans"/>
                          <a:cs typeface="Merriweather Sans"/>
                          <a:sym typeface="Merriweather Sans"/>
                        </a:rPr>
                        <a:t> (Aircraft)</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0.0505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0.0446</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94850">
                <a:tc>
                  <a:txBody>
                    <a:bodyPr/>
                    <a:lstStyle/>
                    <a:p>
                      <a:pPr indent="0" lvl="0" marL="0" rtl="0" algn="ctr">
                        <a:lnSpc>
                          <a:spcPct val="115000"/>
                        </a:lnSpc>
                        <a:spcBef>
                          <a:spcPts val="1200"/>
                        </a:spcBef>
                        <a:spcAft>
                          <a:spcPts val="1200"/>
                        </a:spcAft>
                        <a:buClr>
                          <a:schemeClr val="dk1"/>
                        </a:buClr>
                        <a:buSzPts val="1100"/>
                        <a:buFont typeface="Arial"/>
                        <a:buNone/>
                      </a:pPr>
                      <a:r>
                        <a:rPr lang="en" sz="1200">
                          <a:solidFill>
                            <a:schemeClr val="dk1"/>
                          </a:solidFill>
                          <a:latin typeface="Merriweather Sans"/>
                          <a:ea typeface="Merriweather Sans"/>
                          <a:cs typeface="Merriweather Sans"/>
                          <a:sym typeface="Merriweather Sans"/>
                        </a:rPr>
                        <a:t>C</a:t>
                      </a:r>
                      <a:r>
                        <a:rPr baseline="-25000" lang="en" sz="1200">
                          <a:solidFill>
                            <a:schemeClr val="dk1"/>
                          </a:solidFill>
                          <a:latin typeface="Merriweather Sans"/>
                          <a:ea typeface="Merriweather Sans"/>
                          <a:cs typeface="Merriweather Sans"/>
                          <a:sym typeface="Merriweather Sans"/>
                        </a:rPr>
                        <a:t>D</a:t>
                      </a:r>
                      <a:r>
                        <a:rPr lang="en" sz="1200">
                          <a:solidFill>
                            <a:schemeClr val="dk1"/>
                          </a:solidFill>
                          <a:latin typeface="Merriweather Sans"/>
                          <a:ea typeface="Merriweather Sans"/>
                          <a:cs typeface="Merriweather Sans"/>
                          <a:sym typeface="Merriweather Sans"/>
                        </a:rPr>
                        <a:t> (Wing)</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0.0049</a:t>
                      </a:r>
                      <a:endParaRPr baseline="30000"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0.0057</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94525">
                <a:tc>
                  <a:txBody>
                    <a:bodyPr/>
                    <a:lstStyle/>
                    <a:p>
                      <a:pPr indent="0" lvl="0" marL="0" rtl="0" algn="ctr">
                        <a:lnSpc>
                          <a:spcPct val="115000"/>
                        </a:lnSpc>
                        <a:spcBef>
                          <a:spcPts val="1200"/>
                        </a:spcBef>
                        <a:spcAft>
                          <a:spcPts val="1200"/>
                        </a:spcAft>
                        <a:buClr>
                          <a:schemeClr val="dk1"/>
                        </a:buClr>
                        <a:buSzPts val="1100"/>
                        <a:buFont typeface="Arial"/>
                        <a:buNone/>
                      </a:pPr>
                      <a:r>
                        <a:rPr lang="en" sz="1200">
                          <a:solidFill>
                            <a:schemeClr val="dk1"/>
                          </a:solidFill>
                          <a:latin typeface="Merriweather Sans"/>
                          <a:ea typeface="Merriweather Sans"/>
                          <a:cs typeface="Merriweather Sans"/>
                          <a:sym typeface="Merriweather Sans"/>
                        </a:rPr>
                        <a:t>C</a:t>
                      </a:r>
                      <a:r>
                        <a:rPr baseline="-25000" lang="en" sz="1200">
                          <a:solidFill>
                            <a:schemeClr val="dk1"/>
                          </a:solidFill>
                          <a:latin typeface="Merriweather Sans"/>
                          <a:ea typeface="Merriweather Sans"/>
                          <a:cs typeface="Merriweather Sans"/>
                          <a:sym typeface="Merriweather Sans"/>
                        </a:rPr>
                        <a:t>D</a:t>
                      </a:r>
                      <a:r>
                        <a:rPr lang="en" sz="1200">
                          <a:solidFill>
                            <a:schemeClr val="dk1"/>
                          </a:solidFill>
                          <a:latin typeface="Merriweather Sans"/>
                          <a:ea typeface="Merriweather Sans"/>
                          <a:cs typeface="Merriweather Sans"/>
                          <a:sym typeface="Merriweather Sans"/>
                        </a:rPr>
                        <a:t> (Aircraft)</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0.0078</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0.0115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9950">
                <a:tc>
                  <a:txBody>
                    <a:bodyPr/>
                    <a:lstStyle/>
                    <a:p>
                      <a:pPr indent="0" lvl="0" marL="0" rtl="0" algn="ctr">
                        <a:lnSpc>
                          <a:spcPct val="115000"/>
                        </a:lnSpc>
                        <a:spcBef>
                          <a:spcPts val="1200"/>
                        </a:spcBef>
                        <a:spcAft>
                          <a:spcPts val="1200"/>
                        </a:spcAft>
                        <a:buNone/>
                      </a:pPr>
                      <a:r>
                        <a:rPr b="1" lang="en" sz="1200">
                          <a:latin typeface="Merriweather Sans"/>
                          <a:ea typeface="Merriweather Sans"/>
                          <a:cs typeface="Merriweather Sans"/>
                          <a:sym typeface="Merriweather Sans"/>
                        </a:rPr>
                        <a:t>L/D (wing)</a:t>
                      </a:r>
                      <a:endParaRPr b="1"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300"/>
                        </a:spcAft>
                        <a:buNone/>
                      </a:pPr>
                      <a:r>
                        <a:rPr lang="en" sz="1200">
                          <a:latin typeface="Merriweather Sans"/>
                          <a:ea typeface="Merriweather Sans"/>
                          <a:cs typeface="Merriweather Sans"/>
                          <a:sym typeface="Merriweather Sans"/>
                        </a:rPr>
                        <a:t>9.2449</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300"/>
                        </a:spcAft>
                        <a:buNone/>
                      </a:pPr>
                      <a:r>
                        <a:rPr lang="en" sz="1200">
                          <a:latin typeface="Merriweather Sans"/>
                          <a:ea typeface="Merriweather Sans"/>
                          <a:cs typeface="Merriweather Sans"/>
                          <a:sym typeface="Merriweather Sans"/>
                        </a:rPr>
                        <a:t>7.4912</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9950">
                <a:tc>
                  <a:txBody>
                    <a:bodyPr/>
                    <a:lstStyle/>
                    <a:p>
                      <a:pPr indent="0" lvl="0" marL="0" rtl="0" algn="ctr">
                        <a:lnSpc>
                          <a:spcPct val="115000"/>
                        </a:lnSpc>
                        <a:spcBef>
                          <a:spcPts val="1200"/>
                        </a:spcBef>
                        <a:spcAft>
                          <a:spcPts val="1200"/>
                        </a:spcAft>
                        <a:buNone/>
                      </a:pPr>
                      <a:r>
                        <a:rPr b="1" lang="en" sz="1200">
                          <a:latin typeface="Merriweather Sans"/>
                          <a:ea typeface="Merriweather Sans"/>
                          <a:cs typeface="Merriweather Sans"/>
                          <a:sym typeface="Merriweather Sans"/>
                        </a:rPr>
                        <a:t>L/D (Aircraft)</a:t>
                      </a:r>
                      <a:endParaRPr b="1"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300"/>
                        </a:spcAft>
                        <a:buNone/>
                      </a:pPr>
                      <a:r>
                        <a:rPr lang="en" sz="1200">
                          <a:latin typeface="Merriweather Sans"/>
                          <a:ea typeface="Merriweather Sans"/>
                          <a:cs typeface="Merriweather Sans"/>
                          <a:sym typeface="Merriweather Sans"/>
                        </a:rPr>
                        <a:t>6.4744</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300"/>
                        </a:spcAft>
                        <a:buNone/>
                      </a:pPr>
                      <a:r>
                        <a:rPr lang="en" sz="1200">
                          <a:latin typeface="Merriweather Sans"/>
                          <a:ea typeface="Merriweather Sans"/>
                          <a:cs typeface="Merriweather Sans"/>
                          <a:sym typeface="Merriweather Sans"/>
                        </a:rPr>
                        <a:t>3.8783</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bl>
          </a:graphicData>
        </a:graphic>
      </p:graphicFrame>
      <p:sp>
        <p:nvSpPr>
          <p:cNvPr id="262" name="Google Shape;262;p30"/>
          <p:cNvSpPr txBox="1"/>
          <p:nvPr/>
        </p:nvSpPr>
        <p:spPr>
          <a:xfrm>
            <a:off x="1687850" y="1173475"/>
            <a:ext cx="15468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erriweather Sans"/>
                <a:ea typeface="Merriweather Sans"/>
                <a:cs typeface="Merriweather Sans"/>
                <a:sym typeface="Merriweather Sans"/>
              </a:rPr>
              <a:t>Cruise Conditions</a:t>
            </a:r>
            <a:endParaRPr sz="1200">
              <a:solidFill>
                <a:schemeClr val="dk1"/>
              </a:solidFill>
              <a:latin typeface="Merriweather Sans"/>
              <a:ea typeface="Merriweather Sans"/>
              <a:cs typeface="Merriweather Sans"/>
              <a:sym typeface="Merriweather Sans"/>
            </a:endParaRPr>
          </a:p>
        </p:txBody>
      </p:sp>
      <p:graphicFrame>
        <p:nvGraphicFramePr>
          <p:cNvPr id="263" name="Google Shape;263;p30"/>
          <p:cNvGraphicFramePr/>
          <p:nvPr/>
        </p:nvGraphicFramePr>
        <p:xfrm>
          <a:off x="5115200" y="1173463"/>
          <a:ext cx="3000000" cy="3000000"/>
        </p:xfrm>
        <a:graphic>
          <a:graphicData uri="http://schemas.openxmlformats.org/drawingml/2006/table">
            <a:tbl>
              <a:tblPr>
                <a:noFill/>
                <a:tableStyleId>{71151B3F-6EAA-4590-9522-F72A111BF790}</a:tableStyleId>
              </a:tblPr>
              <a:tblGrid>
                <a:gridCol w="563850"/>
                <a:gridCol w="696375"/>
                <a:gridCol w="694350"/>
                <a:gridCol w="761725"/>
                <a:gridCol w="769300"/>
              </a:tblGrid>
              <a:tr h="379100">
                <a:tc rowSpan="2">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M</a:t>
                      </a:r>
                      <a:r>
                        <a:rPr baseline="-25000" lang="en">
                          <a:latin typeface="Merriweather Sans"/>
                          <a:ea typeface="Merriweather Sans"/>
                          <a:cs typeface="Merriweather Sans"/>
                          <a:sym typeface="Merriweather Sans"/>
                        </a:rPr>
                        <a:t>∞</a:t>
                      </a:r>
                      <a:endParaRPr baseline="-250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gridSpan="2">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GM </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hMerge="1"/>
                <a:tc gridSpan="2">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DM</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hMerge="1"/>
              </a:tr>
              <a:tr h="349950">
                <a:tc vMerge="1"/>
                <a:tc>
                  <a:txBody>
                    <a:bodyPr/>
                    <a:lstStyle/>
                    <a:p>
                      <a:pPr indent="0" lvl="0" marL="0" rtl="0" algn="ctr">
                        <a:lnSpc>
                          <a:spcPct val="115000"/>
                        </a:lnSpc>
                        <a:spcBef>
                          <a:spcPts val="1200"/>
                        </a:spcBef>
                        <a:spcAft>
                          <a:spcPts val="1200"/>
                        </a:spcAft>
                        <a:buClr>
                          <a:schemeClr val="dk1"/>
                        </a:buClr>
                        <a:buSzPts val="1100"/>
                        <a:buFont typeface="Arial"/>
                        <a:buNone/>
                      </a:pPr>
                      <a:r>
                        <a:rPr b="1" lang="en" sz="1200">
                          <a:solidFill>
                            <a:schemeClr val="dk1"/>
                          </a:solidFill>
                          <a:latin typeface="Merriweather Sans"/>
                          <a:ea typeface="Merriweather Sans"/>
                          <a:cs typeface="Merriweather Sans"/>
                          <a:sym typeface="Merriweather Sans"/>
                        </a:rPr>
                        <a:t>C</a:t>
                      </a:r>
                      <a:r>
                        <a:rPr b="1" baseline="-25000" lang="en" sz="1200">
                          <a:solidFill>
                            <a:schemeClr val="dk1"/>
                          </a:solidFill>
                          <a:latin typeface="Merriweather Sans"/>
                          <a:ea typeface="Merriweather Sans"/>
                          <a:cs typeface="Merriweather Sans"/>
                          <a:sym typeface="Merriweather Sans"/>
                        </a:rPr>
                        <a:t>L</a:t>
                      </a:r>
                      <a:endParaRPr b="1"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 sz="1200">
                          <a:solidFill>
                            <a:schemeClr val="dk1"/>
                          </a:solidFill>
                          <a:latin typeface="Merriweather Sans"/>
                          <a:ea typeface="Merriweather Sans"/>
                          <a:cs typeface="Merriweather Sans"/>
                          <a:sym typeface="Merriweather Sans"/>
                        </a:rPr>
                        <a:t>C</a:t>
                      </a:r>
                      <a:r>
                        <a:rPr b="1" baseline="-25000" lang="en" sz="1200">
                          <a:solidFill>
                            <a:schemeClr val="dk1"/>
                          </a:solidFill>
                          <a:latin typeface="Merriweather Sans"/>
                          <a:ea typeface="Merriweather Sans"/>
                          <a:cs typeface="Merriweather Sans"/>
                          <a:sym typeface="Merriweather Sans"/>
                        </a:rPr>
                        <a:t>D</a:t>
                      </a:r>
                      <a:endParaRPr b="1"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a:txBody>
                    <a:bodyPr/>
                    <a:lstStyle/>
                    <a:p>
                      <a:pPr indent="0" lvl="0" marL="0" rtl="0" algn="ctr">
                        <a:lnSpc>
                          <a:spcPct val="115000"/>
                        </a:lnSpc>
                        <a:spcBef>
                          <a:spcPts val="1200"/>
                        </a:spcBef>
                        <a:spcAft>
                          <a:spcPts val="1200"/>
                        </a:spcAft>
                        <a:buNone/>
                      </a:pPr>
                      <a:r>
                        <a:rPr b="1" lang="en" sz="1200">
                          <a:solidFill>
                            <a:schemeClr val="dk1"/>
                          </a:solidFill>
                          <a:latin typeface="Merriweather Sans"/>
                          <a:ea typeface="Merriweather Sans"/>
                          <a:cs typeface="Merriweather Sans"/>
                          <a:sym typeface="Merriweather Sans"/>
                        </a:rPr>
                        <a:t>C</a:t>
                      </a:r>
                      <a:r>
                        <a:rPr b="1" baseline="-25000" lang="en" sz="1200">
                          <a:solidFill>
                            <a:schemeClr val="dk1"/>
                          </a:solidFill>
                          <a:latin typeface="Merriweather Sans"/>
                          <a:ea typeface="Merriweather Sans"/>
                          <a:cs typeface="Merriweather Sans"/>
                          <a:sym typeface="Merriweather Sans"/>
                        </a:rPr>
                        <a:t>L</a:t>
                      </a:r>
                      <a:endParaRPr b="1"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a:txBody>
                    <a:bodyPr/>
                    <a:lstStyle/>
                    <a:p>
                      <a:pPr indent="0" lvl="0" marL="0" rtl="0" algn="ctr">
                        <a:lnSpc>
                          <a:spcPct val="115000"/>
                        </a:lnSpc>
                        <a:spcBef>
                          <a:spcPts val="1200"/>
                        </a:spcBef>
                        <a:spcAft>
                          <a:spcPts val="1200"/>
                        </a:spcAft>
                        <a:buNone/>
                      </a:pPr>
                      <a:r>
                        <a:rPr b="1" lang="en" sz="1200">
                          <a:solidFill>
                            <a:schemeClr val="dk1"/>
                          </a:solidFill>
                          <a:latin typeface="Merriweather Sans"/>
                          <a:ea typeface="Merriweather Sans"/>
                          <a:cs typeface="Merriweather Sans"/>
                          <a:sym typeface="Merriweather Sans"/>
                        </a:rPr>
                        <a:t>C</a:t>
                      </a:r>
                      <a:r>
                        <a:rPr b="1" baseline="-25000" lang="en" sz="1200">
                          <a:solidFill>
                            <a:schemeClr val="dk1"/>
                          </a:solidFill>
                          <a:latin typeface="Merriweather Sans"/>
                          <a:ea typeface="Merriweather Sans"/>
                          <a:cs typeface="Merriweather Sans"/>
                          <a:sym typeface="Merriweather Sans"/>
                        </a:rPr>
                        <a:t>D</a:t>
                      </a:r>
                      <a:endParaRPr b="1"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r>
              <a:tr h="349950">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0.95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Clr>
                          <a:schemeClr val="dk1"/>
                        </a:buClr>
                        <a:buSzPts val="1100"/>
                        <a:buFont typeface="Arial"/>
                        <a:buNone/>
                      </a:pPr>
                      <a:r>
                        <a:rPr lang="en" sz="1200">
                          <a:solidFill>
                            <a:schemeClr val="dk1"/>
                          </a:solidFill>
                          <a:latin typeface="Merriweather Sans"/>
                          <a:ea typeface="Merriweather Sans"/>
                          <a:cs typeface="Merriweather Sans"/>
                          <a:sym typeface="Merriweather Sans"/>
                        </a:rPr>
                        <a:t>0.3455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0.0405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0.3012</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0.0354</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405475">
                <a:tc>
                  <a:txBody>
                    <a:bodyPr/>
                    <a:lstStyle/>
                    <a:p>
                      <a:pPr indent="0" lvl="0" marL="0" rtl="0" algn="ctr">
                        <a:lnSpc>
                          <a:spcPct val="115000"/>
                        </a:lnSpc>
                        <a:spcBef>
                          <a:spcPts val="1200"/>
                        </a:spcBef>
                        <a:spcAft>
                          <a:spcPts val="1200"/>
                        </a:spcAft>
                        <a:buNone/>
                      </a:pPr>
                      <a:r>
                        <a:rPr lang="en" sz="1200">
                          <a:solidFill>
                            <a:schemeClr val="dk1"/>
                          </a:solidFill>
                          <a:latin typeface="Merriweather Sans"/>
                          <a:ea typeface="Merriweather Sans"/>
                          <a:cs typeface="Merriweather Sans"/>
                          <a:sym typeface="Merriweather Sans"/>
                        </a:rPr>
                        <a:t>1.1</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0.3252</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0.0417</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0.3058</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0.0430</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94850">
                <a:tc>
                  <a:txBody>
                    <a:bodyPr/>
                    <a:lstStyle/>
                    <a:p>
                      <a:pPr indent="0" lvl="0" marL="0" rtl="0" algn="ctr">
                        <a:lnSpc>
                          <a:spcPct val="115000"/>
                        </a:lnSpc>
                        <a:spcBef>
                          <a:spcPts val="1200"/>
                        </a:spcBef>
                        <a:spcAft>
                          <a:spcPts val="1200"/>
                        </a:spcAft>
                        <a:buNone/>
                      </a:pPr>
                      <a:r>
                        <a:rPr lang="en" sz="1200">
                          <a:solidFill>
                            <a:schemeClr val="dk1"/>
                          </a:solidFill>
                          <a:latin typeface="Merriweather Sans"/>
                          <a:ea typeface="Merriweather Sans"/>
                          <a:cs typeface="Merriweather Sans"/>
                          <a:sym typeface="Merriweather Sans"/>
                        </a:rPr>
                        <a:t>1.25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0.3069</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0.0399</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0.2961</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0.0418</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94525">
                <a:tc>
                  <a:txBody>
                    <a:bodyPr/>
                    <a:lstStyle/>
                    <a:p>
                      <a:pPr indent="0" lvl="0" marL="0" rtl="0" algn="ctr">
                        <a:lnSpc>
                          <a:spcPct val="115000"/>
                        </a:lnSpc>
                        <a:spcBef>
                          <a:spcPts val="1200"/>
                        </a:spcBef>
                        <a:spcAft>
                          <a:spcPts val="1200"/>
                        </a:spcAft>
                        <a:buNone/>
                      </a:pPr>
                      <a:r>
                        <a:rPr lang="en" sz="1200">
                          <a:solidFill>
                            <a:schemeClr val="dk1"/>
                          </a:solidFill>
                          <a:latin typeface="Merriweather Sans"/>
                          <a:ea typeface="Merriweather Sans"/>
                          <a:cs typeface="Merriweather Sans"/>
                          <a:sym typeface="Merriweather Sans"/>
                        </a:rPr>
                        <a:t>1.4</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0.2827</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0.0376</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0.2754</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0.0398</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9950">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1.55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0.2592</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Sans"/>
                          <a:ea typeface="Merriweather Sans"/>
                          <a:cs typeface="Merriweather Sans"/>
                          <a:sym typeface="Merriweather Sans"/>
                        </a:rPr>
                        <a:t>0.0355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0.2515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0.0375</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49950">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1.7</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0.2371</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0.0333</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0.2293</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1200"/>
                        </a:spcAft>
                        <a:buNone/>
                      </a:pPr>
                      <a:r>
                        <a:rPr lang="en" sz="1200">
                          <a:latin typeface="Merriweather Sans"/>
                          <a:ea typeface="Merriweather Sans"/>
                          <a:cs typeface="Merriweather Sans"/>
                          <a:sym typeface="Merriweather Sans"/>
                        </a:rPr>
                        <a:t>0.0353</a:t>
                      </a:r>
                      <a:endParaRPr sz="1200">
                        <a:latin typeface="Merriweather Sans"/>
                        <a:ea typeface="Merriweather Sans"/>
                        <a:cs typeface="Merriweather Sans"/>
                        <a:sym typeface="Merriweather Sans"/>
                      </a:endParaRPr>
                    </a:p>
                  </a:txBody>
                  <a:tcPr marT="91425" marB="91425" marR="68575" marL="68575" anchor="ctr">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bl>
          </a:graphicData>
        </a:graphic>
      </p:graphicFrame>
      <p:sp>
        <p:nvSpPr>
          <p:cNvPr id="264" name="Google Shape;264;p30"/>
          <p:cNvSpPr txBox="1"/>
          <p:nvPr/>
        </p:nvSpPr>
        <p:spPr>
          <a:xfrm>
            <a:off x="6084600" y="803425"/>
            <a:ext cx="15468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erriweather Sans"/>
                <a:ea typeface="Merriweather Sans"/>
                <a:cs typeface="Merriweather Sans"/>
                <a:sym typeface="Merriweather Sans"/>
              </a:rPr>
              <a:t>Climb</a:t>
            </a:r>
            <a:r>
              <a:rPr lang="en" sz="1200">
                <a:solidFill>
                  <a:schemeClr val="dk1"/>
                </a:solidFill>
                <a:latin typeface="Merriweather Sans"/>
                <a:ea typeface="Merriweather Sans"/>
                <a:cs typeface="Merriweather Sans"/>
                <a:sym typeface="Merriweather Sans"/>
              </a:rPr>
              <a:t> Conditions</a:t>
            </a:r>
            <a:endParaRPr sz="1200">
              <a:solidFill>
                <a:schemeClr val="dk1"/>
              </a:solidFill>
              <a:latin typeface="Merriweather Sans"/>
              <a:ea typeface="Merriweather Sans"/>
              <a:cs typeface="Merriweather Sans"/>
              <a:sym typeface="Merriweather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1"/>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Numerical Validation</a:t>
            </a:r>
            <a:endParaRPr/>
          </a:p>
        </p:txBody>
      </p:sp>
      <p:sp>
        <p:nvSpPr>
          <p:cNvPr id="270" name="Google Shape;270;p31"/>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323850" lvl="0" marL="457200" rtl="0" algn="l">
              <a:spcBef>
                <a:spcPts val="0"/>
              </a:spcBef>
              <a:spcAft>
                <a:spcPts val="0"/>
              </a:spcAft>
              <a:buSzPts val="1500"/>
              <a:buChar char="●"/>
            </a:pPr>
            <a:r>
              <a:rPr lang="en"/>
              <a:t>With no proper way to replicate the full flight </a:t>
            </a:r>
            <a:r>
              <a:rPr lang="en"/>
              <a:t>characteristics</a:t>
            </a:r>
            <a:r>
              <a:rPr lang="en"/>
              <a:t> of the aircraft moving at a constant velocity (experimental data, wind tunnel testing, etc.), the CFD results were validated using numerical equations.</a:t>
            </a:r>
            <a:endParaRPr/>
          </a:p>
          <a:p>
            <a:pPr indent="-317500" lvl="1" marL="914400" rtl="0" algn="l">
              <a:lnSpc>
                <a:spcPct val="100000"/>
              </a:lnSpc>
              <a:spcBef>
                <a:spcPts val="0"/>
              </a:spcBef>
              <a:spcAft>
                <a:spcPts val="0"/>
              </a:spcAft>
              <a:buSzPts val="1400"/>
              <a:buChar char="○"/>
            </a:pPr>
            <a:r>
              <a:rPr lang="en" sz="1500">
                <a:latin typeface="Merriweather Sans"/>
                <a:ea typeface="Merriweather Sans"/>
                <a:cs typeface="Merriweather Sans"/>
                <a:sym typeface="Merriweather Sans"/>
              </a:rPr>
              <a:t>Used the GM at constant cruise conditions to validate lift and drag coefficients.</a:t>
            </a:r>
            <a:endParaRPr sz="1500">
              <a:latin typeface="Merriweather Sans"/>
              <a:ea typeface="Merriweather Sans"/>
              <a:cs typeface="Merriweather Sans"/>
              <a:sym typeface="Merriweather Sans"/>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t>Lift Coefficient</a:t>
            </a:r>
            <a:endParaRPr b="1"/>
          </a:p>
          <a:p>
            <a:pPr indent="0" lvl="0" marL="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t/>
            </a:r>
            <a:endParaRPr b="1"/>
          </a:p>
        </p:txBody>
      </p:sp>
      <p:sp>
        <p:nvSpPr>
          <p:cNvPr id="271" name="Google Shape;271;p31"/>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pic>
        <p:nvPicPr>
          <p:cNvPr id="272" name="Google Shape;272;p31" title="Screenshot 2025-04-01 at 6.28.45 PM.png"/>
          <p:cNvPicPr preferRelativeResize="0"/>
          <p:nvPr/>
        </p:nvPicPr>
        <p:blipFill rotWithShape="1">
          <a:blip r:embed="rId3">
            <a:alphaModFix/>
          </a:blip>
          <a:srcRect b="445" l="0" r="891" t="455"/>
          <a:stretch/>
        </p:blipFill>
        <p:spPr>
          <a:xfrm>
            <a:off x="474150" y="453500"/>
            <a:ext cx="8549202" cy="4148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ph idx="2" type="body"/>
          </p:nvPr>
        </p:nvSpPr>
        <p:spPr>
          <a:xfrm>
            <a:off x="504625" y="2707947"/>
            <a:ext cx="8183100" cy="1785000"/>
          </a:xfrm>
          <a:prstGeom prst="rect">
            <a:avLst/>
          </a:prstGeom>
        </p:spPr>
        <p:txBody>
          <a:bodyPr anchorCtr="0" anchor="t" bIns="34275" lIns="68575" spcFirstLastPara="1" rIns="68575" wrap="square" tIns="34275">
            <a:normAutofit/>
          </a:bodyPr>
          <a:lstStyle/>
          <a:p>
            <a:pPr indent="-323850" lvl="0" marL="457200" rtl="0" algn="l">
              <a:spcBef>
                <a:spcPts val="0"/>
              </a:spcBef>
              <a:spcAft>
                <a:spcPts val="0"/>
              </a:spcAft>
              <a:buSzPts val="1500"/>
              <a:buChar char="●"/>
            </a:pPr>
            <a:r>
              <a:rPr lang="en"/>
              <a:t>Comparing numerical validation results to CFD results, b</a:t>
            </a:r>
            <a:r>
              <a:rPr lang="en" sz="1500">
                <a:latin typeface="Merriweather Sans"/>
                <a:ea typeface="Merriweather Sans"/>
                <a:cs typeface="Merriweather Sans"/>
                <a:sym typeface="Merriweather Sans"/>
              </a:rPr>
              <a:t>oth C</a:t>
            </a:r>
            <a:r>
              <a:rPr baseline="-25000" lang="en" sz="1500">
                <a:latin typeface="Merriweather Sans"/>
                <a:ea typeface="Merriweather Sans"/>
                <a:cs typeface="Merriweather Sans"/>
                <a:sym typeface="Merriweather Sans"/>
              </a:rPr>
              <a:t>L</a:t>
            </a:r>
            <a:r>
              <a:rPr lang="en" sz="1500">
                <a:latin typeface="Merriweather Sans"/>
                <a:ea typeface="Merriweather Sans"/>
                <a:cs typeface="Merriweather Sans"/>
                <a:sym typeface="Merriweather Sans"/>
              </a:rPr>
              <a:t> and C</a:t>
            </a:r>
            <a:r>
              <a:rPr baseline="-25000" lang="en" sz="1500">
                <a:latin typeface="Merriweather Sans"/>
                <a:ea typeface="Merriweather Sans"/>
                <a:cs typeface="Merriweather Sans"/>
                <a:sym typeface="Merriweather Sans"/>
              </a:rPr>
              <a:t>D</a:t>
            </a:r>
            <a:r>
              <a:rPr lang="en" sz="1500">
                <a:latin typeface="Merriweather Sans"/>
                <a:ea typeface="Merriweather Sans"/>
                <a:cs typeface="Merriweather Sans"/>
                <a:sym typeface="Merriweather Sans"/>
              </a:rPr>
              <a:t> values fall within ~1</a:t>
            </a:r>
            <a:r>
              <a:rPr lang="en"/>
              <a:t>2</a:t>
            </a:r>
            <a:r>
              <a:rPr lang="en" sz="1500">
                <a:latin typeface="Merriweather Sans"/>
                <a:ea typeface="Merriweather Sans"/>
                <a:cs typeface="Merriweather Sans"/>
                <a:sym typeface="Merriweather Sans"/>
              </a:rPr>
              <a:t>% error.</a:t>
            </a:r>
            <a:endParaRPr sz="1500">
              <a:latin typeface="Merriweather Sans"/>
              <a:ea typeface="Merriweather Sans"/>
              <a:cs typeface="Merriweather Sans"/>
              <a:sym typeface="Merriweather Sans"/>
            </a:endParaRPr>
          </a:p>
          <a:p>
            <a:pPr indent="-323850" lvl="0" marL="457200" rtl="0" algn="l">
              <a:lnSpc>
                <a:spcPct val="100000"/>
              </a:lnSpc>
              <a:spcBef>
                <a:spcPts val="1000"/>
              </a:spcBef>
              <a:spcAft>
                <a:spcPts val="0"/>
              </a:spcAft>
              <a:buSzPts val="1500"/>
              <a:buFont typeface="Merriweather Sans"/>
              <a:buChar char="●"/>
            </a:pPr>
            <a:r>
              <a:rPr lang="en"/>
              <a:t>Errors in numerical and simulated values are likely attributed to several reasons:</a:t>
            </a:r>
            <a:endParaRPr/>
          </a:p>
          <a:p>
            <a:pPr indent="-323850" lvl="1" marL="914400" rtl="0" algn="l">
              <a:lnSpc>
                <a:spcPct val="100000"/>
              </a:lnSpc>
              <a:spcBef>
                <a:spcPts val="0"/>
              </a:spcBef>
              <a:spcAft>
                <a:spcPts val="0"/>
              </a:spcAft>
              <a:buSzPts val="1500"/>
              <a:buFont typeface="Merriweather Sans"/>
              <a:buAutoNum type="arabicPeriod"/>
            </a:pPr>
            <a:r>
              <a:rPr lang="en" sz="1500">
                <a:latin typeface="Merriweather Sans"/>
                <a:ea typeface="Merriweather Sans"/>
                <a:cs typeface="Merriweather Sans"/>
                <a:sym typeface="Merriweather Sans"/>
              </a:rPr>
              <a:t>Estimations in airfoil data</a:t>
            </a:r>
            <a:endParaRPr sz="1500">
              <a:latin typeface="Merriweather Sans"/>
              <a:ea typeface="Merriweather Sans"/>
              <a:cs typeface="Merriweather Sans"/>
              <a:sym typeface="Merriweather Sans"/>
            </a:endParaRPr>
          </a:p>
          <a:p>
            <a:pPr indent="-323850" lvl="1" marL="914400" rtl="0" algn="l">
              <a:lnSpc>
                <a:spcPct val="100000"/>
              </a:lnSpc>
              <a:spcBef>
                <a:spcPts val="0"/>
              </a:spcBef>
              <a:spcAft>
                <a:spcPts val="0"/>
              </a:spcAft>
              <a:buSzPts val="1500"/>
              <a:buFont typeface="Merriweather Sans"/>
              <a:buAutoNum type="arabicPeriod"/>
            </a:pPr>
            <a:r>
              <a:rPr lang="en" sz="1500">
                <a:latin typeface="Merriweather Sans"/>
                <a:ea typeface="Merriweather Sans"/>
                <a:cs typeface="Merriweather Sans"/>
                <a:sym typeface="Merriweather Sans"/>
              </a:rPr>
              <a:t>Approximations of values from chart</a:t>
            </a:r>
            <a:endParaRPr sz="1500">
              <a:latin typeface="Merriweather Sans"/>
              <a:ea typeface="Merriweather Sans"/>
              <a:cs typeface="Merriweather Sans"/>
              <a:sym typeface="Merriweather Sans"/>
            </a:endParaRPr>
          </a:p>
        </p:txBody>
      </p:sp>
      <p:sp>
        <p:nvSpPr>
          <p:cNvPr id="278" name="Google Shape;278;p32"/>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pic>
        <p:nvPicPr>
          <p:cNvPr id="279" name="Google Shape;279;p32" title="Screenshot 2025-03-31 at 9.20.46 PM.png"/>
          <p:cNvPicPr preferRelativeResize="0"/>
          <p:nvPr/>
        </p:nvPicPr>
        <p:blipFill>
          <a:blip r:embed="rId3">
            <a:alphaModFix/>
          </a:blip>
          <a:stretch>
            <a:fillRect/>
          </a:stretch>
        </p:blipFill>
        <p:spPr>
          <a:xfrm>
            <a:off x="504625" y="409488"/>
            <a:ext cx="5235001" cy="2162274"/>
          </a:xfrm>
          <a:prstGeom prst="rect">
            <a:avLst/>
          </a:prstGeom>
          <a:noFill/>
          <a:ln>
            <a:noFill/>
          </a:ln>
        </p:spPr>
      </p:pic>
      <p:pic>
        <p:nvPicPr>
          <p:cNvPr id="280" name="Google Shape;280;p32"/>
          <p:cNvPicPr preferRelativeResize="0"/>
          <p:nvPr/>
        </p:nvPicPr>
        <p:blipFill>
          <a:blip r:embed="rId4">
            <a:alphaModFix/>
          </a:blip>
          <a:stretch>
            <a:fillRect/>
          </a:stretch>
        </p:blipFill>
        <p:spPr>
          <a:xfrm>
            <a:off x="463113" y="407997"/>
            <a:ext cx="5318026" cy="22701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Data Comparison</a:t>
            </a:r>
            <a:endParaRPr/>
          </a:p>
        </p:txBody>
      </p:sp>
      <p:sp>
        <p:nvSpPr>
          <p:cNvPr id="286" name="Google Shape;286;p33"/>
          <p:cNvSpPr txBox="1"/>
          <p:nvPr>
            <p:ph idx="2" type="body"/>
          </p:nvPr>
        </p:nvSpPr>
        <p:spPr>
          <a:xfrm>
            <a:off x="504631" y="1054900"/>
            <a:ext cx="3495900" cy="3301500"/>
          </a:xfrm>
          <a:prstGeom prst="rect">
            <a:avLst/>
          </a:prstGeom>
        </p:spPr>
        <p:txBody>
          <a:bodyPr anchorCtr="0" anchor="t" bIns="34275" lIns="68575" spcFirstLastPara="1" rIns="68575" wrap="square" tIns="34275">
            <a:normAutofit/>
          </a:bodyPr>
          <a:lstStyle/>
          <a:p>
            <a:pPr indent="-323850" lvl="0" marL="457200" rtl="0" algn="l">
              <a:spcBef>
                <a:spcPts val="0"/>
              </a:spcBef>
              <a:spcAft>
                <a:spcPts val="0"/>
              </a:spcAft>
              <a:buSzPts val="1500"/>
              <a:buChar char="●"/>
            </a:pPr>
            <a:r>
              <a:rPr lang="en"/>
              <a:t>Simulated L/D for Mach 0.95-2.</a:t>
            </a:r>
            <a:endParaRPr/>
          </a:p>
          <a:p>
            <a:pPr indent="-323850" lvl="0" marL="457200" rtl="0" algn="l">
              <a:spcBef>
                <a:spcPts val="1000"/>
              </a:spcBef>
              <a:spcAft>
                <a:spcPts val="0"/>
              </a:spcAft>
              <a:buSzPts val="1500"/>
              <a:buChar char="●"/>
            </a:pPr>
            <a:r>
              <a:rPr lang="en"/>
              <a:t>Concorde performed better at climbing conditions, with a peak L/D of ~11.5, and marginally better at cruising conditions compared to the GM.</a:t>
            </a:r>
            <a:endParaRPr/>
          </a:p>
          <a:p>
            <a:pPr indent="-323850" lvl="0" marL="457200" rtl="0" algn="l">
              <a:spcBef>
                <a:spcPts val="1000"/>
              </a:spcBef>
              <a:spcAft>
                <a:spcPts val="1000"/>
              </a:spcAft>
              <a:buSzPts val="1500"/>
              <a:buChar char="●"/>
            </a:pPr>
            <a:r>
              <a:rPr lang="en"/>
              <a:t>DM performed significantly worse at all Mach numbers, with significant drop off at cruising conditions.</a:t>
            </a:r>
            <a:endParaRPr/>
          </a:p>
        </p:txBody>
      </p:sp>
      <p:sp>
        <p:nvSpPr>
          <p:cNvPr id="287" name="Google Shape;287;p33"/>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pic>
        <p:nvPicPr>
          <p:cNvPr id="288" name="Google Shape;288;p33"/>
          <p:cNvPicPr preferRelativeResize="0"/>
          <p:nvPr/>
        </p:nvPicPr>
        <p:blipFill>
          <a:blip r:embed="rId3">
            <a:alphaModFix/>
          </a:blip>
          <a:stretch>
            <a:fillRect/>
          </a:stretch>
        </p:blipFill>
        <p:spPr>
          <a:xfrm>
            <a:off x="4110198" y="1082963"/>
            <a:ext cx="4878449" cy="2977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4"/>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Discussion</a:t>
            </a:r>
            <a:endParaRPr/>
          </a:p>
        </p:txBody>
      </p:sp>
      <p:sp>
        <p:nvSpPr>
          <p:cNvPr id="294" name="Google Shape;294;p34"/>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330200" lvl="0" marL="457200" rtl="0" algn="l">
              <a:lnSpc>
                <a:spcPct val="100000"/>
              </a:lnSpc>
              <a:spcBef>
                <a:spcPts val="0"/>
              </a:spcBef>
              <a:spcAft>
                <a:spcPts val="0"/>
              </a:spcAft>
              <a:buSzPts val="1600"/>
              <a:buChar char="●"/>
            </a:pPr>
            <a:r>
              <a:rPr lang="en" sz="1600"/>
              <a:t>L/D main performance characteristic considered.</a:t>
            </a:r>
            <a:endParaRPr sz="1600"/>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Could be calculated by hand relatively easily for validation of sims.</a:t>
            </a:r>
            <a:endParaRPr sz="1600">
              <a:latin typeface="Merriweather Sans"/>
              <a:ea typeface="Merriweather Sans"/>
              <a:cs typeface="Merriweather Sans"/>
              <a:sym typeface="Merriweather Sans"/>
            </a:endParaRPr>
          </a:p>
          <a:p>
            <a:pPr indent="-330200" lvl="0" marL="457200" rtl="0" algn="l">
              <a:lnSpc>
                <a:spcPct val="150000"/>
              </a:lnSpc>
              <a:spcBef>
                <a:spcPts val="1000"/>
              </a:spcBef>
              <a:spcAft>
                <a:spcPts val="0"/>
              </a:spcAft>
              <a:buSzPts val="1600"/>
              <a:buFont typeface="Merriweather Sans"/>
              <a:buChar char="●"/>
            </a:pPr>
            <a:r>
              <a:rPr lang="en" sz="1600"/>
              <a:t>Performance compared to Concorde numbers to determine viability.</a:t>
            </a:r>
            <a:endParaRPr sz="1600"/>
          </a:p>
          <a:p>
            <a:pPr indent="-330200" lvl="0" marL="457200" rtl="0" algn="l">
              <a:lnSpc>
                <a:spcPct val="150000"/>
              </a:lnSpc>
              <a:spcBef>
                <a:spcPts val="1000"/>
              </a:spcBef>
              <a:spcAft>
                <a:spcPts val="0"/>
              </a:spcAft>
              <a:buSzPts val="1600"/>
              <a:buChar char="●"/>
            </a:pPr>
            <a:r>
              <a:rPr lang="en" sz="1600"/>
              <a:t>GM performed better in each sim than the DM.</a:t>
            </a:r>
            <a:endParaRPr sz="1600"/>
          </a:p>
          <a:p>
            <a:pPr indent="-330200" lvl="0" marL="457200" rtl="0" algn="l">
              <a:lnSpc>
                <a:spcPct val="100000"/>
              </a:lnSpc>
              <a:spcBef>
                <a:spcPts val="0"/>
              </a:spcBef>
              <a:spcAft>
                <a:spcPts val="0"/>
              </a:spcAft>
              <a:buSzPts val="1600"/>
              <a:buChar char="●"/>
            </a:pPr>
            <a:r>
              <a:rPr lang="en" sz="1600"/>
              <a:t>Likely reasons for better performance by GM:</a:t>
            </a:r>
            <a:endParaRPr sz="1600"/>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GM is closer in design to Concorde than DM.</a:t>
            </a:r>
            <a:endParaRPr sz="1600">
              <a:latin typeface="Merriweather Sans"/>
              <a:ea typeface="Merriweather Sans"/>
              <a:cs typeface="Merriweather Sans"/>
              <a:sym typeface="Merriweather Sans"/>
            </a:endParaRPr>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GM has better airfoil shapes for supersonic flight, such as double wedge horizontal and vertical stabilizers.</a:t>
            </a:r>
            <a:endParaRPr sz="1600">
              <a:latin typeface="Merriweather Sans"/>
              <a:ea typeface="Merriweather Sans"/>
              <a:cs typeface="Merriweather Sans"/>
              <a:sym typeface="Merriweather Sans"/>
            </a:endParaRPr>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Longer fuselage allows for better spacing between wing and stabilizers.</a:t>
            </a:r>
            <a:endParaRPr sz="1600"/>
          </a:p>
          <a:p>
            <a:pPr indent="0" lvl="0" marL="0" rtl="0" algn="l">
              <a:lnSpc>
                <a:spcPct val="100000"/>
              </a:lnSpc>
              <a:spcBef>
                <a:spcPts val="1000"/>
              </a:spcBef>
              <a:spcAft>
                <a:spcPts val="0"/>
              </a:spcAft>
              <a:buNone/>
            </a:pPr>
            <a:r>
              <a:t/>
            </a:r>
            <a:endParaRPr sz="1500">
              <a:latin typeface="Merriweather Sans"/>
              <a:ea typeface="Merriweather Sans"/>
              <a:cs typeface="Merriweather Sans"/>
              <a:sym typeface="Merriweather Sans"/>
            </a:endParaRPr>
          </a:p>
        </p:txBody>
      </p:sp>
      <p:sp>
        <p:nvSpPr>
          <p:cNvPr id="295" name="Google Shape;295;p34"/>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Agenda</a:t>
            </a:r>
            <a:endParaRPr/>
          </a:p>
        </p:txBody>
      </p:sp>
      <p:sp>
        <p:nvSpPr>
          <p:cNvPr id="144" name="Google Shape;144;p17"/>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342900" lvl="0" marL="457200" rtl="0" algn="l">
              <a:lnSpc>
                <a:spcPct val="150000"/>
              </a:lnSpc>
              <a:spcBef>
                <a:spcPts val="0"/>
              </a:spcBef>
              <a:spcAft>
                <a:spcPts val="0"/>
              </a:spcAft>
              <a:buSzPts val="1800"/>
              <a:buChar char="●"/>
            </a:pPr>
            <a:r>
              <a:rPr b="1" lang="en" sz="1800"/>
              <a:t>Background</a:t>
            </a:r>
            <a:endParaRPr b="1" sz="1800"/>
          </a:p>
          <a:p>
            <a:pPr indent="-342900" lvl="0" marL="457200" rtl="0" algn="l">
              <a:lnSpc>
                <a:spcPct val="150000"/>
              </a:lnSpc>
              <a:spcBef>
                <a:spcPts val="0"/>
              </a:spcBef>
              <a:spcAft>
                <a:spcPts val="0"/>
              </a:spcAft>
              <a:buSzPts val="1800"/>
              <a:buChar char="●"/>
            </a:pPr>
            <a:r>
              <a:rPr b="1" lang="en" sz="1800"/>
              <a:t>Objectives</a:t>
            </a:r>
            <a:endParaRPr b="1" sz="1800"/>
          </a:p>
          <a:p>
            <a:pPr indent="-342900" lvl="0" marL="457200" rtl="0" algn="l">
              <a:lnSpc>
                <a:spcPct val="150000"/>
              </a:lnSpc>
              <a:spcBef>
                <a:spcPts val="0"/>
              </a:spcBef>
              <a:spcAft>
                <a:spcPts val="0"/>
              </a:spcAft>
              <a:buSzPts val="1800"/>
              <a:buChar char="●"/>
            </a:pPr>
            <a:r>
              <a:rPr b="1" lang="en" sz="1800"/>
              <a:t>Methodologies</a:t>
            </a:r>
            <a:endParaRPr b="1" sz="1800"/>
          </a:p>
          <a:p>
            <a:pPr indent="-342900" lvl="0" marL="457200" rtl="0" algn="l">
              <a:lnSpc>
                <a:spcPct val="150000"/>
              </a:lnSpc>
              <a:spcBef>
                <a:spcPts val="0"/>
              </a:spcBef>
              <a:spcAft>
                <a:spcPts val="0"/>
              </a:spcAft>
              <a:buSzPts val="1800"/>
              <a:buChar char="●"/>
            </a:pPr>
            <a:r>
              <a:rPr b="1" lang="en" sz="1800"/>
              <a:t>Designs</a:t>
            </a:r>
            <a:endParaRPr b="1" sz="1800"/>
          </a:p>
          <a:p>
            <a:pPr indent="-342900" lvl="0" marL="457200" rtl="0" algn="l">
              <a:lnSpc>
                <a:spcPct val="150000"/>
              </a:lnSpc>
              <a:spcBef>
                <a:spcPts val="0"/>
              </a:spcBef>
              <a:spcAft>
                <a:spcPts val="0"/>
              </a:spcAft>
              <a:buSzPts val="1800"/>
              <a:buChar char="●"/>
            </a:pPr>
            <a:r>
              <a:rPr b="1" lang="en" sz="1800"/>
              <a:t>Simulation Details</a:t>
            </a:r>
            <a:endParaRPr b="1" sz="1800"/>
          </a:p>
          <a:p>
            <a:pPr indent="-342900" lvl="0" marL="457200" rtl="0" algn="l">
              <a:lnSpc>
                <a:spcPct val="150000"/>
              </a:lnSpc>
              <a:spcBef>
                <a:spcPts val="0"/>
              </a:spcBef>
              <a:spcAft>
                <a:spcPts val="0"/>
              </a:spcAft>
              <a:buSzPts val="1800"/>
              <a:buChar char="●"/>
            </a:pPr>
            <a:r>
              <a:rPr b="1" lang="en" sz="1800"/>
              <a:t>Results</a:t>
            </a:r>
            <a:endParaRPr b="1" sz="1800"/>
          </a:p>
          <a:p>
            <a:pPr indent="-342900" lvl="0" marL="457200" rtl="0" algn="l">
              <a:lnSpc>
                <a:spcPct val="150000"/>
              </a:lnSpc>
              <a:spcBef>
                <a:spcPts val="0"/>
              </a:spcBef>
              <a:spcAft>
                <a:spcPts val="0"/>
              </a:spcAft>
              <a:buSzPts val="1800"/>
              <a:buChar char="●"/>
            </a:pPr>
            <a:r>
              <a:rPr b="1" lang="en" sz="1800"/>
              <a:t>Limitations</a:t>
            </a:r>
            <a:endParaRPr b="1" sz="1800"/>
          </a:p>
          <a:p>
            <a:pPr indent="-342900" lvl="0" marL="457200" rtl="0" algn="l">
              <a:lnSpc>
                <a:spcPct val="150000"/>
              </a:lnSpc>
              <a:spcBef>
                <a:spcPts val="0"/>
              </a:spcBef>
              <a:spcAft>
                <a:spcPts val="0"/>
              </a:spcAft>
              <a:buSzPts val="1800"/>
              <a:buChar char="●"/>
            </a:pPr>
            <a:r>
              <a:rPr b="1" lang="en" sz="1800"/>
              <a:t>Conclusions</a:t>
            </a:r>
            <a:endParaRPr b="1" sz="1800"/>
          </a:p>
        </p:txBody>
      </p:sp>
      <p:sp>
        <p:nvSpPr>
          <p:cNvPr id="145" name="Google Shape;145;p17"/>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5"/>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Limitations</a:t>
            </a:r>
            <a:endParaRPr/>
          </a:p>
        </p:txBody>
      </p:sp>
      <p:sp>
        <p:nvSpPr>
          <p:cNvPr id="301" name="Google Shape;301;p35"/>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330200" lvl="0" marL="457200" rtl="0" algn="l">
              <a:spcBef>
                <a:spcPts val="0"/>
              </a:spcBef>
              <a:spcAft>
                <a:spcPts val="0"/>
              </a:spcAft>
              <a:buSzPts val="1600"/>
              <a:buChar char="●"/>
            </a:pPr>
            <a:r>
              <a:rPr lang="en" sz="1600"/>
              <a:t>One aspect of this study was the exclusion of structural and propulsion details, as well as intricate </a:t>
            </a:r>
            <a:r>
              <a:rPr lang="en" sz="1600"/>
              <a:t>details</a:t>
            </a:r>
            <a:r>
              <a:rPr lang="en" sz="1600"/>
              <a:t> between each geometry. All of which would affect the design process and overall the aerodynamic viability.</a:t>
            </a:r>
            <a:endParaRPr sz="1600"/>
          </a:p>
          <a:p>
            <a:pPr indent="-330200" lvl="0" marL="457200" rtl="0" algn="l">
              <a:spcBef>
                <a:spcPts val="1000"/>
              </a:spcBef>
              <a:spcAft>
                <a:spcPts val="0"/>
              </a:spcAft>
              <a:buSzPts val="1600"/>
              <a:buChar char="●"/>
            </a:pPr>
            <a:r>
              <a:rPr lang="en" sz="1600"/>
              <a:t>Limited scope</a:t>
            </a:r>
            <a:endParaRPr sz="1600"/>
          </a:p>
          <a:p>
            <a:pPr indent="-317500" lvl="1" marL="914400" rtl="0" algn="l">
              <a:lnSpc>
                <a:spcPct val="100000"/>
              </a:lnSpc>
              <a:spcBef>
                <a:spcPts val="0"/>
              </a:spcBef>
              <a:spcAft>
                <a:spcPts val="0"/>
              </a:spcAft>
              <a:buSzPts val="1400"/>
              <a:buChar char="○"/>
            </a:pPr>
            <a:r>
              <a:rPr lang="en" sz="1600">
                <a:latin typeface="Merriweather Sans"/>
                <a:ea typeface="Merriweather Sans"/>
                <a:cs typeface="Merriweather Sans"/>
                <a:sym typeface="Merriweather Sans"/>
              </a:rPr>
              <a:t>Only compared data to one supersonic aircraft design.</a:t>
            </a:r>
            <a:endParaRPr sz="1600">
              <a:latin typeface="Merriweather Sans"/>
              <a:ea typeface="Merriweather Sans"/>
              <a:cs typeface="Merriweather Sans"/>
              <a:sym typeface="Merriweather Sans"/>
            </a:endParaRPr>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Focused on L/D to determine aerodynamic capability</a:t>
            </a:r>
            <a:endParaRPr sz="1600">
              <a:latin typeface="Merriweather Sans"/>
              <a:ea typeface="Merriweather Sans"/>
              <a:cs typeface="Merriweather Sans"/>
              <a:sym typeface="Merriweather Sans"/>
            </a:endParaRPr>
          </a:p>
          <a:p>
            <a:pPr indent="-330200" lvl="0" marL="457200" rtl="0" algn="l">
              <a:lnSpc>
                <a:spcPct val="100000"/>
              </a:lnSpc>
              <a:spcBef>
                <a:spcPts val="1000"/>
              </a:spcBef>
              <a:spcAft>
                <a:spcPts val="0"/>
              </a:spcAft>
              <a:buSzPts val="1600"/>
              <a:buFont typeface="Merriweather Sans"/>
              <a:buChar char="●"/>
            </a:pPr>
            <a:r>
              <a:rPr lang="en" sz="1600"/>
              <a:t>Limited validation studies</a:t>
            </a:r>
            <a:endParaRPr sz="1600"/>
          </a:p>
          <a:p>
            <a:pPr indent="-330200" lvl="1" marL="914400" rtl="0" algn="l">
              <a:lnSpc>
                <a:spcPct val="100000"/>
              </a:lnSpc>
              <a:spcBef>
                <a:spcPts val="0"/>
              </a:spcBef>
              <a:spcAft>
                <a:spcPts val="0"/>
              </a:spcAft>
              <a:buSzPts val="1600"/>
              <a:buChar char="○"/>
            </a:pPr>
            <a:r>
              <a:rPr lang="en" sz="1600">
                <a:latin typeface="Merriweather Sans"/>
                <a:ea typeface="Merriweather Sans"/>
                <a:cs typeface="Merriweather Sans"/>
                <a:sym typeface="Merriweather Sans"/>
              </a:rPr>
              <a:t>Theoretical aerodynamic potential.</a:t>
            </a:r>
            <a:endParaRPr sz="1600"/>
          </a:p>
        </p:txBody>
      </p:sp>
      <p:sp>
        <p:nvSpPr>
          <p:cNvPr id="302" name="Google Shape;302;p35"/>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6"/>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Conclusion</a:t>
            </a:r>
            <a:endParaRPr/>
          </a:p>
        </p:txBody>
      </p:sp>
      <p:sp>
        <p:nvSpPr>
          <p:cNvPr id="308" name="Google Shape;308;p36"/>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330200" lvl="0" marL="457200" rtl="0" algn="l">
              <a:lnSpc>
                <a:spcPct val="100000"/>
              </a:lnSpc>
              <a:spcBef>
                <a:spcPts val="0"/>
              </a:spcBef>
              <a:spcAft>
                <a:spcPts val="0"/>
              </a:spcAft>
              <a:buSzPts val="1600"/>
              <a:buChar char="●"/>
            </a:pPr>
            <a:r>
              <a:rPr lang="en" sz="1600"/>
              <a:t>Introduction of industry 4.0 has potential to change aerospace design.</a:t>
            </a:r>
            <a:endParaRPr sz="1600"/>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Changes need to be made to make process more efficient.</a:t>
            </a:r>
            <a:endParaRPr sz="1600">
              <a:latin typeface="Merriweather Sans"/>
              <a:ea typeface="Merriweather Sans"/>
              <a:cs typeface="Merriweather Sans"/>
              <a:sym typeface="Merriweather Sans"/>
            </a:endParaRPr>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Lack of ability to generate CAD model hurts efficiency.</a:t>
            </a:r>
            <a:endParaRPr sz="1600">
              <a:latin typeface="Merriweather Sans"/>
              <a:ea typeface="Merriweather Sans"/>
              <a:cs typeface="Merriweather Sans"/>
              <a:sym typeface="Merriweather Sans"/>
            </a:endParaRPr>
          </a:p>
          <a:p>
            <a:pPr indent="-330200" lvl="0" marL="457200" rtl="0" algn="l">
              <a:lnSpc>
                <a:spcPct val="100000"/>
              </a:lnSpc>
              <a:spcBef>
                <a:spcPts val="1000"/>
              </a:spcBef>
              <a:spcAft>
                <a:spcPts val="0"/>
              </a:spcAft>
              <a:buSzPts val="1600"/>
              <a:buFont typeface="Merriweather Sans"/>
              <a:buChar char="●"/>
            </a:pPr>
            <a:r>
              <a:rPr lang="en" sz="1600"/>
              <a:t>Using this study, AI has the ability to produce </a:t>
            </a:r>
            <a:r>
              <a:rPr lang="en" sz="1600"/>
              <a:t>aerodynamically</a:t>
            </a:r>
            <a:r>
              <a:rPr lang="en" sz="1600"/>
              <a:t> viable supersonic designs.</a:t>
            </a:r>
            <a:endParaRPr sz="1600"/>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Further testing needed for </a:t>
            </a:r>
            <a:r>
              <a:rPr lang="en" sz="1600">
                <a:latin typeface="Merriweather Sans"/>
                <a:ea typeface="Merriweather Sans"/>
                <a:cs typeface="Merriweather Sans"/>
                <a:sym typeface="Merriweather Sans"/>
              </a:rPr>
              <a:t>other</a:t>
            </a:r>
            <a:r>
              <a:rPr lang="en" sz="1600">
                <a:latin typeface="Merriweather Sans"/>
                <a:ea typeface="Merriweather Sans"/>
                <a:cs typeface="Merriweather Sans"/>
                <a:sym typeface="Merriweather Sans"/>
              </a:rPr>
              <a:t> aspects of aerospace design, such as propulsion and structure.</a:t>
            </a:r>
            <a:endParaRPr sz="1600">
              <a:latin typeface="Merriweather Sans"/>
              <a:ea typeface="Merriweather Sans"/>
              <a:cs typeface="Merriweather Sans"/>
              <a:sym typeface="Merriweather Sans"/>
            </a:endParaRPr>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Full flight profiles need to be considered for more accurate comparisons.</a:t>
            </a:r>
            <a:endParaRPr sz="1600">
              <a:latin typeface="Merriweather Sans"/>
              <a:ea typeface="Merriweather Sans"/>
              <a:cs typeface="Merriweather Sans"/>
              <a:sym typeface="Merriweather Sans"/>
            </a:endParaRPr>
          </a:p>
          <a:p>
            <a:pPr indent="-330200" lvl="1" marL="914400" rtl="0" algn="l">
              <a:lnSpc>
                <a:spcPct val="100000"/>
              </a:lnSpc>
              <a:spcBef>
                <a:spcPts val="0"/>
              </a:spcBef>
              <a:spcAft>
                <a:spcPts val="0"/>
              </a:spcAft>
              <a:buSzPts val="1600"/>
              <a:buFont typeface="Merriweather Sans"/>
              <a:buChar char="○"/>
            </a:pPr>
            <a:r>
              <a:rPr lang="en" sz="1600">
                <a:latin typeface="Merriweather Sans"/>
                <a:ea typeface="Merriweather Sans"/>
                <a:cs typeface="Merriweather Sans"/>
                <a:sym typeface="Merriweather Sans"/>
              </a:rPr>
              <a:t>Proper validation case studies.</a:t>
            </a:r>
            <a:endParaRPr sz="1600">
              <a:latin typeface="Merriweather Sans"/>
              <a:ea typeface="Merriweather Sans"/>
              <a:cs typeface="Merriweather Sans"/>
              <a:sym typeface="Merriweather Sans"/>
            </a:endParaRPr>
          </a:p>
        </p:txBody>
      </p:sp>
      <p:sp>
        <p:nvSpPr>
          <p:cNvPr id="309" name="Google Shape;309;p36"/>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7"/>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References</a:t>
            </a:r>
            <a:endParaRPr/>
          </a:p>
        </p:txBody>
      </p:sp>
      <p:sp>
        <p:nvSpPr>
          <p:cNvPr id="315" name="Google Shape;315;p37"/>
          <p:cNvSpPr txBox="1"/>
          <p:nvPr>
            <p:ph idx="2" type="body"/>
          </p:nvPr>
        </p:nvSpPr>
        <p:spPr>
          <a:xfrm>
            <a:off x="504625" y="1028700"/>
            <a:ext cx="8183100" cy="3600300"/>
          </a:xfrm>
          <a:prstGeom prst="rect">
            <a:avLst/>
          </a:prstGeom>
        </p:spPr>
        <p:txBody>
          <a:bodyPr anchorCtr="0" anchor="t" bIns="34275" lIns="68575" spcFirstLastPara="1" rIns="68575" wrap="square" tIns="34275">
            <a:normAutofit fontScale="62500" lnSpcReduction="20000"/>
          </a:bodyPr>
          <a:lstStyle/>
          <a:p>
            <a:pPr indent="-177800" lvl="0" marL="177800" rtl="0" algn="l">
              <a:lnSpc>
                <a:spcPct val="115000"/>
              </a:lnSpc>
              <a:spcBef>
                <a:spcPts val="0"/>
              </a:spcBef>
              <a:spcAft>
                <a:spcPts val="0"/>
              </a:spcAft>
              <a:buClr>
                <a:schemeClr val="dk1"/>
              </a:buClr>
              <a:buSzPct val="76163"/>
              <a:buFont typeface="Arial"/>
              <a:buNone/>
            </a:pPr>
            <a:r>
              <a:rPr lang="en" sz="1444"/>
              <a:t>[1]  </a:t>
            </a:r>
            <a:r>
              <a:rPr lang="en" sz="1444">
                <a:solidFill>
                  <a:srgbClr val="222222"/>
                </a:solidFill>
              </a:rPr>
              <a:t>Aprovitola A, Di Nuzzo PE, Pezzella G, Viviani A. “Aerodynamic Analysis of a Supersonic Transport Aircraft at Landing Speed Conditions”, </a:t>
            </a:r>
            <a:r>
              <a:rPr i="1" lang="en" sz="1444">
                <a:solidFill>
                  <a:srgbClr val="222222"/>
                </a:solidFill>
              </a:rPr>
              <a:t>Energies</a:t>
            </a:r>
            <a:r>
              <a:rPr lang="en" sz="1444">
                <a:solidFill>
                  <a:srgbClr val="222222"/>
                </a:solidFill>
              </a:rPr>
              <a:t>, 2021; 14(20):6615. </a:t>
            </a:r>
            <a:r>
              <a:rPr lang="en" sz="1444"/>
              <a:t>https://doi.org/10.3390/en14206615 </a:t>
            </a:r>
            <a:endParaRPr sz="1444"/>
          </a:p>
          <a:p>
            <a:pPr indent="-177800" lvl="0" marL="177800" rtl="0" algn="just">
              <a:lnSpc>
                <a:spcPct val="115000"/>
              </a:lnSpc>
              <a:spcBef>
                <a:spcPts val="1000"/>
              </a:spcBef>
              <a:spcAft>
                <a:spcPts val="0"/>
              </a:spcAft>
              <a:buClr>
                <a:schemeClr val="dk1"/>
              </a:buClr>
              <a:buSzPct val="76163"/>
              <a:buFont typeface="Arial"/>
              <a:buNone/>
            </a:pPr>
            <a:r>
              <a:rPr lang="en" sz="1444"/>
              <a:t>[2] Brandt, Steven A., </a:t>
            </a:r>
            <a:r>
              <a:rPr i="1" lang="en" sz="1444"/>
              <a:t>Introduction to Aeronautics: A Design Perspective</a:t>
            </a:r>
            <a:r>
              <a:rPr lang="en" sz="1444"/>
              <a:t>, American Institute of Aeronautics and Astronautics, March 2015 </a:t>
            </a:r>
            <a:endParaRPr sz="1444"/>
          </a:p>
          <a:p>
            <a:pPr indent="-177800" lvl="0" marL="177800" rtl="0" algn="just">
              <a:lnSpc>
                <a:spcPct val="115000"/>
              </a:lnSpc>
              <a:spcBef>
                <a:spcPts val="1000"/>
              </a:spcBef>
              <a:spcAft>
                <a:spcPts val="0"/>
              </a:spcAft>
              <a:buClr>
                <a:schemeClr val="dk1"/>
              </a:buClr>
              <a:buSzPct val="76163"/>
              <a:buFont typeface="Arial"/>
              <a:buNone/>
            </a:pPr>
            <a:r>
              <a:rPr lang="en" sz="1444"/>
              <a:t>[3] ChatGPT, OpenAI, Ver. o1, San Francisco, CA, 2015  </a:t>
            </a:r>
            <a:endParaRPr sz="1444"/>
          </a:p>
          <a:p>
            <a:pPr indent="-177800" lvl="0" marL="177800" rtl="0" algn="just">
              <a:lnSpc>
                <a:spcPct val="115000"/>
              </a:lnSpc>
              <a:spcBef>
                <a:spcPts val="1000"/>
              </a:spcBef>
              <a:spcAft>
                <a:spcPts val="0"/>
              </a:spcAft>
              <a:buClr>
                <a:schemeClr val="dk1"/>
              </a:buClr>
              <a:buSzPct val="76163"/>
              <a:buFont typeface="Arial"/>
              <a:buNone/>
            </a:pPr>
            <a:r>
              <a:rPr lang="en" sz="1444"/>
              <a:t>[4] Chen, S., Qiu, J., Yang, H. </a:t>
            </a:r>
            <a:r>
              <a:rPr i="1" lang="en" sz="1444"/>
              <a:t>et al.</a:t>
            </a:r>
            <a:r>
              <a:rPr lang="en" sz="1444"/>
              <a:t> Deep learning for inverse design of low-boom supersonic configurations. </a:t>
            </a:r>
            <a:r>
              <a:rPr i="1" lang="en" sz="1444"/>
              <a:t>Adv. Aerodyn.</a:t>
            </a:r>
            <a:r>
              <a:rPr lang="en" sz="1444"/>
              <a:t> </a:t>
            </a:r>
            <a:r>
              <a:rPr b="1" lang="en" sz="1444"/>
              <a:t>5</a:t>
            </a:r>
            <a:r>
              <a:rPr lang="en" sz="1444"/>
              <a:t>, 13 (2023).</a:t>
            </a:r>
            <a:r>
              <a:rPr lang="en" sz="1444">
                <a:uFill>
                  <a:noFill/>
                </a:uFill>
                <a:hlinkClick r:id="rId3"/>
              </a:rPr>
              <a:t> </a:t>
            </a:r>
            <a:r>
              <a:rPr lang="en" sz="1444" u="sng">
                <a:solidFill>
                  <a:schemeClr val="hlink"/>
                </a:solidFill>
                <a:hlinkClick r:id="rId4"/>
              </a:rPr>
              <a:t>https://doi.org/10.1186/s42774-023-00145-1</a:t>
            </a:r>
            <a:r>
              <a:rPr lang="en" sz="1444"/>
              <a:t>  </a:t>
            </a:r>
            <a:endParaRPr sz="1444"/>
          </a:p>
          <a:p>
            <a:pPr indent="-177800" lvl="0" marL="177800" rtl="0" algn="just">
              <a:lnSpc>
                <a:spcPct val="115000"/>
              </a:lnSpc>
              <a:spcBef>
                <a:spcPts val="1000"/>
              </a:spcBef>
              <a:spcAft>
                <a:spcPts val="0"/>
              </a:spcAft>
              <a:buClr>
                <a:schemeClr val="dk1"/>
              </a:buClr>
              <a:buSzPct val="76163"/>
              <a:buFont typeface="Arial"/>
              <a:buNone/>
            </a:pPr>
            <a:r>
              <a:rPr lang="en" sz="1444"/>
              <a:t>[5]  Leishman, J. Gordon, </a:t>
            </a:r>
            <a:r>
              <a:rPr i="1" lang="en" sz="1444"/>
              <a:t>Introduction to Aerospace Flight Vehicles</a:t>
            </a:r>
            <a:r>
              <a:rPr lang="en" sz="1444"/>
              <a:t>, Embry-Riddle Aeronautical University, Jan 2023, Chap. 13 </a:t>
            </a:r>
            <a:endParaRPr sz="1444"/>
          </a:p>
          <a:p>
            <a:pPr indent="-177800" lvl="0" marL="177800" rtl="0" algn="l">
              <a:lnSpc>
                <a:spcPct val="115000"/>
              </a:lnSpc>
              <a:spcBef>
                <a:spcPts val="1000"/>
              </a:spcBef>
              <a:spcAft>
                <a:spcPts val="0"/>
              </a:spcAft>
              <a:buClr>
                <a:schemeClr val="dk1"/>
              </a:buClr>
              <a:buSzPct val="76163"/>
              <a:buFont typeface="Arial"/>
              <a:buNone/>
            </a:pPr>
            <a:r>
              <a:rPr lang="en" sz="1444"/>
              <a:t>[6]  Mair, W. Austyn, </a:t>
            </a:r>
            <a:r>
              <a:rPr i="1" lang="en" sz="1444"/>
              <a:t>Aircraft Performance</a:t>
            </a:r>
            <a:r>
              <a:rPr lang="en" sz="1444"/>
              <a:t>, Cambridge University Press, 1992, Chap. 3, 10. https://doi.org/10.1017/CBO9780511607134 </a:t>
            </a:r>
            <a:endParaRPr sz="1444"/>
          </a:p>
          <a:p>
            <a:pPr indent="-177800" lvl="0" marL="177800" rtl="0" algn="l">
              <a:lnSpc>
                <a:spcPct val="115000"/>
              </a:lnSpc>
              <a:spcBef>
                <a:spcPts val="1000"/>
              </a:spcBef>
              <a:spcAft>
                <a:spcPts val="0"/>
              </a:spcAft>
              <a:buClr>
                <a:schemeClr val="dk1"/>
              </a:buClr>
              <a:buSzPct val="76163"/>
              <a:buFont typeface="Arial"/>
              <a:buNone/>
            </a:pPr>
            <a:r>
              <a:rPr lang="en" sz="1444">
                <a:solidFill>
                  <a:srgbClr val="222222"/>
                </a:solidFill>
              </a:rPr>
              <a:t>[7] Mason, W.H. “Some Supersonic Aerodynamics”, Virginia Tech University Configuration Aerodynamics Class, 2016.</a:t>
            </a:r>
            <a:r>
              <a:rPr lang="en" sz="1444">
                <a:solidFill>
                  <a:srgbClr val="222222"/>
                </a:solidFill>
                <a:uFill>
                  <a:noFill/>
                </a:uFill>
                <a:hlinkClick r:id="rId5">
                  <a:extLst>
                    <a:ext uri="{A12FA001-AC4F-418D-AE19-62706E023703}">
                      <ahyp:hlinkClr val="tx"/>
                    </a:ext>
                  </a:extLst>
                </a:hlinkClick>
              </a:rPr>
              <a:t> </a:t>
            </a:r>
            <a:r>
              <a:rPr lang="en" sz="1444" u="sng">
                <a:solidFill>
                  <a:schemeClr val="hlink"/>
                </a:solidFill>
                <a:hlinkClick r:id="rId6"/>
              </a:rPr>
              <a:t>https://archive.aoe.vt.edu/mason/Mason_f/SupersonicPres.pdf</a:t>
            </a:r>
            <a:r>
              <a:rPr lang="en" sz="1444">
                <a:solidFill>
                  <a:srgbClr val="222222"/>
                </a:solidFill>
              </a:rPr>
              <a:t> </a:t>
            </a:r>
            <a:endParaRPr sz="1444">
              <a:solidFill>
                <a:srgbClr val="222222"/>
              </a:solidFill>
            </a:endParaRPr>
          </a:p>
          <a:p>
            <a:pPr indent="-200025" lvl="0" marL="200025" rtl="0" algn="l">
              <a:lnSpc>
                <a:spcPct val="115000"/>
              </a:lnSpc>
              <a:spcBef>
                <a:spcPts val="1000"/>
              </a:spcBef>
              <a:spcAft>
                <a:spcPts val="0"/>
              </a:spcAft>
              <a:buClr>
                <a:schemeClr val="dk1"/>
              </a:buClr>
              <a:buSzPct val="76163"/>
              <a:buFont typeface="Arial"/>
              <a:buNone/>
            </a:pPr>
            <a:r>
              <a:rPr lang="en" sz="1444">
                <a:solidFill>
                  <a:srgbClr val="222222"/>
                </a:solidFill>
              </a:rPr>
              <a:t>[8] Mathew, B. C; Kumar, A., Pal, D., Verma, D.K, and R. K. Saini, Brandt, </a:t>
            </a:r>
            <a:r>
              <a:rPr i="1" lang="en" sz="1444">
                <a:solidFill>
                  <a:srgbClr val="222222"/>
                </a:solidFill>
              </a:rPr>
              <a:t>Review on Generative Design Methods and Performance Analysis of Aircraft,  AIP Conf. Proc.</a:t>
            </a:r>
            <a:r>
              <a:rPr lang="en" sz="1444">
                <a:solidFill>
                  <a:srgbClr val="222222"/>
                </a:solidFill>
              </a:rPr>
              <a:t> 2962, 020001 (2024).  </a:t>
            </a:r>
            <a:endParaRPr sz="1444">
              <a:solidFill>
                <a:srgbClr val="222222"/>
              </a:solidFill>
            </a:endParaRPr>
          </a:p>
          <a:p>
            <a:pPr indent="-177800" lvl="0" marL="177800" rtl="0" algn="l">
              <a:lnSpc>
                <a:spcPct val="115000"/>
              </a:lnSpc>
              <a:spcBef>
                <a:spcPts val="1000"/>
              </a:spcBef>
              <a:spcAft>
                <a:spcPts val="0"/>
              </a:spcAft>
              <a:buClr>
                <a:schemeClr val="dk1"/>
              </a:buClr>
              <a:buSzPct val="76163"/>
              <a:buFont typeface="Arial"/>
              <a:buNone/>
            </a:pPr>
            <a:r>
              <a:rPr lang="en" sz="1444"/>
              <a:t>[9] Ordaz, Irian and Rallabhandi, Sriram K. “Boom Minimization Framework for Supersonic Aircraft Using CFD Analysis”, NASA, 2010.</a:t>
            </a:r>
            <a:r>
              <a:rPr lang="en" sz="1444">
                <a:uFill>
                  <a:noFill/>
                </a:uFill>
                <a:hlinkClick r:id="rId7"/>
              </a:rPr>
              <a:t> </a:t>
            </a:r>
            <a:r>
              <a:rPr lang="en" sz="1444" u="sng">
                <a:solidFill>
                  <a:schemeClr val="hlink"/>
                </a:solidFill>
                <a:hlinkClick r:id="rId8"/>
              </a:rPr>
              <a:t>https://ntrs.nasa.gov/api/citations/20100002817/downloads/20100002817.pdf</a:t>
            </a:r>
            <a:r>
              <a:rPr lang="en" sz="1444"/>
              <a:t> </a:t>
            </a:r>
            <a:endParaRPr sz="1444"/>
          </a:p>
          <a:p>
            <a:pPr indent="-177800" lvl="0" marL="177800" rtl="0" algn="l">
              <a:lnSpc>
                <a:spcPct val="115000"/>
              </a:lnSpc>
              <a:spcBef>
                <a:spcPts val="1000"/>
              </a:spcBef>
              <a:spcAft>
                <a:spcPts val="0"/>
              </a:spcAft>
              <a:buClr>
                <a:schemeClr val="dk1"/>
              </a:buClr>
              <a:buSzPct val="76163"/>
              <a:buFont typeface="Arial"/>
              <a:buNone/>
            </a:pPr>
            <a:r>
              <a:rPr lang="en" sz="1444"/>
              <a:t>[10]  Starr, Fred, “The Supersonic Conundrum: The Faster You Go, The Less Fuel is Used” August 2020. https://fredstarr.com/wp-content/uploads/The-Supersonic-Conundrum-pdf.pdf </a:t>
            </a:r>
            <a:endParaRPr sz="1444"/>
          </a:p>
          <a:p>
            <a:pPr indent="0" lvl="0" marL="0" rtl="0" algn="l">
              <a:spcBef>
                <a:spcPts val="1000"/>
              </a:spcBef>
              <a:spcAft>
                <a:spcPts val="0"/>
              </a:spcAft>
              <a:buNone/>
            </a:pPr>
            <a:r>
              <a:t/>
            </a:r>
            <a:endParaRPr/>
          </a:p>
        </p:txBody>
      </p:sp>
      <p:sp>
        <p:nvSpPr>
          <p:cNvPr id="316" name="Google Shape;316;p37"/>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8"/>
          <p:cNvSpPr txBox="1"/>
          <p:nvPr>
            <p:ph idx="1" type="body"/>
          </p:nvPr>
        </p:nvSpPr>
        <p:spPr>
          <a:xfrm>
            <a:off x="1079896" y="1940748"/>
            <a:ext cx="6984300" cy="630900"/>
          </a:xfrm>
          <a:prstGeom prst="rect">
            <a:avLst/>
          </a:prstGeom>
        </p:spPr>
        <p:txBody>
          <a:bodyPr anchorCtr="0" anchor="t" bIns="34275" lIns="68575" spcFirstLastPara="1" rIns="68575" wrap="square" tIns="34275">
            <a:normAutofit/>
          </a:bodyPr>
          <a:lstStyle/>
          <a:p>
            <a:pPr indent="0" lvl="0" marL="0" rtl="0" algn="ctr">
              <a:spcBef>
                <a:spcPts val="0"/>
              </a:spcBef>
              <a:spcAft>
                <a:spcPts val="0"/>
              </a:spcAft>
              <a:buNone/>
            </a:pPr>
            <a:r>
              <a:rPr lang="en"/>
              <a:t>Questions?</a:t>
            </a:r>
            <a:endParaRPr/>
          </a:p>
        </p:txBody>
      </p:sp>
      <p:sp>
        <p:nvSpPr>
          <p:cNvPr id="322" name="Google Shape;322;p38"/>
          <p:cNvSpPr txBox="1"/>
          <p:nvPr>
            <p:ph idx="2" type="body"/>
          </p:nvPr>
        </p:nvSpPr>
        <p:spPr>
          <a:xfrm>
            <a:off x="1079897" y="2571750"/>
            <a:ext cx="6984300" cy="328500"/>
          </a:xfrm>
          <a:prstGeom prst="rect">
            <a:avLst/>
          </a:prstGeom>
        </p:spPr>
        <p:txBody>
          <a:bodyPr anchorCtr="0" anchor="t" bIns="34275" lIns="68575" spcFirstLastPara="1" rIns="68575" wrap="square" tIns="34275">
            <a:norm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Background</a:t>
            </a:r>
            <a:endParaRPr/>
          </a:p>
        </p:txBody>
      </p:sp>
      <p:sp>
        <p:nvSpPr>
          <p:cNvPr id="151" name="Google Shape;151;p18"/>
          <p:cNvSpPr txBox="1"/>
          <p:nvPr>
            <p:ph idx="2" type="body"/>
          </p:nvPr>
        </p:nvSpPr>
        <p:spPr>
          <a:xfrm>
            <a:off x="504635" y="1078394"/>
            <a:ext cx="8183100" cy="3301500"/>
          </a:xfrm>
          <a:prstGeom prst="rect">
            <a:avLst/>
          </a:prstGeom>
        </p:spPr>
        <p:txBody>
          <a:bodyPr anchorCtr="0" anchor="t" bIns="34275" lIns="68575" spcFirstLastPara="1" rIns="68575" wrap="square" tIns="34275">
            <a:normAutofit/>
          </a:bodyPr>
          <a:lstStyle/>
          <a:p>
            <a:pPr indent="-323850" lvl="0" marL="457200" rtl="0" algn="l">
              <a:lnSpc>
                <a:spcPct val="100000"/>
              </a:lnSpc>
              <a:spcBef>
                <a:spcPts val="0"/>
              </a:spcBef>
              <a:spcAft>
                <a:spcPts val="0"/>
              </a:spcAft>
              <a:buSzPts val="1500"/>
              <a:buChar char="●"/>
            </a:pPr>
            <a:r>
              <a:rPr lang="en"/>
              <a:t>Supersonic aircraft design is stagnant.</a:t>
            </a:r>
            <a:endParaRPr/>
          </a:p>
          <a:p>
            <a:pPr indent="-323850" lvl="1" marL="914400" rtl="0" algn="l">
              <a:lnSpc>
                <a:spcPct val="15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Supersonic fighter jets live in same design tree.</a:t>
            </a:r>
            <a:endParaRPr sz="1500">
              <a:latin typeface="Merriweather Sans"/>
              <a:ea typeface="Merriweather Sans"/>
              <a:cs typeface="Merriweather Sans"/>
              <a:sym typeface="Merriweather Sans"/>
            </a:endParaRPr>
          </a:p>
          <a:p>
            <a:pPr indent="-323850" lvl="0" marL="457200" rtl="0" algn="l">
              <a:lnSpc>
                <a:spcPct val="100000"/>
              </a:lnSpc>
              <a:spcBef>
                <a:spcPts val="0"/>
              </a:spcBef>
              <a:spcAft>
                <a:spcPts val="0"/>
              </a:spcAft>
              <a:buSzPts val="1500"/>
              <a:buChar char="●"/>
            </a:pPr>
            <a:r>
              <a:rPr lang="en"/>
              <a:t>Non-fighter jet designs are limited due to FAA.</a:t>
            </a:r>
            <a:endParaRPr/>
          </a:p>
          <a:p>
            <a:pPr indent="-323850" lvl="1" marL="914400" rtl="0" algn="l">
              <a:lnSpc>
                <a:spcPct val="10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NASA and Lockheed created Boom.</a:t>
            </a:r>
            <a:endParaRPr sz="1500">
              <a:latin typeface="Merriweather Sans"/>
              <a:ea typeface="Merriweather Sans"/>
              <a:cs typeface="Merriweather Sans"/>
              <a:sym typeface="Merriweather Sans"/>
            </a:endParaRPr>
          </a:p>
          <a:p>
            <a:pPr indent="-323850" lvl="1" marL="914400" rtl="0" algn="l">
              <a:lnSpc>
                <a:spcPct val="10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Concorde flew in 1969.</a:t>
            </a:r>
            <a:endParaRPr sz="1500">
              <a:latin typeface="Merriweather Sans"/>
              <a:ea typeface="Merriweather Sans"/>
              <a:cs typeface="Merriweather Sans"/>
              <a:sym typeface="Merriweather Sans"/>
            </a:endParaRPr>
          </a:p>
          <a:p>
            <a:pPr indent="0" lvl="0" marL="0" rtl="0" algn="l">
              <a:lnSpc>
                <a:spcPct val="150000"/>
              </a:lnSpc>
              <a:spcBef>
                <a:spcPts val="0"/>
              </a:spcBef>
              <a:spcAft>
                <a:spcPts val="0"/>
              </a:spcAft>
              <a:buNone/>
            </a:pPr>
            <a:r>
              <a:t/>
            </a:r>
            <a:endParaRPr sz="1500">
              <a:latin typeface="Merriweather Sans"/>
              <a:ea typeface="Merriweather Sans"/>
              <a:cs typeface="Merriweather Sans"/>
              <a:sym typeface="Merriweather Sans"/>
            </a:endParaRPr>
          </a:p>
        </p:txBody>
      </p:sp>
      <p:sp>
        <p:nvSpPr>
          <p:cNvPr id="152" name="Google Shape;152;p18"/>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pic>
        <p:nvPicPr>
          <p:cNvPr id="153" name="Google Shape;153;p18"/>
          <p:cNvPicPr preferRelativeResize="0"/>
          <p:nvPr/>
        </p:nvPicPr>
        <p:blipFill>
          <a:blip r:embed="rId3">
            <a:alphaModFix/>
          </a:blip>
          <a:stretch>
            <a:fillRect/>
          </a:stretch>
        </p:blipFill>
        <p:spPr>
          <a:xfrm>
            <a:off x="571500" y="2836750"/>
            <a:ext cx="3091176" cy="1738795"/>
          </a:xfrm>
          <a:prstGeom prst="rect">
            <a:avLst/>
          </a:prstGeom>
          <a:noFill/>
          <a:ln>
            <a:noFill/>
          </a:ln>
        </p:spPr>
      </p:pic>
      <p:pic>
        <p:nvPicPr>
          <p:cNvPr id="154" name="Google Shape;154;p18"/>
          <p:cNvPicPr preferRelativeResize="0"/>
          <p:nvPr/>
        </p:nvPicPr>
        <p:blipFill>
          <a:blip r:embed="rId4">
            <a:alphaModFix/>
          </a:blip>
          <a:stretch>
            <a:fillRect/>
          </a:stretch>
        </p:blipFill>
        <p:spPr>
          <a:xfrm>
            <a:off x="5315722" y="2057406"/>
            <a:ext cx="3619748" cy="24125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9"/>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Objective</a:t>
            </a:r>
            <a:endParaRPr/>
          </a:p>
        </p:txBody>
      </p:sp>
      <p:sp>
        <p:nvSpPr>
          <p:cNvPr id="160" name="Google Shape;160;p19"/>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323850" lvl="0" marL="457200" rtl="0" algn="l">
              <a:lnSpc>
                <a:spcPct val="100000"/>
              </a:lnSpc>
              <a:spcBef>
                <a:spcPts val="0"/>
              </a:spcBef>
              <a:spcAft>
                <a:spcPts val="0"/>
              </a:spcAft>
              <a:buSzPts val="1500"/>
              <a:buChar char="●"/>
            </a:pPr>
            <a:r>
              <a:rPr lang="en"/>
              <a:t>The main objective of this study is to investigate AI-driven design.</a:t>
            </a:r>
            <a:endParaRPr/>
          </a:p>
          <a:p>
            <a:pPr indent="-317500" lvl="1" marL="914400" rtl="0" algn="l">
              <a:lnSpc>
                <a:spcPct val="100000"/>
              </a:lnSpc>
              <a:spcBef>
                <a:spcPts val="0"/>
              </a:spcBef>
              <a:spcAft>
                <a:spcPts val="0"/>
              </a:spcAft>
              <a:buSzPts val="1400"/>
              <a:buChar char="○"/>
            </a:pPr>
            <a:r>
              <a:rPr lang="en" sz="1500">
                <a:latin typeface="Merriweather Sans"/>
                <a:ea typeface="Merriweather Sans"/>
                <a:cs typeface="Merriweather Sans"/>
                <a:sym typeface="Merriweather Sans"/>
              </a:rPr>
              <a:t>Determine if the use of LLM’s can produce aerodynamically viable supersonic aircraft using prompt-based strategies.</a:t>
            </a:r>
            <a:endParaRPr/>
          </a:p>
          <a:p>
            <a:pPr indent="-323850" lvl="0" marL="457200" rtl="0" algn="l">
              <a:spcBef>
                <a:spcPts val="1000"/>
              </a:spcBef>
              <a:spcAft>
                <a:spcPts val="0"/>
              </a:spcAft>
              <a:buSzPts val="1500"/>
              <a:buChar char="●"/>
            </a:pPr>
            <a:r>
              <a:rPr lang="en"/>
              <a:t>Offer insight into integrating AI into industry.</a:t>
            </a:r>
            <a:endParaRPr/>
          </a:p>
          <a:p>
            <a:pPr indent="-317500" lvl="1" marL="914400" rtl="0" algn="l">
              <a:lnSpc>
                <a:spcPct val="100000"/>
              </a:lnSpc>
              <a:spcBef>
                <a:spcPts val="0"/>
              </a:spcBef>
              <a:spcAft>
                <a:spcPts val="0"/>
              </a:spcAft>
              <a:buSzPts val="1400"/>
              <a:buChar char="○"/>
            </a:pPr>
            <a:r>
              <a:rPr lang="en" sz="1500">
                <a:latin typeface="Merriweather Sans"/>
                <a:ea typeface="Merriweather Sans"/>
                <a:cs typeface="Merriweather Sans"/>
                <a:sym typeface="Merriweather Sans"/>
              </a:rPr>
              <a:t>Potentially speeding up the design process and increasing innovation in </a:t>
            </a:r>
            <a:r>
              <a:rPr lang="en" sz="1500">
                <a:latin typeface="Merriweather Sans"/>
                <a:ea typeface="Merriweather Sans"/>
                <a:cs typeface="Merriweather Sans"/>
                <a:sym typeface="Merriweather Sans"/>
              </a:rPr>
              <a:t>supersonic</a:t>
            </a:r>
            <a:r>
              <a:rPr lang="en" sz="1500">
                <a:latin typeface="Merriweather Sans"/>
                <a:ea typeface="Merriweather Sans"/>
                <a:cs typeface="Merriweather Sans"/>
                <a:sym typeface="Merriweather Sans"/>
              </a:rPr>
              <a:t> aircraft.</a:t>
            </a:r>
            <a:endParaRPr/>
          </a:p>
          <a:p>
            <a:pPr indent="-323850" lvl="0" marL="457200" rtl="0" algn="l">
              <a:spcBef>
                <a:spcPts val="1000"/>
              </a:spcBef>
              <a:spcAft>
                <a:spcPts val="0"/>
              </a:spcAft>
              <a:buSzPts val="1500"/>
              <a:buChar char="●"/>
            </a:pPr>
            <a:r>
              <a:rPr lang="en"/>
              <a:t>Leverage CFD to compare the aerodynamic capabilities to traditionally-made supersonic aircraft.</a:t>
            </a:r>
            <a:endParaRPr/>
          </a:p>
          <a:p>
            <a:pPr indent="-317500" lvl="1" marL="914400" rtl="0" algn="l">
              <a:lnSpc>
                <a:spcPct val="100000"/>
              </a:lnSpc>
              <a:spcBef>
                <a:spcPts val="0"/>
              </a:spcBef>
              <a:spcAft>
                <a:spcPts val="0"/>
              </a:spcAft>
              <a:buSzPts val="1400"/>
              <a:buChar char="○"/>
            </a:pPr>
            <a:r>
              <a:rPr lang="en" sz="1500">
                <a:latin typeface="Merriweather Sans"/>
                <a:ea typeface="Merriweather Sans"/>
                <a:cs typeface="Merriweather Sans"/>
                <a:sym typeface="Merriweather Sans"/>
              </a:rPr>
              <a:t>Analyze lift-to-drag (L/D) ratios, pressure distributions, Mach contours</a:t>
            </a:r>
            <a:endParaRPr/>
          </a:p>
        </p:txBody>
      </p:sp>
      <p:sp>
        <p:nvSpPr>
          <p:cNvPr id="161" name="Google Shape;161;p19"/>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Approach</a:t>
            </a:r>
            <a:endParaRPr/>
          </a:p>
        </p:txBody>
      </p:sp>
      <p:sp>
        <p:nvSpPr>
          <p:cNvPr id="167" name="Google Shape;167;p20"/>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323850" lvl="0" marL="457200" rtl="0" algn="l">
              <a:lnSpc>
                <a:spcPct val="100000"/>
              </a:lnSpc>
              <a:spcBef>
                <a:spcPts val="0"/>
              </a:spcBef>
              <a:spcAft>
                <a:spcPts val="0"/>
              </a:spcAft>
              <a:buSzPts val="1500"/>
              <a:buChar char="●"/>
            </a:pPr>
            <a:r>
              <a:rPr lang="en"/>
              <a:t>Used ChatGPT o1</a:t>
            </a:r>
            <a:endParaRPr/>
          </a:p>
          <a:p>
            <a:pPr indent="-323850" lvl="1" marL="914400" rtl="0" algn="l">
              <a:lnSpc>
                <a:spcPct val="10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Most advanced model openly </a:t>
            </a:r>
            <a:r>
              <a:rPr lang="en" sz="1500">
                <a:latin typeface="Merriweather Sans"/>
                <a:ea typeface="Merriweather Sans"/>
                <a:cs typeface="Merriweather Sans"/>
                <a:sym typeface="Merriweather Sans"/>
              </a:rPr>
              <a:t>accessible</a:t>
            </a:r>
            <a:r>
              <a:rPr lang="en" sz="1500">
                <a:latin typeface="Merriweather Sans"/>
                <a:ea typeface="Merriweather Sans"/>
                <a:cs typeface="Merriweather Sans"/>
                <a:sym typeface="Merriweather Sans"/>
              </a:rPr>
              <a:t> by the public.</a:t>
            </a:r>
            <a:endParaRPr sz="1500">
              <a:latin typeface="Merriweather Sans"/>
              <a:ea typeface="Merriweather Sans"/>
              <a:cs typeface="Merriweather Sans"/>
              <a:sym typeface="Merriweather Sans"/>
            </a:endParaRPr>
          </a:p>
          <a:p>
            <a:pPr indent="-323850" lvl="0" marL="457200" rtl="0" algn="l">
              <a:lnSpc>
                <a:spcPct val="100000"/>
              </a:lnSpc>
              <a:spcBef>
                <a:spcPts val="1000"/>
              </a:spcBef>
              <a:spcAft>
                <a:spcPts val="0"/>
              </a:spcAft>
              <a:buSzPts val="1500"/>
              <a:buFont typeface="Merriweather Sans"/>
              <a:buChar char="●"/>
            </a:pPr>
            <a:r>
              <a:rPr lang="en"/>
              <a:t>Used OpenVSP and Fusion360 for creating 3D models.</a:t>
            </a:r>
            <a:endParaRPr/>
          </a:p>
          <a:p>
            <a:pPr indent="-323850" lvl="1" marL="914400" rtl="0" algn="l">
              <a:lnSpc>
                <a:spcPct val="10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Allowed for easiest creation of blended body design.</a:t>
            </a:r>
            <a:endParaRPr sz="1500">
              <a:latin typeface="Merriweather Sans"/>
              <a:ea typeface="Merriweather Sans"/>
              <a:cs typeface="Merriweather Sans"/>
              <a:sym typeface="Merriweather Sans"/>
            </a:endParaRPr>
          </a:p>
          <a:p>
            <a:pPr indent="-323850" lvl="1" marL="914400" rtl="0" algn="l">
              <a:lnSpc>
                <a:spcPct val="10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Fusion360 merged the bodies for simulation.</a:t>
            </a:r>
            <a:endParaRPr sz="1500">
              <a:latin typeface="Merriweather Sans"/>
              <a:ea typeface="Merriweather Sans"/>
              <a:cs typeface="Merriweather Sans"/>
              <a:sym typeface="Merriweather Sans"/>
            </a:endParaRPr>
          </a:p>
          <a:p>
            <a:pPr indent="-323850" lvl="0" marL="457200" rtl="0" algn="l">
              <a:lnSpc>
                <a:spcPct val="100000"/>
              </a:lnSpc>
              <a:spcBef>
                <a:spcPts val="1000"/>
              </a:spcBef>
              <a:spcAft>
                <a:spcPts val="0"/>
              </a:spcAft>
              <a:buSzPts val="1500"/>
              <a:buFont typeface="Merriweather Sans"/>
              <a:buChar char="●"/>
            </a:pPr>
            <a:r>
              <a:rPr lang="en"/>
              <a:t>ANSYS Fluent and Fluent Aero used for performance simulations.</a:t>
            </a:r>
            <a:endParaRPr/>
          </a:p>
          <a:p>
            <a:pPr indent="-323850" lvl="1" marL="914400" rtl="0" algn="l">
              <a:lnSpc>
                <a:spcPct val="100000"/>
              </a:lnSpc>
              <a:spcBef>
                <a:spcPts val="0"/>
              </a:spcBef>
              <a:spcAft>
                <a:spcPts val="0"/>
              </a:spcAft>
              <a:buSzPts val="1500"/>
              <a:buFont typeface="Merriweather Sans"/>
              <a:buChar char="○"/>
            </a:pPr>
            <a:r>
              <a:rPr lang="en" sz="1500">
                <a:latin typeface="Merriweather Sans"/>
                <a:ea typeface="Merriweather Sans"/>
                <a:cs typeface="Merriweather Sans"/>
                <a:sym typeface="Merriweather Sans"/>
              </a:rPr>
              <a:t>Fluent Aero allowed for easy mach sweep simulations.</a:t>
            </a:r>
            <a:endParaRPr sz="1500">
              <a:latin typeface="Merriweather Sans"/>
              <a:ea typeface="Merriweather Sans"/>
              <a:cs typeface="Merriweather Sans"/>
              <a:sym typeface="Merriweather Sans"/>
            </a:endParaRPr>
          </a:p>
        </p:txBody>
      </p:sp>
      <p:sp>
        <p:nvSpPr>
          <p:cNvPr id="168" name="Google Shape;168;p20"/>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Methodologies</a:t>
            </a:r>
            <a:endParaRPr/>
          </a:p>
        </p:txBody>
      </p:sp>
      <p:sp>
        <p:nvSpPr>
          <p:cNvPr id="174" name="Google Shape;174;p21"/>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323850" lvl="0" marL="457200" rtl="0" algn="l">
              <a:lnSpc>
                <a:spcPct val="100000"/>
              </a:lnSpc>
              <a:spcBef>
                <a:spcPts val="0"/>
              </a:spcBef>
              <a:spcAft>
                <a:spcPts val="0"/>
              </a:spcAft>
              <a:buSzPts val="1500"/>
              <a:buChar char="●"/>
            </a:pPr>
            <a:r>
              <a:rPr lang="en"/>
              <a:t>WorkFlow</a:t>
            </a:r>
            <a:endParaRPr/>
          </a:p>
          <a:p>
            <a:pPr indent="0" lvl="0" marL="0" rtl="0" algn="l">
              <a:lnSpc>
                <a:spcPct val="100000"/>
              </a:lnSpc>
              <a:spcBef>
                <a:spcPts val="0"/>
              </a:spcBef>
              <a:spcAft>
                <a:spcPts val="0"/>
              </a:spcAft>
              <a:buNone/>
            </a:pPr>
            <a:r>
              <a:t/>
            </a:r>
            <a:endParaRPr/>
          </a:p>
        </p:txBody>
      </p:sp>
      <p:sp>
        <p:nvSpPr>
          <p:cNvPr id="175" name="Google Shape;175;p21"/>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pic>
        <p:nvPicPr>
          <p:cNvPr id="176" name="Google Shape;176;p21"/>
          <p:cNvPicPr preferRelativeResize="0"/>
          <p:nvPr/>
        </p:nvPicPr>
        <p:blipFill>
          <a:blip r:embed="rId3">
            <a:alphaModFix/>
          </a:blip>
          <a:stretch>
            <a:fillRect/>
          </a:stretch>
        </p:blipFill>
        <p:spPr>
          <a:xfrm>
            <a:off x="1484450" y="1381025"/>
            <a:ext cx="6223448" cy="3107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2"/>
          <p:cNvSpPr txBox="1"/>
          <p:nvPr>
            <p:ph idx="1" type="body"/>
          </p:nvPr>
        </p:nvSpPr>
        <p:spPr>
          <a:xfrm>
            <a:off x="504635" y="4090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AI Prompts</a:t>
            </a:r>
            <a:endParaRPr/>
          </a:p>
        </p:txBody>
      </p:sp>
      <p:sp>
        <p:nvSpPr>
          <p:cNvPr id="182" name="Google Shape;182;p22"/>
          <p:cNvSpPr txBox="1"/>
          <p:nvPr>
            <p:ph idx="2" type="body"/>
          </p:nvPr>
        </p:nvSpPr>
        <p:spPr>
          <a:xfrm>
            <a:off x="504635" y="1054894"/>
            <a:ext cx="8183100" cy="3301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lang="en"/>
              <a:t>Generic Prompt: </a:t>
            </a:r>
            <a:r>
              <a:rPr lang="en"/>
              <a:t>“</a:t>
            </a:r>
            <a:r>
              <a:rPr i="1" lang="en"/>
              <a:t>Please design a supersonic jet, and give design characteristics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Detailed Prompt:</a:t>
            </a:r>
            <a:r>
              <a:rPr lang="en"/>
              <a:t> “</a:t>
            </a:r>
            <a:r>
              <a:rPr i="1" lang="en"/>
              <a:t>Design a supersonic jet that meets the takeoff, flight, and mission criteria listed. For takeoff conditions, the takeoff speed is Mach 0.3, and the maximum takeoff weight (MTOW) is between 69,000 and 75,000 pounds. For the cruise conditions, the maximum speed of this aircraft is Mach 2.0 with a cruising speed between Mach 0.8-0.85, the cruising altitude is roughly 55,000 feet, and the cruise weight is between 54,000 and 60,000 pounds. There are no radar considerations for this aircraft, and the length of the aircraft should be between the range of 50-65 feet. One focus of the aircraft is the high-performance level at a large range of angles of attack, not just level flight. Lastly, provide an airfoil for this aircraft. Please take all of these flight and mission criteria and give exact aircraft design characteristics that will perform best for these criteria.</a:t>
            </a:r>
            <a:r>
              <a:rPr lang="en"/>
              <a:t>”</a:t>
            </a:r>
            <a:endParaRPr/>
          </a:p>
        </p:txBody>
      </p:sp>
      <p:sp>
        <p:nvSpPr>
          <p:cNvPr id="183" name="Google Shape;183;p22"/>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idx="1" type="body"/>
          </p:nvPr>
        </p:nvSpPr>
        <p:spPr>
          <a:xfrm>
            <a:off x="327885" y="51434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Generic Model</a:t>
            </a:r>
            <a:endParaRPr/>
          </a:p>
        </p:txBody>
      </p:sp>
      <p:sp>
        <p:nvSpPr>
          <p:cNvPr id="189" name="Google Shape;189;p23"/>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graphicFrame>
        <p:nvGraphicFramePr>
          <p:cNvPr id="190" name="Google Shape;190;p23"/>
          <p:cNvGraphicFramePr/>
          <p:nvPr/>
        </p:nvGraphicFramePr>
        <p:xfrm>
          <a:off x="3311575" y="130750"/>
          <a:ext cx="3000000" cy="3000000"/>
        </p:xfrm>
        <a:graphic>
          <a:graphicData uri="http://schemas.openxmlformats.org/drawingml/2006/table">
            <a:tbl>
              <a:tblPr>
                <a:noFill/>
                <a:tableStyleId>{71151B3F-6EAA-4590-9522-F72A111BF790}</a:tableStyleId>
              </a:tblPr>
              <a:tblGrid>
                <a:gridCol w="2834575"/>
                <a:gridCol w="2834575"/>
              </a:tblGrid>
              <a:tr h="318300">
                <a:tc>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Design Variable</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Design Value</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Length</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105 ft</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Fuselage Diameter (max)</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7.55 ft</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Wingspan, Area</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50 ft, 753.5 ft</a:t>
                      </a:r>
                      <a:r>
                        <a:rPr baseline="30000" lang="en" sz="1200">
                          <a:latin typeface="Merriweather Sans"/>
                          <a:ea typeface="Merriweather Sans"/>
                          <a:cs typeface="Merriweather Sans"/>
                          <a:sym typeface="Merriweather Sans"/>
                        </a:rPr>
                        <a:t>2</a:t>
                      </a:r>
                      <a:endParaRPr baseline="30000"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Wing Leading Edge Sweep</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60</a:t>
                      </a:r>
                      <a:r>
                        <a:rPr baseline="30000" lang="en" sz="1200">
                          <a:latin typeface="Merriweather Sans"/>
                          <a:ea typeface="Merriweather Sans"/>
                          <a:cs typeface="Merriweather Sans"/>
                          <a:sym typeface="Merriweather Sans"/>
                        </a:rPr>
                        <a:t>o</a:t>
                      </a:r>
                      <a:endParaRPr baseline="30000"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Chord Length (root, tip)</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39.4, 4 ft</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t/c (root, tip)</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3.5 %, 2.5%</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Airfoil</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NACA 0004</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Vertical Stabilizer Height, Area</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13.3 ft, 118.4 ft</a:t>
                      </a:r>
                      <a:r>
                        <a:rPr baseline="30000" lang="en" sz="1200">
                          <a:latin typeface="Merriweather Sans"/>
                          <a:ea typeface="Merriweather Sans"/>
                          <a:cs typeface="Merriweather Sans"/>
                          <a:sym typeface="Merriweather Sans"/>
                        </a:rPr>
                        <a:t>2</a:t>
                      </a:r>
                      <a:endParaRPr baseline="30000"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Vertical Stabilizer Airfoil</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Double Wedge (4% t/c)</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Horizontal Stabilizer Span, Area</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16.5 ft, 129 ft</a:t>
                      </a:r>
                      <a:r>
                        <a:rPr baseline="30000" lang="en" sz="1200">
                          <a:latin typeface="Merriweather Sans"/>
                          <a:ea typeface="Merriweather Sans"/>
                          <a:cs typeface="Merriweather Sans"/>
                          <a:sym typeface="Merriweather Sans"/>
                        </a:rPr>
                        <a:t>2</a:t>
                      </a:r>
                      <a:endParaRPr baseline="30000"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Horizontal Stabilizer Airfoil</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Double Wedge (4% t/c)</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idx="1" type="body"/>
          </p:nvPr>
        </p:nvSpPr>
        <p:spPr>
          <a:xfrm>
            <a:off x="257435" y="449496"/>
            <a:ext cx="8183100" cy="5085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Detailed Model</a:t>
            </a:r>
            <a:endParaRPr/>
          </a:p>
        </p:txBody>
      </p:sp>
      <p:sp>
        <p:nvSpPr>
          <p:cNvPr id="196" name="Google Shape;196;p24"/>
          <p:cNvSpPr txBox="1"/>
          <p:nvPr>
            <p:ph idx="3" type="body"/>
          </p:nvPr>
        </p:nvSpPr>
        <p:spPr>
          <a:xfrm>
            <a:off x="5115277" y="4733281"/>
            <a:ext cx="3395700" cy="207300"/>
          </a:xfrm>
          <a:prstGeom prst="rect">
            <a:avLst/>
          </a:prstGeom>
        </p:spPr>
        <p:txBody>
          <a:bodyPr anchorCtr="0" anchor="t" bIns="34275" lIns="68575" spcFirstLastPara="1" rIns="68575" wrap="square" tIns="34275">
            <a:normAutofit fontScale="92500" lnSpcReduction="20000"/>
          </a:bodyPr>
          <a:lstStyle/>
          <a:p>
            <a:pPr indent="0" lvl="0" marL="0" rtl="0" algn="r">
              <a:spcBef>
                <a:spcPts val="800"/>
              </a:spcBef>
              <a:spcAft>
                <a:spcPts val="0"/>
              </a:spcAft>
              <a:buNone/>
            </a:pPr>
            <a:r>
              <a:t/>
            </a:r>
            <a:endParaRPr/>
          </a:p>
        </p:txBody>
      </p:sp>
      <p:graphicFrame>
        <p:nvGraphicFramePr>
          <p:cNvPr id="197" name="Google Shape;197;p24"/>
          <p:cNvGraphicFramePr/>
          <p:nvPr/>
        </p:nvGraphicFramePr>
        <p:xfrm>
          <a:off x="3311575" y="130750"/>
          <a:ext cx="3000000" cy="3000000"/>
        </p:xfrm>
        <a:graphic>
          <a:graphicData uri="http://schemas.openxmlformats.org/drawingml/2006/table">
            <a:tbl>
              <a:tblPr>
                <a:noFill/>
                <a:tableStyleId>{71151B3F-6EAA-4590-9522-F72A111BF790}</a:tableStyleId>
              </a:tblPr>
              <a:tblGrid>
                <a:gridCol w="2834575"/>
                <a:gridCol w="2834575"/>
              </a:tblGrid>
              <a:tr h="318300">
                <a:tc>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Design Variable</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c>
                  <a:txBody>
                    <a:bodyPr/>
                    <a:lstStyle/>
                    <a:p>
                      <a:pPr indent="0" lvl="0" marL="0" rtl="0" algn="ctr">
                        <a:lnSpc>
                          <a:spcPct val="115000"/>
                        </a:lnSpc>
                        <a:spcBef>
                          <a:spcPts val="1200"/>
                        </a:spcBef>
                        <a:spcAft>
                          <a:spcPts val="1200"/>
                        </a:spcAft>
                        <a:buNone/>
                      </a:pPr>
                      <a:r>
                        <a:rPr lang="en">
                          <a:latin typeface="Merriweather Sans"/>
                          <a:ea typeface="Merriweather Sans"/>
                          <a:cs typeface="Merriweather Sans"/>
                          <a:sym typeface="Merriweather Sans"/>
                        </a:rPr>
                        <a:t>Design Value</a:t>
                      </a:r>
                      <a:endParaRPr>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1D1D1"/>
                    </a:solidFill>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Length</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60 ft</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Fuselage Diameter (max)</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6 ft</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Wingspan, Area</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32 ft, 600 ft</a:t>
                      </a:r>
                      <a:r>
                        <a:rPr baseline="30000" lang="en" sz="1200">
                          <a:latin typeface="Merriweather Sans"/>
                          <a:ea typeface="Merriweather Sans"/>
                          <a:cs typeface="Merriweather Sans"/>
                          <a:sym typeface="Merriweather Sans"/>
                        </a:rPr>
                        <a:t>2</a:t>
                      </a:r>
                      <a:endParaRPr baseline="30000"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Wing Leading Edge Sweep</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58</a:t>
                      </a:r>
                      <a:r>
                        <a:rPr baseline="30000" lang="en" sz="1200">
                          <a:latin typeface="Merriweather Sans"/>
                          <a:ea typeface="Merriweather Sans"/>
                          <a:cs typeface="Merriweather Sans"/>
                          <a:sym typeface="Merriweather Sans"/>
                        </a:rPr>
                        <a:t>o</a:t>
                      </a:r>
                      <a:r>
                        <a:rPr lang="en" sz="1200">
                          <a:latin typeface="Merriweather Sans"/>
                          <a:ea typeface="Merriweather Sans"/>
                          <a:cs typeface="Merriweather Sans"/>
                          <a:sym typeface="Merriweather Sans"/>
                        </a:rPr>
                        <a:t> outboard, 55</a:t>
                      </a:r>
                      <a:r>
                        <a:rPr baseline="30000" lang="en" sz="1200">
                          <a:latin typeface="Merriweather Sans"/>
                          <a:ea typeface="Merriweather Sans"/>
                          <a:cs typeface="Merriweather Sans"/>
                          <a:sym typeface="Merriweather Sans"/>
                        </a:rPr>
                        <a:t>o</a:t>
                      </a:r>
                      <a:r>
                        <a:rPr lang="en" sz="1200">
                          <a:latin typeface="Merriweather Sans"/>
                          <a:ea typeface="Merriweather Sans"/>
                          <a:cs typeface="Merriweather Sans"/>
                          <a:sym typeface="Merriweather Sans"/>
                        </a:rPr>
                        <a:t> near root</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Chord Length (root, tip)</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30, 7.5 ft</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t/c (root, tip)</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4%, 4%</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Airfoil</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NACA 65A004</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Vertical Stabilizer Height, Area</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10 ft, 120 ft</a:t>
                      </a:r>
                      <a:r>
                        <a:rPr baseline="30000" lang="en" sz="1200">
                          <a:latin typeface="Merriweather Sans"/>
                          <a:ea typeface="Merriweather Sans"/>
                          <a:cs typeface="Merriweather Sans"/>
                          <a:sym typeface="Merriweather Sans"/>
                        </a:rPr>
                        <a:t>2</a:t>
                      </a:r>
                      <a:endParaRPr baseline="30000"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Vertical Stabilizer Airfoil</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NACA 65A004</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Horizontal Stabilizer Span, Area</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13 ft, 120 ft</a:t>
                      </a:r>
                      <a:r>
                        <a:rPr baseline="30000" lang="en" sz="1200">
                          <a:latin typeface="Merriweather Sans"/>
                          <a:ea typeface="Merriweather Sans"/>
                          <a:cs typeface="Merriweather Sans"/>
                          <a:sym typeface="Merriweather Sans"/>
                        </a:rPr>
                        <a:t>2</a:t>
                      </a:r>
                      <a:endParaRPr baseline="30000"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93800">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Horizontal Stabilizer Airfoil</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en" sz="1200">
                          <a:latin typeface="Merriweather Sans"/>
                          <a:ea typeface="Merriweather Sans"/>
                          <a:cs typeface="Merriweather Sans"/>
                          <a:sym typeface="Merriweather Sans"/>
                        </a:rPr>
                        <a:t>NACA 64A004</a:t>
                      </a:r>
                      <a:endParaRPr sz="1200">
                        <a:latin typeface="Merriweather Sans"/>
                        <a:ea typeface="Merriweather Sans"/>
                        <a:cs typeface="Merriweather Sans"/>
                        <a:sym typeface="Merriweather Sans"/>
                      </a:endParaRPr>
                    </a:p>
                  </a:txBody>
                  <a:tcPr marT="91425" marB="91425" marR="68575" marL="6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