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4837" r:id="rId5"/>
  </p:sldMasterIdLst>
  <p:notesMasterIdLst>
    <p:notesMasterId r:id="rId43"/>
  </p:notesMasterIdLst>
  <p:handoutMasterIdLst>
    <p:handoutMasterId r:id="rId44"/>
  </p:handoutMasterIdLst>
  <p:sldIdLst>
    <p:sldId id="404" r:id="rId6"/>
    <p:sldId id="421" r:id="rId7"/>
    <p:sldId id="407" r:id="rId8"/>
    <p:sldId id="445" r:id="rId9"/>
    <p:sldId id="431" r:id="rId10"/>
    <p:sldId id="410" r:id="rId11"/>
    <p:sldId id="437" r:id="rId12"/>
    <p:sldId id="450" r:id="rId13"/>
    <p:sldId id="451" r:id="rId14"/>
    <p:sldId id="452" r:id="rId15"/>
    <p:sldId id="426" r:id="rId16"/>
    <p:sldId id="427" r:id="rId17"/>
    <p:sldId id="411" r:id="rId18"/>
    <p:sldId id="461" r:id="rId19"/>
    <p:sldId id="428" r:id="rId20"/>
    <p:sldId id="438" r:id="rId21"/>
    <p:sldId id="444" r:id="rId22"/>
    <p:sldId id="447" r:id="rId23"/>
    <p:sldId id="448" r:id="rId24"/>
    <p:sldId id="449" r:id="rId25"/>
    <p:sldId id="412" r:id="rId26"/>
    <p:sldId id="413" r:id="rId27"/>
    <p:sldId id="414" r:id="rId28"/>
    <p:sldId id="458" r:id="rId29"/>
    <p:sldId id="459" r:id="rId30"/>
    <p:sldId id="460" r:id="rId31"/>
    <p:sldId id="446" r:id="rId32"/>
    <p:sldId id="453" r:id="rId33"/>
    <p:sldId id="455" r:id="rId34"/>
    <p:sldId id="454" r:id="rId35"/>
    <p:sldId id="420" r:id="rId36"/>
    <p:sldId id="405" r:id="rId37"/>
    <p:sldId id="418" r:id="rId38"/>
    <p:sldId id="422" r:id="rId39"/>
    <p:sldId id="423" r:id="rId40"/>
    <p:sldId id="424" r:id="rId41"/>
    <p:sldId id="457" r:id="rId42"/>
  </p:sldIdLst>
  <p:sldSz cx="9144000" cy="5143500" type="screen16x9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17145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6pPr>
    <a:lvl7pPr marL="20574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7pPr>
    <a:lvl8pPr marL="24003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8pPr>
    <a:lvl9pPr marL="27432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9FA"/>
    <a:srgbClr val="F8FABB"/>
    <a:srgbClr val="1B3D6C"/>
    <a:srgbClr val="FF0000"/>
    <a:srgbClr val="0B3A7F"/>
    <a:srgbClr val="E98B01"/>
    <a:srgbClr val="1380DC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583AA3-66D8-1A50-5E60-57FF8D55D34D}" v="1091" dt="2025-04-02T01:16:40.365"/>
    <p1510:client id="{223025F4-EA0B-674A-41B9-39B7323113D7}" v="582" dt="2025-04-03T00:09:06.058"/>
    <p1510:client id="{5032EB17-C195-4C4D-AB46-8ACF4CEA627E}" v="9" dt="2025-04-01T18:59:23.307"/>
    <p1510:client id="{60EFE5A8-2924-3702-45B8-A88B929B4645}" v="1691" dt="2025-04-03T01:37:50.781"/>
    <p1510:client id="{625EB6D6-AAB2-E88D-E524-ACFD8B0BAF80}" v="1" dt="2025-04-02T12:54:29.125"/>
    <p1510:client id="{8CD048B4-66F4-DC9D-B479-15AECFA08DB7}" v="113" dt="2025-04-01T18:31:10.954"/>
    <p1510:client id="{BB7C69A4-B20B-BE98-9803-5C31571EC221}" v="69" dt="2025-04-03T01:37:21.265"/>
    <p1510:client id="{C3FC9FE0-613C-5833-9009-3CDCCA1A45C2}" v="7" dt="2025-04-02T12:51:55.638"/>
    <p1510:client id="{E8BDE1EA-1F05-B2F8-A9DD-C65C44781116}" v="805" dt="2025-04-01T19:42:53.759"/>
    <p1510:client id="{F31AB765-F8C1-D7C0-3289-BC57CB4ED2E4}" v="327" dt="2025-04-01T15:51:36.9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9301CC6A-B4E8-405F-AE79-859651258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3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416426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B7B05DEF-6DE7-4BF9-8DBB-FF904A788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0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73977-7D3F-CAEC-6F6D-144040CB7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3EFFFB-5FF5-4CF1-878E-7424A297A3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A4ED05-69C8-B90A-EBB5-60F17DFC37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CC963-A2A8-6E95-B79B-F2DE3EA2C6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64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460A2-39BC-CD89-9761-60F276B77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E4E2AA-6877-DEBE-F9DB-9E69A4155B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401ACC-CBC6-EA83-384A-52C3BEC32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9DCF5-9905-DD9C-A67F-1AF7E06D63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19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DE8E6-62AC-F105-B416-0B8A35667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67F3D4-48D3-92E7-6EBA-BC9267E1D2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29173C-C74A-282D-BF7F-3BAD1C24B9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CDF7-C319-6D10-740C-DA3171AF8B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7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AF995-3AA8-5B3E-0955-0328F6E1E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64220C-C282-C51A-C29C-CFA82A2A91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CED50F-3F19-E527-B0EB-0218143C5F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2C786-EB73-EBC6-599B-58EAF12B6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04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49578-7E0A-5950-BF81-07682C901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31240B-0F67-B38B-CC02-4D26D828DE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757414-F16C-85D5-86D2-75B8BA6B43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590C7-DD6E-9227-C91F-E0E6E5333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7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B926B-39BB-B371-42F0-0806A92A5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C561E0-A56A-190C-0FC2-C8250273DC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A6596E-378C-E3AD-B9D8-7840D688F8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18509-9B7E-50DF-C79C-5A4CA82774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62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608F8-75B3-02B3-3EEF-29B86F0DC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43CA95-54F7-2F73-2ABF-7FB955612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5071EC-F4D0-6320-0DBE-CBE476EE8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900A-92FB-EC5A-61D5-F749A397B9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61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B040B-8E35-3C14-AD0E-28722DE22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80684B-10D3-7436-C1C4-230C3C18CE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C1C566-C651-7775-BC9A-3561520BC6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8AAB8-5977-0A8C-E318-A93E170B74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1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9E068-8F85-D0DD-17E1-68D03673D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47BA57-1306-FF71-ADC6-428D43D2E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A55F05-F27B-BB4A-2E97-BAB9451829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CECB6-DAB1-9851-67C0-1701304D9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73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3D2A6-CB3C-5273-C4AE-B391C270A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AC4DAD-044F-E21B-1813-FA795A8C79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5234A4-61A8-4E1C-E09B-A296D9B3F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DA579-EA36-8FCF-38A6-754BD641B8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94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35755-FAB8-5535-E005-FA59254D7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0D7037-8A80-BC98-E57C-C4AF118D19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9641AC-256E-414C-3C2E-F868E9D17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4C767-68F8-0287-B42E-C63B95CF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68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79E35-96D6-8C7D-DAE3-4FCBAEA47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04BE8E-2EC0-8C96-808C-505D548709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F165E2-8645-D378-0529-E2D3A02F2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DDAC7-136C-583A-FF7A-E06CF8254A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28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CF73F-00A6-88FA-690B-CDC03F5C7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24357A-269F-799A-CDF7-387F8AB210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396114-DFEF-64E3-B680-D042D2C420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26286-D2F3-4034-E225-2A61D80596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38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8A254-176B-86CD-35C1-4A2225C46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BDC21A-4D2F-3217-6E06-DE0F6D4A3F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662DEB-3804-8F1C-FB60-284812559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BFA04-3171-38E0-BDAD-156D6BF226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04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44966-ACD6-3A99-4961-13C8FDC26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DC86B3-E62C-57FA-FC5B-880846EAAD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66793A-E19E-B4ED-09B2-CEAC6DD28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F86C3-F455-C302-D9A5-FA61E6B89A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96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8A85E-0E08-9DED-7048-429EF6C16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517461-79C2-8F1E-E8E5-C5A31C13D8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C2E491-650D-1339-4C39-8C5B394CD0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1830A-AF76-FC1D-D616-1F5313BE4B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64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3C5F8-E500-7B2A-92F5-298D29AE2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7C4694-7315-0D17-2BAD-E7291D4564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EEFCC2-F382-ED26-6B99-437863674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23E80-A2CF-6A04-19B0-5F3234727F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6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555" y="-19050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 bwMode="auto">
          <a:xfrm>
            <a:off x="0" y="264795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Author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Company/Organization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Name, Conference Dates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Location</a:t>
            </a: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5400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1B3D6C"/>
              </a:buClr>
              <a:buFont typeface="Wingdings" charset="2"/>
              <a:buChar char="Ø"/>
              <a:defRPr/>
            </a:lvl1pPr>
            <a:lvl2pPr marL="685800" indent="-342900">
              <a:buClr>
                <a:srgbClr val="1B3D6C"/>
              </a:buClr>
              <a:buFont typeface="Wingdings" charset="2"/>
              <a:buChar char="Ø"/>
              <a:defRPr/>
            </a:lvl2pPr>
            <a:lvl3pPr marL="971550" indent="-285750">
              <a:buClr>
                <a:srgbClr val="1B3D6C"/>
              </a:buClr>
              <a:buFont typeface="Wingdings" charset="2"/>
              <a:buChar char="Ø"/>
              <a:defRPr/>
            </a:lvl3pPr>
            <a:lvl4pPr marL="1314450" indent="-285750">
              <a:buClr>
                <a:srgbClr val="1B3D6C"/>
              </a:buClr>
              <a:buFont typeface="Wingdings" charset="2"/>
              <a:buChar char="Ø"/>
              <a:defRPr/>
            </a:lvl4pPr>
            <a:lvl5pPr marL="1657350" indent="-285750">
              <a:buClr>
                <a:srgbClr val="1B3D6C"/>
              </a:buClr>
              <a:buFont typeface="Wingdings" charset="2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39624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23950"/>
            <a:ext cx="4419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d/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FC34-5206-45FA-A6B2-955DFABF1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603E2-753D-49F2-B2B1-D76008093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D0B8-A1D4-4313-AC8C-31D5E0DB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FA06F-9FF0-4DD3-9CA0-DF2D4EF2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D405-43AD-4B88-9D41-03F2E0B3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2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1123950"/>
            <a:ext cx="8686800" cy="33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 noChangeArrowheads="1"/>
          </p:cNvSpPr>
          <p:nvPr userDrawn="1"/>
        </p:nvSpPr>
        <p:spPr bwMode="auto">
          <a:xfrm>
            <a:off x="1181100" y="4572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0" name="Rectangle 9"/>
          <p:cNvSpPr>
            <a:spLocks noGrp="1" noChangeArrowheads="1"/>
          </p:cNvSpPr>
          <p:nvPr userDrawn="1"/>
        </p:nvSpPr>
        <p:spPr bwMode="auto">
          <a:xfrm>
            <a:off x="3181350" y="4572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44198"/>
            <a:ext cx="8686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25" r:id="rId2"/>
    <p:sldLayoutId id="2147484827" r:id="rId3"/>
    <p:sldLayoutId id="2147484836" r:id="rId4"/>
  </p:sldLayoutIdLst>
  <p:hf hdr="0" ftr="0" dt="0"/>
  <p:txStyles>
    <p:titleStyle>
      <a:lvl1pPr marL="0" marR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1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8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438150"/>
            <a:ext cx="8686800" cy="404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8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B3D6C"/>
        </a:buClr>
        <a:buFont typeface="Wingdings" charset="2"/>
        <a:buChar char="Ø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atlas.com/military/v-22-osprey-fleet-passes-500-000-flight-hou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4667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944" y="3212102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Isabel Mancini and Emily Marshall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  <a:cs typeface="Arial"/>
              </a:rPr>
              <a:t>Florida Institute of Technology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Region II Student Conference, April 3-4, 2025</a:t>
            </a:r>
            <a:endParaRPr lang="en-US" altLang="en-US" sz="1600" kern="0">
              <a:solidFill>
                <a:schemeClr val="bg1"/>
              </a:solidFill>
              <a:latin typeface="+mj-lt"/>
              <a:cs typeface="Arial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br>
              <a:rPr lang="en-US" altLang="en-US" sz="1600" kern="0">
                <a:latin typeface="+mj-lt"/>
              </a:rPr>
            </a:br>
            <a:endParaRPr lang="en-US" altLang="en-US" sz="1600" kern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47443" y="1087634"/>
            <a:ext cx="924854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5400" b="1" kern="0">
                <a:solidFill>
                  <a:schemeClr val="bg1"/>
                </a:solidFill>
              </a:rPr>
              <a:t>Exploring the Safety Concerns of the V-22 Osprey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E97A3-8B6F-9A88-8B27-A4993EC26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96E48-6373-2FD3-053E-28B87F776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Helvetica"/>
                <a:cs typeface="Helvetica"/>
              </a:rPr>
              <a:t>Process of Vortex Ring State</a:t>
            </a:r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9B749-7990-368F-E1E9-6093F2CD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10</a:t>
            </a:fld>
            <a:r>
              <a:rPr lang="en-US" dirty="0"/>
              <a:t> / 31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A9D895-CE64-B0BD-B284-F33CBBAE5B75}"/>
              </a:ext>
            </a:extLst>
          </p:cNvPr>
          <p:cNvSpPr/>
          <p:nvPr/>
        </p:nvSpPr>
        <p:spPr bwMode="auto">
          <a:xfrm>
            <a:off x="1257300" y="1057667"/>
            <a:ext cx="2362722" cy="119623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Approaches landing too quickly 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CED619-F104-B75E-F15D-261F566C933B}"/>
              </a:ext>
            </a:extLst>
          </p:cNvPr>
          <p:cNvSpPr/>
          <p:nvPr/>
        </p:nvSpPr>
        <p:spPr bwMode="auto">
          <a:xfrm>
            <a:off x="5610094" y="1057666"/>
            <a:ext cx="2362722" cy="119623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Downwash gets pushed up 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  <a:cs typeface="Arial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B1687B-552C-EFA4-0AD0-3CAAC98A0E50}"/>
              </a:ext>
            </a:extLst>
          </p:cNvPr>
          <p:cNvCxnSpPr/>
          <p:nvPr/>
        </p:nvCxnSpPr>
        <p:spPr bwMode="auto">
          <a:xfrm flipV="1">
            <a:off x="3748805" y="1692189"/>
            <a:ext cx="1736421" cy="15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1A5669E-DD33-BF61-318F-28D144371A1C}"/>
              </a:ext>
            </a:extLst>
          </p:cNvPr>
          <p:cNvSpPr/>
          <p:nvPr/>
        </p:nvSpPr>
        <p:spPr bwMode="auto">
          <a:xfrm>
            <a:off x="5613748" y="2940224"/>
            <a:ext cx="2362722" cy="119623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Downwash wraps around airfoil  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  <a:cs typeface="Arial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E73E29-8D38-CE23-2B06-6F649EF22B4F}"/>
              </a:ext>
            </a:extLst>
          </p:cNvPr>
          <p:cNvCxnSpPr>
            <a:cxnSpLocks/>
          </p:cNvCxnSpPr>
          <p:nvPr/>
        </p:nvCxnSpPr>
        <p:spPr bwMode="auto">
          <a:xfrm flipH="1">
            <a:off x="6792630" y="2351369"/>
            <a:ext cx="1563" cy="4446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CB099D-6E4C-9C9A-DDB2-0030245AC84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731583" y="3571093"/>
            <a:ext cx="1778694" cy="15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8FF81CD-32A9-CABD-1661-DCF57BE04C3E}"/>
              </a:ext>
            </a:extLst>
          </p:cNvPr>
          <p:cNvSpPr/>
          <p:nvPr/>
        </p:nvSpPr>
        <p:spPr bwMode="auto">
          <a:xfrm>
            <a:off x="1257299" y="2928742"/>
            <a:ext cx="2362722" cy="119623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A ring vortex pocket is produced 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2468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FA3F5-626B-7914-5C24-6D1275255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8F981-A06C-2D0F-F81A-B8A34ED0C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248" y="4165687"/>
            <a:ext cx="6621236" cy="3429000"/>
          </a:xfrm>
        </p:spPr>
        <p:txBody>
          <a:bodyPr/>
          <a:lstStyle/>
          <a:p>
            <a:pPr marL="0" indent="0" algn="ctr">
              <a:spcBef>
                <a:spcPts val="900"/>
              </a:spcBef>
              <a:buNone/>
            </a:pPr>
            <a:r>
              <a:rPr lang="en-US" altLang="en-US" sz="1800">
                <a:latin typeface="Helvetica"/>
                <a:cs typeface="Helvetica"/>
              </a:rPr>
              <a:t>Diagram of Vortex Ring State [17]</a:t>
            </a:r>
            <a:endParaRPr lang="en-US" alt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246C0-3BDC-476A-F9EA-A9FE97FCF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11</a:t>
            </a:fld>
            <a:r>
              <a:rPr lang="en-US" dirty="0"/>
              <a:t> / 31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1E9F44-AD03-160E-6A54-7BE95DC5A171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7262A20-AAD7-B492-37E4-A88880D52159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>
                <a:solidFill>
                  <a:schemeClr val="bg1"/>
                </a:solidFill>
              </a:rPr>
              <a:t>Vortex Ring State</a:t>
            </a:r>
            <a:endParaRPr lang="en-US"/>
          </a:p>
        </p:txBody>
      </p:sp>
      <p:pic>
        <p:nvPicPr>
          <p:cNvPr id="7" name="Picture 6" descr="Technique: The Vuichard Recovery - AOPA">
            <a:extLst>
              <a:ext uri="{FF2B5EF4-FFF2-40B4-BE49-F238E27FC236}">
                <a16:creationId xmlns:a16="http://schemas.microsoft.com/office/drawing/2014/main" id="{18525F11-0402-8B6A-0760-C11AF49072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831" t="19111" r="125" b="45778"/>
          <a:stretch/>
        </p:blipFill>
        <p:spPr>
          <a:xfrm>
            <a:off x="1924311" y="1056421"/>
            <a:ext cx="5298435" cy="302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75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069E-B4F7-EA08-B211-9D4A43F19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Helvetica"/>
                <a:cs typeface="Helvetica"/>
              </a:rPr>
              <a:t>Vortex ring state recovery 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C16FC-CAC5-C8F2-8BFC-001B0A3DD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Recognize vortex ring state </a:t>
            </a:r>
          </a:p>
          <a:p>
            <a:r>
              <a:rPr lang="en-US">
                <a:latin typeface="Helvetica"/>
                <a:cs typeface="Helvetica"/>
              </a:rPr>
              <a:t>Accelerate forward and downward </a:t>
            </a:r>
          </a:p>
          <a:p>
            <a:r>
              <a:rPr lang="en-US">
                <a:latin typeface="Helvetica"/>
                <a:cs typeface="Helvetica"/>
              </a:rPr>
              <a:t>Osprey is already close to the ground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8665A-BA1E-DBE9-8D49-D1D95215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12</a:t>
            </a:fld>
            <a:r>
              <a:rPr lang="en-US" dirty="0"/>
              <a:t> / 31</a:t>
            </a:r>
          </a:p>
        </p:txBody>
      </p:sp>
      <p:pic>
        <p:nvPicPr>
          <p:cNvPr id="5" name="Picture 4" descr="UNITAS 2023: Osprey Landing ...">
            <a:extLst>
              <a:ext uri="{FF2B5EF4-FFF2-40B4-BE49-F238E27FC236}">
                <a16:creationId xmlns:a16="http://schemas.microsoft.com/office/drawing/2014/main" id="{F90F78B0-1B3E-64E3-63D2-670D76AD1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354" y="1042596"/>
            <a:ext cx="2877725" cy="191530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8E94CD-43CF-281E-1588-C0F4BA94DF91}"/>
              </a:ext>
            </a:extLst>
          </p:cNvPr>
          <p:cNvSpPr txBox="1">
            <a:spLocks/>
          </p:cNvSpPr>
          <p:nvPr/>
        </p:nvSpPr>
        <p:spPr bwMode="auto">
          <a:xfrm>
            <a:off x="6052114" y="3024468"/>
            <a:ext cx="2759948" cy="339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1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71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144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900"/>
              </a:spcBef>
              <a:buNone/>
            </a:pPr>
            <a:r>
              <a:rPr lang="en-US" altLang="en-US" sz="1800" kern="0" dirty="0">
                <a:latin typeface="Helvetica"/>
                <a:cs typeface="Helvetica"/>
              </a:rPr>
              <a:t>Osprey Landing [26]</a:t>
            </a:r>
            <a:endParaRPr lang="en-US" alt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969169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A837E-A064-CA3B-75CD-0F5D3B304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99336-846E-8EDE-B005-C89CE0FD1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5437" y="4197348"/>
            <a:ext cx="6621236" cy="375781"/>
          </a:xfrm>
        </p:spPr>
        <p:txBody>
          <a:bodyPr/>
          <a:lstStyle/>
          <a:p>
            <a:pPr marL="0" indent="0" algn="ctr">
              <a:spcBef>
                <a:spcPts val="900"/>
              </a:spcBef>
              <a:buNone/>
            </a:pPr>
            <a:r>
              <a:rPr lang="en-US" sz="1800">
                <a:latin typeface="Helvetica"/>
                <a:cs typeface="Helvetica"/>
              </a:rPr>
              <a:t>  </a:t>
            </a:r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3354B-91D2-9F30-8382-290AA491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13</a:t>
            </a:fld>
            <a:r>
              <a:rPr lang="en-US" dirty="0"/>
              <a:t> / 31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064FE1-E531-A8FF-14C2-F366EAAF168E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592CFC-28B2-CBB3-2A52-E73A0D5AC4D4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>
                <a:solidFill>
                  <a:schemeClr val="bg1"/>
                </a:solidFill>
              </a:rPr>
              <a:t>Gearbox Malfunctions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CF0DA6-C15E-F17D-F355-4C0E61E720F2}"/>
              </a:ext>
            </a:extLst>
          </p:cNvPr>
          <p:cNvSpPr txBox="1">
            <a:spLocks/>
          </p:cNvSpPr>
          <p:nvPr/>
        </p:nvSpPr>
        <p:spPr bwMode="auto">
          <a:xfrm>
            <a:off x="-166122" y="745107"/>
            <a:ext cx="4689599" cy="346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1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71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144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28650" lvl="1" indent="-285750">
              <a:spcBef>
                <a:spcPts val="900"/>
              </a:spcBef>
              <a:buClr>
                <a:srgbClr val="00529B"/>
              </a:buClr>
            </a:pPr>
            <a:endParaRPr lang="en-US" altLang="en-US" sz="2800" kern="0">
              <a:latin typeface="Helvetica"/>
              <a:cs typeface="Helvetica"/>
            </a:endParaRPr>
          </a:p>
          <a:p>
            <a:pPr marL="628650" lvl="1" indent="-285750">
              <a:spcBef>
                <a:spcPts val="900"/>
              </a:spcBef>
              <a:buClr>
                <a:srgbClr val="00529B"/>
              </a:buClr>
            </a:pPr>
            <a:r>
              <a:rPr lang="en-US" altLang="en-US" sz="2400" kern="0">
                <a:latin typeface="Helvetica"/>
                <a:cs typeface="Helvetica"/>
              </a:rPr>
              <a:t>Proprotor gearboxes allow the nacelles to transition</a:t>
            </a:r>
            <a:endParaRPr lang="en-US" altLang="en-US" sz="2400" kern="0"/>
          </a:p>
          <a:p>
            <a:pPr marL="628650" lvl="1" indent="-285750">
              <a:spcBef>
                <a:spcPts val="900"/>
              </a:spcBef>
              <a:buClr>
                <a:srgbClr val="00529B"/>
              </a:buClr>
            </a:pPr>
            <a:r>
              <a:rPr lang="en-US" altLang="en-US" sz="2400" kern="0">
                <a:latin typeface="Helvetica"/>
                <a:cs typeface="Helvetica"/>
              </a:rPr>
              <a:t>Malfunctions often due to a crack, or excessive wear. </a:t>
            </a:r>
          </a:p>
          <a:p>
            <a:pPr marL="628650" lvl="1" indent="-285750">
              <a:spcBef>
                <a:spcPts val="900"/>
              </a:spcBef>
              <a:buClr>
                <a:srgbClr val="00529B"/>
              </a:buClr>
            </a:pPr>
            <a:endParaRPr lang="en-US" altLang="en-US" sz="2400" kern="0">
              <a:latin typeface="Helvetica"/>
              <a:cs typeface="Helvetica"/>
            </a:endParaRPr>
          </a:p>
          <a:p>
            <a:pPr marL="342900" lvl="1" indent="0">
              <a:spcBef>
                <a:spcPts val="900"/>
              </a:spcBef>
              <a:buClr>
                <a:srgbClr val="00529B"/>
              </a:buClr>
              <a:buNone/>
            </a:pPr>
            <a:r>
              <a:rPr lang="en-US" altLang="en-US" sz="2000" kern="0">
                <a:latin typeface="Helvetica"/>
                <a:cs typeface="Helvetica"/>
              </a:rPr>
              <a:t>   </a:t>
            </a:r>
          </a:p>
          <a:p>
            <a:pPr marL="342900" lvl="1" indent="0">
              <a:spcBef>
                <a:spcPts val="900"/>
              </a:spcBef>
              <a:buNone/>
            </a:pPr>
            <a:r>
              <a:rPr lang="en-US" altLang="en-US" sz="2400" kern="0">
                <a:latin typeface="Helvetica"/>
                <a:cs typeface="Helvetica"/>
              </a:rPr>
              <a:t> </a:t>
            </a:r>
            <a:endParaRPr lang="en-US" altLang="en-US" sz="2400" kern="0"/>
          </a:p>
        </p:txBody>
      </p:sp>
      <p:pic>
        <p:nvPicPr>
          <p:cNvPr id="9" name="Picture 8" descr="A close-up of a measuring tape&#10;&#10;AI-generated content may be incorrect.">
            <a:extLst>
              <a:ext uri="{FF2B5EF4-FFF2-40B4-BE49-F238E27FC236}">
                <a16:creationId xmlns:a16="http://schemas.microsoft.com/office/drawing/2014/main" id="{80139B55-D81B-9CF7-AAEE-9C4172E76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485" y="1462727"/>
            <a:ext cx="4672842" cy="24244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937144-D703-DBC2-5831-66D472E2385D}"/>
              </a:ext>
            </a:extLst>
          </p:cNvPr>
          <p:cNvSpPr txBox="1"/>
          <p:nvPr/>
        </p:nvSpPr>
        <p:spPr>
          <a:xfrm>
            <a:off x="4569843" y="3874338"/>
            <a:ext cx="62692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/>
                <a:cs typeface="Helvetica"/>
              </a:rPr>
              <a:t>Gears Worn Down from CV-22 Osprey [7]​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39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061D7-5D1C-ABAB-241A-CA882DAF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D216F-78D0-920C-074B-5EBB72CE5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5437" y="4197348"/>
            <a:ext cx="6621236" cy="375781"/>
          </a:xfrm>
        </p:spPr>
        <p:txBody>
          <a:bodyPr/>
          <a:lstStyle/>
          <a:p>
            <a:pPr marL="0" indent="0" algn="ctr">
              <a:spcBef>
                <a:spcPts val="900"/>
              </a:spcBef>
              <a:buNone/>
            </a:pPr>
            <a:r>
              <a:rPr lang="en-US" sz="180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FD9F-8190-8FA3-5A5F-138545D87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14</a:t>
            </a:fld>
            <a:r>
              <a:rPr lang="en-US" dirty="0"/>
              <a:t> / 31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C83F76-5AB0-E294-9316-B9CDF89FB2CF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CD4D13-EBD4-78D7-04F4-3B872AD5D754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>
                <a:solidFill>
                  <a:schemeClr val="bg1"/>
                </a:solidFill>
              </a:rPr>
              <a:t>Gearbox Malfunctions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0B12E2-5945-ABB4-ADD3-B49E90FF718A}"/>
              </a:ext>
            </a:extLst>
          </p:cNvPr>
          <p:cNvSpPr txBox="1">
            <a:spLocks/>
          </p:cNvSpPr>
          <p:nvPr/>
        </p:nvSpPr>
        <p:spPr bwMode="auto">
          <a:xfrm>
            <a:off x="-166122" y="745107"/>
            <a:ext cx="5638504" cy="345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1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71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144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0">
              <a:spcBef>
                <a:spcPts val="900"/>
              </a:spcBef>
              <a:buClr>
                <a:srgbClr val="00529B"/>
              </a:buClr>
              <a:buNone/>
            </a:pPr>
            <a:endParaRPr lang="en-US" altLang="en-US" sz="2000" kern="0">
              <a:cs typeface="Helvetica"/>
            </a:endParaRPr>
          </a:p>
          <a:p>
            <a:pPr marL="628650" lvl="1" indent="-285750">
              <a:spcBef>
                <a:spcPts val="900"/>
              </a:spcBef>
              <a:buFont typeface="Wingdings"/>
              <a:buChar char="Ø"/>
            </a:pPr>
            <a:r>
              <a:rPr lang="en-US" sz="2400" kern="0">
                <a:latin typeface="Helvetica"/>
                <a:cs typeface="Helvetica"/>
              </a:rPr>
              <a:t>Most recent crash in 2023</a:t>
            </a:r>
          </a:p>
          <a:p>
            <a:pPr marL="628650" lvl="1" indent="-285750">
              <a:spcBef>
                <a:spcPts val="900"/>
              </a:spcBef>
              <a:buFont typeface="Wingdings"/>
              <a:buChar char="Ø"/>
            </a:pPr>
            <a:r>
              <a:rPr lang="en-US" sz="2400" kern="0">
                <a:latin typeface="Helvetica"/>
                <a:cs typeface="Helvetica"/>
              </a:rPr>
              <a:t>Produced</a:t>
            </a:r>
            <a:r>
              <a:rPr lang="en-US" sz="2400">
                <a:latin typeface="Helvetica"/>
                <a:cs typeface="Helvetica"/>
              </a:rPr>
              <a:t> by Universal Stainless</a:t>
            </a:r>
            <a:endParaRPr lang="en-US" sz="2400"/>
          </a:p>
          <a:p>
            <a:pPr marL="628650" lvl="1" indent="-285750">
              <a:spcBef>
                <a:spcPts val="900"/>
              </a:spcBef>
              <a:buFont typeface="Wingdings"/>
              <a:buChar char="Ø"/>
            </a:pPr>
            <a:r>
              <a:rPr lang="en-US" sz="2400">
                <a:latin typeface="Helvetica"/>
                <a:cs typeface="Helvetica"/>
              </a:rPr>
              <a:t>Lawsuits due to non-metallic inclusions</a:t>
            </a:r>
            <a:endParaRPr lang="en-US" sz="2400">
              <a:cs typeface="Helvetica"/>
            </a:endParaRPr>
          </a:p>
          <a:p>
            <a:pPr marL="628650" lvl="1" indent="-285750">
              <a:spcBef>
                <a:spcPts val="900"/>
              </a:spcBef>
              <a:buClr>
                <a:srgbClr val="00529B"/>
              </a:buClr>
            </a:pPr>
            <a:r>
              <a:rPr lang="en-US" altLang="en-US" sz="2400" kern="0">
                <a:latin typeface="Helvetica"/>
                <a:cs typeface="Helvetica"/>
              </a:rPr>
              <a:t>X-53 steel alloy  </a:t>
            </a:r>
            <a:endParaRPr lang="en-US" altLang="en-US" sz="2400" kern="0"/>
          </a:p>
        </p:txBody>
      </p:sp>
      <p:pic>
        <p:nvPicPr>
          <p:cNvPr id="7" name="Picture 6" descr="A close-up of a helicopter&#10;&#10;AI-generated content may be incorrect.">
            <a:extLst>
              <a:ext uri="{FF2B5EF4-FFF2-40B4-BE49-F238E27FC236}">
                <a16:creationId xmlns:a16="http://schemas.microsoft.com/office/drawing/2014/main" id="{B70F1B8A-9D7A-AC78-6871-2ACAC41C4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013" y="1737594"/>
            <a:ext cx="3206511" cy="21751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9D962F-0CBD-7A63-8654-C17288027BDC}"/>
              </a:ext>
            </a:extLst>
          </p:cNvPr>
          <p:cNvSpPr txBox="1"/>
          <p:nvPr/>
        </p:nvSpPr>
        <p:spPr>
          <a:xfrm>
            <a:off x="6022282" y="4010708"/>
            <a:ext cx="22558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V-22 Osprey [24]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48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C8D15-FF86-A58C-67C8-496576B7B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09B45-3B90-DCDA-5DC5-759439770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561" y="3547214"/>
            <a:ext cx="3317497" cy="2168569"/>
          </a:xfrm>
        </p:spPr>
        <p:txBody>
          <a:bodyPr/>
          <a:lstStyle/>
          <a:p>
            <a:pPr marL="0" indent="0" algn="ctr">
              <a:spcBef>
                <a:spcPts val="900"/>
              </a:spcBef>
              <a:buClr>
                <a:srgbClr val="00529B"/>
              </a:buClr>
              <a:buNone/>
            </a:pPr>
            <a:r>
              <a:rPr lang="en-US" sz="1800">
                <a:latin typeface="Helvetica"/>
                <a:cs typeface="Helvetica"/>
              </a:rPr>
              <a:t>Diagram of Proprotor Gearbox Location [3]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038F0-9BD1-CB0B-B002-F336FC22B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15</a:t>
            </a:fld>
            <a:r>
              <a:rPr lang="en-US" dirty="0"/>
              <a:t> / 31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7B9A30-61ED-4675-31F1-414C2C8B3E8E}"/>
              </a:ext>
            </a:extLst>
          </p:cNvPr>
          <p:cNvSpPr/>
          <p:nvPr/>
        </p:nvSpPr>
        <p:spPr bwMode="auto">
          <a:xfrm>
            <a:off x="0" y="1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7699DC-8244-F19F-1F81-D239D9FFAF02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>
                <a:solidFill>
                  <a:schemeClr val="bg1"/>
                </a:solidFill>
              </a:rPr>
              <a:t>Input Quill Assembly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BCF062C-02AB-6E0F-5F7E-BE19CAB1FE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971" t="38788" r="54295" b="11818"/>
          <a:stretch/>
        </p:blipFill>
        <p:spPr>
          <a:xfrm>
            <a:off x="5994280" y="1019696"/>
            <a:ext cx="3066985" cy="252765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51E049-B18C-0230-DA93-5979CCEDFBB5}"/>
              </a:ext>
            </a:extLst>
          </p:cNvPr>
          <p:cNvSpPr txBox="1">
            <a:spLocks/>
          </p:cNvSpPr>
          <p:nvPr/>
        </p:nvSpPr>
        <p:spPr bwMode="auto">
          <a:xfrm>
            <a:off x="-2013" y="1159439"/>
            <a:ext cx="5783558" cy="352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1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71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144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28650" lvl="1" indent="-285750">
              <a:spcBef>
                <a:spcPts val="900"/>
              </a:spcBef>
              <a:buFont typeface="Wingdings,Sans-Serif"/>
              <a:buChar char="Ø"/>
            </a:pPr>
            <a:r>
              <a:rPr lang="en-US" sz="2800" kern="0" dirty="0">
                <a:latin typeface="Helvetica"/>
                <a:cs typeface="Helvetica"/>
              </a:rPr>
              <a:t>Transmits power to nacelles </a:t>
            </a:r>
          </a:p>
          <a:p>
            <a:pPr marL="628650" lvl="1" indent="-285750">
              <a:spcBef>
                <a:spcPts val="900"/>
              </a:spcBef>
              <a:buFont typeface="Wingdings,Sans-Serif"/>
              <a:buChar char="Ø"/>
            </a:pPr>
            <a:r>
              <a:rPr lang="en-US" sz="2800" kern="0" dirty="0">
                <a:latin typeface="Helvetica"/>
                <a:cs typeface="Helvetica"/>
              </a:rPr>
              <a:t>Allows for the proprotors to rotate</a:t>
            </a:r>
          </a:p>
          <a:p>
            <a:pPr marL="628650" lvl="1" indent="-285750">
              <a:spcBef>
                <a:spcPts val="900"/>
              </a:spcBef>
              <a:buFont typeface="Wingdings,Sans-Serif"/>
              <a:buChar char="Ø"/>
            </a:pPr>
            <a:r>
              <a:rPr lang="en-US" sz="2800" kern="0" dirty="0">
                <a:latin typeface="Helvetica"/>
                <a:cs typeface="Helvetica"/>
              </a:rPr>
              <a:t>Sprag clutches </a:t>
            </a:r>
          </a:p>
          <a:p>
            <a:pPr marL="628650" lvl="1" indent="-285750">
              <a:spcBef>
                <a:spcPts val="900"/>
              </a:spcBef>
              <a:buFont typeface="Wingdings,Sans-Serif"/>
              <a:buChar char="Ø"/>
            </a:pPr>
            <a:r>
              <a:rPr lang="en-US" sz="2800" kern="0" dirty="0">
                <a:latin typeface="Helvetica"/>
                <a:cs typeface="Helvetica"/>
              </a:rPr>
              <a:t>Most recent crash June 2022   </a:t>
            </a:r>
          </a:p>
          <a:p>
            <a:pPr marL="342900" lvl="1" indent="0">
              <a:spcBef>
                <a:spcPts val="900"/>
              </a:spcBef>
              <a:buNone/>
            </a:pPr>
            <a:endParaRPr lang="en-US" sz="2800" kern="0" dirty="0"/>
          </a:p>
          <a:p>
            <a:pPr marL="628650" lvl="1" indent="-285750">
              <a:spcBef>
                <a:spcPts val="900"/>
              </a:spcBef>
              <a:buFont typeface="Wingdings" charset="2"/>
              <a:buChar char="Ø"/>
            </a:pP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905686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EC738-E6C1-71B5-5F0D-9EB57A7CE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498BF-621E-24FB-3353-A50AF2FED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239" y="4492386"/>
            <a:ext cx="7177079" cy="1794897"/>
          </a:xfrm>
        </p:spPr>
        <p:txBody>
          <a:bodyPr/>
          <a:lstStyle/>
          <a:p>
            <a:pPr marL="0" indent="0" algn="ctr">
              <a:spcBef>
                <a:spcPts val="900"/>
              </a:spcBef>
              <a:buNone/>
            </a:pPr>
            <a:r>
              <a:rPr lang="en-US" sz="1800">
                <a:latin typeface="Helvetica"/>
                <a:cs typeface="Helvetica"/>
              </a:rPr>
              <a:t>Input Quill and TGB of Bell UH-1H [20]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C1A5A-9484-0828-AF42-F35CEEE2A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16</a:t>
            </a:fld>
            <a:r>
              <a:rPr lang="en-US" dirty="0"/>
              <a:t> / 31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89B43-70F9-A9A9-FE0B-38F22ECA7FD1}"/>
              </a:ext>
            </a:extLst>
          </p:cNvPr>
          <p:cNvSpPr/>
          <p:nvPr/>
        </p:nvSpPr>
        <p:spPr bwMode="auto">
          <a:xfrm>
            <a:off x="0" y="1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13BF48-2A93-E90B-2FFE-E6FDE81CA9EF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>
                <a:solidFill>
                  <a:schemeClr val="bg1"/>
                </a:solidFill>
              </a:rPr>
              <a:t>Input Quill Assembly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 descr="Compressive Creep and the Loss of a UH-1H's Tail Rotor - Aerossurance">
            <a:extLst>
              <a:ext uri="{FF2B5EF4-FFF2-40B4-BE49-F238E27FC236}">
                <a16:creationId xmlns:a16="http://schemas.microsoft.com/office/drawing/2014/main" id="{1CE862D8-D62A-60A0-EDDB-8754196A7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071" y="742209"/>
            <a:ext cx="6979666" cy="382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20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C23F0-F9C8-ACD0-EA11-EE64EB4BC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4F3B-C69C-0861-6E38-7ABD243A9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Helvetica"/>
                <a:cs typeface="Helvetica"/>
              </a:rPr>
              <a:t>How Hard Clutch Engagements Occurs</a:t>
            </a:r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49AAC-7BA8-CD86-EDD3-5CB63981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17</a:t>
            </a:fld>
            <a:r>
              <a:rPr lang="en-US" dirty="0"/>
              <a:t> / 31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19950C-2954-6304-DF50-0AD022962526}"/>
              </a:ext>
            </a:extLst>
          </p:cNvPr>
          <p:cNvSpPr/>
          <p:nvPr/>
        </p:nvSpPr>
        <p:spPr bwMode="auto">
          <a:xfrm>
            <a:off x="1257300" y="1057667"/>
            <a:ext cx="2362722" cy="119623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Helvetica"/>
                <a:ea typeface="ＭＳ Ｐゴシック"/>
                <a:cs typeface="Helvetica"/>
              </a:rPr>
              <a:t>Sprag gears don’t catch </a:t>
            </a:r>
            <a:endParaRPr lang="en-US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62179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C8FDA-E983-8F90-B71E-69F48593C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E93AB-378E-B6B1-BF1A-C0385188A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Helvetica"/>
                <a:cs typeface="Helvetica"/>
              </a:rPr>
              <a:t>How Hard Clutch Engagements Occurs</a:t>
            </a:r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8878E-10D4-6632-E75E-612BEEC52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18</a:t>
            </a:fld>
            <a:r>
              <a:rPr lang="en-US" dirty="0"/>
              <a:t> / 31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D4518E-C832-438A-2C49-9B4340BB7819}"/>
              </a:ext>
            </a:extLst>
          </p:cNvPr>
          <p:cNvSpPr/>
          <p:nvPr/>
        </p:nvSpPr>
        <p:spPr bwMode="auto">
          <a:xfrm>
            <a:off x="1257300" y="1057667"/>
            <a:ext cx="2362722" cy="119623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Helvetica"/>
                <a:ea typeface="ＭＳ Ｐゴシック"/>
                <a:cs typeface="Helvetica"/>
              </a:rPr>
              <a:t>Sprag gears don’t catch </a:t>
            </a:r>
            <a:endParaRPr lang="en-US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320572-0314-9EDA-1CA0-EC811686755D}"/>
              </a:ext>
            </a:extLst>
          </p:cNvPr>
          <p:cNvSpPr/>
          <p:nvPr/>
        </p:nvSpPr>
        <p:spPr bwMode="auto">
          <a:xfrm>
            <a:off x="5610094" y="1057666"/>
            <a:ext cx="2362722" cy="119623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Helvetica"/>
                <a:ea typeface="ＭＳ Ｐゴシック"/>
                <a:cs typeface="Helvetica"/>
              </a:rPr>
              <a:t>Power cannot be transferred </a:t>
            </a:r>
            <a:endParaRPr lang="en-US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6AEFF8-AE77-0842-155B-2F012944F78D}"/>
              </a:ext>
            </a:extLst>
          </p:cNvPr>
          <p:cNvCxnSpPr/>
          <p:nvPr/>
        </p:nvCxnSpPr>
        <p:spPr bwMode="auto">
          <a:xfrm flipV="1">
            <a:off x="3748805" y="1692189"/>
            <a:ext cx="1736421" cy="15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91170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BEDEB-294B-069E-7900-4EF771A0B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9D09F-85FD-8148-A5DA-D01753B7E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Helvetica"/>
                <a:cs typeface="Helvetica"/>
              </a:rPr>
              <a:t>How Hard Clutch Engagements Occurs</a:t>
            </a:r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6EA50-A7F1-C253-DA11-D90C43B4D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19</a:t>
            </a:fld>
            <a:r>
              <a:rPr lang="en-US" dirty="0"/>
              <a:t> / 31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6B0D31-85D4-FA28-FB13-80E175872B77}"/>
              </a:ext>
            </a:extLst>
          </p:cNvPr>
          <p:cNvSpPr/>
          <p:nvPr/>
        </p:nvSpPr>
        <p:spPr bwMode="auto">
          <a:xfrm>
            <a:off x="1257300" y="1057667"/>
            <a:ext cx="2362722" cy="119623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Helvetica"/>
                <a:ea typeface="ＭＳ Ｐゴシック"/>
                <a:cs typeface="Helvetica"/>
              </a:rPr>
              <a:t>Sprag gears don’t catch </a:t>
            </a:r>
            <a:endParaRPr lang="en-US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CDB059-6107-A746-34D3-2578354D6B1B}"/>
              </a:ext>
            </a:extLst>
          </p:cNvPr>
          <p:cNvSpPr/>
          <p:nvPr/>
        </p:nvSpPr>
        <p:spPr bwMode="auto">
          <a:xfrm>
            <a:off x="5610094" y="1057666"/>
            <a:ext cx="2362722" cy="119623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Helvetica"/>
                <a:ea typeface="ＭＳ Ｐゴシック"/>
                <a:cs typeface="Helvetica"/>
              </a:rPr>
              <a:t>Power cannot be transferred </a:t>
            </a:r>
            <a:endParaRPr lang="en-US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FA8280-B771-54FF-E866-A068786B3787}"/>
              </a:ext>
            </a:extLst>
          </p:cNvPr>
          <p:cNvCxnSpPr/>
          <p:nvPr/>
        </p:nvCxnSpPr>
        <p:spPr bwMode="auto">
          <a:xfrm flipV="1">
            <a:off x="3748805" y="1692189"/>
            <a:ext cx="1736421" cy="15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1BA06FE-5798-E67F-D267-0959D4E598F7}"/>
              </a:ext>
            </a:extLst>
          </p:cNvPr>
          <p:cNvSpPr/>
          <p:nvPr/>
        </p:nvSpPr>
        <p:spPr bwMode="auto">
          <a:xfrm>
            <a:off x="5613748" y="2940224"/>
            <a:ext cx="2362722" cy="119623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Helvetica"/>
                <a:ea typeface="ＭＳ Ｐゴシック"/>
                <a:cs typeface="Helvetica"/>
              </a:rPr>
              <a:t>The proprotor loses power </a:t>
            </a:r>
            <a:endParaRPr lang="en-US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5955AE-09DA-3750-C7F1-4DDF7A2DF954}"/>
              </a:ext>
            </a:extLst>
          </p:cNvPr>
          <p:cNvCxnSpPr>
            <a:cxnSpLocks/>
          </p:cNvCxnSpPr>
          <p:nvPr/>
        </p:nvCxnSpPr>
        <p:spPr bwMode="auto">
          <a:xfrm flipH="1">
            <a:off x="6792630" y="2351369"/>
            <a:ext cx="1563" cy="4446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4103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C8AAF-D49C-E245-C0F3-D949A76A5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8636B-49F6-8E8F-7777-2B5AC0125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262" y="3356739"/>
            <a:ext cx="2239298" cy="428980"/>
          </a:xfrm>
        </p:spPr>
        <p:txBody>
          <a:bodyPr/>
          <a:lstStyle/>
          <a:p>
            <a:pPr marL="0" indent="0" algn="ctr">
              <a:spcBef>
                <a:spcPts val="900"/>
              </a:spcBef>
              <a:buNone/>
            </a:pPr>
            <a:r>
              <a:rPr lang="en-US" sz="1800">
                <a:latin typeface="Helvetica"/>
                <a:cs typeface="Helvetica"/>
              </a:rPr>
              <a:t>MV-22 Osprey [1]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EAF85-D3B8-649F-A0A6-C7E6B07F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>
              <a:defRPr/>
            </a:pPr>
            <a:fld id="{DF317779-8E6C-47D5-BE9C-F5E8CE6A8331}" type="slidenum">
              <a:rPr lang="en-US" smtClean="0">
                <a:latin typeface="Arial"/>
                <a:ea typeface="ＭＳ Ｐゴシック"/>
                <a:cs typeface="Arial"/>
              </a:rPr>
              <a:pPr>
                <a:defRPr/>
              </a:pPr>
              <a:t>2</a:t>
            </a:fld>
            <a:r>
              <a:rPr lang="en-US" dirty="0"/>
              <a:t> / 31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EB5721-52F4-81F5-3983-5DC6DD257394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8BDEA8-6D5E-A63D-4252-1FABCDD0E31F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>
                <a:solidFill>
                  <a:schemeClr val="bg1"/>
                </a:solidFill>
              </a:rPr>
              <a:t>History of the V-22 Osprey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 descr="A military aircraft on a runway&#10;&#10;AI-generated content may be incorrect.">
            <a:extLst>
              <a:ext uri="{FF2B5EF4-FFF2-40B4-BE49-F238E27FC236}">
                <a16:creationId xmlns:a16="http://schemas.microsoft.com/office/drawing/2014/main" id="{1A0AD0DF-9D54-F6E2-4493-442034D51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468" y="893912"/>
            <a:ext cx="3643577" cy="246113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1AD5548-D5DF-71C3-52AA-6FD0D6590B02}"/>
              </a:ext>
            </a:extLst>
          </p:cNvPr>
          <p:cNvSpPr txBox="1">
            <a:spLocks/>
          </p:cNvSpPr>
          <p:nvPr/>
        </p:nvSpPr>
        <p:spPr bwMode="auto">
          <a:xfrm>
            <a:off x="-2013" y="1159439"/>
            <a:ext cx="5783558" cy="352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1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71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144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28650" lvl="1" indent="-285750">
              <a:spcBef>
                <a:spcPts val="900"/>
              </a:spcBef>
              <a:buFont typeface="Wingdings,Sans-Serif"/>
              <a:buChar char="Ø"/>
            </a:pPr>
            <a:r>
              <a:rPr lang="en-US" sz="2800" kern="0">
                <a:latin typeface="Helvetica"/>
                <a:cs typeface="Helvetica"/>
              </a:rPr>
              <a:t>Developed in 1980s</a:t>
            </a:r>
          </a:p>
          <a:p>
            <a:pPr marL="628650" lvl="1" indent="-285750">
              <a:spcBef>
                <a:spcPts val="900"/>
              </a:spcBef>
              <a:buFont typeface="Wingdings,Sans-Serif"/>
              <a:buChar char="Ø"/>
            </a:pPr>
            <a:r>
              <a:rPr lang="en-US" sz="2800" kern="0">
                <a:latin typeface="Helvetica"/>
                <a:cs typeface="Helvetica"/>
              </a:rPr>
              <a:t>Uses tiltrotor technology</a:t>
            </a:r>
          </a:p>
          <a:p>
            <a:pPr marL="628650" lvl="1" indent="-285750">
              <a:spcBef>
                <a:spcPts val="900"/>
              </a:spcBef>
              <a:buFont typeface="Wingdings,Sans-Serif"/>
              <a:buChar char="Ø"/>
            </a:pPr>
            <a:r>
              <a:rPr lang="en-US" sz="2800" kern="0">
                <a:latin typeface="Helvetica"/>
                <a:cs typeface="Helvetica"/>
              </a:rPr>
              <a:t>Development completed in 2005</a:t>
            </a:r>
          </a:p>
          <a:p>
            <a:pPr marL="628650" lvl="1" indent="-285750">
              <a:spcBef>
                <a:spcPts val="900"/>
              </a:spcBef>
              <a:buFont typeface="Wingdings,Sans-Serif"/>
              <a:buChar char="Ø"/>
            </a:pPr>
            <a:r>
              <a:rPr lang="en-US" sz="2800" kern="0">
                <a:latin typeface="Helvetica"/>
                <a:cs typeface="Helvetica"/>
              </a:rPr>
              <a:t>Entered service in 2007 </a:t>
            </a:r>
            <a:endParaRPr lang="en-US" sz="2800" kern="0">
              <a:cs typeface="Helvetica"/>
            </a:endParaRPr>
          </a:p>
          <a:p>
            <a:pPr marL="628650" lvl="1" indent="-285750">
              <a:spcBef>
                <a:spcPts val="900"/>
              </a:spcBef>
              <a:buFont typeface="Wingdings"/>
              <a:buChar char="Ø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20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BC7B6-3A6A-9F4B-C844-BF33F2127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E7C74-9893-9835-A3EA-9C8CF1E7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Helvetica"/>
                <a:cs typeface="Helvetica"/>
              </a:rPr>
              <a:t>How Hard Clutch Engagements Occurs</a:t>
            </a:r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8D8BE-D44F-BE52-D29A-56F93E7EB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20</a:t>
            </a:fld>
            <a:r>
              <a:rPr lang="en-US" dirty="0"/>
              <a:t> / 31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BACD6D-4DD1-47A4-676F-6514AB347B09}"/>
              </a:ext>
            </a:extLst>
          </p:cNvPr>
          <p:cNvSpPr/>
          <p:nvPr/>
        </p:nvSpPr>
        <p:spPr bwMode="auto">
          <a:xfrm>
            <a:off x="1257300" y="1057667"/>
            <a:ext cx="2362722" cy="119623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Helvetica"/>
                <a:ea typeface="ＭＳ Ｐゴシック"/>
                <a:cs typeface="Helvetica"/>
              </a:rPr>
              <a:t> Sprag </a:t>
            </a:r>
            <a:endParaRPr lang="en-US">
              <a:solidFill>
                <a:schemeClr val="tx1"/>
              </a:solidFill>
              <a:latin typeface="Helvetica"/>
              <a:ea typeface="ＭＳ Ｐゴシック"/>
              <a:cs typeface="Helvetica"/>
            </a:endParaRPr>
          </a:p>
          <a:p>
            <a:pPr algn="ctr"/>
            <a:r>
              <a:rPr lang="en-US" sz="2400">
                <a:solidFill>
                  <a:schemeClr val="tx1"/>
                </a:solidFill>
                <a:latin typeface="Helvetica"/>
                <a:ea typeface="ＭＳ Ｐゴシック"/>
                <a:cs typeface="Helvetica"/>
              </a:rPr>
              <a:t>gears don’t catch </a:t>
            </a:r>
            <a:endParaRPr lang="en-US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276A8E-EF96-C93F-D09B-DD53ACC711B5}"/>
              </a:ext>
            </a:extLst>
          </p:cNvPr>
          <p:cNvSpPr/>
          <p:nvPr/>
        </p:nvSpPr>
        <p:spPr bwMode="auto">
          <a:xfrm>
            <a:off x="5610094" y="1057666"/>
            <a:ext cx="2362722" cy="119623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Helvetica"/>
                <a:ea typeface="ＭＳ Ｐゴシック"/>
                <a:cs typeface="Helvetica"/>
              </a:rPr>
              <a:t>Power cannot be transferred </a:t>
            </a:r>
            <a:endParaRPr lang="en-US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DAC085C-515A-E722-03EC-5BAB414A673B}"/>
              </a:ext>
            </a:extLst>
          </p:cNvPr>
          <p:cNvCxnSpPr/>
          <p:nvPr/>
        </p:nvCxnSpPr>
        <p:spPr bwMode="auto">
          <a:xfrm flipV="1">
            <a:off x="3748805" y="1692189"/>
            <a:ext cx="1736421" cy="15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B96BA0D-27E3-6620-66BD-63390389CCBC}"/>
              </a:ext>
            </a:extLst>
          </p:cNvPr>
          <p:cNvSpPr/>
          <p:nvPr/>
        </p:nvSpPr>
        <p:spPr bwMode="auto">
          <a:xfrm>
            <a:off x="5613748" y="2940224"/>
            <a:ext cx="2362722" cy="119623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Helvetica"/>
                <a:ea typeface="ＭＳ Ｐゴシック"/>
                <a:cs typeface="Helvetica"/>
              </a:rPr>
              <a:t>The proprotor loses power </a:t>
            </a:r>
            <a:endParaRPr lang="en-US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310485-793E-7C2F-5A42-BEF75DA562AC}"/>
              </a:ext>
            </a:extLst>
          </p:cNvPr>
          <p:cNvCxnSpPr>
            <a:cxnSpLocks/>
          </p:cNvCxnSpPr>
          <p:nvPr/>
        </p:nvCxnSpPr>
        <p:spPr bwMode="auto">
          <a:xfrm flipH="1">
            <a:off x="6792630" y="2351369"/>
            <a:ext cx="1563" cy="4446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95B52FB-E97D-44E6-221F-24217283740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731583" y="3571093"/>
            <a:ext cx="1778694" cy="15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54A05BD-EC99-0DAB-3991-0611577ECE67}"/>
              </a:ext>
            </a:extLst>
          </p:cNvPr>
          <p:cNvSpPr/>
          <p:nvPr/>
        </p:nvSpPr>
        <p:spPr bwMode="auto">
          <a:xfrm>
            <a:off x="1257299" y="2928742"/>
            <a:ext cx="2362722" cy="119623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Helvetica"/>
                <a:ea typeface="ＭＳ Ｐゴシック"/>
                <a:cs typeface="Helvetica"/>
              </a:rPr>
              <a:t>Aircraft rolls </a:t>
            </a:r>
            <a:endParaRPr lang="en-US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8094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4B778-F511-D725-B86E-46912F06B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5F0B3-A86A-40B8-2A70-8AC33631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21</a:t>
            </a:fld>
            <a:r>
              <a:rPr lang="en-US" dirty="0"/>
              <a:t> / 31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B2FADD-EADB-8654-13CF-6A037E7A9A10}"/>
              </a:ext>
            </a:extLst>
          </p:cNvPr>
          <p:cNvSpPr/>
          <p:nvPr/>
        </p:nvSpPr>
        <p:spPr bwMode="auto">
          <a:xfrm>
            <a:off x="0" y="1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79A04D-1FEE-32D9-3D00-A25CDE215AD1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>
                <a:solidFill>
                  <a:schemeClr val="bg1"/>
                </a:solidFill>
              </a:rPr>
              <a:t>Input Quill Assembly Solution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B1B7708-DBDB-689B-F4E2-BB608274E096}"/>
              </a:ext>
            </a:extLst>
          </p:cNvPr>
          <p:cNvSpPr txBox="1">
            <a:spLocks/>
          </p:cNvSpPr>
          <p:nvPr/>
        </p:nvSpPr>
        <p:spPr bwMode="auto">
          <a:xfrm>
            <a:off x="-2013" y="1159439"/>
            <a:ext cx="5783558" cy="314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1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71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144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28650" lvl="1" indent="-285750">
              <a:spcBef>
                <a:spcPts val="900"/>
              </a:spcBef>
              <a:buFont typeface="Wingdings,Sans-Serif"/>
              <a:buChar char="Ø"/>
            </a:pPr>
            <a:r>
              <a:rPr lang="en-US" sz="2800" kern="0" dirty="0">
                <a:latin typeface="Helvetica"/>
                <a:cs typeface="Helvetica"/>
              </a:rPr>
              <a:t>Input Quill hours started being logged</a:t>
            </a:r>
            <a:endParaRPr lang="en-US" sz="2800" kern="0" dirty="0"/>
          </a:p>
          <a:p>
            <a:pPr marL="628650" lvl="1" indent="-285750">
              <a:spcBef>
                <a:spcPts val="900"/>
              </a:spcBef>
              <a:buFont typeface="Wingdings,Sans-Serif"/>
              <a:buChar char="Ø"/>
            </a:pPr>
            <a:r>
              <a:rPr lang="en-US" sz="2800" kern="0" dirty="0">
                <a:latin typeface="Helvetica"/>
                <a:cs typeface="Helvetica"/>
              </a:rPr>
              <a:t>No fatalities since new solution</a:t>
            </a:r>
          </a:p>
          <a:p>
            <a:pPr marL="628650" lvl="1" indent="-285750">
              <a:spcBef>
                <a:spcPts val="900"/>
              </a:spcBef>
              <a:buFont typeface="Wingdings,Sans-Serif"/>
              <a:buChar char="Ø"/>
            </a:pPr>
            <a:r>
              <a:rPr lang="en-US" sz="2800" kern="0" dirty="0">
                <a:latin typeface="Helvetica"/>
                <a:cs typeface="Helvetica"/>
              </a:rPr>
              <a:t>Grounded twice after solution implementation</a:t>
            </a:r>
            <a:endParaRPr lang="en-US" sz="2800" kern="0" dirty="0"/>
          </a:p>
          <a:p>
            <a:pPr marL="342900" lvl="1" indent="0">
              <a:spcBef>
                <a:spcPts val="900"/>
              </a:spcBef>
              <a:buNone/>
            </a:pPr>
            <a:endParaRPr lang="en-US" sz="2800" kern="0" dirty="0"/>
          </a:p>
          <a:p>
            <a:pPr marL="628650" lvl="1" indent="-285750">
              <a:spcBef>
                <a:spcPts val="900"/>
              </a:spcBef>
            </a:pPr>
            <a:endParaRPr lang="en-US" sz="2800" kern="0" dirty="0"/>
          </a:p>
        </p:txBody>
      </p:sp>
      <p:pic>
        <p:nvPicPr>
          <p:cNvPr id="5" name="Picture 4" descr="Cause of V-22 'hard clutch' issue still unknown, even as fleet repairs  moving ahead of schedule - Breaking Defense">
            <a:extLst>
              <a:ext uri="{FF2B5EF4-FFF2-40B4-BE49-F238E27FC236}">
                <a16:creationId xmlns:a16="http://schemas.microsoft.com/office/drawing/2014/main" id="{301B0BBA-967A-D40C-9116-092FBCCB7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477" y="913667"/>
            <a:ext cx="3234103" cy="182147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0DDE18-87F2-C22E-994F-B0E4F2EC812C}"/>
              </a:ext>
            </a:extLst>
          </p:cNvPr>
          <p:cNvSpPr txBox="1">
            <a:spLocks/>
          </p:cNvSpPr>
          <p:nvPr/>
        </p:nvSpPr>
        <p:spPr bwMode="auto">
          <a:xfrm>
            <a:off x="5985814" y="2733073"/>
            <a:ext cx="2808627" cy="46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1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71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144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900"/>
              </a:spcBef>
              <a:buNone/>
            </a:pPr>
            <a:r>
              <a:rPr lang="en-US" sz="1800" kern="0">
                <a:latin typeface="Helvetica"/>
                <a:cs typeface="Helvetica"/>
              </a:rPr>
              <a:t>V-22 Osprey undergoing an Upgrade [23]</a:t>
            </a:r>
            <a:endParaRPr lang="en-US" sz="1800" kern="0"/>
          </a:p>
        </p:txBody>
      </p:sp>
    </p:spTree>
    <p:extLst>
      <p:ext uri="{BB962C8B-B14F-4D97-AF65-F5344CB8AC3E}">
        <p14:creationId xmlns:p14="http://schemas.microsoft.com/office/powerpoint/2010/main" val="3232374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6ABA8-DF9C-BFBA-C9D1-66F5D3C66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710D5-F05F-FEE9-DCCE-44525023E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247" y="3954310"/>
            <a:ext cx="6621236" cy="3429000"/>
          </a:xfrm>
        </p:spPr>
        <p:txBody>
          <a:bodyPr/>
          <a:lstStyle/>
          <a:p>
            <a:pPr marL="0" indent="0" algn="ctr">
              <a:spcBef>
                <a:spcPts val="900"/>
              </a:spcBef>
              <a:buNone/>
            </a:pPr>
            <a:r>
              <a:rPr lang="en-US" sz="1800"/>
              <a:t>Timeline of the November 2023 Crash [9]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3E748-FA13-F106-8CB5-33FA7E33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22</a:t>
            </a:fld>
            <a:r>
              <a:rPr lang="en-US" dirty="0"/>
              <a:t> / 31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E8E0E8-31FD-32D8-2D88-771D0B881159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7F3DAE-DE03-CAEE-94F0-9E42D67D8B70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>
                <a:solidFill>
                  <a:schemeClr val="bg1"/>
                </a:solidFill>
              </a:rPr>
              <a:t>Inadequate Pilot Response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 descr="A diagram of a flight line&#10;&#10;AI-generated content may be incorrect.">
            <a:extLst>
              <a:ext uri="{FF2B5EF4-FFF2-40B4-BE49-F238E27FC236}">
                <a16:creationId xmlns:a16="http://schemas.microsoft.com/office/drawing/2014/main" id="{4A3BED89-80E2-C178-A3D6-B780F7ADC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2581"/>
            <a:ext cx="9144000" cy="295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F68EA-805D-FBD9-BDA6-E52F3B255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88B3-15B1-1F78-17C2-D10BF629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23</a:t>
            </a:fld>
            <a:r>
              <a:rPr lang="en-US" dirty="0"/>
              <a:t> / 31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26308F-B5F9-5D74-C24E-6CE25ED7AF3F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AFD9E9-9BD1-085D-9B26-C95031AF3B9E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>
                <a:solidFill>
                  <a:schemeClr val="bg1"/>
                </a:solidFill>
              </a:rPr>
              <a:t>Improper Maintenance</a:t>
            </a:r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A06BA0-A12C-87B6-CAC0-7F867F0EC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Low operational readiness </a:t>
            </a:r>
          </a:p>
          <a:p>
            <a:r>
              <a:rPr lang="en-US">
                <a:latin typeface="Helvetica"/>
                <a:cs typeface="Helvetica"/>
              </a:rPr>
              <a:t>Different thresholds of maintenance  </a:t>
            </a:r>
            <a:endParaRPr lang="en-US"/>
          </a:p>
          <a:p>
            <a:r>
              <a:rPr lang="en-US">
                <a:latin typeface="Helvetica"/>
                <a:cs typeface="Helvetica"/>
              </a:rPr>
              <a:t>Manual gets overlooked </a:t>
            </a:r>
            <a:endParaRPr lang="en-US"/>
          </a:p>
          <a:p>
            <a:r>
              <a:rPr lang="en-US">
                <a:latin typeface="Helvetica"/>
                <a:cs typeface="Helvetica"/>
              </a:rPr>
              <a:t>History of falsified maintenance records </a:t>
            </a:r>
            <a:endParaRPr lang="en-US"/>
          </a:p>
          <a:p>
            <a:endParaRPr lang="en-US"/>
          </a:p>
        </p:txBody>
      </p:sp>
      <p:pic>
        <p:nvPicPr>
          <p:cNvPr id="3" name="Picture 2" descr="r/MilitaryPorn - Marines perform maintenance on an MV-22 Osprey tiltrotor aircraft on the flight deck of the USS Iwo Jima during a deployment to the U.S. 5th Fleet area of operations, May 7, 2018 [4803x3203]">
            <a:extLst>
              <a:ext uri="{FF2B5EF4-FFF2-40B4-BE49-F238E27FC236}">
                <a16:creationId xmlns:a16="http://schemas.microsoft.com/office/drawing/2014/main" id="{A3EEF18A-8A92-CEFF-E148-E142285C5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131" y="1973638"/>
            <a:ext cx="2743199" cy="182594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F0DADD8-1B9B-7109-0DA3-98F3B3A3E1BB}"/>
              </a:ext>
            </a:extLst>
          </p:cNvPr>
          <p:cNvSpPr txBox="1">
            <a:spLocks/>
          </p:cNvSpPr>
          <p:nvPr/>
        </p:nvSpPr>
        <p:spPr bwMode="auto">
          <a:xfrm>
            <a:off x="6144499" y="3793743"/>
            <a:ext cx="2808627" cy="46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1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71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144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900"/>
              </a:spcBef>
              <a:buNone/>
            </a:pPr>
            <a:r>
              <a:rPr lang="en-US" sz="1800" kern="0">
                <a:latin typeface="Helvetica"/>
                <a:cs typeface="Helvetica"/>
              </a:rPr>
              <a:t>Maintenace crew working on a Nacelle [22]</a:t>
            </a: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698735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7EE9-5135-7121-B79D-2A14F35D9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Arial"/>
                <a:cs typeface="Arial"/>
              </a:rPr>
              <a:t>Direct Responses to the Concerns</a:t>
            </a:r>
            <a:endParaRPr lang="en-US" sz="2400" b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CD271-D723-3303-DF12-AA6815186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Helvetica"/>
                <a:cs typeface="Helvetica"/>
              </a:rPr>
              <a:t> 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A62E7-1CC0-9600-7BE2-E0FC041E5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24</a:t>
            </a:fld>
            <a:r>
              <a:rPr lang="en-US" dirty="0"/>
              <a:t> / 31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684202-D995-50CB-3C42-137EF11A99F2}"/>
              </a:ext>
            </a:extLst>
          </p:cNvPr>
          <p:cNvSpPr/>
          <p:nvPr/>
        </p:nvSpPr>
        <p:spPr bwMode="auto">
          <a:xfrm>
            <a:off x="530259" y="936101"/>
            <a:ext cx="2409694" cy="355033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2400">
                <a:latin typeface="Arial"/>
                <a:ea typeface="ＭＳ Ｐゴシック"/>
                <a:cs typeface="Arial"/>
              </a:rPr>
              <a:t>Flight hour minimum required on gearboxes 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ＭＳ Ｐゴシック" pitchFamily="80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F5E2CA-CD1D-DD2C-587C-25547BD8963F}"/>
              </a:ext>
            </a:extLst>
          </p:cNvPr>
          <p:cNvSpPr/>
          <p:nvPr/>
        </p:nvSpPr>
        <p:spPr bwMode="auto">
          <a:xfrm>
            <a:off x="6203564" y="937539"/>
            <a:ext cx="2409694" cy="3550330"/>
          </a:xfrm>
          <a:prstGeom prst="rect">
            <a:avLst/>
          </a:prstGeom>
          <a:solidFill>
            <a:srgbClr val="F8FABB"/>
          </a:solidFill>
          <a:ln w="9525" cap="flat" cmpd="sng" algn="ctr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2400">
                <a:latin typeface="Arial"/>
                <a:ea typeface="ＭＳ Ｐゴシック"/>
                <a:cs typeface="Arial"/>
              </a:rPr>
              <a:t>Osprey is not cleared to travel 30 minutes offshore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ＭＳ Ｐゴシック" pitchFamily="80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2CB6E-B4BC-3109-2461-E694BD37AFDB}"/>
              </a:ext>
            </a:extLst>
          </p:cNvPr>
          <p:cNvSpPr/>
          <p:nvPr/>
        </p:nvSpPr>
        <p:spPr bwMode="auto">
          <a:xfrm>
            <a:off x="3369069" y="938975"/>
            <a:ext cx="2409694" cy="3550330"/>
          </a:xfrm>
          <a:prstGeom prst="rect">
            <a:avLst/>
          </a:prstGeom>
          <a:solidFill>
            <a:srgbClr val="F8FABB"/>
          </a:solidFill>
          <a:ln w="9525" cap="flat" cmpd="sng" algn="ctr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2400">
                <a:latin typeface="Arial"/>
                <a:ea typeface="ＭＳ Ｐゴシック"/>
                <a:cs typeface="Arial"/>
              </a:rPr>
              <a:t>Ospreys were grounded,  predicted to resume operations this year (2025)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5795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BAAC4-37D0-DFF7-EE2B-283D96EC6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9B826-3E1A-324E-7881-48247900D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Arial"/>
                <a:cs typeface="Arial"/>
              </a:rPr>
              <a:t>Direct Responses to the Concerns</a:t>
            </a:r>
            <a:endParaRPr lang="en-US" sz="2400" b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1212A-9C28-F22D-ABE5-E049D7328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Helvetica"/>
                <a:cs typeface="Helvetica"/>
              </a:rPr>
              <a:t> 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9F2E6-1F06-D7BC-F1F0-944821B0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25</a:t>
            </a:fld>
            <a:r>
              <a:rPr lang="en-US" dirty="0"/>
              <a:t> / 31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CFEDE3-05D6-E71D-85D9-6F51401EAB68}"/>
              </a:ext>
            </a:extLst>
          </p:cNvPr>
          <p:cNvSpPr/>
          <p:nvPr/>
        </p:nvSpPr>
        <p:spPr bwMode="auto">
          <a:xfrm>
            <a:off x="530259" y="936101"/>
            <a:ext cx="2409694" cy="3550330"/>
          </a:xfrm>
          <a:prstGeom prst="rect">
            <a:avLst/>
          </a:prstGeom>
          <a:solidFill>
            <a:srgbClr val="F8FABB"/>
          </a:solidFill>
          <a:ln w="9525" cap="flat" cmpd="sng" algn="ctr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2400">
                <a:latin typeface="Arial"/>
                <a:ea typeface="ＭＳ Ｐゴシック"/>
                <a:cs typeface="Arial"/>
              </a:rPr>
              <a:t>Flight hour minimum required on gearboxes 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ＭＳ Ｐゴシック" pitchFamily="80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98B2F4-3F72-B385-AEAF-32D8506E99F8}"/>
              </a:ext>
            </a:extLst>
          </p:cNvPr>
          <p:cNvSpPr/>
          <p:nvPr/>
        </p:nvSpPr>
        <p:spPr bwMode="auto">
          <a:xfrm>
            <a:off x="6203564" y="937539"/>
            <a:ext cx="2409694" cy="3550330"/>
          </a:xfrm>
          <a:prstGeom prst="rect">
            <a:avLst/>
          </a:prstGeom>
          <a:solidFill>
            <a:srgbClr val="F8FABB"/>
          </a:solidFill>
          <a:ln w="9525" cap="flat" cmpd="sng" algn="ctr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2400">
                <a:latin typeface="Arial"/>
                <a:ea typeface="ＭＳ Ｐゴシック"/>
                <a:cs typeface="Arial"/>
              </a:rPr>
              <a:t>Osprey is not cleared to travel 30 minutes offshore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ＭＳ Ｐゴシック" pitchFamily="80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5A8E42-F2BE-FB66-C0DB-88889AFA37E4}"/>
              </a:ext>
            </a:extLst>
          </p:cNvPr>
          <p:cNvSpPr/>
          <p:nvPr/>
        </p:nvSpPr>
        <p:spPr bwMode="auto">
          <a:xfrm>
            <a:off x="3369069" y="938975"/>
            <a:ext cx="2409694" cy="355033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2400">
                <a:latin typeface="Arial"/>
                <a:ea typeface="ＭＳ Ｐゴシック"/>
                <a:cs typeface="Arial"/>
              </a:rPr>
              <a:t>Ospreys were grounded,  predicted to resume operations this year (2025)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026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64F9E-3458-8105-EF40-748FC5954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71197-A10D-4945-97A5-2FAE9F804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Arial"/>
                <a:cs typeface="Arial"/>
              </a:rPr>
              <a:t>Direct Responses to the Concerns</a:t>
            </a:r>
            <a:endParaRPr lang="en-US" sz="2400" b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E57E0-9994-0135-510A-788DB619D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Helvetica"/>
                <a:cs typeface="Helvetica"/>
              </a:rPr>
              <a:t> 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E80F5-2799-7ADB-EFC2-A3B302D2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26</a:t>
            </a:fld>
            <a:r>
              <a:rPr lang="en-US" dirty="0"/>
              <a:t> / 31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A6B3D1-7B4B-1D01-97B8-C46C20305B0D}"/>
              </a:ext>
            </a:extLst>
          </p:cNvPr>
          <p:cNvSpPr/>
          <p:nvPr/>
        </p:nvSpPr>
        <p:spPr bwMode="auto">
          <a:xfrm>
            <a:off x="530259" y="936101"/>
            <a:ext cx="2409694" cy="3550330"/>
          </a:xfrm>
          <a:prstGeom prst="rect">
            <a:avLst/>
          </a:prstGeom>
          <a:solidFill>
            <a:srgbClr val="F8FABB"/>
          </a:solidFill>
          <a:ln w="9525" cap="flat" cmpd="sng" algn="ctr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2400">
                <a:latin typeface="Arial"/>
                <a:ea typeface="ＭＳ Ｐゴシック"/>
                <a:cs typeface="Arial"/>
              </a:rPr>
              <a:t>Flight hour minimum required on gearboxes 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ＭＳ Ｐゴシック" pitchFamily="80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93E1E9-B79A-B0BA-6924-D88BF89239DF}"/>
              </a:ext>
            </a:extLst>
          </p:cNvPr>
          <p:cNvSpPr/>
          <p:nvPr/>
        </p:nvSpPr>
        <p:spPr bwMode="auto">
          <a:xfrm>
            <a:off x="6203564" y="937539"/>
            <a:ext cx="2409694" cy="355033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2400">
                <a:latin typeface="Arial"/>
                <a:ea typeface="ＭＳ Ｐゴシック"/>
                <a:cs typeface="Arial"/>
              </a:rPr>
              <a:t>Osprey is not cleared to travel 30 minutes offshore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ＭＳ Ｐゴシック" pitchFamily="80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B35A40-358F-DEEB-023C-6A035FE2FA90}"/>
              </a:ext>
            </a:extLst>
          </p:cNvPr>
          <p:cNvSpPr/>
          <p:nvPr/>
        </p:nvSpPr>
        <p:spPr bwMode="auto">
          <a:xfrm>
            <a:off x="3369069" y="938975"/>
            <a:ext cx="2409694" cy="3550330"/>
          </a:xfrm>
          <a:prstGeom prst="rect">
            <a:avLst/>
          </a:prstGeom>
          <a:solidFill>
            <a:srgbClr val="F8FABB"/>
          </a:solidFill>
          <a:ln w="9525" cap="flat" cmpd="sng" algn="ctr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2400">
                <a:latin typeface="Arial"/>
                <a:ea typeface="ＭＳ Ｐゴシック"/>
                <a:cs typeface="Arial"/>
              </a:rPr>
              <a:t>Ospreys were grounded,  predicted to resume operations this year (2025)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2228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4A221-2D16-B79F-0C25-4BFA0806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27</a:t>
            </a:fld>
            <a:r>
              <a:rPr lang="en-US" dirty="0"/>
              <a:t> / 31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54941D-6D8D-3B1A-1EBF-4E9F4E459570}"/>
              </a:ext>
            </a:extLst>
          </p:cNvPr>
          <p:cNvSpPr/>
          <p:nvPr/>
        </p:nvSpPr>
        <p:spPr bwMode="auto">
          <a:xfrm>
            <a:off x="1640910" y="1065496"/>
            <a:ext cx="2409694" cy="1501557"/>
          </a:xfrm>
          <a:prstGeom prst="rect">
            <a:avLst/>
          </a:prstGeom>
          <a:solidFill>
            <a:srgbClr val="F8FABB"/>
          </a:solidFill>
          <a:ln w="9525" cap="flat" cmpd="sng" algn="ctr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2400">
                <a:latin typeface="Arial"/>
                <a:ea typeface="ＭＳ Ｐゴシック"/>
                <a:cs typeface="Arial"/>
              </a:rPr>
              <a:t>New Chip Detectors 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ＭＳ Ｐゴシック" pitchFamily="80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F7B272-D462-D7A7-B3E1-C89EA2AF8FFD}"/>
              </a:ext>
            </a:extLst>
          </p:cNvPr>
          <p:cNvSpPr/>
          <p:nvPr/>
        </p:nvSpPr>
        <p:spPr bwMode="auto">
          <a:xfrm>
            <a:off x="5101225" y="1065495"/>
            <a:ext cx="2409694" cy="15015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latin typeface="Arial"/>
                <a:ea typeface="ＭＳ Ｐゴシック"/>
                <a:cs typeface="Arial"/>
              </a:rPr>
              <a:t>Refined Triple Melt Steel 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ＭＳ Ｐゴシック" pitchFamily="80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0ED8CE-4A86-0FDC-C0F8-CF3CE2A29A17}"/>
              </a:ext>
            </a:extLst>
          </p:cNvPr>
          <p:cNvSpPr/>
          <p:nvPr/>
        </p:nvSpPr>
        <p:spPr bwMode="auto">
          <a:xfrm>
            <a:off x="1640909" y="2897427"/>
            <a:ext cx="2409694" cy="15015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latin typeface="Arial"/>
                <a:ea typeface="ＭＳ Ｐゴシック"/>
                <a:cs typeface="Arial"/>
              </a:rPr>
              <a:t>New Input Quill Assembly 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ＭＳ Ｐゴシック" pitchFamily="80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BD1618-E236-F49C-00D7-718A6C91B4C5}"/>
              </a:ext>
            </a:extLst>
          </p:cNvPr>
          <p:cNvSpPr/>
          <p:nvPr/>
        </p:nvSpPr>
        <p:spPr bwMode="auto">
          <a:xfrm>
            <a:off x="5101225" y="2897427"/>
            <a:ext cx="2409694" cy="15015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latin typeface="Arial"/>
                <a:ea typeface="ＭＳ Ｐゴシック"/>
                <a:cs typeface="Arial"/>
              </a:rPr>
              <a:t>Flight Data Sensors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ＭＳ Ｐゴシック" pitchFamily="80" charset="-12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6A5E1A3-1182-544B-01DD-4F696CA1950A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>
                <a:solidFill>
                  <a:schemeClr val="bg1"/>
                </a:solidFill>
              </a:rPr>
              <a:t>Direct Responses to the Concerns</a:t>
            </a:r>
            <a:endParaRPr lang="en-US" ker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3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BE779-108A-F893-04E5-4D9AAFFF4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F4331-30D7-E4A0-9470-75EBF0334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629150"/>
            <a:ext cx="914400" cy="121270"/>
          </a:xfrm>
        </p:spPr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28</a:t>
            </a:fld>
            <a:r>
              <a:rPr lang="en-US" dirty="0"/>
              <a:t> / 31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441568-9944-A658-8353-34205CA523E7}"/>
              </a:ext>
            </a:extLst>
          </p:cNvPr>
          <p:cNvSpPr/>
          <p:nvPr/>
        </p:nvSpPr>
        <p:spPr bwMode="auto">
          <a:xfrm>
            <a:off x="1640910" y="1065496"/>
            <a:ext cx="2409694" cy="15015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2400">
                <a:latin typeface="Arial"/>
                <a:ea typeface="ＭＳ Ｐゴシック"/>
                <a:cs typeface="Arial"/>
              </a:rPr>
              <a:t>New Chip Detectors 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ＭＳ Ｐゴシック" pitchFamily="80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1DC505-C5CC-BB34-C8F2-A284C1A6F7B6}"/>
              </a:ext>
            </a:extLst>
          </p:cNvPr>
          <p:cNvSpPr/>
          <p:nvPr/>
        </p:nvSpPr>
        <p:spPr bwMode="auto">
          <a:xfrm>
            <a:off x="5101225" y="1065495"/>
            <a:ext cx="2409694" cy="1501557"/>
          </a:xfrm>
          <a:prstGeom prst="rect">
            <a:avLst/>
          </a:prstGeom>
          <a:solidFill>
            <a:srgbClr val="F8FAB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latin typeface="Arial"/>
                <a:ea typeface="ＭＳ Ｐゴシック"/>
                <a:cs typeface="Arial"/>
              </a:rPr>
              <a:t>Refined Triple Melt Steel 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ＭＳ Ｐゴシック" pitchFamily="80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ED029A-5E79-A61C-AB56-63202791C1C4}"/>
              </a:ext>
            </a:extLst>
          </p:cNvPr>
          <p:cNvSpPr/>
          <p:nvPr/>
        </p:nvSpPr>
        <p:spPr bwMode="auto">
          <a:xfrm>
            <a:off x="1640909" y="2897427"/>
            <a:ext cx="2409694" cy="15015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latin typeface="Arial"/>
                <a:ea typeface="ＭＳ Ｐゴシック"/>
                <a:cs typeface="Arial"/>
              </a:rPr>
              <a:t>New Input Quill Assembly 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ＭＳ Ｐゴシック" pitchFamily="80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C25404-9BC5-614A-E906-CDCDF77191DF}"/>
              </a:ext>
            </a:extLst>
          </p:cNvPr>
          <p:cNvSpPr/>
          <p:nvPr/>
        </p:nvSpPr>
        <p:spPr bwMode="auto">
          <a:xfrm>
            <a:off x="5101225" y="2897427"/>
            <a:ext cx="2409694" cy="15015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latin typeface="Arial"/>
                <a:ea typeface="ＭＳ Ｐゴシック"/>
                <a:cs typeface="Arial"/>
              </a:rPr>
              <a:t>Flight Data Sensors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ＭＳ Ｐゴシック" pitchFamily="80" charset="-12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F5BC6F7-848B-3D09-25B0-ADCBA9E1CDAA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>
                <a:solidFill>
                  <a:schemeClr val="bg1"/>
                </a:solidFill>
              </a:rPr>
              <a:t>Direct Responses to the Concerns</a:t>
            </a:r>
            <a:endParaRPr lang="en-US" ker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63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76379-A563-79F3-ABEB-C9CE122FC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91A50-7728-8EBF-E623-E13C0863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29</a:t>
            </a:fld>
            <a:r>
              <a:rPr lang="en-US" dirty="0"/>
              <a:t> / 31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4C3377-0521-22A3-A461-DE23B260E887}"/>
              </a:ext>
            </a:extLst>
          </p:cNvPr>
          <p:cNvSpPr/>
          <p:nvPr/>
        </p:nvSpPr>
        <p:spPr bwMode="auto">
          <a:xfrm>
            <a:off x="1640910" y="1065496"/>
            <a:ext cx="2409694" cy="15015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2400">
                <a:latin typeface="Arial"/>
                <a:ea typeface="ＭＳ Ｐゴシック"/>
                <a:cs typeface="Arial"/>
              </a:rPr>
              <a:t>New Chip Detectors 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ＭＳ Ｐゴシック" pitchFamily="80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5B9B7B-1DED-44E7-42DB-34074F0C3813}"/>
              </a:ext>
            </a:extLst>
          </p:cNvPr>
          <p:cNvSpPr/>
          <p:nvPr/>
        </p:nvSpPr>
        <p:spPr bwMode="auto">
          <a:xfrm>
            <a:off x="5101225" y="1065495"/>
            <a:ext cx="2409694" cy="15015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latin typeface="Arial"/>
                <a:ea typeface="ＭＳ Ｐゴシック"/>
                <a:cs typeface="Arial"/>
              </a:rPr>
              <a:t>Refined Triple Melt Steel 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ＭＳ Ｐゴシック" pitchFamily="80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B76D6-AB2E-4F0F-0AF6-1007E6543A5C}"/>
              </a:ext>
            </a:extLst>
          </p:cNvPr>
          <p:cNvSpPr/>
          <p:nvPr/>
        </p:nvSpPr>
        <p:spPr bwMode="auto">
          <a:xfrm>
            <a:off x="1640909" y="2897427"/>
            <a:ext cx="2409694" cy="1501557"/>
          </a:xfrm>
          <a:prstGeom prst="rect">
            <a:avLst/>
          </a:prstGeom>
          <a:solidFill>
            <a:srgbClr val="F8FAB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latin typeface="Arial"/>
                <a:ea typeface="ＭＳ Ｐゴシック"/>
                <a:cs typeface="Arial"/>
              </a:rPr>
              <a:t>New Input Quill Assembly 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ＭＳ Ｐゴシック" pitchFamily="80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987427-5E44-EBE1-21B2-BBEB911449B7}"/>
              </a:ext>
            </a:extLst>
          </p:cNvPr>
          <p:cNvSpPr/>
          <p:nvPr/>
        </p:nvSpPr>
        <p:spPr bwMode="auto">
          <a:xfrm>
            <a:off x="5101225" y="2897427"/>
            <a:ext cx="2409694" cy="15015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latin typeface="Arial"/>
                <a:ea typeface="ＭＳ Ｐゴシック"/>
                <a:cs typeface="Arial"/>
              </a:rPr>
              <a:t>Flight Data Sensors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ＭＳ Ｐゴシック" pitchFamily="80" charset="-12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28103CF-6006-6652-B69D-2423F3ED15AA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>
                <a:solidFill>
                  <a:schemeClr val="bg1"/>
                </a:solidFill>
              </a:rPr>
              <a:t>Direct Responses to the Concerns</a:t>
            </a:r>
            <a:endParaRPr lang="en-US" ker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6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A32E0-BC92-98B1-9D01-01ADA8FCF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E9070-A50A-10E5-0C46-33812EC58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2985" y="3429783"/>
            <a:ext cx="3247039" cy="3429000"/>
          </a:xfrm>
        </p:spPr>
        <p:txBody>
          <a:bodyPr/>
          <a:lstStyle/>
          <a:p>
            <a:pPr marL="0" indent="0" algn="ctr">
              <a:spcBef>
                <a:spcPts val="900"/>
              </a:spcBef>
              <a:buClr>
                <a:srgbClr val="00529B"/>
              </a:buClr>
              <a:buNone/>
            </a:pPr>
            <a:r>
              <a:rPr lang="en-US" altLang="en-US" sz="1800">
                <a:latin typeface="Helvetica"/>
                <a:cs typeface="Helvetica"/>
              </a:rPr>
              <a:t>MV-22 Osprey transporting a vehicle [18]</a:t>
            </a:r>
            <a:endParaRPr lang="en-US" alt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1AE36-E50D-D212-4163-8DC33B6E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3</a:t>
            </a:fld>
            <a:r>
              <a:rPr lang="en-US" dirty="0"/>
              <a:t> / 31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CCE676-4EC5-4B91-BBC0-35F8C5211423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B6A03-4FF5-1EE1-C109-A07C476D7E40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>
                <a:solidFill>
                  <a:schemeClr val="bg1"/>
                </a:solidFill>
              </a:rPr>
              <a:t>What makes the V22-Osprey Unique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 descr="military - Why was the Bell Boeing V-22 Osprey not worked on more? -  Aviation Stack Exchange">
            <a:extLst>
              <a:ext uri="{FF2B5EF4-FFF2-40B4-BE49-F238E27FC236}">
                <a16:creationId xmlns:a16="http://schemas.microsoft.com/office/drawing/2014/main" id="{7939096A-0AB7-76AB-77E6-C7FBE8E1F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441" y="869390"/>
            <a:ext cx="3228583" cy="254470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156EF30-26B5-E388-860F-4AF7C5AF8902}"/>
              </a:ext>
            </a:extLst>
          </p:cNvPr>
          <p:cNvSpPr txBox="1">
            <a:spLocks/>
          </p:cNvSpPr>
          <p:nvPr/>
        </p:nvSpPr>
        <p:spPr bwMode="auto">
          <a:xfrm>
            <a:off x="-2013" y="1159439"/>
            <a:ext cx="5783558" cy="352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1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71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144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28650" lvl="1" indent="-285750">
              <a:spcBef>
                <a:spcPts val="900"/>
              </a:spcBef>
              <a:buFont typeface="Wingdings"/>
              <a:buChar char="Ø"/>
            </a:pPr>
            <a:r>
              <a:rPr lang="en-US" sz="2800" kern="0" dirty="0">
                <a:latin typeface="Helvetica"/>
                <a:cs typeface="Helvetica"/>
              </a:rPr>
              <a:t>Twin tilt rotor aircraft</a:t>
            </a:r>
          </a:p>
          <a:p>
            <a:pPr marL="628650" lvl="1" indent="-285750">
              <a:spcBef>
                <a:spcPts val="900"/>
              </a:spcBef>
              <a:buFont typeface="Wingdings"/>
              <a:buChar char="Ø"/>
            </a:pPr>
            <a:r>
              <a:rPr lang="en-US" sz="2800" kern="0" dirty="0">
                <a:latin typeface="Helvetica"/>
                <a:cs typeface="Helvetica"/>
              </a:rPr>
              <a:t>VTOL </a:t>
            </a:r>
          </a:p>
          <a:p>
            <a:pPr marL="628650" lvl="1" indent="-285750">
              <a:spcBef>
                <a:spcPts val="900"/>
              </a:spcBef>
              <a:buFont typeface="Wingdings"/>
              <a:buChar char="Ø"/>
            </a:pPr>
            <a:r>
              <a:rPr lang="en-US" sz="2800" kern="0" dirty="0">
                <a:latin typeface="Helvetica"/>
                <a:cs typeface="Helvetica"/>
              </a:rPr>
              <a:t>Aerial refueling </a:t>
            </a:r>
          </a:p>
          <a:p>
            <a:pPr marL="628650" lvl="1" indent="-285750">
              <a:spcBef>
                <a:spcPts val="900"/>
              </a:spcBef>
              <a:buFont typeface="Wingdings"/>
              <a:buChar char="Ø"/>
            </a:pPr>
            <a:r>
              <a:rPr lang="en-US" sz="2800" kern="0" dirty="0">
                <a:latin typeface="Helvetica"/>
                <a:cs typeface="Helvetica"/>
              </a:rPr>
              <a:t>Approximately 1000 miles range</a:t>
            </a:r>
          </a:p>
          <a:p>
            <a:pPr marL="628650" lvl="1" indent="-285750">
              <a:spcBef>
                <a:spcPts val="900"/>
              </a:spcBef>
              <a:buFont typeface="Wingdings"/>
              <a:buChar char="Ø"/>
            </a:pPr>
            <a:r>
              <a:rPr lang="en-US" sz="2800" kern="0" dirty="0">
                <a:latin typeface="Helvetica"/>
                <a:cs typeface="Helvetica"/>
              </a:rPr>
              <a:t>Reaches over 300 mph </a:t>
            </a:r>
          </a:p>
        </p:txBody>
      </p:sp>
    </p:spTree>
    <p:extLst>
      <p:ext uri="{BB962C8B-B14F-4D97-AF65-F5344CB8AC3E}">
        <p14:creationId xmlns:p14="http://schemas.microsoft.com/office/powerpoint/2010/main" val="245835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0B94F-1569-A9F3-CFE2-BD44021ED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617A6-7ACA-785A-DA73-F1EEA4A19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30</a:t>
            </a:fld>
            <a:r>
              <a:rPr lang="en-US" dirty="0"/>
              <a:t> / 31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164026-D8DD-A2DD-A118-D1302041E411}"/>
              </a:ext>
            </a:extLst>
          </p:cNvPr>
          <p:cNvSpPr/>
          <p:nvPr/>
        </p:nvSpPr>
        <p:spPr bwMode="auto">
          <a:xfrm>
            <a:off x="1640910" y="1065496"/>
            <a:ext cx="2409694" cy="15015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2400">
                <a:latin typeface="Arial"/>
                <a:ea typeface="ＭＳ Ｐゴシック"/>
                <a:cs typeface="Arial"/>
              </a:rPr>
              <a:t>New Chip Detectors 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ＭＳ Ｐゴシック" pitchFamily="80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E61DC4-7F9B-D423-37B1-5F57F7A6ECFE}"/>
              </a:ext>
            </a:extLst>
          </p:cNvPr>
          <p:cNvSpPr/>
          <p:nvPr/>
        </p:nvSpPr>
        <p:spPr bwMode="auto">
          <a:xfrm>
            <a:off x="5101225" y="1065495"/>
            <a:ext cx="2409694" cy="15015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latin typeface="Arial"/>
                <a:ea typeface="ＭＳ Ｐゴシック"/>
                <a:cs typeface="Arial"/>
              </a:rPr>
              <a:t>Refined Triple Melt Steel 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ＭＳ Ｐゴシック" pitchFamily="80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1A0AA0-3E3B-2C56-7080-6267C9323E43}"/>
              </a:ext>
            </a:extLst>
          </p:cNvPr>
          <p:cNvSpPr/>
          <p:nvPr/>
        </p:nvSpPr>
        <p:spPr bwMode="auto">
          <a:xfrm>
            <a:off x="1640909" y="2897427"/>
            <a:ext cx="2409694" cy="15015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latin typeface="Arial"/>
                <a:ea typeface="ＭＳ Ｐゴシック"/>
                <a:cs typeface="Arial"/>
              </a:rPr>
              <a:t>New Input Quill Assembly 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ＭＳ Ｐゴシック" pitchFamily="80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DDD0D5-F0A0-B5DE-7734-9D92D4E98C66}"/>
              </a:ext>
            </a:extLst>
          </p:cNvPr>
          <p:cNvSpPr/>
          <p:nvPr/>
        </p:nvSpPr>
        <p:spPr bwMode="auto">
          <a:xfrm>
            <a:off x="5101225" y="2897427"/>
            <a:ext cx="2409694" cy="1501557"/>
          </a:xfrm>
          <a:prstGeom prst="rect">
            <a:avLst/>
          </a:prstGeom>
          <a:solidFill>
            <a:srgbClr val="F8FAB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latin typeface="Arial"/>
                <a:ea typeface="ＭＳ Ｐゴシック"/>
                <a:cs typeface="Arial"/>
              </a:rPr>
              <a:t>Flight Data Sensors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ＭＳ Ｐゴシック" pitchFamily="80" charset="-12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4E7B74F-A0B1-3BB8-AAAF-387A1CCCF731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>
                <a:solidFill>
                  <a:schemeClr val="bg1"/>
                </a:solidFill>
              </a:rPr>
              <a:t>Direct Responses to the Concerns</a:t>
            </a:r>
            <a:endParaRPr lang="en-US" ker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97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09E17-56DF-5465-9F09-2CFE9E766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E5FA2-FF4D-EBA8-F633-6C41237C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31</a:t>
            </a:fld>
            <a:r>
              <a:rPr lang="en-US" dirty="0"/>
              <a:t> / 31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B7E690-8064-886C-E3D7-B7829955B39A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5744AD-A347-C0B2-13FA-D55CB0E7F4B0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>
                <a:solidFill>
                  <a:schemeClr val="bg1"/>
                </a:solidFill>
              </a:rPr>
              <a:t>Conclusion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4638A4-214C-C66E-90AE-CBEBC71C5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Advancement in technology </a:t>
            </a:r>
          </a:p>
          <a:p>
            <a:r>
              <a:rPr lang="en-US" dirty="0">
                <a:latin typeface="Helvetica"/>
                <a:cs typeface="Helvetica"/>
              </a:rPr>
              <a:t>Reoccurring safety issues </a:t>
            </a:r>
          </a:p>
          <a:p>
            <a:r>
              <a:rPr lang="en-US" dirty="0">
                <a:latin typeface="Helvetica"/>
                <a:cs typeface="Helvetica"/>
              </a:rPr>
              <a:t>No replacement can be found or made</a:t>
            </a:r>
          </a:p>
          <a:p>
            <a:r>
              <a:rPr lang="en-US" dirty="0">
                <a:latin typeface="Helvetica"/>
                <a:cs typeface="Helvetica"/>
              </a:rPr>
              <a:t>Vehicle will be safe when mechanics are reworked </a:t>
            </a:r>
          </a:p>
          <a:p>
            <a:pPr marL="0" indent="0">
              <a:buNone/>
            </a:pPr>
            <a:endParaRPr lang="en-US" dirty="0">
              <a:cs typeface="Helvetic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7423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622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D4F9E-8C7D-A082-08F8-08F4ACC2E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38AF1-704B-71E9-DC65-1328A4F6E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8979" y="3093145"/>
            <a:ext cx="3748078" cy="751562"/>
          </a:xfrm>
        </p:spPr>
        <p:txBody>
          <a:bodyPr/>
          <a:lstStyle/>
          <a:p>
            <a:pPr marL="0" indent="0" algn="ctr">
              <a:spcBef>
                <a:spcPts val="900"/>
              </a:spcBef>
              <a:buNone/>
            </a:pPr>
            <a:r>
              <a:rPr lang="en-US" sz="1800">
                <a:latin typeface="Helvetica"/>
                <a:cs typeface="Helvetica"/>
              </a:rPr>
              <a:t>Navy C-2A Greyhound (G-123) [14]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4AE4D-65A6-2A4E-DA2D-479EB160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0A6FE9-FD1F-EE7B-F61B-9503025450A6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691AFF-68A8-0728-EE3A-B0C823F21520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>
                <a:solidFill>
                  <a:schemeClr val="bg1"/>
                </a:solidFill>
              </a:rPr>
              <a:t>V-22 Osprey vs C-2A Greyhound</a:t>
            </a:r>
            <a:endParaRPr lang="en-US" err="1">
              <a:solidFill>
                <a:schemeClr val="bg1"/>
              </a:solidFill>
            </a:endParaRPr>
          </a:p>
        </p:txBody>
      </p:sp>
      <p:pic>
        <p:nvPicPr>
          <p:cNvPr id="5" name="Picture 4" descr="A plane flying in the sky&#10;&#10;AI-generated content may be incorrect.">
            <a:extLst>
              <a:ext uri="{FF2B5EF4-FFF2-40B4-BE49-F238E27FC236}">
                <a16:creationId xmlns:a16="http://schemas.microsoft.com/office/drawing/2014/main" id="{44AC77C1-DE06-C295-64B7-4BBC56367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034" y="877930"/>
            <a:ext cx="3374069" cy="2213324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9C83988-7E5E-8E8D-8701-DDCE27E4B3CD}"/>
              </a:ext>
            </a:extLst>
          </p:cNvPr>
          <p:cNvSpPr txBox="1">
            <a:spLocks/>
          </p:cNvSpPr>
          <p:nvPr/>
        </p:nvSpPr>
        <p:spPr bwMode="auto">
          <a:xfrm>
            <a:off x="230886" y="1123950"/>
            <a:ext cx="8686800" cy="33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1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71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144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>
                <a:latin typeface="Helvetica"/>
                <a:cs typeface="Helvetica"/>
              </a:rPr>
              <a:t>Stopped being produced in 1987</a:t>
            </a:r>
          </a:p>
          <a:p>
            <a:r>
              <a:rPr lang="en-US" kern="0">
                <a:latin typeface="Helvetica"/>
                <a:cs typeface="Helvetica"/>
              </a:rPr>
              <a:t>Transports cargo and personnel </a:t>
            </a:r>
          </a:p>
          <a:p>
            <a:r>
              <a:rPr lang="en-US" kern="0">
                <a:latin typeface="Helvetica"/>
                <a:cs typeface="Helvetica"/>
              </a:rPr>
              <a:t>Osprey was set to replace them </a:t>
            </a:r>
          </a:p>
          <a:p>
            <a:r>
              <a:rPr lang="en-US" kern="0">
                <a:latin typeface="Helvetica"/>
                <a:cs typeface="Helvetica"/>
              </a:rPr>
              <a:t>Brought back temporarily </a:t>
            </a:r>
          </a:p>
          <a:p>
            <a:r>
              <a:rPr lang="en-US" kern="0">
                <a:latin typeface="Helvetica"/>
                <a:cs typeface="Helvetica"/>
              </a:rPr>
              <a:t>Top speed 395 mph </a:t>
            </a:r>
          </a:p>
        </p:txBody>
      </p:sp>
    </p:spTree>
    <p:extLst>
      <p:ext uri="{BB962C8B-B14F-4D97-AF65-F5344CB8AC3E}">
        <p14:creationId xmlns:p14="http://schemas.microsoft.com/office/powerpoint/2010/main" val="2260481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A9235-FFF3-8CAD-04F3-FC656556B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F5159-8990-E73C-A627-75D34032A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51" y="971550"/>
            <a:ext cx="8688029" cy="3429000"/>
          </a:xfrm>
        </p:spPr>
        <p:txBody>
          <a:bodyPr/>
          <a:lstStyle/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[1] </a:t>
            </a:r>
            <a:r>
              <a:rPr lang="en-US" sz="1100" err="1">
                <a:latin typeface="Helvetica"/>
                <a:cs typeface="Helvetica"/>
              </a:rPr>
              <a:t>Sierrarat</a:t>
            </a:r>
            <a:r>
              <a:rPr lang="en-US" sz="1100">
                <a:latin typeface="Helvetica"/>
                <a:cs typeface="Helvetica"/>
              </a:rPr>
              <a:t>, “V 22 Osprey Pictures, images and Stock Photos,” iStock Available:</a:t>
            </a:r>
            <a:endParaRPr lang="en-US" sz="1100"/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https://www.istockphoto.com/photos/v-22-osprey.</a:t>
            </a:r>
            <a:endParaRPr lang="en-US" sz="1100"/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[2] Katz, J., “Air Force says ‘catastrophic’ mechanical failure, ‘causal’ crew decisions led to deadly V-22 crash,”</a:t>
            </a:r>
            <a:endParaRPr lang="en-US" sz="1100"/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Breaking Defense Available: https://breakingdefense.com/2024/08/air-force-says-catastrophic-mechanical-failure-</a:t>
            </a:r>
            <a:endParaRPr lang="en-US" sz="1100"/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causal-crew-decisions-led-to-deadly-v-22-crash/.</a:t>
            </a:r>
            <a:endParaRPr lang="en-US" sz="1100"/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[3] Copp, T., “Japan osprey crash caused by cracks in a gear and pilot’s decision to keep flying, Air Force says,” AP</a:t>
            </a:r>
            <a:endParaRPr lang="en-US" sz="1100"/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News Available: https://apnews.com/article/osprey-crash-japan-3b7b0951074334bec0f6a54da6309c31</a:t>
            </a:r>
            <a:endParaRPr lang="en-US" sz="1100"/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[4] </a:t>
            </a:r>
            <a:r>
              <a:rPr lang="en-US" sz="1100" err="1">
                <a:latin typeface="Helvetica"/>
                <a:cs typeface="Helvetica"/>
              </a:rPr>
              <a:t>Toropin</a:t>
            </a:r>
            <a:r>
              <a:rPr lang="en-US" sz="1100">
                <a:latin typeface="Helvetica"/>
                <a:cs typeface="Helvetica"/>
              </a:rPr>
              <a:t>, K., and Novelly, T., “Military daily news,” Military.com Available: https://www.military.com/daily-</a:t>
            </a:r>
            <a:endParaRPr lang="en-US" sz="1100"/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news/2 024/08/21/ flaw-osprey-gears-was-known-decade-prior-deadly-japan-crash-internal-report-shows.html</a:t>
            </a:r>
            <a:endParaRPr lang="en-US" sz="1100"/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[5] Ahn, J., “Universal Stainless, set to be acquired, behind Fatal Bell Boeing Osprey Crash,” HUNTERBROOK</a:t>
            </a:r>
            <a:endParaRPr lang="en-US" sz="1100"/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Available: https://hntrbrk.com/usap/.</a:t>
            </a:r>
            <a:endParaRPr lang="en-US" sz="1100"/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[6] Satam, P., “Poor quality control and outdated equipment at steel company behind failed gears on ill-fated CV-22</a:t>
            </a:r>
            <a:endParaRPr lang="en-US" sz="1100"/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Osprey,” The </a:t>
            </a:r>
            <a:r>
              <a:rPr lang="en-US" sz="1100" err="1">
                <a:latin typeface="Helvetica"/>
                <a:cs typeface="Helvetica"/>
              </a:rPr>
              <a:t>Aviationist</a:t>
            </a:r>
            <a:r>
              <a:rPr lang="en-US" sz="1100">
                <a:latin typeface="Helvetica"/>
                <a:cs typeface="Helvetica"/>
              </a:rPr>
              <a:t> Available: https://theaviationist.com/2024/10/27/steel-company-made-failed-gear-crashed-</a:t>
            </a:r>
            <a:endParaRPr lang="en-US" sz="1100"/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osprey/.</a:t>
            </a:r>
            <a:endParaRPr lang="en-US" sz="1100"/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[7] </a:t>
            </a:r>
            <a:r>
              <a:rPr lang="en-US" sz="1100" err="1">
                <a:latin typeface="Helvetica"/>
                <a:cs typeface="Helvetica"/>
              </a:rPr>
              <a:t>Aerossurance</a:t>
            </a:r>
            <a:r>
              <a:rPr lang="en-US" sz="1100">
                <a:latin typeface="Helvetica"/>
                <a:cs typeface="Helvetica"/>
              </a:rPr>
              <a:t>, “Deadly delay: Catastrophic USAF CV-22B Osprey Gear Box Failure,” </a:t>
            </a:r>
            <a:r>
              <a:rPr lang="en-US" sz="1100" err="1">
                <a:latin typeface="Helvetica"/>
                <a:cs typeface="Helvetica"/>
              </a:rPr>
              <a:t>Aerossurance</a:t>
            </a:r>
            <a:r>
              <a:rPr lang="en-US" sz="1100">
                <a:latin typeface="Helvetica"/>
                <a:cs typeface="Helvetica"/>
              </a:rPr>
              <a:t> Available:</a:t>
            </a:r>
            <a:endParaRPr lang="en-US" sz="1100"/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https://aerossurance.com/air-accidents-incidents/deadly-delay-catastrophic-usaf-cv-22b-osprey-gear-box-failure/.</a:t>
            </a:r>
            <a:endParaRPr lang="en-US" sz="1100"/>
          </a:p>
          <a:p>
            <a:pPr>
              <a:buNone/>
            </a:pPr>
            <a:endParaRPr lang="en-US" sz="1100"/>
          </a:p>
          <a:p>
            <a:pPr lvl="1">
              <a:spcBef>
                <a:spcPts val="900"/>
              </a:spcBef>
            </a:pPr>
            <a:endParaRPr lang="en-US" altLang="en-US" sz="11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73080-26DF-23C3-9FC6-01BF6420C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AAD987-0846-8A74-0BEE-39CE8EF586BF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B80F37-875B-203D-AEC8-508280BF3F2A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>
                <a:solidFill>
                  <a:schemeClr val="bg1"/>
                </a:solidFill>
              </a:rPr>
              <a:t>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14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765B8-F0E6-DA9C-E607-1A06DE33C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6A537-61C4-18B5-E969-5B7A4B4B0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51" y="971550"/>
            <a:ext cx="8688029" cy="3429000"/>
          </a:xfrm>
        </p:spPr>
        <p:txBody>
          <a:bodyPr/>
          <a:lstStyle/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[8] Johnson, K., “Marine Corps: Hard clutch engagement issue cause of fatal MV-22B Crash,” FLYING Magazine</a:t>
            </a:r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Available: https://www.flyingmag.com/marine-corps-hard-clutch-engagement-issue-cause-of-fatal-mv-22b-crash/.</a:t>
            </a:r>
            <a:endParaRPr lang="en-US" sz="1100"/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[9] Yamaguchi, M., “US and Japanese forces to resume osprey flights in Japan following fatal crash | fox40,” AP</a:t>
            </a:r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U.S. NEWS Available: https://fox40.com/news/national/ap-us-news/ap-us-and-japanese-forces-to-resume-osprey-</a:t>
            </a:r>
            <a:endParaRPr lang="en-US" sz="1100"/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flights-in-</a:t>
            </a:r>
            <a:r>
              <a:rPr lang="en-US" sz="1100" err="1">
                <a:latin typeface="Helvetica"/>
                <a:cs typeface="Helvetica"/>
              </a:rPr>
              <a:t>japan</a:t>
            </a:r>
            <a:r>
              <a:rPr lang="en-US" sz="1100">
                <a:latin typeface="Helvetica"/>
                <a:cs typeface="Helvetica"/>
              </a:rPr>
              <a:t>-following-fatal-crash/.</a:t>
            </a:r>
            <a:endParaRPr lang="en-US" sz="1100"/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[10] Davis, J., Inside the most controversial U.S. military aircraft, the V-22 Osprey Available:</a:t>
            </a:r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https://ig.space/commslink/v-22-osprey-does-it-deserve-its-controversial-reputation.</a:t>
            </a:r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[11] Abott, R., “Marine Corps highlights new Osprey gearbox sensors in aviation plan, Navy limit at 200 miles,”</a:t>
            </a:r>
            <a:endParaRPr lang="en-US" sz="1100"/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Avionics International Available: https://www.aviationtoday.com/2025/02/20/marine-corps-highlights-new-osprey-</a:t>
            </a:r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gearbox-sensors-in-aviation-plan-navy-limit-at-200-miles/.</a:t>
            </a:r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[12] Hynes, R., “33 things you probably don’t know about the CH-47 Chinook,” Honeywell Available:</a:t>
            </a:r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https://aerospace.honeywell.com/us/en/about-us/blogs/33-things-you-probably-do-not-know-about-chinook-ch47.</a:t>
            </a:r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[13] Navy, “C-2A Greyhound Logistics Aircraft,” United States Navy Available:</a:t>
            </a:r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https://www.navy.mil/Resources/Fact-Files/Display-FactFiles/Article/2160705/c-2a-greyhound-logistics-aircraft/.</a:t>
            </a:r>
            <a:endParaRPr lang="en-US" sz="1100"/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[14] Benolkin, M., “Grumman C-2A Greyhound Photo Gallery,” </a:t>
            </a:r>
            <a:r>
              <a:rPr lang="en-US" sz="1100" err="1">
                <a:latin typeface="Helvetica"/>
                <a:cs typeface="Helvetica"/>
              </a:rPr>
              <a:t>Cybermodeler</a:t>
            </a:r>
            <a:r>
              <a:rPr lang="en-US" sz="1100">
                <a:latin typeface="Helvetica"/>
                <a:cs typeface="Helvetica"/>
              </a:rPr>
              <a:t> Online Available:</a:t>
            </a:r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https://www.cybermodeler.com/aircraft/e-2/c-2a_gallery.shtml.</a:t>
            </a:r>
            <a:endParaRPr lang="en-US" sz="1100"/>
          </a:p>
          <a:p>
            <a:pPr>
              <a:buNone/>
            </a:pPr>
            <a:endParaRPr lang="en-US" sz="1100"/>
          </a:p>
          <a:p>
            <a:pPr lvl="1">
              <a:spcBef>
                <a:spcPts val="900"/>
              </a:spcBef>
            </a:pPr>
            <a:endParaRPr lang="en-US" altLang="en-US" sz="11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7A6EF-E061-7550-CADB-27DCC3045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A42C61-840A-FD76-60A2-94913DE92D36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B38F20-29DE-405B-3A86-2A156C02419B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>
                <a:solidFill>
                  <a:schemeClr val="bg1"/>
                </a:solidFill>
              </a:rPr>
              <a:t>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499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25D1D-5B63-C49D-714D-333531121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1F4D6-3E26-A371-F0E0-BA8B328DE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51" y="971550"/>
            <a:ext cx="8688029" cy="3429000"/>
          </a:xfrm>
        </p:spPr>
        <p:txBody>
          <a:bodyPr/>
          <a:lstStyle/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[16] Rosenberg, Z., “Bell V-280 Valor cleared to enter engineering and Manufacturing Development Phase,” Janes</a:t>
            </a:r>
            <a:endParaRPr lang="en-US"/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Available: https://www.janes.com/osint-insights/defence-news/air/bell-v-280-valor-cleared-to-enter-engineering-</a:t>
            </a:r>
            <a:endParaRPr lang="en-US"/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and-manufacturing-development-phase</a:t>
            </a:r>
            <a:endParaRPr lang="en-US"/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[17]  Twombly, I., “Technique: The </a:t>
            </a:r>
            <a:r>
              <a:rPr lang="en-US" sz="1100" err="1">
                <a:latin typeface="Helvetica"/>
                <a:cs typeface="Helvetica"/>
              </a:rPr>
              <a:t>vuichard</a:t>
            </a:r>
            <a:r>
              <a:rPr lang="en-US" sz="1100">
                <a:latin typeface="Helvetica"/>
                <a:cs typeface="Helvetica"/>
              </a:rPr>
              <a:t> recovery,” </a:t>
            </a:r>
            <a:r>
              <a:rPr lang="en-US" sz="1100" i="1">
                <a:latin typeface="Helvetica"/>
                <a:cs typeface="Helvetica"/>
              </a:rPr>
              <a:t>AOPA</a:t>
            </a:r>
            <a:r>
              <a:rPr lang="en-US" sz="1100">
                <a:latin typeface="Helvetica"/>
                <a:cs typeface="Helvetica"/>
              </a:rPr>
              <a:t> Available: https://www.aopa.org/news-and-media/all-news/2019/july/flight-training-magazine/technique-vuichard-recovery. </a:t>
            </a:r>
            <a:endParaRPr lang="en-US" sz="1100"/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[18] “Why was the Bell Boeing V-22 Osprey not worked on more?,” </a:t>
            </a:r>
            <a:r>
              <a:rPr lang="en-US" sz="1100" i="1">
                <a:latin typeface="Helvetica"/>
                <a:cs typeface="Helvetica"/>
              </a:rPr>
              <a:t>Aviation Stack Exchange</a:t>
            </a:r>
            <a:r>
              <a:rPr lang="en-US" sz="1100">
                <a:latin typeface="Helvetica"/>
                <a:cs typeface="Helvetica"/>
              </a:rPr>
              <a:t> Available: https://aviation.stackexchange.com/questions/22567/why-was-the-bell-boeing-v-22-osprey-not-worked-on-more. </a:t>
            </a:r>
            <a:endParaRPr lang="en-US" sz="1100"/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[19]  Snow, S., “Despite massive shows of air power, nearly 40 percent of Marine Ospreys are not mission capable,” </a:t>
            </a:r>
            <a:r>
              <a:rPr lang="en-US" sz="1100" i="1">
                <a:latin typeface="Helvetica"/>
                <a:cs typeface="Helvetica"/>
              </a:rPr>
              <a:t>Marine Corps Times</a:t>
            </a:r>
            <a:r>
              <a:rPr lang="en-US" sz="1100">
                <a:latin typeface="Helvetica"/>
                <a:cs typeface="Helvetica"/>
              </a:rPr>
              <a:t> Available: https://www.marinecorpstimes.com/news/your-marine-corps/2019/06/24/despite-massive-show-of-air-power-nearly-40-percent-of-marine-corps-mv-22-ospreys-are-not-mission-capable/. </a:t>
            </a:r>
            <a:endParaRPr lang="en-US" sz="1100"/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[20]  </a:t>
            </a:r>
            <a:r>
              <a:rPr lang="en-US" sz="1100" err="1">
                <a:latin typeface="Helvetica"/>
                <a:cs typeface="Helvetica"/>
              </a:rPr>
              <a:t>Aerossurance</a:t>
            </a:r>
            <a:r>
              <a:rPr lang="en-US" sz="1100">
                <a:latin typeface="Helvetica"/>
                <a:cs typeface="Helvetica"/>
              </a:rPr>
              <a:t>, “Compressive creep and the loss of a UH-1H’s tail rotor,” </a:t>
            </a:r>
            <a:r>
              <a:rPr lang="en-US" sz="1100" i="1" err="1">
                <a:latin typeface="Helvetica"/>
                <a:cs typeface="Helvetica"/>
              </a:rPr>
              <a:t>Aerossurance</a:t>
            </a:r>
            <a:r>
              <a:rPr lang="en-US" sz="1100">
                <a:latin typeface="Helvetica"/>
                <a:cs typeface="Helvetica"/>
              </a:rPr>
              <a:t> Available: https://aerossurance.com/helicopters/compressive-creep-huey-tr/. </a:t>
            </a:r>
            <a:endParaRPr lang="en-US" sz="1100"/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[21] Szondy, D., "The V-22 Osprey fleet passes</a:t>
            </a:r>
            <a:r>
              <a:rPr lang="en-US" sz="1100">
                <a:solidFill>
                  <a:schemeClr val="tx2"/>
                </a:solidFill>
                <a:latin typeface="Helvetica"/>
                <a:cs typeface="Helvetica"/>
              </a:rPr>
              <a:t> 500,000 flight hours," </a:t>
            </a:r>
            <a:r>
              <a:rPr lang="en-US" sz="1100" i="1">
                <a:solidFill>
                  <a:schemeClr val="tx2"/>
                </a:solidFill>
                <a:latin typeface="Helvetica"/>
                <a:cs typeface="Helvetica"/>
              </a:rPr>
              <a:t>New Atlas </a:t>
            </a:r>
            <a:r>
              <a:rPr lang="en-US" sz="1100">
                <a:solidFill>
                  <a:schemeClr val="tx2"/>
                </a:solidFill>
                <a:latin typeface="Helvetica"/>
                <a:cs typeface="Helvetica"/>
              </a:rPr>
              <a:t>Available: </a:t>
            </a:r>
            <a:r>
              <a:rPr lang="en-US" sz="1100">
                <a:solidFill>
                  <a:schemeClr val="tx2"/>
                </a:solidFill>
                <a:latin typeface="Helvetica"/>
                <a:cs typeface="Helvetic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https://newatlas.com/military/v-22-osprey-fleet-passes-500-000-flight-hour/</a:t>
            </a:r>
            <a:r>
              <a:rPr lang="en-US" sz="1100">
                <a:solidFill>
                  <a:schemeClr val="tx2"/>
                </a:solidFill>
                <a:latin typeface="Helvetica"/>
                <a:cs typeface="Helvetica"/>
              </a:rPr>
              <a:t> </a:t>
            </a:r>
            <a:endParaRPr lang="en-US" sz="1100">
              <a:solidFill>
                <a:schemeClr val="tx2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None/>
            </a:pPr>
            <a:r>
              <a:rPr lang="en-US" sz="1100">
                <a:latin typeface="Helvetica"/>
                <a:cs typeface="Helvetica"/>
              </a:rPr>
              <a:t>[22] 1PICRYL - Public Domain Media Search Engine, “Marines assigned to the 26th Marine Expeditionary Unit (26th MEU) perform maintenance on an MV-22 osprey on Th,” PICRYL - Public Domain Media Search Engine Public Domain Image Available: https://itoldya420.getarchive.net/amp/media/marines-assigned-to-the-26th-marine-expeditionary-unit-26th-meu-perform-maintenance-9301dd.  </a:t>
            </a:r>
            <a:endParaRPr lang="en-US" sz="1100"/>
          </a:p>
          <a:p>
            <a:pPr>
              <a:buNone/>
            </a:pPr>
            <a:endParaRPr lang="en-US" sz="1100"/>
          </a:p>
          <a:p>
            <a:pPr>
              <a:buNone/>
            </a:pPr>
            <a:endParaRPr lang="en-US" sz="1100"/>
          </a:p>
          <a:p>
            <a:pPr>
              <a:buNone/>
            </a:pPr>
            <a:endParaRPr lang="en-US" sz="1100"/>
          </a:p>
          <a:p>
            <a:pPr>
              <a:buNone/>
            </a:pPr>
            <a:endParaRPr lang="en-US" sz="1100"/>
          </a:p>
          <a:p>
            <a:pPr lvl="1">
              <a:spcBef>
                <a:spcPts val="900"/>
              </a:spcBef>
            </a:pPr>
            <a:endParaRPr lang="en-US" altLang="en-US" sz="11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B5578-A907-0277-954B-43B80BA3A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10D394-450D-6168-9A51-3BC77A1B3F01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56EFBC-3D23-AAC9-17D3-8D58FBE94A5C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>
                <a:solidFill>
                  <a:schemeClr val="bg1"/>
                </a:solidFill>
              </a:rPr>
              <a:t>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39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A5B4E-6D75-BFED-CAB5-55C53B1F8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73367-817D-E061-E336-33069C2F5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51" y="971550"/>
            <a:ext cx="8688029" cy="3429000"/>
          </a:xfrm>
        </p:spPr>
        <p:txBody>
          <a:bodyPr/>
          <a:lstStyle/>
          <a:p>
            <a:pPr>
              <a:buNone/>
            </a:pPr>
            <a:r>
              <a:rPr lang="en-US" sz="1100" dirty="0">
                <a:latin typeface="Helvetica"/>
                <a:cs typeface="Helvetica"/>
              </a:rPr>
              <a:t>[23] 1Marrow, M., “Cause of V-22 ‘hard clutch’ issue still unknown, even as fleet repairs moving ahead of Schedule,” </a:t>
            </a:r>
            <a:r>
              <a:rPr lang="en-US" sz="1100" i="1" dirty="0">
                <a:latin typeface="Helvetica"/>
                <a:cs typeface="Helvetica"/>
              </a:rPr>
              <a:t>Breaking Defense</a:t>
            </a:r>
            <a:r>
              <a:rPr lang="en-US" sz="1100" dirty="0">
                <a:latin typeface="Helvetica"/>
                <a:cs typeface="Helvetica"/>
              </a:rPr>
              <a:t> Available: https://breakingdefense.com/2023/05/cause-of-v-22-hard-clutch-issue-still-unknown-even-as-fleet-repairs-moving-ahead-of-schedule/. </a:t>
            </a:r>
            <a:endParaRPr lang="en-US" sz="1100" dirty="0"/>
          </a:p>
          <a:p>
            <a:pPr>
              <a:buNone/>
            </a:pPr>
            <a:r>
              <a:rPr lang="en-US" sz="1100" dirty="0">
                <a:latin typeface="Helvetica"/>
                <a:cs typeface="Helvetica"/>
              </a:rPr>
              <a:t>[24] "V-22 Osprey" </a:t>
            </a:r>
            <a:r>
              <a:rPr lang="en-US" sz="1100" i="1" dirty="0">
                <a:latin typeface="Helvetica"/>
                <a:cs typeface="Helvetica"/>
              </a:rPr>
              <a:t>Marines </a:t>
            </a:r>
            <a:r>
              <a:rPr lang="en-US" sz="1100" dirty="0">
                <a:latin typeface="Helvetica"/>
                <a:cs typeface="Helvetica"/>
              </a:rPr>
              <a:t>Available: </a:t>
            </a:r>
            <a:r>
              <a:rPr lang="en-US" sz="1100">
                <a:latin typeface="Helvetica"/>
                <a:cs typeface="Helvetica"/>
              </a:rPr>
              <a:t>https://www.aviation.marines.mil/About/Aircraft/Tilt-Rotor/ref/the-commoner/</a:t>
            </a:r>
            <a:endParaRPr lang="en-US" sz="1100" dirty="0"/>
          </a:p>
          <a:p>
            <a:pPr>
              <a:buNone/>
            </a:pPr>
            <a:r>
              <a:rPr lang="en-US" sz="1100" dirty="0">
                <a:latin typeface="Helvetica"/>
                <a:cs typeface="Helvetica"/>
              </a:rPr>
              <a:t>[25] Langer, M., </a:t>
            </a:r>
            <a:r>
              <a:rPr lang="en-US" sz="1100">
                <a:latin typeface="Helvetica"/>
                <a:cs typeface="Helvetica"/>
              </a:rPr>
              <a:t>"Air Vortexes"</a:t>
            </a:r>
            <a:r>
              <a:rPr lang="en-US" sz="1100" dirty="0">
                <a:latin typeface="Helvetica"/>
                <a:cs typeface="Helvetica"/>
              </a:rPr>
              <a:t> </a:t>
            </a:r>
            <a:r>
              <a:rPr lang="en-US" sz="1100" i="1">
                <a:latin typeface="Helvetica"/>
                <a:cs typeface="Helvetica"/>
              </a:rPr>
              <a:t>An Electric Mind</a:t>
            </a:r>
            <a:r>
              <a:rPr lang="en-US" sz="1100">
                <a:latin typeface="Helvetica"/>
                <a:cs typeface="Helvetica"/>
              </a:rPr>
              <a:t> https</a:t>
            </a:r>
            <a:r>
              <a:rPr lang="en-US" sz="1100" dirty="0">
                <a:latin typeface="Helvetica"/>
                <a:cs typeface="Helvetica"/>
              </a:rPr>
              <a:t>://aneclecticmind.com/2011/05/06/on-air-vortexes/</a:t>
            </a:r>
            <a:endParaRPr lang="en-US" sz="1100" dirty="0"/>
          </a:p>
          <a:p>
            <a:pPr>
              <a:buNone/>
            </a:pPr>
            <a:r>
              <a:rPr lang="en-US" sz="1100" dirty="0">
                <a:latin typeface="Helvetica"/>
                <a:cs typeface="Helvetica"/>
              </a:rPr>
              <a:t>[26] “Unitas 2023: Osprey Landing,” </a:t>
            </a:r>
            <a:r>
              <a:rPr lang="en-US" sz="1100" i="1" dirty="0">
                <a:latin typeface="Helvetica"/>
                <a:cs typeface="Helvetica"/>
              </a:rPr>
              <a:t>DVIDS</a:t>
            </a:r>
            <a:r>
              <a:rPr lang="en-US" sz="1100" dirty="0">
                <a:latin typeface="Helvetica"/>
                <a:cs typeface="Helvetica"/>
              </a:rPr>
              <a:t> Available: </a:t>
            </a:r>
            <a:r>
              <a:rPr lang="en-US" sz="1100">
                <a:latin typeface="Helvetica"/>
                <a:cs typeface="Helvetica"/>
              </a:rPr>
              <a:t>https://www.dvidshub.net/image/7894927/unitas-2023-osprey-landing</a:t>
            </a:r>
            <a:r>
              <a:rPr lang="en-US" sz="1100" dirty="0">
                <a:latin typeface="Helvetica"/>
                <a:cs typeface="Helvetica"/>
              </a:rPr>
              <a:t>. </a:t>
            </a:r>
            <a:endParaRPr lang="en-US" sz="1100" dirty="0"/>
          </a:p>
          <a:p>
            <a:pPr>
              <a:buNone/>
            </a:pPr>
            <a:endParaRPr lang="en-US" sz="1100" dirty="0"/>
          </a:p>
          <a:p>
            <a:pPr>
              <a:buNone/>
            </a:pPr>
            <a:endParaRPr lang="en-US" sz="1100"/>
          </a:p>
          <a:p>
            <a:pPr>
              <a:buNone/>
            </a:pPr>
            <a:endParaRPr lang="en-US" sz="1100"/>
          </a:p>
          <a:p>
            <a:pPr>
              <a:buNone/>
            </a:pPr>
            <a:endParaRPr lang="en-US" sz="1100"/>
          </a:p>
          <a:p>
            <a:pPr lvl="1">
              <a:spcBef>
                <a:spcPts val="900"/>
              </a:spcBef>
            </a:pPr>
            <a:endParaRPr lang="en-US" altLang="en-US" sz="11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090B6-37AF-F894-28F2-CECD2754F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316422-EBC8-E649-8B6A-EE6C5C6FC539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44F817-90B3-7451-0460-B25AD433DE90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>
                <a:solidFill>
                  <a:schemeClr val="bg1"/>
                </a:solidFill>
              </a:rPr>
              <a:t>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96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1FDFE-6D12-4CF6-0C74-F07F06EB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Helvetica"/>
                <a:cs typeface="Helvetica"/>
              </a:rPr>
              <a:t>Features of the V-22 Osprey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E4E18-5E26-FA84-05FC-64C7DCF74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Helvetica"/>
                <a:cs typeface="Helvetica"/>
              </a:rPr>
              <a:t>  </a:t>
            </a:r>
            <a:endParaRPr lang="en-US">
              <a:cs typeface="Helvetic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E6C0B-A43C-0DD6-FD89-F036C78DC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4</a:t>
            </a:fld>
            <a:r>
              <a:rPr lang="en-US" dirty="0"/>
              <a:t> / 31</a:t>
            </a:r>
          </a:p>
        </p:txBody>
      </p:sp>
      <p:pic>
        <p:nvPicPr>
          <p:cNvPr id="5" name="Picture 4" descr="A white airplane with propellers in the air&#10;&#10;AI-generated content may be incorrect.">
            <a:extLst>
              <a:ext uri="{FF2B5EF4-FFF2-40B4-BE49-F238E27FC236}">
                <a16:creationId xmlns:a16="http://schemas.microsoft.com/office/drawing/2014/main" id="{92FBEEE2-DCE7-C2D2-FFD1-54A89513E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069" y="819509"/>
            <a:ext cx="5582646" cy="33643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DAC1E6-18A6-7F3D-7309-743B7DFFB50C}"/>
              </a:ext>
            </a:extLst>
          </p:cNvPr>
          <p:cNvSpPr txBox="1"/>
          <p:nvPr/>
        </p:nvSpPr>
        <p:spPr>
          <a:xfrm>
            <a:off x="1914919" y="4305981"/>
            <a:ext cx="52789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/>
                <a:ea typeface="ＭＳ Ｐゴシック"/>
                <a:cs typeface="Arial"/>
              </a:rPr>
              <a:t>Bell Boeing V-22 Osprey [21]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4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FF72-C74B-0390-DE57-9B92E5364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Helvetica"/>
                <a:cs typeface="Helvetica"/>
              </a:rPr>
              <a:t>Graph of Casualties </a:t>
            </a:r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DF397-EA45-5240-B02E-E73848EEE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5</a:t>
            </a:fld>
            <a:r>
              <a:rPr lang="en-US" dirty="0"/>
              <a:t> / 31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B1220F-07AB-C2D4-CD79-6877B14D3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524" y="807341"/>
            <a:ext cx="5320952" cy="399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48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D590E-C80F-8FAE-3D3F-5A631A1FA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E9CD2-5E6D-3D8E-F749-C9D266383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209" y="3132590"/>
            <a:ext cx="2759948" cy="3392366"/>
          </a:xfrm>
        </p:spPr>
        <p:txBody>
          <a:bodyPr/>
          <a:lstStyle/>
          <a:p>
            <a:pPr marL="0" indent="0" algn="ctr">
              <a:spcBef>
                <a:spcPts val="900"/>
              </a:spcBef>
              <a:buNone/>
            </a:pPr>
            <a:r>
              <a:rPr lang="en-US" altLang="en-US" sz="1800">
                <a:latin typeface="Helvetica"/>
                <a:cs typeface="Helvetica"/>
              </a:rPr>
              <a:t>Diagram of Vortex Ring State [25]</a:t>
            </a:r>
            <a:endParaRPr lang="en-US" alt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9BEBD-3BE6-F328-C5E8-25391C63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6</a:t>
            </a:fld>
            <a:r>
              <a:rPr lang="en-US" dirty="0"/>
              <a:t> / 31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E4E764-5CA6-6AC4-EDD8-ECD83AE5B4BA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FD928A-A7EB-E2BF-34B2-6510218460D4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>
                <a:solidFill>
                  <a:schemeClr val="bg1"/>
                </a:solidFill>
              </a:rPr>
              <a:t>Vortex Ring State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9A09A0-C693-FEFE-A76E-EC661220643B}"/>
              </a:ext>
            </a:extLst>
          </p:cNvPr>
          <p:cNvSpPr txBox="1">
            <a:spLocks/>
          </p:cNvSpPr>
          <p:nvPr/>
        </p:nvSpPr>
        <p:spPr bwMode="auto">
          <a:xfrm>
            <a:off x="-2013" y="1159439"/>
            <a:ext cx="5783558" cy="314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1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71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144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28650" lvl="1" indent="-285750">
              <a:spcBef>
                <a:spcPts val="900"/>
              </a:spcBef>
              <a:buFont typeface="Wingdings,Sans-Serif"/>
              <a:buChar char="Ø"/>
            </a:pPr>
            <a:r>
              <a:rPr lang="en-US" sz="2800" kern="0">
                <a:latin typeface="Helvetica"/>
                <a:cs typeface="Helvetica"/>
              </a:rPr>
              <a:t>Occurs during landing</a:t>
            </a:r>
            <a:endParaRPr lang="en-US" sz="2800" kern="0">
              <a:cs typeface="Helvetica"/>
            </a:endParaRPr>
          </a:p>
          <a:p>
            <a:pPr marL="628650" lvl="1" indent="-285750">
              <a:spcBef>
                <a:spcPts val="900"/>
              </a:spcBef>
              <a:buFont typeface="Wingdings,Sans-Serif"/>
              <a:buChar char="Ø"/>
            </a:pPr>
            <a:r>
              <a:rPr lang="en-US" sz="2800" kern="0">
                <a:latin typeface="Helvetica"/>
                <a:cs typeface="Helvetica"/>
              </a:rPr>
              <a:t>Pilots approach landing site </a:t>
            </a:r>
            <a:endParaRPr lang="en-US" sz="2800" kern="0"/>
          </a:p>
          <a:p>
            <a:pPr marL="628650" lvl="1" indent="-285750">
              <a:spcBef>
                <a:spcPts val="900"/>
              </a:spcBef>
              <a:buFont typeface="Wingdings,Sans-Serif"/>
              <a:buChar char="Ø"/>
            </a:pPr>
            <a:r>
              <a:rPr lang="en-US" sz="2800" kern="0">
                <a:latin typeface="Helvetica"/>
                <a:cs typeface="Helvetica"/>
              </a:rPr>
              <a:t>Pilot has no control over lift </a:t>
            </a:r>
            <a:endParaRPr lang="en-US" sz="2800" kern="0"/>
          </a:p>
          <a:p>
            <a:pPr marL="628650" lvl="1" indent="-285750">
              <a:spcBef>
                <a:spcPts val="900"/>
              </a:spcBef>
              <a:buFont typeface="Wingdings,Sans-Serif"/>
              <a:buChar char="Ø"/>
            </a:pPr>
            <a:r>
              <a:rPr lang="en-US" sz="2800" kern="0">
                <a:latin typeface="Helvetica"/>
                <a:cs typeface="Helvetica"/>
              </a:rPr>
              <a:t>Free fall feeling to crew </a:t>
            </a:r>
            <a:endParaRPr lang="en-US" sz="2800" kern="0"/>
          </a:p>
          <a:p>
            <a:pPr marL="628650" lvl="1" indent="-285750">
              <a:spcBef>
                <a:spcPts val="900"/>
              </a:spcBef>
              <a:buFont typeface="Wingdings"/>
              <a:buChar char="Ø"/>
            </a:pPr>
            <a:endParaRPr lang="en-US"/>
          </a:p>
        </p:txBody>
      </p:sp>
      <p:pic>
        <p:nvPicPr>
          <p:cNvPr id="5" name="Picture 4" descr="Vortex Ring State">
            <a:extLst>
              <a:ext uri="{FF2B5EF4-FFF2-40B4-BE49-F238E27FC236}">
                <a16:creationId xmlns:a16="http://schemas.microsoft.com/office/drawing/2014/main" id="{F70FD602-1C8A-ED3F-87A7-83EA065DD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995" y="832660"/>
            <a:ext cx="2743200" cy="23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1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38560-DB98-3375-1DAF-43C6F2E61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5ECA9-7264-864D-FCE9-C5D806A1A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Helvetica"/>
                <a:cs typeface="Helvetica"/>
              </a:rPr>
              <a:t>Process of Vortex Ring State</a:t>
            </a:r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BEBCD-C9B6-5080-B4B7-E7FB7B41D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7</a:t>
            </a:fld>
            <a:r>
              <a:rPr lang="en-US" dirty="0"/>
              <a:t> / 31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C52CAF-9848-587E-7F83-D0D41CD9F418}"/>
              </a:ext>
            </a:extLst>
          </p:cNvPr>
          <p:cNvSpPr/>
          <p:nvPr/>
        </p:nvSpPr>
        <p:spPr bwMode="auto">
          <a:xfrm>
            <a:off x="1257300" y="1057667"/>
            <a:ext cx="2362722" cy="119623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Approaches landing too quickly 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51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EBA06-C831-3245-ED0B-A6CD3E74E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E6DC3-F08D-7A09-7D7F-F07CC3212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Helvetica"/>
                <a:cs typeface="Helvetica"/>
              </a:rPr>
              <a:t>Process of Vortex Ring State</a:t>
            </a:r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CDA78-E778-2B21-8110-1C549CC9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8</a:t>
            </a:fld>
            <a:r>
              <a:rPr lang="en-US" dirty="0"/>
              <a:t> / 31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742CB7-FF84-E87D-703D-91FEA5FE1637}"/>
              </a:ext>
            </a:extLst>
          </p:cNvPr>
          <p:cNvSpPr/>
          <p:nvPr/>
        </p:nvSpPr>
        <p:spPr bwMode="auto">
          <a:xfrm>
            <a:off x="1257300" y="1057667"/>
            <a:ext cx="2362722" cy="119623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Approaches landing too quickly 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C9F33A-1F85-0696-416B-72698875C0FC}"/>
              </a:ext>
            </a:extLst>
          </p:cNvPr>
          <p:cNvSpPr/>
          <p:nvPr/>
        </p:nvSpPr>
        <p:spPr bwMode="auto">
          <a:xfrm>
            <a:off x="5610094" y="1057666"/>
            <a:ext cx="2362722" cy="119623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Downwash gets pushed up 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  <a:cs typeface="Arial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7570C8E-E0F3-8F57-116A-29ECCF6253A6}"/>
              </a:ext>
            </a:extLst>
          </p:cNvPr>
          <p:cNvCxnSpPr/>
          <p:nvPr/>
        </p:nvCxnSpPr>
        <p:spPr bwMode="auto">
          <a:xfrm flipV="1">
            <a:off x="3748805" y="1692189"/>
            <a:ext cx="1736421" cy="15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61146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A2BD3-B0B6-E422-8F29-BDE6F95D3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B1C1E-BE21-AF37-E2C9-F88EBCF0E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Helvetica"/>
                <a:cs typeface="Helvetica"/>
              </a:rPr>
              <a:t>Process of Vortex Ring State</a:t>
            </a:r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27860-54CA-E16A-F56B-B20E268A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9</a:t>
            </a:fld>
            <a:r>
              <a:rPr lang="en-US" dirty="0"/>
              <a:t> / 31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A7A258-C400-2B98-890C-9A153276681C}"/>
              </a:ext>
            </a:extLst>
          </p:cNvPr>
          <p:cNvSpPr/>
          <p:nvPr/>
        </p:nvSpPr>
        <p:spPr bwMode="auto">
          <a:xfrm>
            <a:off x="1257300" y="1057667"/>
            <a:ext cx="2362722" cy="119623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Approaches landing too quickly 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087914-6F58-F1AA-D59A-8850FD01D016}"/>
              </a:ext>
            </a:extLst>
          </p:cNvPr>
          <p:cNvSpPr/>
          <p:nvPr/>
        </p:nvSpPr>
        <p:spPr bwMode="auto">
          <a:xfrm>
            <a:off x="5610094" y="1057666"/>
            <a:ext cx="2362722" cy="119623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Downwash gets pushed up 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  <a:cs typeface="Arial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030CB78-2BFD-5F86-8F65-F2EE3336F6EE}"/>
              </a:ext>
            </a:extLst>
          </p:cNvPr>
          <p:cNvCxnSpPr/>
          <p:nvPr/>
        </p:nvCxnSpPr>
        <p:spPr bwMode="auto">
          <a:xfrm flipV="1">
            <a:off x="3748805" y="1692189"/>
            <a:ext cx="1736421" cy="15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BCDE9AE-3FAE-052B-789F-9F9AA8CEF7F6}"/>
              </a:ext>
            </a:extLst>
          </p:cNvPr>
          <p:cNvSpPr/>
          <p:nvPr/>
        </p:nvSpPr>
        <p:spPr bwMode="auto">
          <a:xfrm>
            <a:off x="5613748" y="2940224"/>
            <a:ext cx="2362722" cy="119623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Downwash wraps around airfoil  </a:t>
            </a:r>
            <a:endParaRPr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  <a:cs typeface="Arial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651CD4-4833-4F8E-61F6-234FEC9F91DA}"/>
              </a:ext>
            </a:extLst>
          </p:cNvPr>
          <p:cNvCxnSpPr>
            <a:cxnSpLocks/>
          </p:cNvCxnSpPr>
          <p:nvPr/>
        </p:nvCxnSpPr>
        <p:spPr bwMode="auto">
          <a:xfrm flipH="1">
            <a:off x="6792630" y="2351369"/>
            <a:ext cx="1563" cy="4446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0093650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hout blue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EB2D5380FE2F4D930C6B565C2D1F91" ma:contentTypeVersion="11" ma:contentTypeDescription="Create a new document." ma:contentTypeScope="" ma:versionID="7bb4524a6491913e10d18d3264613d60">
  <xsd:schema xmlns:xsd="http://www.w3.org/2001/XMLSchema" xmlns:xs="http://www.w3.org/2001/XMLSchema" xmlns:p="http://schemas.microsoft.com/office/2006/metadata/properties" xmlns:ns2="f68cf9e0-88e1-4f3b-adb3-cd048a316fce" xmlns:ns3="45189c86-d200-4f8e-8ba3-644445031606" targetNamespace="http://schemas.microsoft.com/office/2006/metadata/properties" ma:root="true" ma:fieldsID="fe491e7097e791f756d1677c32534ef1" ns2:_="" ns3:_="">
    <xsd:import namespace="f68cf9e0-88e1-4f3b-adb3-cd048a316fce"/>
    <xsd:import namespace="45189c86-d200-4f8e-8ba3-6444450316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cf9e0-88e1-4f3b-adb3-cd048a316fc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189c86-d200-4f8e-8ba3-6444450316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F3348E-F4F4-4BE8-8083-AA7D450E2F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14BE1A-A2C4-4862-8AD0-8BDC37D6A979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E561E29E-EE55-4BBB-A007-996871FAB725}">
  <ds:schemaRefs>
    <ds:schemaRef ds:uri="45189c86-d200-4f8e-8ba3-644445031606"/>
    <ds:schemaRef ds:uri="f68cf9e0-88e1-4f3b-adb3-cd048a316fc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60d75c77-bd34-4913-a57b-a2c045419167}" enabled="0" method="" siteId="{60d75c77-bd34-4913-a57b-a2c04541916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1725</Words>
  <Application>Microsoft Office PowerPoint</Application>
  <PresentationFormat>On-screen Show (16:9)</PresentationFormat>
  <Paragraphs>258</Paragraphs>
  <Slides>37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ＭＳ Ｐゴシック</vt:lpstr>
      <vt:lpstr>Arial</vt:lpstr>
      <vt:lpstr>Helvetica</vt:lpstr>
      <vt:lpstr>Times</vt:lpstr>
      <vt:lpstr>Wingdings</vt:lpstr>
      <vt:lpstr>Wingdings,Sans-Serif</vt:lpstr>
      <vt:lpstr>Blank Presentation</vt:lpstr>
      <vt:lpstr>Without blue banner</vt:lpstr>
      <vt:lpstr>PowerPoint Presentation</vt:lpstr>
      <vt:lpstr>PowerPoint Presentation</vt:lpstr>
      <vt:lpstr>PowerPoint Presentation</vt:lpstr>
      <vt:lpstr>Features of the V-22 Osprey</vt:lpstr>
      <vt:lpstr>Graph of Casualties </vt:lpstr>
      <vt:lpstr>PowerPoint Presentation</vt:lpstr>
      <vt:lpstr>Process of Vortex Ring State</vt:lpstr>
      <vt:lpstr>Process of Vortex Ring State</vt:lpstr>
      <vt:lpstr>Process of Vortex Ring State</vt:lpstr>
      <vt:lpstr>Process of Vortex Ring State</vt:lpstr>
      <vt:lpstr>PowerPoint Presentation</vt:lpstr>
      <vt:lpstr>Vortex ring state recovery </vt:lpstr>
      <vt:lpstr>PowerPoint Presentation</vt:lpstr>
      <vt:lpstr>PowerPoint Presentation</vt:lpstr>
      <vt:lpstr>PowerPoint Presentation</vt:lpstr>
      <vt:lpstr>PowerPoint Presentation</vt:lpstr>
      <vt:lpstr>How Hard Clutch Engagements Occurs</vt:lpstr>
      <vt:lpstr>How Hard Clutch Engagements Occurs</vt:lpstr>
      <vt:lpstr>How Hard Clutch Engagements Occurs</vt:lpstr>
      <vt:lpstr>How Hard Clutch Engagements Occurs</vt:lpstr>
      <vt:lpstr>PowerPoint Presentation</vt:lpstr>
      <vt:lpstr>PowerPoint Presentation</vt:lpstr>
      <vt:lpstr>PowerPoint Presentation</vt:lpstr>
      <vt:lpstr>Direct Responses to the Concerns</vt:lpstr>
      <vt:lpstr>Direct Responses to the Concerns</vt:lpstr>
      <vt:lpstr>Direct Responses to the Concerns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Bill Seymore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Seymore</dc:creator>
  <cp:lastModifiedBy>EMILY MARSHALL</cp:lastModifiedBy>
  <cp:revision>62</cp:revision>
  <cp:lastPrinted>2018-09-25T14:02:34Z</cp:lastPrinted>
  <dcterms:modified xsi:type="dcterms:W3CDTF">2025-04-03T01:50:31Z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0x01010068EB2D5380FE2F4D930C6B565C2D1F91</vt:lpwstr>
  </property>
</Properties>
</file>