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A4A27B2-E6EF-4180-B55B-B4D21A36FD1A}">
  <a:tblStyle styleId="{3A4A27B2-E6EF-4180-B55B-B4D21A36FD1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47388f9116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347388f9116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47c656fb9e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47c656fb9e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47c656fb9e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47c656fb9e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473eee7b9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473eee7b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47388f9116_4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47388f9116_4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47388f911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47388f911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47388f9116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47388f9116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47c656fb9e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47c656fb9e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47388f9116_4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47388f9116_4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47388f9116_4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47388f9116_4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47388f9116_4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47388f9116_4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47388f9116_2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47388f9116_2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47388f9116_4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47388f9116_4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47388f9116_4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347388f9116_4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47c656fb9e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347c656fb9e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47c656fb9e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347c656fb9e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47c656fb9e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347c656fb9e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47c656fb9e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347c656fb9e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473eee7b93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473eee7b9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47388f911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47388f911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47c656fb9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47c656fb9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47388f9116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47388f9116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47388f9116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47388f9116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47388f9116_4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47388f9116_4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473eee7b9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473eee7b9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7">
  <p:cSld name="TITLE_AND_BODY_27">
    <p:spTree>
      <p:nvGrpSpPr>
        <p:cNvPr id="51" name="Shape 51"/>
        <p:cNvGrpSpPr/>
        <p:nvPr/>
      </p:nvGrpSpPr>
      <p:grpSpPr>
        <a:xfrm>
          <a:off x="0" y="0"/>
          <a:ext cx="0" cy="0"/>
          <a:chOff x="0" y="0"/>
          <a:chExt cx="0" cy="0"/>
        </a:xfrm>
      </p:grpSpPr>
      <p:sp>
        <p:nvSpPr>
          <p:cNvPr id="52" name="Google Shape;52;p13"/>
          <p:cNvSpPr txBox="1"/>
          <p:nvPr>
            <p:ph type="title"/>
          </p:nvPr>
        </p:nvSpPr>
        <p:spPr>
          <a:xfrm>
            <a:off x="311700" y="158400"/>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3" name="Google Shape;53;p1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4" name="Google Shape;54;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rotWithShape="1">
          <a:blip r:embed="rId1">
            <a:alphaModFix/>
          </a:blip>
          <a:srcRect b="82429" l="0" r="0" t="0"/>
          <a:stretch/>
        </p:blipFill>
        <p:spPr>
          <a:xfrm>
            <a:off x="0" y="0"/>
            <a:ext cx="9144000" cy="10041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13.png"/><Relationship Id="rId6"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 name="Shape 58"/>
        <p:cNvGrpSpPr/>
        <p:nvPr/>
      </p:nvGrpSpPr>
      <p:grpSpPr>
        <a:xfrm>
          <a:off x="0" y="0"/>
          <a:ext cx="0" cy="0"/>
          <a:chOff x="0" y="0"/>
          <a:chExt cx="0" cy="0"/>
        </a:xfrm>
      </p:grpSpPr>
      <p:pic>
        <p:nvPicPr>
          <p:cNvPr id="59" name="Google Shape;59;p14"/>
          <p:cNvPicPr preferRelativeResize="0"/>
          <p:nvPr/>
        </p:nvPicPr>
        <p:blipFill rotWithShape="1">
          <a:blip r:embed="rId4">
            <a:alphaModFix/>
          </a:blip>
          <a:srcRect b="0" l="-2613" r="-1499" t="0"/>
          <a:stretch/>
        </p:blipFill>
        <p:spPr>
          <a:xfrm>
            <a:off x="595500" y="315500"/>
            <a:ext cx="1848474" cy="1124274"/>
          </a:xfrm>
          <a:prstGeom prst="rect">
            <a:avLst/>
          </a:prstGeom>
          <a:noFill/>
          <a:ln>
            <a:noFill/>
          </a:ln>
        </p:spPr>
      </p:pic>
      <p:sp>
        <p:nvSpPr>
          <p:cNvPr id="60" name="Google Shape;60;p14"/>
          <p:cNvSpPr txBox="1"/>
          <p:nvPr/>
        </p:nvSpPr>
        <p:spPr>
          <a:xfrm>
            <a:off x="1776750" y="2817300"/>
            <a:ext cx="55905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chemeClr val="lt1"/>
                </a:solidFill>
                <a:latin typeface="Times New Roman"/>
                <a:ea typeface="Times New Roman"/>
                <a:cs typeface="Times New Roman"/>
                <a:sym typeface="Times New Roman"/>
              </a:rPr>
              <a:t>Project OUROBOROS: Material Selection Process for a Low-Power Magnetically Shielded Hall Thruster</a:t>
            </a:r>
            <a:endParaRPr sz="2400">
              <a:solidFill>
                <a:schemeClr val="lt1"/>
              </a:solidFill>
              <a:latin typeface="Times New Roman"/>
              <a:ea typeface="Times New Roman"/>
              <a:cs typeface="Times New Roman"/>
              <a:sym typeface="Times New Roman"/>
            </a:endParaRPr>
          </a:p>
        </p:txBody>
      </p:sp>
      <p:sp>
        <p:nvSpPr>
          <p:cNvPr id="61" name="Google Shape;61;p14"/>
          <p:cNvSpPr txBox="1"/>
          <p:nvPr/>
        </p:nvSpPr>
        <p:spPr>
          <a:xfrm>
            <a:off x="2814750" y="4221800"/>
            <a:ext cx="35145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Times New Roman"/>
                <a:ea typeface="Times New Roman"/>
                <a:cs typeface="Times New Roman"/>
                <a:sym typeface="Times New Roman"/>
              </a:rPr>
              <a:t>Christopher Shiffer, Cameron Rodewald, Isaiah Boyd, </a:t>
            </a:r>
            <a:r>
              <a:rPr b="1" lang="en">
                <a:solidFill>
                  <a:schemeClr val="lt1"/>
                </a:solidFill>
                <a:latin typeface="Times New Roman"/>
                <a:ea typeface="Times New Roman"/>
                <a:cs typeface="Times New Roman"/>
                <a:sym typeface="Times New Roman"/>
              </a:rPr>
              <a:t>Michael</a:t>
            </a:r>
            <a:r>
              <a:rPr b="1" lang="en">
                <a:solidFill>
                  <a:schemeClr val="lt1"/>
                </a:solidFill>
                <a:latin typeface="Times New Roman"/>
                <a:ea typeface="Times New Roman"/>
                <a:cs typeface="Times New Roman"/>
                <a:sym typeface="Times New Roman"/>
              </a:rPr>
              <a:t> Fox</a:t>
            </a:r>
            <a:endParaRPr b="1">
              <a:solidFill>
                <a:schemeClr val="lt1"/>
              </a:solidFill>
              <a:latin typeface="Times New Roman"/>
              <a:ea typeface="Times New Roman"/>
              <a:cs typeface="Times New Roman"/>
              <a:sym typeface="Times New Roman"/>
            </a:endParaRPr>
          </a:p>
        </p:txBody>
      </p:sp>
      <p:pic>
        <p:nvPicPr>
          <p:cNvPr id="62" name="Google Shape;62;p14"/>
          <p:cNvPicPr preferRelativeResize="0"/>
          <p:nvPr/>
        </p:nvPicPr>
        <p:blipFill rotWithShape="1">
          <a:blip r:embed="rId5">
            <a:alphaModFix/>
          </a:blip>
          <a:srcRect b="49" l="0" r="0" t="49"/>
          <a:stretch/>
        </p:blipFill>
        <p:spPr>
          <a:xfrm>
            <a:off x="29844902" y="41009249"/>
            <a:ext cx="1848474" cy="1939502"/>
          </a:xfrm>
          <a:prstGeom prst="rect">
            <a:avLst/>
          </a:prstGeom>
          <a:noFill/>
          <a:ln>
            <a:noFill/>
          </a:ln>
        </p:spPr>
      </p:pic>
      <p:pic>
        <p:nvPicPr>
          <p:cNvPr id="63" name="Google Shape;63;p14"/>
          <p:cNvPicPr preferRelativeResize="0"/>
          <p:nvPr/>
        </p:nvPicPr>
        <p:blipFill rotWithShape="1">
          <a:blip r:embed="rId5">
            <a:alphaModFix/>
          </a:blip>
          <a:srcRect b="49" l="0" r="0" t="49"/>
          <a:stretch/>
        </p:blipFill>
        <p:spPr>
          <a:xfrm>
            <a:off x="3554839" y="437250"/>
            <a:ext cx="2034322" cy="21345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2251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0555"/>
              <a:buFont typeface="Arial"/>
              <a:buNone/>
            </a:pPr>
            <a:r>
              <a:rPr lang="en" sz="3600">
                <a:solidFill>
                  <a:schemeClr val="lt1"/>
                </a:solidFill>
                <a:latin typeface="Times New Roman"/>
                <a:ea typeface="Times New Roman"/>
                <a:cs typeface="Times New Roman"/>
                <a:sym typeface="Times New Roman"/>
              </a:rPr>
              <a:t>Thermal</a:t>
            </a:r>
            <a:r>
              <a:rPr lang="en" sz="3600">
                <a:solidFill>
                  <a:schemeClr val="lt1"/>
                </a:solidFill>
                <a:latin typeface="Times New Roman"/>
                <a:ea typeface="Times New Roman"/>
                <a:cs typeface="Times New Roman"/>
                <a:sym typeface="Times New Roman"/>
              </a:rPr>
              <a:t> Properties</a:t>
            </a:r>
            <a:endParaRPr/>
          </a:p>
        </p:txBody>
      </p:sp>
      <p:sp>
        <p:nvSpPr>
          <p:cNvPr id="125" name="Google Shape;125;p23"/>
          <p:cNvSpPr txBox="1"/>
          <p:nvPr>
            <p:ph idx="1" type="body"/>
          </p:nvPr>
        </p:nvSpPr>
        <p:spPr>
          <a:xfrm>
            <a:off x="311700" y="1152475"/>
            <a:ext cx="8520600" cy="364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solidFill>
                  <a:schemeClr val="dk1"/>
                </a:solidFill>
                <a:latin typeface="Times New Roman"/>
                <a:ea typeface="Times New Roman"/>
                <a:cs typeface="Times New Roman"/>
                <a:sym typeface="Times New Roman"/>
              </a:rPr>
              <a:t>Various sources have put the temperature of the plasma in the chamber at 600 degrees Celsius, and with the nature of the reaction, the temperature load will be nearly instantaneous. Therefore, it is necessary to utilize a material that has both good thermal stability, and resistance to thermal shock. Aluminum Silicate ceramic is not the ideal choice, however, its material properties do meet these requirements.</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lang="en" sz="1600">
                <a:solidFill>
                  <a:schemeClr val="dk1"/>
                </a:solidFill>
                <a:latin typeface="Times New Roman"/>
                <a:ea typeface="Times New Roman"/>
                <a:cs typeface="Times New Roman"/>
                <a:sym typeface="Times New Roman"/>
              </a:rPr>
              <a:t>Aluminum Silicate Thermal Properties:</a:t>
            </a:r>
            <a:endParaRPr sz="1600">
              <a:solidFill>
                <a:schemeClr val="dk1"/>
              </a:solidFill>
              <a:latin typeface="Times New Roman"/>
              <a:ea typeface="Times New Roman"/>
              <a:cs typeface="Times New Roman"/>
              <a:sym typeface="Times New Roman"/>
            </a:endParaRPr>
          </a:p>
          <a:p>
            <a:pPr indent="-330200" lvl="0" marL="457200" rtl="0" algn="l">
              <a:spcBef>
                <a:spcPts val="120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Thermal Conductivity: 4 W/mK</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Coefficient of Thermal Expansion: 5E-6 / C</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Maximum working temperature: 1600 degrees C</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2251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0555"/>
              <a:buFont typeface="Arial"/>
              <a:buNone/>
            </a:pPr>
            <a:r>
              <a:rPr lang="en" sz="3600">
                <a:solidFill>
                  <a:schemeClr val="lt1"/>
                </a:solidFill>
                <a:latin typeface="Times New Roman"/>
                <a:ea typeface="Times New Roman"/>
                <a:cs typeface="Times New Roman"/>
                <a:sym typeface="Times New Roman"/>
              </a:rPr>
              <a:t>Secondary Electron Emission and Ion Sputtering</a:t>
            </a:r>
            <a:endParaRPr/>
          </a:p>
        </p:txBody>
      </p:sp>
      <p:sp>
        <p:nvSpPr>
          <p:cNvPr id="131" name="Google Shape;131;p24"/>
          <p:cNvSpPr txBox="1"/>
          <p:nvPr>
            <p:ph idx="1" type="body"/>
          </p:nvPr>
        </p:nvSpPr>
        <p:spPr>
          <a:xfrm>
            <a:off x="311700" y="1152475"/>
            <a:ext cx="8520600" cy="12846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6400">
                <a:solidFill>
                  <a:schemeClr val="dk1"/>
                </a:solidFill>
                <a:latin typeface="Times New Roman"/>
                <a:ea typeface="Times New Roman"/>
                <a:cs typeface="Times New Roman"/>
                <a:sym typeface="Times New Roman"/>
              </a:rPr>
              <a:t>The discharge channel’s two most important factors are the secondary electron emission, which influences the efficiency of the thruster via excess electron emissions, and Ion sputtering which is </a:t>
            </a:r>
            <a:r>
              <a:rPr lang="en" sz="6400">
                <a:solidFill>
                  <a:schemeClr val="dk1"/>
                </a:solidFill>
                <a:latin typeface="Times New Roman"/>
                <a:ea typeface="Times New Roman"/>
                <a:cs typeface="Times New Roman"/>
                <a:sym typeface="Times New Roman"/>
              </a:rPr>
              <a:t>basically</a:t>
            </a:r>
            <a:r>
              <a:rPr lang="en" sz="6400">
                <a:solidFill>
                  <a:schemeClr val="dk1"/>
                </a:solidFill>
                <a:latin typeface="Times New Roman"/>
                <a:ea typeface="Times New Roman"/>
                <a:cs typeface="Times New Roman"/>
                <a:sym typeface="Times New Roman"/>
              </a:rPr>
              <a:t> erosion of the walls when ions hit them. Boron Nitride is usually the first choice for hall thruster construction due to its more favorable stats in these two categories as seen below.</a:t>
            </a:r>
            <a:endParaRPr sz="6400">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
        <p:nvSpPr>
          <p:cNvPr id="132" name="Google Shape;132;p24"/>
          <p:cNvSpPr txBox="1"/>
          <p:nvPr/>
        </p:nvSpPr>
        <p:spPr>
          <a:xfrm>
            <a:off x="311700" y="3047150"/>
            <a:ext cx="2633400" cy="25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Times New Roman"/>
                <a:ea typeface="Times New Roman"/>
                <a:cs typeface="Times New Roman"/>
                <a:sym typeface="Times New Roman"/>
              </a:rPr>
              <a:t>Aluminum Silicate:</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Decent Secondary electron emission </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Poor Ion Sputtering performance </a:t>
            </a:r>
            <a:endParaRPr sz="16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t/>
            </a:r>
            <a:endParaRPr sz="1600">
              <a:solidFill>
                <a:schemeClr val="dk2"/>
              </a:solidFill>
            </a:endParaRPr>
          </a:p>
        </p:txBody>
      </p:sp>
      <p:sp>
        <p:nvSpPr>
          <p:cNvPr id="133" name="Google Shape;133;p24"/>
          <p:cNvSpPr txBox="1"/>
          <p:nvPr/>
        </p:nvSpPr>
        <p:spPr>
          <a:xfrm>
            <a:off x="2842875" y="3038600"/>
            <a:ext cx="3146700" cy="256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Times New Roman"/>
                <a:ea typeface="Times New Roman"/>
                <a:cs typeface="Times New Roman"/>
                <a:sym typeface="Times New Roman"/>
              </a:rPr>
              <a:t>Boron Nitride:</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Excellent secondary electron emission values.</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Excellent ion sputtering performance.</a:t>
            </a:r>
            <a:endParaRPr sz="1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600">
              <a:solidFill>
                <a:schemeClr val="dk2"/>
              </a:solidFill>
              <a:latin typeface="Times New Roman"/>
              <a:ea typeface="Times New Roman"/>
              <a:cs typeface="Times New Roman"/>
              <a:sym typeface="Times New Roman"/>
            </a:endParaRPr>
          </a:p>
        </p:txBody>
      </p:sp>
      <p:pic>
        <p:nvPicPr>
          <p:cNvPr id="134" name="Google Shape;134;p24"/>
          <p:cNvPicPr preferRelativeResize="0"/>
          <p:nvPr/>
        </p:nvPicPr>
        <p:blipFill rotWithShape="1">
          <a:blip r:embed="rId3">
            <a:alphaModFix/>
          </a:blip>
          <a:srcRect b="10517" l="32049" r="15547" t="23497"/>
          <a:stretch/>
        </p:blipFill>
        <p:spPr>
          <a:xfrm>
            <a:off x="5683426" y="2437075"/>
            <a:ext cx="3222525" cy="2158225"/>
          </a:xfrm>
          <a:prstGeom prst="rect">
            <a:avLst/>
          </a:prstGeom>
          <a:noFill/>
          <a:ln>
            <a:noFill/>
          </a:ln>
        </p:spPr>
      </p:pic>
      <p:sp>
        <p:nvSpPr>
          <p:cNvPr id="135" name="Google Shape;135;p24"/>
          <p:cNvSpPr txBox="1"/>
          <p:nvPr/>
        </p:nvSpPr>
        <p:spPr>
          <a:xfrm>
            <a:off x="6448825" y="4461200"/>
            <a:ext cx="2194200" cy="25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Times New Roman"/>
                <a:ea typeface="Times New Roman"/>
                <a:cs typeface="Times New Roman"/>
                <a:sym typeface="Times New Roman"/>
              </a:rPr>
              <a:t>Ref. [1]</a:t>
            </a:r>
            <a:endParaRPr sz="1200">
              <a:solidFill>
                <a:schemeClr val="dk2"/>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ph type="title"/>
          </p:nvPr>
        </p:nvSpPr>
        <p:spPr>
          <a:xfrm>
            <a:off x="311700" y="2251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0555"/>
              <a:buFont typeface="Arial"/>
              <a:buNone/>
            </a:pPr>
            <a:r>
              <a:rPr lang="en" sz="3600">
                <a:solidFill>
                  <a:schemeClr val="lt1"/>
                </a:solidFill>
                <a:latin typeface="Times New Roman"/>
                <a:ea typeface="Times New Roman"/>
                <a:cs typeface="Times New Roman"/>
                <a:sym typeface="Times New Roman"/>
              </a:rPr>
              <a:t>Manufacturability and Cost</a:t>
            </a:r>
            <a:endParaRPr/>
          </a:p>
        </p:txBody>
      </p:sp>
      <p:sp>
        <p:nvSpPr>
          <p:cNvPr id="141" name="Google Shape;141;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Aluminum Silicate is not an ideal choice for our thruster, however, it is one of the only machinable ceramics that can be readily bought in the dimensions needed. UAH facilities are available to our team to be able to machine the discharge channel, and there are multiple companies that offer it in the base dimensions. </a:t>
            </a:r>
            <a:endParaRPr>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lang="en">
                <a:solidFill>
                  <a:schemeClr val="dk1"/>
                </a:solidFill>
                <a:latin typeface="Times New Roman"/>
                <a:ea typeface="Times New Roman"/>
                <a:cs typeface="Times New Roman"/>
                <a:sym typeface="Times New Roman"/>
              </a:rPr>
              <a:t>Boron Nitride is often only available from niche suppliers, and is incredibly expensive in contrast to the rest of the thruster materials. However, it is easier to machine, and it is a better material for this application in every other respect. </a:t>
            </a:r>
            <a:endParaRPr>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rPr lang="en">
                <a:solidFill>
                  <a:schemeClr val="dk1"/>
                </a:solidFill>
                <a:latin typeface="Times New Roman"/>
                <a:ea typeface="Times New Roman"/>
                <a:cs typeface="Times New Roman"/>
                <a:sym typeface="Times New Roman"/>
              </a:rPr>
              <a:t>Due to our budget however, Aluminum Silicate will meet the base requirements for our first iteration.</a:t>
            </a:r>
            <a:endParaRPr>
              <a:solidFill>
                <a:schemeClr val="dk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5" name="Shape 145"/>
        <p:cNvGrpSpPr/>
        <p:nvPr/>
      </p:nvGrpSpPr>
      <p:grpSpPr>
        <a:xfrm>
          <a:off x="0" y="0"/>
          <a:ext cx="0" cy="0"/>
          <a:chOff x="0" y="0"/>
          <a:chExt cx="0" cy="0"/>
        </a:xfrm>
      </p:grpSpPr>
      <p:sp>
        <p:nvSpPr>
          <p:cNvPr id="146" name="Google Shape;146;p26"/>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solidFill>
                  <a:schemeClr val="lt1"/>
                </a:solidFill>
                <a:latin typeface="Times New Roman"/>
                <a:ea typeface="Times New Roman"/>
                <a:cs typeface="Times New Roman"/>
                <a:sym typeface="Times New Roman"/>
              </a:rPr>
              <a:t>Magnetic Circuit Overview and Material Selection</a:t>
            </a:r>
            <a:endParaRPr>
              <a:solidFill>
                <a:schemeClr val="lt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27"/>
          <p:cNvPicPr preferRelativeResize="0"/>
          <p:nvPr/>
        </p:nvPicPr>
        <p:blipFill rotWithShape="1">
          <a:blip r:embed="rId3">
            <a:alphaModFix/>
          </a:blip>
          <a:srcRect b="82429" l="0" r="0" t="0"/>
          <a:stretch/>
        </p:blipFill>
        <p:spPr>
          <a:xfrm>
            <a:off x="0" y="0"/>
            <a:ext cx="9144000" cy="1004150"/>
          </a:xfrm>
          <a:prstGeom prst="rect">
            <a:avLst/>
          </a:prstGeom>
          <a:noFill/>
          <a:ln>
            <a:noFill/>
          </a:ln>
        </p:spPr>
      </p:pic>
      <p:sp>
        <p:nvSpPr>
          <p:cNvPr id="152" name="Google Shape;152;p27"/>
          <p:cNvSpPr txBox="1"/>
          <p:nvPr>
            <p:ph idx="1" type="body"/>
          </p:nvPr>
        </p:nvSpPr>
        <p:spPr>
          <a:xfrm>
            <a:off x="311700" y="1152475"/>
            <a:ext cx="6384900" cy="378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Single Particle Motion in a </a:t>
            </a:r>
            <a:r>
              <a:rPr lang="en">
                <a:solidFill>
                  <a:schemeClr val="dk1"/>
                </a:solidFill>
                <a:latin typeface="Times New Roman"/>
                <a:ea typeface="Times New Roman"/>
                <a:cs typeface="Times New Roman"/>
                <a:sym typeface="Times New Roman"/>
              </a:rPr>
              <a:t>magnetic</a:t>
            </a:r>
            <a:r>
              <a:rPr lang="en">
                <a:solidFill>
                  <a:schemeClr val="dk1"/>
                </a:solidFill>
                <a:latin typeface="Times New Roman"/>
                <a:ea typeface="Times New Roman"/>
                <a:cs typeface="Times New Roman"/>
                <a:sym typeface="Times New Roman"/>
              </a:rPr>
              <a:t> field:</a:t>
            </a:r>
            <a:endParaRPr>
              <a:solidFill>
                <a:schemeClr val="dk1"/>
              </a:solidFill>
              <a:latin typeface="Times New Roman"/>
              <a:ea typeface="Times New Roman"/>
              <a:cs typeface="Times New Roman"/>
              <a:sym typeface="Times New Roman"/>
            </a:endParaRPr>
          </a:p>
          <a:p>
            <a:pPr indent="-330200" lvl="0" marL="457200" rtl="0" algn="l">
              <a:spcBef>
                <a:spcPts val="120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A charge with velocity v with no E-field will experience no work due to the magnetic field. It will experience a force,</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600">
              <a:latin typeface="Times New Roman"/>
              <a:ea typeface="Times New Roman"/>
              <a:cs typeface="Times New Roman"/>
              <a:sym typeface="Times New Roman"/>
            </a:endParaRPr>
          </a:p>
          <a:p>
            <a:pPr indent="-330200" lvl="0" marL="457200" rtl="0" algn="l">
              <a:spcBef>
                <a:spcPts val="120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Due to F being orthogonal to v, the magnitude of velocity is not changed, </a:t>
            </a:r>
            <a:r>
              <a:rPr lang="en" sz="1600">
                <a:solidFill>
                  <a:schemeClr val="dk1"/>
                </a:solidFill>
                <a:latin typeface="Times New Roman"/>
                <a:ea typeface="Times New Roman"/>
                <a:cs typeface="Times New Roman"/>
                <a:sym typeface="Times New Roman"/>
              </a:rPr>
              <a:t>however, the direction is. Therefore the charged particles spin around the magnetic field lines at a certain distance and frequency.</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This allows us to “trap” electrons for a period of time at the thruster exit plane and create a plasma.</a:t>
            </a:r>
            <a:endParaRPr sz="1600">
              <a:solidFill>
                <a:schemeClr val="dk1"/>
              </a:solidFill>
              <a:latin typeface="Times New Roman"/>
              <a:ea typeface="Times New Roman"/>
              <a:cs typeface="Times New Roman"/>
              <a:sym typeface="Times New Roman"/>
            </a:endParaRPr>
          </a:p>
        </p:txBody>
      </p:sp>
      <p:pic>
        <p:nvPicPr>
          <p:cNvPr id="153" name="Google Shape;153;p27"/>
          <p:cNvPicPr preferRelativeResize="0"/>
          <p:nvPr/>
        </p:nvPicPr>
        <p:blipFill>
          <a:blip r:embed="rId4">
            <a:alphaModFix/>
          </a:blip>
          <a:stretch>
            <a:fillRect/>
          </a:stretch>
        </p:blipFill>
        <p:spPr>
          <a:xfrm>
            <a:off x="2519700" y="2338975"/>
            <a:ext cx="1473575" cy="465550"/>
          </a:xfrm>
          <a:prstGeom prst="rect">
            <a:avLst/>
          </a:prstGeom>
          <a:noFill/>
          <a:ln>
            <a:noFill/>
          </a:ln>
        </p:spPr>
      </p:pic>
      <p:pic>
        <p:nvPicPr>
          <p:cNvPr id="154" name="Google Shape;154;p27" title="magonparticle.png"/>
          <p:cNvPicPr preferRelativeResize="0"/>
          <p:nvPr/>
        </p:nvPicPr>
        <p:blipFill>
          <a:blip r:embed="rId5">
            <a:alphaModFix/>
          </a:blip>
          <a:stretch>
            <a:fillRect/>
          </a:stretch>
        </p:blipFill>
        <p:spPr>
          <a:xfrm>
            <a:off x="6696620" y="1270425"/>
            <a:ext cx="2135675" cy="2602650"/>
          </a:xfrm>
          <a:prstGeom prst="rect">
            <a:avLst/>
          </a:prstGeom>
          <a:noFill/>
          <a:ln>
            <a:noFill/>
          </a:ln>
        </p:spPr>
      </p:pic>
      <p:sp>
        <p:nvSpPr>
          <p:cNvPr id="155" name="Google Shape;155;p27"/>
          <p:cNvSpPr txBox="1"/>
          <p:nvPr/>
        </p:nvSpPr>
        <p:spPr>
          <a:xfrm>
            <a:off x="311700" y="217375"/>
            <a:ext cx="55068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chemeClr val="lt1"/>
                </a:solidFill>
                <a:latin typeface="Times New Roman"/>
                <a:ea typeface="Times New Roman"/>
                <a:cs typeface="Times New Roman"/>
                <a:sym typeface="Times New Roman"/>
              </a:rPr>
              <a:t>Magnetic Circuit Overview: Theory</a:t>
            </a:r>
            <a:endParaRPr sz="2500">
              <a:solidFill>
                <a:schemeClr val="lt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The Magnetic circuit is designed in such a way that the majority of the field lines do not terminate on the walls of the discharge chamber. Instead they form a cup which bends around the walls, keeping plasma from forming on the walls. This is achieved through a the use of screens and pole length in order to manipulate the field into the desired </a:t>
            </a:r>
            <a:r>
              <a:rPr lang="en">
                <a:solidFill>
                  <a:schemeClr val="dk1"/>
                </a:solidFill>
                <a:latin typeface="Times New Roman"/>
                <a:ea typeface="Times New Roman"/>
                <a:cs typeface="Times New Roman"/>
                <a:sym typeface="Times New Roman"/>
              </a:rPr>
              <a:t>shape.</a:t>
            </a:r>
            <a:endParaRPr>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latin typeface="Times New Roman"/>
              <a:ea typeface="Times New Roman"/>
              <a:cs typeface="Times New Roman"/>
              <a:sym typeface="Times New Roman"/>
            </a:endParaRPr>
          </a:p>
        </p:txBody>
      </p:sp>
      <p:pic>
        <p:nvPicPr>
          <p:cNvPr id="161" name="Google Shape;161;p28"/>
          <p:cNvPicPr preferRelativeResize="0"/>
          <p:nvPr/>
        </p:nvPicPr>
        <p:blipFill rotWithShape="1">
          <a:blip r:embed="rId3">
            <a:alphaModFix/>
          </a:blip>
          <a:srcRect b="82429" l="0" r="0" t="0"/>
          <a:stretch/>
        </p:blipFill>
        <p:spPr>
          <a:xfrm>
            <a:off x="0" y="0"/>
            <a:ext cx="9144000" cy="1004150"/>
          </a:xfrm>
          <a:prstGeom prst="rect">
            <a:avLst/>
          </a:prstGeom>
          <a:noFill/>
          <a:ln>
            <a:noFill/>
          </a:ln>
        </p:spPr>
      </p:pic>
      <p:sp>
        <p:nvSpPr>
          <p:cNvPr id="162" name="Google Shape;162;p28"/>
          <p:cNvSpPr txBox="1"/>
          <p:nvPr/>
        </p:nvSpPr>
        <p:spPr>
          <a:xfrm>
            <a:off x="311700" y="217375"/>
            <a:ext cx="77361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chemeClr val="lt1"/>
                </a:solidFill>
                <a:latin typeface="Times New Roman"/>
                <a:ea typeface="Times New Roman"/>
                <a:cs typeface="Times New Roman"/>
                <a:sym typeface="Times New Roman"/>
              </a:rPr>
              <a:t>Magnetic Circuit Overview: Hall Thruster Application</a:t>
            </a:r>
            <a:endParaRPr sz="2500">
              <a:solidFill>
                <a:schemeClr val="lt1"/>
              </a:solidFill>
              <a:latin typeface="Times New Roman"/>
              <a:ea typeface="Times New Roman"/>
              <a:cs typeface="Times New Roman"/>
              <a:sym typeface="Times New Roman"/>
            </a:endParaRPr>
          </a:p>
        </p:txBody>
      </p:sp>
      <p:pic>
        <p:nvPicPr>
          <p:cNvPr id="163" name="Google Shape;163;p28" title="success.png"/>
          <p:cNvPicPr preferRelativeResize="0"/>
          <p:nvPr/>
        </p:nvPicPr>
        <p:blipFill rotWithShape="1">
          <a:blip r:embed="rId4">
            <a:alphaModFix/>
          </a:blip>
          <a:srcRect b="18528" l="3293" r="52262" t="18192"/>
          <a:stretch/>
        </p:blipFill>
        <p:spPr>
          <a:xfrm>
            <a:off x="6226525" y="2571750"/>
            <a:ext cx="2605768" cy="2195599"/>
          </a:xfrm>
          <a:prstGeom prst="rect">
            <a:avLst/>
          </a:prstGeom>
          <a:noFill/>
          <a:ln>
            <a:noFill/>
          </a:ln>
        </p:spPr>
      </p:pic>
      <p:pic>
        <p:nvPicPr>
          <p:cNvPr id="164" name="Google Shape;164;p28" title="magcircuit.png"/>
          <p:cNvPicPr preferRelativeResize="0"/>
          <p:nvPr/>
        </p:nvPicPr>
        <p:blipFill rotWithShape="1">
          <a:blip r:embed="rId5">
            <a:alphaModFix/>
          </a:blip>
          <a:srcRect b="19689" l="17438" r="24061" t="20116"/>
          <a:stretch/>
        </p:blipFill>
        <p:spPr>
          <a:xfrm>
            <a:off x="311700" y="2617800"/>
            <a:ext cx="4370350" cy="210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sz="1600">
                <a:solidFill>
                  <a:schemeClr val="dk1"/>
                </a:solidFill>
                <a:latin typeface="Times New Roman"/>
                <a:ea typeface="Times New Roman"/>
                <a:cs typeface="Times New Roman"/>
                <a:sym typeface="Times New Roman"/>
              </a:rPr>
              <a:t>While modeling the magnetic circuit, there were </a:t>
            </a:r>
            <a:r>
              <a:rPr lang="en" sz="1600">
                <a:solidFill>
                  <a:schemeClr val="dk1"/>
                </a:solidFill>
                <a:latin typeface="Times New Roman"/>
                <a:ea typeface="Times New Roman"/>
                <a:cs typeface="Times New Roman"/>
                <a:sym typeface="Times New Roman"/>
              </a:rPr>
              <a:t>several materials that could be used such as pure iron, however, many of the high permeability materials are incredibly expensive. Low carbon steels offer high enough permeability to be effective, while being much easier to find in the necessary dimensions. </a:t>
            </a:r>
            <a:r>
              <a:rPr lang="en" sz="1600">
                <a:solidFill>
                  <a:schemeClr val="dk1"/>
                </a:solidFill>
                <a:latin typeface="Times New Roman"/>
                <a:ea typeface="Times New Roman"/>
                <a:cs typeface="Times New Roman"/>
                <a:sym typeface="Times New Roman"/>
              </a:rPr>
              <a:t>1010 steel was chosen as the material to build the magnetic circuit for a variety of reasons:</a:t>
            </a:r>
            <a:endParaRPr sz="1600">
              <a:solidFill>
                <a:schemeClr val="dk1"/>
              </a:solidFill>
              <a:latin typeface="Times New Roman"/>
              <a:ea typeface="Times New Roman"/>
              <a:cs typeface="Times New Roman"/>
              <a:sym typeface="Times New Roman"/>
            </a:endParaRPr>
          </a:p>
          <a:p>
            <a:pPr indent="-322580" lvl="0" marL="457200" rtl="0" algn="l">
              <a:spcBef>
                <a:spcPts val="1200"/>
              </a:spcBef>
              <a:spcAft>
                <a:spcPts val="0"/>
              </a:spcAft>
              <a:buClr>
                <a:schemeClr val="dk1"/>
              </a:buClr>
              <a:buSzPct val="100000"/>
              <a:buFont typeface="Times New Roman"/>
              <a:buChar char="-"/>
            </a:pPr>
            <a:r>
              <a:rPr lang="en" sz="1600">
                <a:solidFill>
                  <a:schemeClr val="dk1"/>
                </a:solidFill>
                <a:latin typeface="Times New Roman"/>
                <a:ea typeface="Times New Roman"/>
                <a:cs typeface="Times New Roman"/>
                <a:sym typeface="Times New Roman"/>
              </a:rPr>
              <a:t>Relatively high permeability around 902.6</a:t>
            </a:r>
            <a:endParaRPr sz="1600">
              <a:solidFill>
                <a:schemeClr val="dk1"/>
              </a:solidFill>
              <a:latin typeface="Times New Roman"/>
              <a:ea typeface="Times New Roman"/>
              <a:cs typeface="Times New Roman"/>
              <a:sym typeface="Times New Roman"/>
            </a:endParaRPr>
          </a:p>
          <a:p>
            <a:pPr indent="-322580" lvl="0" marL="457200" rtl="0" algn="l">
              <a:spcBef>
                <a:spcPts val="0"/>
              </a:spcBef>
              <a:spcAft>
                <a:spcPts val="0"/>
              </a:spcAft>
              <a:buClr>
                <a:schemeClr val="dk1"/>
              </a:buClr>
              <a:buSzPct val="100000"/>
              <a:buFont typeface="Times New Roman"/>
              <a:buChar char="-"/>
            </a:pPr>
            <a:r>
              <a:rPr lang="en" sz="1600">
                <a:solidFill>
                  <a:schemeClr val="dk1"/>
                </a:solidFill>
                <a:latin typeface="Times New Roman"/>
                <a:ea typeface="Times New Roman"/>
                <a:cs typeface="Times New Roman"/>
                <a:sym typeface="Times New Roman"/>
              </a:rPr>
              <a:t>Low </a:t>
            </a:r>
            <a:r>
              <a:rPr lang="en" sz="1600">
                <a:solidFill>
                  <a:schemeClr val="dk1"/>
                </a:solidFill>
                <a:latin typeface="Times New Roman"/>
                <a:ea typeface="Times New Roman"/>
                <a:cs typeface="Times New Roman"/>
                <a:sym typeface="Times New Roman"/>
              </a:rPr>
              <a:t>coercivity</a:t>
            </a:r>
            <a:r>
              <a:rPr lang="en" sz="1600">
                <a:solidFill>
                  <a:schemeClr val="dk1"/>
                </a:solidFill>
                <a:latin typeface="Times New Roman"/>
                <a:ea typeface="Times New Roman"/>
                <a:cs typeface="Times New Roman"/>
                <a:sym typeface="Times New Roman"/>
              </a:rPr>
              <a:t> (near zero)</a:t>
            </a:r>
            <a:endParaRPr sz="1600">
              <a:solidFill>
                <a:schemeClr val="dk1"/>
              </a:solidFill>
              <a:latin typeface="Times New Roman"/>
              <a:ea typeface="Times New Roman"/>
              <a:cs typeface="Times New Roman"/>
              <a:sym typeface="Times New Roman"/>
            </a:endParaRPr>
          </a:p>
          <a:p>
            <a:pPr indent="-322580" lvl="0" marL="457200" rtl="0" algn="l">
              <a:spcBef>
                <a:spcPts val="0"/>
              </a:spcBef>
              <a:spcAft>
                <a:spcPts val="0"/>
              </a:spcAft>
              <a:buClr>
                <a:schemeClr val="dk1"/>
              </a:buClr>
              <a:buSzPct val="100000"/>
              <a:buFont typeface="Times New Roman"/>
              <a:buChar char="-"/>
            </a:pPr>
            <a:r>
              <a:rPr lang="en" sz="1600">
                <a:solidFill>
                  <a:schemeClr val="dk1"/>
                </a:solidFill>
                <a:latin typeface="Times New Roman"/>
                <a:ea typeface="Times New Roman"/>
                <a:cs typeface="Times New Roman"/>
                <a:sym typeface="Times New Roman"/>
              </a:rPr>
              <a:t>Easy to machine</a:t>
            </a:r>
            <a:endParaRPr sz="1600">
              <a:solidFill>
                <a:schemeClr val="dk1"/>
              </a:solidFill>
              <a:latin typeface="Times New Roman"/>
              <a:ea typeface="Times New Roman"/>
              <a:cs typeface="Times New Roman"/>
              <a:sym typeface="Times New Roman"/>
            </a:endParaRPr>
          </a:p>
          <a:p>
            <a:pPr indent="-322580" lvl="0" marL="457200" rtl="0" algn="l">
              <a:spcBef>
                <a:spcPts val="0"/>
              </a:spcBef>
              <a:spcAft>
                <a:spcPts val="0"/>
              </a:spcAft>
              <a:buClr>
                <a:schemeClr val="dk1"/>
              </a:buClr>
              <a:buSzPct val="100000"/>
              <a:buFont typeface="Times New Roman"/>
              <a:buChar char="-"/>
            </a:pPr>
            <a:r>
              <a:rPr lang="en" sz="1600">
                <a:solidFill>
                  <a:schemeClr val="dk1"/>
                </a:solidFill>
                <a:latin typeface="Times New Roman"/>
                <a:ea typeface="Times New Roman"/>
                <a:cs typeface="Times New Roman"/>
                <a:sym typeface="Times New Roman"/>
              </a:rPr>
              <a:t>Relatively high magnetic saturation point.</a:t>
            </a:r>
            <a:endParaRPr sz="1600">
              <a:solidFill>
                <a:schemeClr val="dk1"/>
              </a:solidFill>
              <a:latin typeface="Times New Roman"/>
              <a:ea typeface="Times New Roman"/>
              <a:cs typeface="Times New Roman"/>
              <a:sym typeface="Times New Roman"/>
            </a:endParaRPr>
          </a:p>
          <a:p>
            <a:pPr indent="-322580" lvl="0" marL="457200" rtl="0" algn="l">
              <a:spcBef>
                <a:spcPts val="0"/>
              </a:spcBef>
              <a:spcAft>
                <a:spcPts val="0"/>
              </a:spcAft>
              <a:buClr>
                <a:schemeClr val="dk1"/>
              </a:buClr>
              <a:buSzPct val="100000"/>
              <a:buFont typeface="Times New Roman"/>
              <a:buChar char="-"/>
            </a:pPr>
            <a:r>
              <a:rPr lang="en" sz="1600">
                <a:solidFill>
                  <a:schemeClr val="dk1"/>
                </a:solidFill>
                <a:latin typeface="Times New Roman"/>
                <a:ea typeface="Times New Roman"/>
                <a:cs typeface="Times New Roman"/>
                <a:sym typeface="Times New Roman"/>
              </a:rPr>
              <a:t>Low price and ease of purchase.</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600">
              <a:latin typeface="Times New Roman"/>
              <a:ea typeface="Times New Roman"/>
              <a:cs typeface="Times New Roman"/>
              <a:sym typeface="Times New Roman"/>
            </a:endParaRPr>
          </a:p>
          <a:p>
            <a:pPr indent="0" lvl="0" marL="0" rtl="0" algn="l">
              <a:spcBef>
                <a:spcPts val="1200"/>
              </a:spcBef>
              <a:spcAft>
                <a:spcPts val="1200"/>
              </a:spcAft>
              <a:buNone/>
            </a:pPr>
            <a:r>
              <a:t/>
            </a:r>
            <a:endParaRPr>
              <a:latin typeface="Times New Roman"/>
              <a:ea typeface="Times New Roman"/>
              <a:cs typeface="Times New Roman"/>
              <a:sym typeface="Times New Roman"/>
            </a:endParaRPr>
          </a:p>
        </p:txBody>
      </p:sp>
      <p:pic>
        <p:nvPicPr>
          <p:cNvPr id="170" name="Google Shape;170;p29"/>
          <p:cNvPicPr preferRelativeResize="0"/>
          <p:nvPr/>
        </p:nvPicPr>
        <p:blipFill rotWithShape="1">
          <a:blip r:embed="rId3">
            <a:alphaModFix/>
          </a:blip>
          <a:srcRect b="82429" l="0" r="0" t="0"/>
          <a:stretch/>
        </p:blipFill>
        <p:spPr>
          <a:xfrm>
            <a:off x="0" y="0"/>
            <a:ext cx="9144000" cy="1004150"/>
          </a:xfrm>
          <a:prstGeom prst="rect">
            <a:avLst/>
          </a:prstGeom>
          <a:noFill/>
          <a:ln>
            <a:noFill/>
          </a:ln>
        </p:spPr>
      </p:pic>
      <p:sp>
        <p:nvSpPr>
          <p:cNvPr id="171" name="Google Shape;171;p29"/>
          <p:cNvSpPr txBox="1"/>
          <p:nvPr/>
        </p:nvSpPr>
        <p:spPr>
          <a:xfrm>
            <a:off x="311700" y="217375"/>
            <a:ext cx="77361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chemeClr val="lt1"/>
                </a:solidFill>
                <a:latin typeface="Times New Roman"/>
                <a:ea typeface="Times New Roman"/>
                <a:cs typeface="Times New Roman"/>
                <a:sym typeface="Times New Roman"/>
              </a:rPr>
              <a:t>Magnetic Circuit Material Selection</a:t>
            </a:r>
            <a:endParaRPr sz="2500">
              <a:solidFill>
                <a:schemeClr val="lt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5" name="Shape 175"/>
        <p:cNvGrpSpPr/>
        <p:nvPr/>
      </p:nvGrpSpPr>
      <p:grpSpPr>
        <a:xfrm>
          <a:off x="0" y="0"/>
          <a:ext cx="0" cy="0"/>
          <a:chOff x="0" y="0"/>
          <a:chExt cx="0" cy="0"/>
        </a:xfrm>
      </p:grpSpPr>
      <p:sp>
        <p:nvSpPr>
          <p:cNvPr id="176" name="Google Shape;176;p30"/>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solidFill>
                  <a:schemeClr val="lt1"/>
                </a:solidFill>
                <a:latin typeface="Times New Roman"/>
                <a:ea typeface="Times New Roman"/>
                <a:cs typeface="Times New Roman"/>
                <a:sym typeface="Times New Roman"/>
              </a:rPr>
              <a:t>Glow Discharge Hollow Cathode Overview &amp; Material Selection</a:t>
            </a:r>
            <a:endParaRPr>
              <a:solidFill>
                <a:schemeClr val="lt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1"/>
          <p:cNvSpPr txBox="1"/>
          <p:nvPr>
            <p:ph type="title"/>
          </p:nvPr>
        </p:nvSpPr>
        <p:spPr>
          <a:xfrm>
            <a:off x="311700" y="292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latin typeface="Times New Roman"/>
                <a:ea typeface="Times New Roman"/>
                <a:cs typeface="Times New Roman"/>
                <a:sym typeface="Times New Roman"/>
              </a:rPr>
              <a:t>Glow Discharge Hollow Cathode</a:t>
            </a:r>
            <a:endParaRPr>
              <a:solidFill>
                <a:schemeClr val="lt1"/>
              </a:solidFill>
              <a:latin typeface="Times New Roman"/>
              <a:ea typeface="Times New Roman"/>
              <a:cs typeface="Times New Roman"/>
              <a:sym typeface="Times New Roman"/>
            </a:endParaRPr>
          </a:p>
        </p:txBody>
      </p:sp>
      <p:sp>
        <p:nvSpPr>
          <p:cNvPr id="182" name="Google Shape;182;p31"/>
          <p:cNvSpPr/>
          <p:nvPr/>
        </p:nvSpPr>
        <p:spPr>
          <a:xfrm>
            <a:off x="5971675" y="3047375"/>
            <a:ext cx="118800" cy="13014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3" name="Google Shape;183;p31"/>
          <p:cNvSpPr/>
          <p:nvPr/>
        </p:nvSpPr>
        <p:spPr>
          <a:xfrm>
            <a:off x="6992225" y="3047500"/>
            <a:ext cx="118800" cy="13014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4" name="Google Shape;184;p31"/>
          <p:cNvSpPr/>
          <p:nvPr/>
        </p:nvSpPr>
        <p:spPr>
          <a:xfrm rot="-5400000">
            <a:off x="6149725" y="4170850"/>
            <a:ext cx="118800" cy="4749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5" name="Google Shape;185;p31"/>
          <p:cNvSpPr/>
          <p:nvPr/>
        </p:nvSpPr>
        <p:spPr>
          <a:xfrm rot="-5400000">
            <a:off x="6814175" y="4170850"/>
            <a:ext cx="118800" cy="4749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6" name="Google Shape;186;p31"/>
          <p:cNvSpPr/>
          <p:nvPr/>
        </p:nvSpPr>
        <p:spPr>
          <a:xfrm>
            <a:off x="5971675" y="2809225"/>
            <a:ext cx="118800" cy="238200"/>
          </a:xfrm>
          <a:prstGeom prst="rect">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7" name="Google Shape;187;p31"/>
          <p:cNvSpPr/>
          <p:nvPr/>
        </p:nvSpPr>
        <p:spPr>
          <a:xfrm>
            <a:off x="6992225" y="2809225"/>
            <a:ext cx="118800" cy="238200"/>
          </a:xfrm>
          <a:prstGeom prst="rect">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8" name="Google Shape;188;p31"/>
          <p:cNvSpPr/>
          <p:nvPr/>
        </p:nvSpPr>
        <p:spPr>
          <a:xfrm>
            <a:off x="6574925" y="2690350"/>
            <a:ext cx="536100" cy="1188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9" name="Google Shape;189;p31"/>
          <p:cNvSpPr/>
          <p:nvPr/>
        </p:nvSpPr>
        <p:spPr>
          <a:xfrm>
            <a:off x="5971675" y="2452150"/>
            <a:ext cx="118800" cy="238200"/>
          </a:xfrm>
          <a:prstGeom prst="rect">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0" name="Google Shape;190;p31"/>
          <p:cNvSpPr/>
          <p:nvPr/>
        </p:nvSpPr>
        <p:spPr>
          <a:xfrm>
            <a:off x="6992225" y="2452150"/>
            <a:ext cx="118800" cy="238200"/>
          </a:xfrm>
          <a:prstGeom prst="rect">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1" name="Google Shape;191;p31"/>
          <p:cNvSpPr/>
          <p:nvPr/>
        </p:nvSpPr>
        <p:spPr>
          <a:xfrm>
            <a:off x="5971675" y="2333325"/>
            <a:ext cx="465900" cy="1188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2" name="Google Shape;192;p31"/>
          <p:cNvSpPr/>
          <p:nvPr/>
        </p:nvSpPr>
        <p:spPr>
          <a:xfrm rot="10800000">
            <a:off x="6133850" y="2836225"/>
            <a:ext cx="818700" cy="771900"/>
          </a:xfrm>
          <a:prstGeom prst="flowChartAlternateProcess">
            <a:avLst/>
          </a:prstGeom>
          <a:gradFill>
            <a:gsLst>
              <a:gs pos="0">
                <a:srgbClr val="F5D0D0"/>
              </a:gs>
              <a:gs pos="0">
                <a:schemeClr val="lt1"/>
              </a:gs>
              <a:gs pos="100000">
                <a:srgbClr val="D96868"/>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3" name="Google Shape;193;p31"/>
          <p:cNvSpPr/>
          <p:nvPr/>
        </p:nvSpPr>
        <p:spPr>
          <a:xfrm>
            <a:off x="5971675" y="2690350"/>
            <a:ext cx="536100" cy="1188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4" name="Google Shape;194;p31"/>
          <p:cNvSpPr/>
          <p:nvPr/>
        </p:nvSpPr>
        <p:spPr>
          <a:xfrm>
            <a:off x="6645125" y="2333200"/>
            <a:ext cx="465900" cy="1188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5" name="Google Shape;195;p31"/>
          <p:cNvSpPr/>
          <p:nvPr/>
        </p:nvSpPr>
        <p:spPr>
          <a:xfrm>
            <a:off x="6392850" y="1902600"/>
            <a:ext cx="128275" cy="939676"/>
          </a:xfrm>
          <a:custGeom>
            <a:rect b="b" l="l" r="r" t="t"/>
            <a:pathLst>
              <a:path extrusionOk="0" h="37348" w="5131">
                <a:moveTo>
                  <a:pt x="3647" y="37348"/>
                </a:moveTo>
                <a:cubicBezTo>
                  <a:pt x="3866" y="37130"/>
                  <a:pt x="4779" y="37122"/>
                  <a:pt x="4958" y="36038"/>
                </a:cubicBezTo>
                <a:cubicBezTo>
                  <a:pt x="5137" y="34954"/>
                  <a:pt x="5296" y="34552"/>
                  <a:pt x="4720" y="30843"/>
                </a:cubicBezTo>
                <a:cubicBezTo>
                  <a:pt x="4144" y="27134"/>
                  <a:pt x="2290" y="18924"/>
                  <a:pt x="1503" y="13783"/>
                </a:cubicBezTo>
                <a:cubicBezTo>
                  <a:pt x="716" y="8643"/>
                  <a:pt x="251" y="2297"/>
                  <a:pt x="0" y="0"/>
                </a:cubicBezTo>
              </a:path>
            </a:pathLst>
          </a:custGeom>
          <a:noFill/>
          <a:ln cap="flat" cmpd="sng" w="9525">
            <a:solidFill>
              <a:srgbClr val="E06666"/>
            </a:solidFill>
            <a:prstDash val="solid"/>
            <a:round/>
            <a:headEnd len="med" w="med" type="none"/>
            <a:tailEnd len="med" w="med" type="none"/>
          </a:ln>
        </p:spPr>
      </p:sp>
      <p:sp>
        <p:nvSpPr>
          <p:cNvPr id="196" name="Google Shape;196;p31"/>
          <p:cNvSpPr/>
          <p:nvPr/>
        </p:nvSpPr>
        <p:spPr>
          <a:xfrm flipH="1">
            <a:off x="6557796" y="1909375"/>
            <a:ext cx="152404" cy="939676"/>
          </a:xfrm>
          <a:custGeom>
            <a:rect b="b" l="l" r="r" t="t"/>
            <a:pathLst>
              <a:path extrusionOk="0" h="37348" w="5131">
                <a:moveTo>
                  <a:pt x="3647" y="37348"/>
                </a:moveTo>
                <a:cubicBezTo>
                  <a:pt x="3866" y="37130"/>
                  <a:pt x="4779" y="37122"/>
                  <a:pt x="4958" y="36038"/>
                </a:cubicBezTo>
                <a:cubicBezTo>
                  <a:pt x="5137" y="34954"/>
                  <a:pt x="5296" y="34552"/>
                  <a:pt x="4720" y="30843"/>
                </a:cubicBezTo>
                <a:cubicBezTo>
                  <a:pt x="4144" y="27134"/>
                  <a:pt x="2290" y="18924"/>
                  <a:pt x="1503" y="13783"/>
                </a:cubicBezTo>
                <a:cubicBezTo>
                  <a:pt x="716" y="8643"/>
                  <a:pt x="251" y="2297"/>
                  <a:pt x="0" y="0"/>
                </a:cubicBezTo>
              </a:path>
            </a:pathLst>
          </a:custGeom>
          <a:noFill/>
          <a:ln cap="flat" cmpd="sng" w="9525">
            <a:solidFill>
              <a:srgbClr val="E06666"/>
            </a:solidFill>
            <a:prstDash val="solid"/>
            <a:round/>
            <a:headEnd len="med" w="med" type="none"/>
            <a:tailEnd len="med" w="med" type="none"/>
          </a:ln>
        </p:spPr>
      </p:sp>
      <p:sp>
        <p:nvSpPr>
          <p:cNvPr id="197" name="Google Shape;197;p31"/>
          <p:cNvSpPr/>
          <p:nvPr/>
        </p:nvSpPr>
        <p:spPr>
          <a:xfrm>
            <a:off x="6381500" y="1398075"/>
            <a:ext cx="337200" cy="541200"/>
          </a:xfrm>
          <a:prstGeom prst="flowChartAlternateProcess">
            <a:avLst/>
          </a:prstGeom>
          <a:gradFill>
            <a:gsLst>
              <a:gs pos="0">
                <a:srgbClr val="F5D0D0"/>
              </a:gs>
              <a:gs pos="0">
                <a:schemeClr val="lt1"/>
              </a:gs>
              <a:gs pos="100000">
                <a:srgbClr val="D96868"/>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8" name="Google Shape;198;p31"/>
          <p:cNvSpPr/>
          <p:nvPr/>
        </p:nvSpPr>
        <p:spPr>
          <a:xfrm>
            <a:off x="6399375" y="1845725"/>
            <a:ext cx="298775" cy="853300"/>
          </a:xfrm>
          <a:custGeom>
            <a:rect b="b" l="l" r="r" t="t"/>
            <a:pathLst>
              <a:path extrusionOk="0" h="34132" w="11951">
                <a:moveTo>
                  <a:pt x="0" y="2964"/>
                </a:moveTo>
                <a:lnTo>
                  <a:pt x="525" y="7935"/>
                </a:lnTo>
                <a:lnTo>
                  <a:pt x="1529" y="16875"/>
                </a:lnTo>
                <a:lnTo>
                  <a:pt x="2916" y="23998"/>
                </a:lnTo>
                <a:lnTo>
                  <a:pt x="4111" y="29638"/>
                </a:lnTo>
                <a:lnTo>
                  <a:pt x="4828" y="34132"/>
                </a:lnTo>
                <a:lnTo>
                  <a:pt x="6501" y="34084"/>
                </a:lnTo>
                <a:lnTo>
                  <a:pt x="7457" y="29447"/>
                </a:lnTo>
                <a:lnTo>
                  <a:pt x="9226" y="21416"/>
                </a:lnTo>
                <a:lnTo>
                  <a:pt x="10564" y="15202"/>
                </a:lnTo>
                <a:lnTo>
                  <a:pt x="11951" y="4876"/>
                </a:lnTo>
                <a:lnTo>
                  <a:pt x="11951" y="2533"/>
                </a:lnTo>
                <a:lnTo>
                  <a:pt x="6501" y="0"/>
                </a:lnTo>
                <a:close/>
              </a:path>
            </a:pathLst>
          </a:custGeom>
          <a:solidFill>
            <a:srgbClr val="E06666"/>
          </a:solidFill>
          <a:ln cap="flat" cmpd="sng" w="9525">
            <a:solidFill>
              <a:srgbClr val="E06666"/>
            </a:solidFill>
            <a:prstDash val="solid"/>
            <a:round/>
            <a:headEnd len="med" w="med" type="none"/>
            <a:tailEnd len="med" w="med" type="none"/>
          </a:ln>
        </p:spPr>
      </p:sp>
      <p:sp>
        <p:nvSpPr>
          <p:cNvPr id="199" name="Google Shape;199;p31"/>
          <p:cNvSpPr/>
          <p:nvPr/>
        </p:nvSpPr>
        <p:spPr>
          <a:xfrm>
            <a:off x="6503900" y="2690350"/>
            <a:ext cx="62796" cy="145874"/>
          </a:xfrm>
          <a:custGeom>
            <a:rect b="b" l="l" r="r" t="t"/>
            <a:pathLst>
              <a:path extrusionOk="0" h="6144" w="3048">
                <a:moveTo>
                  <a:pt x="904" y="429"/>
                </a:moveTo>
                <a:lnTo>
                  <a:pt x="1143" y="2857"/>
                </a:lnTo>
                <a:lnTo>
                  <a:pt x="952" y="5120"/>
                </a:lnTo>
                <a:lnTo>
                  <a:pt x="0" y="6048"/>
                </a:lnTo>
                <a:lnTo>
                  <a:pt x="3048" y="6144"/>
                </a:lnTo>
                <a:lnTo>
                  <a:pt x="2619" y="5096"/>
                </a:lnTo>
                <a:lnTo>
                  <a:pt x="2381" y="3477"/>
                </a:lnTo>
                <a:lnTo>
                  <a:pt x="2738" y="762"/>
                </a:lnTo>
                <a:lnTo>
                  <a:pt x="2809" y="0"/>
                </a:lnTo>
                <a:close/>
              </a:path>
            </a:pathLst>
          </a:custGeom>
          <a:solidFill>
            <a:srgbClr val="E06666"/>
          </a:solidFill>
          <a:ln cap="flat" cmpd="sng" w="9525">
            <a:solidFill>
              <a:srgbClr val="E06666"/>
            </a:solidFill>
            <a:prstDash val="solid"/>
            <a:round/>
            <a:headEnd len="med" w="med" type="none"/>
            <a:tailEnd len="med" w="med" type="none"/>
          </a:ln>
        </p:spPr>
      </p:sp>
      <p:sp>
        <p:nvSpPr>
          <p:cNvPr id="200" name="Google Shape;200;p31"/>
          <p:cNvSpPr txBox="1"/>
          <p:nvPr/>
        </p:nvSpPr>
        <p:spPr>
          <a:xfrm>
            <a:off x="6160850" y="2805475"/>
            <a:ext cx="81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rPr>
              <a:t>Plasma</a:t>
            </a:r>
            <a:endParaRPr>
              <a:solidFill>
                <a:srgbClr val="FFFFFF"/>
              </a:solidFill>
            </a:endParaRPr>
          </a:p>
        </p:txBody>
      </p:sp>
      <p:sp>
        <p:nvSpPr>
          <p:cNvPr id="201" name="Google Shape;201;p31"/>
          <p:cNvSpPr txBox="1"/>
          <p:nvPr/>
        </p:nvSpPr>
        <p:spPr>
          <a:xfrm>
            <a:off x="1872150" y="1624475"/>
            <a:ext cx="24000" cy="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chemeClr val="dk2"/>
              </a:solidFill>
            </a:endParaRPr>
          </a:p>
        </p:txBody>
      </p:sp>
      <p:sp>
        <p:nvSpPr>
          <p:cNvPr id="202" name="Google Shape;202;p31"/>
          <p:cNvSpPr txBox="1"/>
          <p:nvPr/>
        </p:nvSpPr>
        <p:spPr>
          <a:xfrm>
            <a:off x="6865025" y="1443950"/>
            <a:ext cx="2795100" cy="23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Electron beam</a:t>
            </a:r>
            <a:endParaRPr>
              <a:solidFill>
                <a:schemeClr val="dk2"/>
              </a:solidFill>
            </a:endParaRPr>
          </a:p>
        </p:txBody>
      </p:sp>
      <p:cxnSp>
        <p:nvCxnSpPr>
          <p:cNvPr id="203" name="Google Shape;203;p31"/>
          <p:cNvCxnSpPr/>
          <p:nvPr/>
        </p:nvCxnSpPr>
        <p:spPr>
          <a:xfrm flipH="1">
            <a:off x="6610100" y="1663975"/>
            <a:ext cx="274200" cy="71100"/>
          </a:xfrm>
          <a:prstGeom prst="straightConnector1">
            <a:avLst/>
          </a:prstGeom>
          <a:noFill/>
          <a:ln cap="flat" cmpd="sng" w="9525">
            <a:solidFill>
              <a:schemeClr val="dk2"/>
            </a:solidFill>
            <a:prstDash val="solid"/>
            <a:round/>
            <a:headEnd len="med" w="med" type="none"/>
            <a:tailEnd len="med" w="med" type="triangle"/>
          </a:ln>
        </p:spPr>
      </p:cxnSp>
      <p:cxnSp>
        <p:nvCxnSpPr>
          <p:cNvPr id="204" name="Google Shape;204;p31"/>
          <p:cNvCxnSpPr/>
          <p:nvPr/>
        </p:nvCxnSpPr>
        <p:spPr>
          <a:xfrm flipH="1">
            <a:off x="7142550" y="2690350"/>
            <a:ext cx="274200" cy="71100"/>
          </a:xfrm>
          <a:prstGeom prst="straightConnector1">
            <a:avLst/>
          </a:prstGeom>
          <a:noFill/>
          <a:ln cap="flat" cmpd="sng" w="9525">
            <a:solidFill>
              <a:schemeClr val="dk2"/>
            </a:solidFill>
            <a:prstDash val="solid"/>
            <a:round/>
            <a:headEnd len="med" w="med" type="none"/>
            <a:tailEnd len="med" w="med" type="triangle"/>
          </a:ln>
        </p:spPr>
      </p:cxnSp>
      <p:sp>
        <p:nvSpPr>
          <p:cNvPr id="205" name="Google Shape;205;p31"/>
          <p:cNvSpPr txBox="1"/>
          <p:nvPr/>
        </p:nvSpPr>
        <p:spPr>
          <a:xfrm>
            <a:off x="7393050" y="2452150"/>
            <a:ext cx="2795100" cy="23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Keeper electrode</a:t>
            </a:r>
            <a:endParaRPr>
              <a:solidFill>
                <a:schemeClr val="dk2"/>
              </a:solidFill>
            </a:endParaRPr>
          </a:p>
        </p:txBody>
      </p:sp>
      <p:cxnSp>
        <p:nvCxnSpPr>
          <p:cNvPr id="206" name="Google Shape;206;p31"/>
          <p:cNvCxnSpPr/>
          <p:nvPr/>
        </p:nvCxnSpPr>
        <p:spPr>
          <a:xfrm flipH="1">
            <a:off x="7142550" y="2262088"/>
            <a:ext cx="274200" cy="71100"/>
          </a:xfrm>
          <a:prstGeom prst="straightConnector1">
            <a:avLst/>
          </a:prstGeom>
          <a:noFill/>
          <a:ln cap="flat" cmpd="sng" w="9525">
            <a:solidFill>
              <a:schemeClr val="dk2"/>
            </a:solidFill>
            <a:prstDash val="solid"/>
            <a:round/>
            <a:headEnd len="med" w="med" type="none"/>
            <a:tailEnd len="med" w="med" type="triangle"/>
          </a:ln>
        </p:spPr>
      </p:cxnSp>
      <p:sp>
        <p:nvSpPr>
          <p:cNvPr id="207" name="Google Shape;207;p31"/>
          <p:cNvSpPr txBox="1"/>
          <p:nvPr/>
        </p:nvSpPr>
        <p:spPr>
          <a:xfrm>
            <a:off x="7393050" y="2023888"/>
            <a:ext cx="2795100" cy="23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Extractor</a:t>
            </a:r>
            <a:r>
              <a:rPr lang="en">
                <a:solidFill>
                  <a:schemeClr val="dk2"/>
                </a:solidFill>
              </a:rPr>
              <a:t> electrode</a:t>
            </a:r>
            <a:endParaRPr>
              <a:solidFill>
                <a:schemeClr val="dk2"/>
              </a:solidFill>
            </a:endParaRPr>
          </a:p>
        </p:txBody>
      </p:sp>
      <p:cxnSp>
        <p:nvCxnSpPr>
          <p:cNvPr id="208" name="Google Shape;208;p31"/>
          <p:cNvCxnSpPr/>
          <p:nvPr/>
        </p:nvCxnSpPr>
        <p:spPr>
          <a:xfrm flipH="1">
            <a:off x="7142550" y="4009450"/>
            <a:ext cx="274200" cy="71100"/>
          </a:xfrm>
          <a:prstGeom prst="straightConnector1">
            <a:avLst/>
          </a:prstGeom>
          <a:noFill/>
          <a:ln cap="flat" cmpd="sng" w="9525">
            <a:solidFill>
              <a:schemeClr val="dk2"/>
            </a:solidFill>
            <a:prstDash val="solid"/>
            <a:round/>
            <a:headEnd len="med" w="med" type="none"/>
            <a:tailEnd len="med" w="med" type="triangle"/>
          </a:ln>
        </p:spPr>
      </p:cxnSp>
      <p:sp>
        <p:nvSpPr>
          <p:cNvPr id="209" name="Google Shape;209;p31"/>
          <p:cNvSpPr txBox="1"/>
          <p:nvPr/>
        </p:nvSpPr>
        <p:spPr>
          <a:xfrm>
            <a:off x="7416750" y="3771250"/>
            <a:ext cx="2795100" cy="23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Cathode cup</a:t>
            </a:r>
            <a:endParaRPr>
              <a:solidFill>
                <a:schemeClr val="dk2"/>
              </a:solidFill>
            </a:endParaRPr>
          </a:p>
        </p:txBody>
      </p:sp>
      <p:cxnSp>
        <p:nvCxnSpPr>
          <p:cNvPr id="210" name="Google Shape;210;p31"/>
          <p:cNvCxnSpPr/>
          <p:nvPr/>
        </p:nvCxnSpPr>
        <p:spPr>
          <a:xfrm rot="10800000">
            <a:off x="6540900" y="4348900"/>
            <a:ext cx="900" cy="209100"/>
          </a:xfrm>
          <a:prstGeom prst="straightConnector1">
            <a:avLst/>
          </a:prstGeom>
          <a:noFill/>
          <a:ln cap="flat" cmpd="sng" w="9525">
            <a:solidFill>
              <a:schemeClr val="dk1"/>
            </a:solidFill>
            <a:prstDash val="solid"/>
            <a:round/>
            <a:headEnd len="med" w="med" type="none"/>
            <a:tailEnd len="med" w="med" type="triangle"/>
          </a:ln>
        </p:spPr>
      </p:cxnSp>
      <p:sp>
        <p:nvSpPr>
          <p:cNvPr id="211" name="Google Shape;211;p31"/>
          <p:cNvSpPr txBox="1"/>
          <p:nvPr/>
        </p:nvSpPr>
        <p:spPr>
          <a:xfrm>
            <a:off x="5687650" y="4507500"/>
            <a:ext cx="2795100" cy="23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Neutral Propellant In</a:t>
            </a:r>
            <a:endParaRPr>
              <a:solidFill>
                <a:schemeClr val="dk1"/>
              </a:solidFill>
            </a:endParaRPr>
          </a:p>
        </p:txBody>
      </p:sp>
      <p:cxnSp>
        <p:nvCxnSpPr>
          <p:cNvPr id="212" name="Google Shape;212;p31"/>
          <p:cNvCxnSpPr/>
          <p:nvPr/>
        </p:nvCxnSpPr>
        <p:spPr>
          <a:xfrm>
            <a:off x="5174125" y="4239925"/>
            <a:ext cx="789000" cy="0"/>
          </a:xfrm>
          <a:prstGeom prst="straightConnector1">
            <a:avLst/>
          </a:prstGeom>
          <a:noFill/>
          <a:ln cap="flat" cmpd="sng" w="9525">
            <a:solidFill>
              <a:srgbClr val="000000"/>
            </a:solidFill>
            <a:prstDash val="solid"/>
            <a:round/>
            <a:headEnd len="med" w="med" type="none"/>
            <a:tailEnd len="med" w="med" type="none"/>
          </a:ln>
        </p:spPr>
      </p:cxnSp>
      <p:cxnSp>
        <p:nvCxnSpPr>
          <p:cNvPr id="213" name="Google Shape;213;p31"/>
          <p:cNvCxnSpPr/>
          <p:nvPr/>
        </p:nvCxnSpPr>
        <p:spPr>
          <a:xfrm>
            <a:off x="5174125" y="2749750"/>
            <a:ext cx="789000" cy="0"/>
          </a:xfrm>
          <a:prstGeom prst="straightConnector1">
            <a:avLst/>
          </a:prstGeom>
          <a:noFill/>
          <a:ln cap="flat" cmpd="sng" w="9525">
            <a:solidFill>
              <a:srgbClr val="000000"/>
            </a:solidFill>
            <a:prstDash val="solid"/>
            <a:round/>
            <a:headEnd len="med" w="med" type="none"/>
            <a:tailEnd len="med" w="med" type="none"/>
          </a:ln>
        </p:spPr>
      </p:cxnSp>
      <p:cxnSp>
        <p:nvCxnSpPr>
          <p:cNvPr id="214" name="Google Shape;214;p31"/>
          <p:cNvCxnSpPr/>
          <p:nvPr/>
        </p:nvCxnSpPr>
        <p:spPr>
          <a:xfrm>
            <a:off x="5174125" y="2392725"/>
            <a:ext cx="789000" cy="0"/>
          </a:xfrm>
          <a:prstGeom prst="straightConnector1">
            <a:avLst/>
          </a:prstGeom>
          <a:noFill/>
          <a:ln cap="flat" cmpd="sng" w="9525">
            <a:solidFill>
              <a:srgbClr val="000000"/>
            </a:solidFill>
            <a:prstDash val="solid"/>
            <a:round/>
            <a:headEnd len="med" w="med" type="none"/>
            <a:tailEnd len="med" w="med" type="none"/>
          </a:ln>
        </p:spPr>
      </p:cxnSp>
      <p:cxnSp>
        <p:nvCxnSpPr>
          <p:cNvPr id="215" name="Google Shape;215;p31"/>
          <p:cNvCxnSpPr/>
          <p:nvPr/>
        </p:nvCxnSpPr>
        <p:spPr>
          <a:xfrm>
            <a:off x="5177450" y="3975350"/>
            <a:ext cx="0" cy="264600"/>
          </a:xfrm>
          <a:prstGeom prst="straightConnector1">
            <a:avLst/>
          </a:prstGeom>
          <a:noFill/>
          <a:ln cap="flat" cmpd="sng" w="9525">
            <a:solidFill>
              <a:srgbClr val="000000"/>
            </a:solidFill>
            <a:prstDash val="solid"/>
            <a:round/>
            <a:headEnd len="med" w="med" type="none"/>
            <a:tailEnd len="med" w="med" type="none"/>
          </a:ln>
        </p:spPr>
      </p:cxnSp>
      <p:cxnSp>
        <p:nvCxnSpPr>
          <p:cNvPr id="216" name="Google Shape;216;p31"/>
          <p:cNvCxnSpPr/>
          <p:nvPr/>
        </p:nvCxnSpPr>
        <p:spPr>
          <a:xfrm rot="10800000">
            <a:off x="5065850" y="3975350"/>
            <a:ext cx="223200" cy="0"/>
          </a:xfrm>
          <a:prstGeom prst="straightConnector1">
            <a:avLst/>
          </a:prstGeom>
          <a:noFill/>
          <a:ln cap="flat" cmpd="sng" w="9525">
            <a:solidFill>
              <a:srgbClr val="000000"/>
            </a:solidFill>
            <a:prstDash val="solid"/>
            <a:round/>
            <a:headEnd len="med" w="med" type="none"/>
            <a:tailEnd len="med" w="med" type="none"/>
          </a:ln>
        </p:spPr>
      </p:cxnSp>
      <p:cxnSp>
        <p:nvCxnSpPr>
          <p:cNvPr id="217" name="Google Shape;217;p31"/>
          <p:cNvCxnSpPr/>
          <p:nvPr/>
        </p:nvCxnSpPr>
        <p:spPr>
          <a:xfrm rot="10800000">
            <a:off x="4951700" y="3872800"/>
            <a:ext cx="451500" cy="0"/>
          </a:xfrm>
          <a:prstGeom prst="straightConnector1">
            <a:avLst/>
          </a:prstGeom>
          <a:noFill/>
          <a:ln cap="flat" cmpd="sng" w="9525">
            <a:solidFill>
              <a:srgbClr val="000000"/>
            </a:solidFill>
            <a:prstDash val="solid"/>
            <a:round/>
            <a:headEnd len="med" w="med" type="none"/>
            <a:tailEnd len="med" w="med" type="none"/>
          </a:ln>
        </p:spPr>
      </p:cxnSp>
      <p:cxnSp>
        <p:nvCxnSpPr>
          <p:cNvPr id="218" name="Google Shape;218;p31"/>
          <p:cNvCxnSpPr/>
          <p:nvPr/>
        </p:nvCxnSpPr>
        <p:spPr>
          <a:xfrm>
            <a:off x="5177450" y="2761450"/>
            <a:ext cx="0" cy="1108200"/>
          </a:xfrm>
          <a:prstGeom prst="straightConnector1">
            <a:avLst/>
          </a:prstGeom>
          <a:noFill/>
          <a:ln cap="flat" cmpd="sng" w="9525">
            <a:solidFill>
              <a:srgbClr val="000000"/>
            </a:solidFill>
            <a:prstDash val="solid"/>
            <a:round/>
            <a:headEnd len="med" w="med" type="none"/>
            <a:tailEnd len="med" w="med" type="none"/>
          </a:ln>
        </p:spPr>
      </p:cxnSp>
      <p:cxnSp>
        <p:nvCxnSpPr>
          <p:cNvPr id="219" name="Google Shape;219;p31"/>
          <p:cNvCxnSpPr/>
          <p:nvPr/>
        </p:nvCxnSpPr>
        <p:spPr>
          <a:xfrm>
            <a:off x="5177450" y="2597775"/>
            <a:ext cx="0" cy="144300"/>
          </a:xfrm>
          <a:prstGeom prst="straightConnector1">
            <a:avLst/>
          </a:prstGeom>
          <a:noFill/>
          <a:ln cap="flat" cmpd="sng" w="9525">
            <a:solidFill>
              <a:srgbClr val="000000"/>
            </a:solidFill>
            <a:prstDash val="solid"/>
            <a:round/>
            <a:headEnd len="med" w="med" type="none"/>
            <a:tailEnd len="med" w="med" type="none"/>
          </a:ln>
        </p:spPr>
      </p:cxnSp>
      <p:cxnSp>
        <p:nvCxnSpPr>
          <p:cNvPr id="220" name="Google Shape;220;p31"/>
          <p:cNvCxnSpPr/>
          <p:nvPr/>
        </p:nvCxnSpPr>
        <p:spPr>
          <a:xfrm rot="10800000">
            <a:off x="5065850" y="2597775"/>
            <a:ext cx="223200" cy="0"/>
          </a:xfrm>
          <a:prstGeom prst="straightConnector1">
            <a:avLst/>
          </a:prstGeom>
          <a:noFill/>
          <a:ln cap="flat" cmpd="sng" w="9525">
            <a:solidFill>
              <a:srgbClr val="000000"/>
            </a:solidFill>
            <a:prstDash val="solid"/>
            <a:round/>
            <a:headEnd len="med" w="med" type="none"/>
            <a:tailEnd len="med" w="med" type="none"/>
          </a:ln>
        </p:spPr>
      </p:cxnSp>
      <p:cxnSp>
        <p:nvCxnSpPr>
          <p:cNvPr id="221" name="Google Shape;221;p31"/>
          <p:cNvCxnSpPr/>
          <p:nvPr/>
        </p:nvCxnSpPr>
        <p:spPr>
          <a:xfrm rot="10800000">
            <a:off x="4951700" y="2495225"/>
            <a:ext cx="451500" cy="0"/>
          </a:xfrm>
          <a:prstGeom prst="straightConnector1">
            <a:avLst/>
          </a:prstGeom>
          <a:noFill/>
          <a:ln cap="flat" cmpd="sng" w="9525">
            <a:solidFill>
              <a:srgbClr val="000000"/>
            </a:solidFill>
            <a:prstDash val="solid"/>
            <a:round/>
            <a:headEnd len="med" w="med" type="none"/>
            <a:tailEnd len="med" w="med" type="none"/>
          </a:ln>
        </p:spPr>
      </p:cxnSp>
      <p:cxnSp>
        <p:nvCxnSpPr>
          <p:cNvPr id="222" name="Google Shape;222;p31"/>
          <p:cNvCxnSpPr/>
          <p:nvPr/>
        </p:nvCxnSpPr>
        <p:spPr>
          <a:xfrm>
            <a:off x="5177450" y="2400400"/>
            <a:ext cx="0" cy="91500"/>
          </a:xfrm>
          <a:prstGeom prst="straightConnector1">
            <a:avLst/>
          </a:prstGeom>
          <a:noFill/>
          <a:ln cap="flat" cmpd="sng" w="9525">
            <a:solidFill>
              <a:srgbClr val="000000"/>
            </a:solidFill>
            <a:prstDash val="solid"/>
            <a:round/>
            <a:headEnd len="med" w="med" type="none"/>
            <a:tailEnd len="med" w="med" type="none"/>
          </a:ln>
        </p:spPr>
      </p:cxnSp>
      <p:cxnSp>
        <p:nvCxnSpPr>
          <p:cNvPr id="223" name="Google Shape;223;p31"/>
          <p:cNvCxnSpPr/>
          <p:nvPr/>
        </p:nvCxnSpPr>
        <p:spPr>
          <a:xfrm>
            <a:off x="5466713" y="2749750"/>
            <a:ext cx="327300" cy="0"/>
          </a:xfrm>
          <a:prstGeom prst="straightConnector1">
            <a:avLst/>
          </a:prstGeom>
          <a:noFill/>
          <a:ln cap="flat" cmpd="sng" w="28575">
            <a:solidFill>
              <a:schemeClr val="dk1"/>
            </a:solidFill>
            <a:prstDash val="solid"/>
            <a:round/>
            <a:headEnd len="med" w="med" type="none"/>
            <a:tailEnd len="med" w="med" type="triangle"/>
          </a:ln>
        </p:spPr>
      </p:cxnSp>
      <p:cxnSp>
        <p:nvCxnSpPr>
          <p:cNvPr id="224" name="Google Shape;224;p31"/>
          <p:cNvCxnSpPr/>
          <p:nvPr/>
        </p:nvCxnSpPr>
        <p:spPr>
          <a:xfrm>
            <a:off x="5466713" y="4239925"/>
            <a:ext cx="327300" cy="0"/>
          </a:xfrm>
          <a:prstGeom prst="straightConnector1">
            <a:avLst/>
          </a:prstGeom>
          <a:noFill/>
          <a:ln cap="flat" cmpd="sng" w="28575">
            <a:solidFill>
              <a:schemeClr val="dk1"/>
            </a:solidFill>
            <a:prstDash val="solid"/>
            <a:round/>
            <a:headEnd len="med" w="med" type="none"/>
            <a:tailEnd len="med" w="med" type="triangle"/>
          </a:ln>
        </p:spPr>
      </p:cxnSp>
      <p:cxnSp>
        <p:nvCxnSpPr>
          <p:cNvPr id="225" name="Google Shape;225;p31"/>
          <p:cNvCxnSpPr/>
          <p:nvPr/>
        </p:nvCxnSpPr>
        <p:spPr>
          <a:xfrm>
            <a:off x="5466713" y="2392225"/>
            <a:ext cx="327300" cy="0"/>
          </a:xfrm>
          <a:prstGeom prst="straightConnector1">
            <a:avLst/>
          </a:prstGeom>
          <a:noFill/>
          <a:ln cap="flat" cmpd="sng" w="28575">
            <a:solidFill>
              <a:schemeClr val="dk1"/>
            </a:solidFill>
            <a:prstDash val="solid"/>
            <a:round/>
            <a:headEnd len="med" w="med" type="none"/>
            <a:tailEnd len="med" w="med" type="triangle"/>
          </a:ln>
        </p:spPr>
      </p:cxnSp>
      <p:grpSp>
        <p:nvGrpSpPr>
          <p:cNvPr id="226" name="Google Shape;226;p31"/>
          <p:cNvGrpSpPr/>
          <p:nvPr/>
        </p:nvGrpSpPr>
        <p:grpSpPr>
          <a:xfrm>
            <a:off x="6364463" y="3700000"/>
            <a:ext cx="172800" cy="172800"/>
            <a:chOff x="4235188" y="3889175"/>
            <a:chExt cx="172800" cy="172800"/>
          </a:xfrm>
        </p:grpSpPr>
        <p:sp>
          <p:nvSpPr>
            <p:cNvPr id="227" name="Google Shape;227;p31"/>
            <p:cNvSpPr/>
            <p:nvPr/>
          </p:nvSpPr>
          <p:spPr>
            <a:xfrm>
              <a:off x="4235188" y="3889175"/>
              <a:ext cx="172800" cy="172800"/>
            </a:xfrm>
            <a:prstGeom prst="ellipse">
              <a:avLst/>
            </a:prstGeom>
            <a:solidFill>
              <a:schemeClr val="lt2"/>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600"/>
            </a:p>
          </p:txBody>
        </p:sp>
        <p:cxnSp>
          <p:nvCxnSpPr>
            <p:cNvPr id="228" name="Google Shape;228;p31"/>
            <p:cNvCxnSpPr/>
            <p:nvPr/>
          </p:nvCxnSpPr>
          <p:spPr>
            <a:xfrm>
              <a:off x="4321588" y="3950075"/>
              <a:ext cx="0" cy="51000"/>
            </a:xfrm>
            <a:prstGeom prst="straightConnector1">
              <a:avLst/>
            </a:prstGeom>
            <a:noFill/>
            <a:ln cap="flat" cmpd="sng" w="9525">
              <a:solidFill>
                <a:srgbClr val="6AA84F"/>
              </a:solidFill>
              <a:prstDash val="solid"/>
              <a:round/>
              <a:headEnd len="med" w="med" type="none"/>
              <a:tailEnd len="med" w="med" type="none"/>
            </a:ln>
          </p:spPr>
        </p:cxnSp>
        <p:cxnSp>
          <p:nvCxnSpPr>
            <p:cNvPr id="229" name="Google Shape;229;p31"/>
            <p:cNvCxnSpPr/>
            <p:nvPr/>
          </p:nvCxnSpPr>
          <p:spPr>
            <a:xfrm>
              <a:off x="4298338" y="3975575"/>
              <a:ext cx="46500" cy="0"/>
            </a:xfrm>
            <a:prstGeom prst="straightConnector1">
              <a:avLst/>
            </a:prstGeom>
            <a:noFill/>
            <a:ln cap="flat" cmpd="sng" w="9525">
              <a:solidFill>
                <a:srgbClr val="6AA84F"/>
              </a:solidFill>
              <a:prstDash val="solid"/>
              <a:round/>
              <a:headEnd len="med" w="med" type="none"/>
              <a:tailEnd len="med" w="med" type="none"/>
            </a:ln>
          </p:spPr>
        </p:cxnSp>
      </p:grpSp>
      <p:cxnSp>
        <p:nvCxnSpPr>
          <p:cNvPr id="230" name="Google Shape;230;p31"/>
          <p:cNvCxnSpPr>
            <a:stCxn id="227" idx="6"/>
          </p:cNvCxnSpPr>
          <p:nvPr/>
        </p:nvCxnSpPr>
        <p:spPr>
          <a:xfrm flipH="1" rot="10800000">
            <a:off x="6537263" y="3646300"/>
            <a:ext cx="447300" cy="140100"/>
          </a:xfrm>
          <a:prstGeom prst="straightConnector1">
            <a:avLst/>
          </a:prstGeom>
          <a:noFill/>
          <a:ln cap="flat" cmpd="sng" w="9525">
            <a:solidFill>
              <a:srgbClr val="A64D79"/>
            </a:solidFill>
            <a:prstDash val="solid"/>
            <a:round/>
            <a:headEnd len="med" w="med" type="none"/>
            <a:tailEnd len="med" w="med" type="triangle"/>
          </a:ln>
        </p:spPr>
      </p:cxnSp>
      <p:cxnSp>
        <p:nvCxnSpPr>
          <p:cNvPr id="231" name="Google Shape;231;p31"/>
          <p:cNvCxnSpPr/>
          <p:nvPr/>
        </p:nvCxnSpPr>
        <p:spPr>
          <a:xfrm rot="10800000">
            <a:off x="6641600" y="3559375"/>
            <a:ext cx="324000" cy="79200"/>
          </a:xfrm>
          <a:prstGeom prst="straightConnector1">
            <a:avLst/>
          </a:prstGeom>
          <a:noFill/>
          <a:ln cap="flat" cmpd="sng" w="9525">
            <a:solidFill>
              <a:srgbClr val="A64D79"/>
            </a:solidFill>
            <a:prstDash val="solid"/>
            <a:round/>
            <a:headEnd len="med" w="med" type="none"/>
            <a:tailEnd len="med" w="med" type="triangle"/>
          </a:ln>
        </p:spPr>
      </p:cxnSp>
      <p:cxnSp>
        <p:nvCxnSpPr>
          <p:cNvPr id="232" name="Google Shape;232;p31"/>
          <p:cNvCxnSpPr/>
          <p:nvPr/>
        </p:nvCxnSpPr>
        <p:spPr>
          <a:xfrm rot="10800000">
            <a:off x="6750775" y="3404625"/>
            <a:ext cx="228300" cy="228300"/>
          </a:xfrm>
          <a:prstGeom prst="straightConnector1">
            <a:avLst/>
          </a:prstGeom>
          <a:noFill/>
          <a:ln cap="flat" cmpd="sng" w="9525">
            <a:solidFill>
              <a:srgbClr val="A64D79"/>
            </a:solidFill>
            <a:prstDash val="solid"/>
            <a:round/>
            <a:headEnd len="med" w="med" type="none"/>
            <a:tailEnd len="med" w="med" type="triangle"/>
          </a:ln>
        </p:spPr>
      </p:cxnSp>
      <p:sp>
        <p:nvSpPr>
          <p:cNvPr id="233" name="Google Shape;233;p31"/>
          <p:cNvSpPr/>
          <p:nvPr/>
        </p:nvSpPr>
        <p:spPr>
          <a:xfrm>
            <a:off x="6952550" y="3602950"/>
            <a:ext cx="92448" cy="71064"/>
          </a:xfrm>
          <a:prstGeom prst="cloud">
            <a:avLst/>
          </a:prstGeom>
          <a:solidFill>
            <a:srgbClr val="F6B26B"/>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234" name="Google Shape;234;p31"/>
          <p:cNvGrpSpPr/>
          <p:nvPr/>
        </p:nvGrpSpPr>
        <p:grpSpPr>
          <a:xfrm>
            <a:off x="6463700" y="3446938"/>
            <a:ext cx="172800" cy="172800"/>
            <a:chOff x="4378500" y="4050175"/>
            <a:chExt cx="172800" cy="172800"/>
          </a:xfrm>
        </p:grpSpPr>
        <p:sp>
          <p:nvSpPr>
            <p:cNvPr id="235" name="Google Shape;235;p31"/>
            <p:cNvSpPr/>
            <p:nvPr/>
          </p:nvSpPr>
          <p:spPr>
            <a:xfrm>
              <a:off x="4378500" y="4050175"/>
              <a:ext cx="172800" cy="172800"/>
            </a:xfrm>
            <a:prstGeom prst="ellipse">
              <a:avLst/>
            </a:prstGeom>
            <a:solidFill>
              <a:schemeClr val="lt2"/>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600"/>
            </a:p>
          </p:txBody>
        </p:sp>
        <p:cxnSp>
          <p:nvCxnSpPr>
            <p:cNvPr id="236" name="Google Shape;236;p31"/>
            <p:cNvCxnSpPr/>
            <p:nvPr/>
          </p:nvCxnSpPr>
          <p:spPr>
            <a:xfrm>
              <a:off x="4464900" y="4111075"/>
              <a:ext cx="0" cy="51000"/>
            </a:xfrm>
            <a:prstGeom prst="straightConnector1">
              <a:avLst/>
            </a:prstGeom>
            <a:noFill/>
            <a:ln cap="flat" cmpd="sng" w="9525">
              <a:solidFill>
                <a:srgbClr val="6AA84F"/>
              </a:solidFill>
              <a:prstDash val="solid"/>
              <a:round/>
              <a:headEnd len="med" w="med" type="none"/>
              <a:tailEnd len="med" w="med" type="none"/>
            </a:ln>
          </p:spPr>
        </p:cxnSp>
        <p:cxnSp>
          <p:nvCxnSpPr>
            <p:cNvPr id="237" name="Google Shape;237;p31"/>
            <p:cNvCxnSpPr/>
            <p:nvPr/>
          </p:nvCxnSpPr>
          <p:spPr>
            <a:xfrm>
              <a:off x="4441650" y="4136575"/>
              <a:ext cx="46500" cy="0"/>
            </a:xfrm>
            <a:prstGeom prst="straightConnector1">
              <a:avLst/>
            </a:prstGeom>
            <a:noFill/>
            <a:ln cap="flat" cmpd="sng" w="9525">
              <a:solidFill>
                <a:srgbClr val="6AA84F"/>
              </a:solidFill>
              <a:prstDash val="solid"/>
              <a:round/>
              <a:headEnd len="med" w="med" type="none"/>
              <a:tailEnd len="med" w="med" type="none"/>
            </a:ln>
          </p:spPr>
        </p:cxnSp>
      </p:grpSp>
      <p:grpSp>
        <p:nvGrpSpPr>
          <p:cNvPr id="238" name="Google Shape;238;p31"/>
          <p:cNvGrpSpPr/>
          <p:nvPr/>
        </p:nvGrpSpPr>
        <p:grpSpPr>
          <a:xfrm>
            <a:off x="6671579" y="3315433"/>
            <a:ext cx="79194" cy="79194"/>
            <a:chOff x="4378500" y="4050175"/>
            <a:chExt cx="172800" cy="172800"/>
          </a:xfrm>
        </p:grpSpPr>
        <p:sp>
          <p:nvSpPr>
            <p:cNvPr id="239" name="Google Shape;239;p31"/>
            <p:cNvSpPr/>
            <p:nvPr/>
          </p:nvSpPr>
          <p:spPr>
            <a:xfrm>
              <a:off x="4378500" y="4050175"/>
              <a:ext cx="172800" cy="172800"/>
            </a:xfrm>
            <a:prstGeom prst="ellipse">
              <a:avLst/>
            </a:prstGeom>
            <a:solidFill>
              <a:schemeClr val="lt2"/>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600"/>
            </a:p>
          </p:txBody>
        </p:sp>
        <p:cxnSp>
          <p:nvCxnSpPr>
            <p:cNvPr id="240" name="Google Shape;240;p31"/>
            <p:cNvCxnSpPr/>
            <p:nvPr/>
          </p:nvCxnSpPr>
          <p:spPr>
            <a:xfrm>
              <a:off x="4441650" y="4136575"/>
              <a:ext cx="46500" cy="0"/>
            </a:xfrm>
            <a:prstGeom prst="straightConnector1">
              <a:avLst/>
            </a:prstGeom>
            <a:noFill/>
            <a:ln cap="flat" cmpd="sng" w="9525">
              <a:solidFill>
                <a:srgbClr val="3C78D8"/>
              </a:solidFill>
              <a:prstDash val="solid"/>
              <a:round/>
              <a:headEnd len="med" w="med" type="none"/>
              <a:tailEnd len="med" w="med" type="none"/>
            </a:ln>
          </p:spPr>
        </p:cxnSp>
      </p:grpSp>
      <p:sp>
        <p:nvSpPr>
          <p:cNvPr id="241" name="Google Shape;241;p31"/>
          <p:cNvSpPr txBox="1"/>
          <p:nvPr>
            <p:ph idx="1" type="body"/>
          </p:nvPr>
        </p:nvSpPr>
        <p:spPr>
          <a:xfrm>
            <a:off x="311700" y="1152475"/>
            <a:ext cx="4445100" cy="3879600"/>
          </a:xfrm>
          <a:prstGeom prst="rect">
            <a:avLst/>
          </a:prstGeom>
        </p:spPr>
        <p:txBody>
          <a:bodyPr anchorCtr="0" anchor="t" bIns="91425" lIns="91425" spcFirstLastPara="1" rIns="91425" wrap="square" tIns="91425">
            <a:normAutofit/>
          </a:bodyPr>
          <a:lstStyle/>
          <a:p>
            <a:pPr indent="-342900" lvl="0" marL="457200" rtl="0" algn="l">
              <a:lnSpc>
                <a:spcPct val="100000"/>
              </a:lnSpc>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Relies on </a:t>
            </a:r>
            <a:r>
              <a:rPr b="1" lang="en">
                <a:solidFill>
                  <a:schemeClr val="dk1"/>
                </a:solidFill>
                <a:latin typeface="Times New Roman"/>
                <a:ea typeface="Times New Roman"/>
                <a:cs typeface="Times New Roman"/>
                <a:sym typeface="Times New Roman"/>
              </a:rPr>
              <a:t>secondary electron emission</a:t>
            </a:r>
            <a:r>
              <a:rPr lang="en">
                <a:solidFill>
                  <a:schemeClr val="dk1"/>
                </a:solidFill>
                <a:latin typeface="Times New Roman"/>
                <a:ea typeface="Times New Roman"/>
                <a:cs typeface="Times New Roman"/>
                <a:sym typeface="Times New Roman"/>
              </a:rPr>
              <a:t> rather than thermionic emission to maintain a DC glow discharge plasma, producing a stream of electrons.</a:t>
            </a:r>
            <a:endParaRPr>
              <a:solidFill>
                <a:schemeClr val="dk1"/>
              </a:solidFill>
              <a:latin typeface="Times New Roman"/>
              <a:ea typeface="Times New Roman"/>
              <a:cs typeface="Times New Roman"/>
              <a:sym typeface="Times New Roman"/>
            </a:endParaRPr>
          </a:p>
          <a:p>
            <a:pPr indent="-342900" lvl="0" marL="457200" rtl="0" algn="l">
              <a:lnSpc>
                <a:spcPct val="100000"/>
              </a:lnSpc>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Secondary electron emission occurs when a particle (propellant ion) collides with the cathode surface, knocking an electron off.</a:t>
            </a:r>
            <a:endParaRPr>
              <a:solidFill>
                <a:schemeClr val="dk1"/>
              </a:solidFill>
              <a:latin typeface="Times New Roman"/>
              <a:ea typeface="Times New Roman"/>
              <a:cs typeface="Times New Roman"/>
              <a:sym typeface="Times New Roman"/>
            </a:endParaRPr>
          </a:p>
          <a:p>
            <a:pPr indent="-342900" lvl="0" marL="457200" rtl="0" algn="l">
              <a:lnSpc>
                <a:spcPct val="100000"/>
              </a:lnSpc>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This electron is then extracted via electric fields out of the device.</a:t>
            </a:r>
            <a:endParaRPr>
              <a:solidFill>
                <a:schemeClr val="dk1"/>
              </a:solidFill>
              <a:latin typeface="Times New Roman"/>
              <a:ea typeface="Times New Roman"/>
              <a:cs typeface="Times New Roman"/>
              <a:sym typeface="Times New Roman"/>
            </a:endParaRPr>
          </a:p>
          <a:p>
            <a:pPr indent="-342900" lvl="0" marL="457200" rtl="0" algn="l">
              <a:lnSpc>
                <a:spcPct val="100000"/>
              </a:lnSpc>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The GDHC supplies the Hall thruster with electrons to maintain plasma, and neutralizes the exiting ion beam.</a:t>
            </a:r>
            <a:endParaRPr>
              <a:solidFill>
                <a:schemeClr val="dk1"/>
              </a:solidFill>
              <a:latin typeface="Times New Roman"/>
              <a:ea typeface="Times New Roman"/>
              <a:cs typeface="Times New Roman"/>
              <a:sym typeface="Times New Roman"/>
            </a:endParaRPr>
          </a:p>
        </p:txBody>
      </p:sp>
      <p:grpSp>
        <p:nvGrpSpPr>
          <p:cNvPr id="242" name="Google Shape;242;p31"/>
          <p:cNvGrpSpPr/>
          <p:nvPr/>
        </p:nvGrpSpPr>
        <p:grpSpPr>
          <a:xfrm>
            <a:off x="6381504" y="2015908"/>
            <a:ext cx="79194" cy="79194"/>
            <a:chOff x="4378500" y="4050175"/>
            <a:chExt cx="172800" cy="172800"/>
          </a:xfrm>
        </p:grpSpPr>
        <p:sp>
          <p:nvSpPr>
            <p:cNvPr id="243" name="Google Shape;243;p31"/>
            <p:cNvSpPr/>
            <p:nvPr/>
          </p:nvSpPr>
          <p:spPr>
            <a:xfrm>
              <a:off x="4378500" y="4050175"/>
              <a:ext cx="172800" cy="172800"/>
            </a:xfrm>
            <a:prstGeom prst="ellipse">
              <a:avLst/>
            </a:prstGeom>
            <a:solidFill>
              <a:schemeClr val="lt2"/>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600"/>
            </a:p>
          </p:txBody>
        </p:sp>
        <p:cxnSp>
          <p:nvCxnSpPr>
            <p:cNvPr id="244" name="Google Shape;244;p31"/>
            <p:cNvCxnSpPr/>
            <p:nvPr/>
          </p:nvCxnSpPr>
          <p:spPr>
            <a:xfrm>
              <a:off x="4441650" y="4136575"/>
              <a:ext cx="46500" cy="0"/>
            </a:xfrm>
            <a:prstGeom prst="straightConnector1">
              <a:avLst/>
            </a:prstGeom>
            <a:noFill/>
            <a:ln cap="flat" cmpd="sng" w="9525">
              <a:solidFill>
                <a:srgbClr val="3C78D8"/>
              </a:solidFill>
              <a:prstDash val="solid"/>
              <a:round/>
              <a:headEnd len="med" w="med" type="none"/>
              <a:tailEnd len="med" w="med" type="none"/>
            </a:ln>
          </p:spPr>
        </p:cxnSp>
      </p:grpSp>
      <p:grpSp>
        <p:nvGrpSpPr>
          <p:cNvPr id="245" name="Google Shape;245;p31"/>
          <p:cNvGrpSpPr/>
          <p:nvPr/>
        </p:nvGrpSpPr>
        <p:grpSpPr>
          <a:xfrm>
            <a:off x="6458092" y="1876946"/>
            <a:ext cx="79194" cy="79194"/>
            <a:chOff x="4378500" y="4050175"/>
            <a:chExt cx="172800" cy="172800"/>
          </a:xfrm>
        </p:grpSpPr>
        <p:sp>
          <p:nvSpPr>
            <p:cNvPr id="246" name="Google Shape;246;p31"/>
            <p:cNvSpPr/>
            <p:nvPr/>
          </p:nvSpPr>
          <p:spPr>
            <a:xfrm>
              <a:off x="4378500" y="4050175"/>
              <a:ext cx="172800" cy="172800"/>
            </a:xfrm>
            <a:prstGeom prst="ellipse">
              <a:avLst/>
            </a:prstGeom>
            <a:solidFill>
              <a:schemeClr val="lt2"/>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600"/>
            </a:p>
          </p:txBody>
        </p:sp>
        <p:cxnSp>
          <p:nvCxnSpPr>
            <p:cNvPr id="247" name="Google Shape;247;p31"/>
            <p:cNvCxnSpPr/>
            <p:nvPr/>
          </p:nvCxnSpPr>
          <p:spPr>
            <a:xfrm>
              <a:off x="4441650" y="4136575"/>
              <a:ext cx="46500" cy="0"/>
            </a:xfrm>
            <a:prstGeom prst="straightConnector1">
              <a:avLst/>
            </a:prstGeom>
            <a:noFill/>
            <a:ln cap="flat" cmpd="sng" w="9525">
              <a:solidFill>
                <a:srgbClr val="3C78D8"/>
              </a:solidFill>
              <a:prstDash val="solid"/>
              <a:round/>
              <a:headEnd len="med" w="med" type="none"/>
              <a:tailEnd len="med" w="med" type="none"/>
            </a:ln>
          </p:spPr>
        </p:cxnSp>
      </p:grpSp>
      <p:grpSp>
        <p:nvGrpSpPr>
          <p:cNvPr id="248" name="Google Shape;248;p31"/>
          <p:cNvGrpSpPr/>
          <p:nvPr/>
        </p:nvGrpSpPr>
        <p:grpSpPr>
          <a:xfrm>
            <a:off x="6594404" y="1912096"/>
            <a:ext cx="79194" cy="79194"/>
            <a:chOff x="4378500" y="4050175"/>
            <a:chExt cx="172800" cy="172800"/>
          </a:xfrm>
        </p:grpSpPr>
        <p:sp>
          <p:nvSpPr>
            <p:cNvPr id="249" name="Google Shape;249;p31"/>
            <p:cNvSpPr/>
            <p:nvPr/>
          </p:nvSpPr>
          <p:spPr>
            <a:xfrm>
              <a:off x="4378500" y="4050175"/>
              <a:ext cx="172800" cy="172800"/>
            </a:xfrm>
            <a:prstGeom prst="ellipse">
              <a:avLst/>
            </a:prstGeom>
            <a:solidFill>
              <a:schemeClr val="lt2"/>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600"/>
            </a:p>
          </p:txBody>
        </p:sp>
        <p:cxnSp>
          <p:nvCxnSpPr>
            <p:cNvPr id="250" name="Google Shape;250;p31"/>
            <p:cNvCxnSpPr/>
            <p:nvPr/>
          </p:nvCxnSpPr>
          <p:spPr>
            <a:xfrm>
              <a:off x="4441650" y="4136575"/>
              <a:ext cx="46500" cy="0"/>
            </a:xfrm>
            <a:prstGeom prst="straightConnector1">
              <a:avLst/>
            </a:prstGeom>
            <a:noFill/>
            <a:ln cap="flat" cmpd="sng" w="9525">
              <a:solidFill>
                <a:srgbClr val="3C78D8"/>
              </a:solidFill>
              <a:prstDash val="solid"/>
              <a:round/>
              <a:headEnd len="med" w="med" type="none"/>
              <a:tailEnd len="med" w="med" type="none"/>
            </a:ln>
          </p:spPr>
        </p:cxnSp>
      </p:grpSp>
      <p:grpSp>
        <p:nvGrpSpPr>
          <p:cNvPr id="251" name="Google Shape;251;p31"/>
          <p:cNvGrpSpPr/>
          <p:nvPr/>
        </p:nvGrpSpPr>
        <p:grpSpPr>
          <a:xfrm>
            <a:off x="6458092" y="2410696"/>
            <a:ext cx="79194" cy="79194"/>
            <a:chOff x="4378500" y="4050175"/>
            <a:chExt cx="172800" cy="172800"/>
          </a:xfrm>
        </p:grpSpPr>
        <p:sp>
          <p:nvSpPr>
            <p:cNvPr id="252" name="Google Shape;252;p31"/>
            <p:cNvSpPr/>
            <p:nvPr/>
          </p:nvSpPr>
          <p:spPr>
            <a:xfrm>
              <a:off x="4378500" y="4050175"/>
              <a:ext cx="172800" cy="172800"/>
            </a:xfrm>
            <a:prstGeom prst="ellipse">
              <a:avLst/>
            </a:prstGeom>
            <a:solidFill>
              <a:schemeClr val="lt2"/>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600"/>
            </a:p>
          </p:txBody>
        </p:sp>
        <p:cxnSp>
          <p:nvCxnSpPr>
            <p:cNvPr id="253" name="Google Shape;253;p31"/>
            <p:cNvCxnSpPr/>
            <p:nvPr/>
          </p:nvCxnSpPr>
          <p:spPr>
            <a:xfrm>
              <a:off x="4441650" y="4136575"/>
              <a:ext cx="46500" cy="0"/>
            </a:xfrm>
            <a:prstGeom prst="straightConnector1">
              <a:avLst/>
            </a:prstGeom>
            <a:noFill/>
            <a:ln cap="flat" cmpd="sng" w="9525">
              <a:solidFill>
                <a:srgbClr val="3C78D8"/>
              </a:solidFill>
              <a:prstDash val="solid"/>
              <a:round/>
              <a:headEnd len="med" w="med" type="none"/>
              <a:tailEnd len="med" w="med" type="none"/>
            </a:ln>
          </p:spPr>
        </p:cxnSp>
      </p:grpSp>
      <p:grpSp>
        <p:nvGrpSpPr>
          <p:cNvPr id="254" name="Google Shape;254;p31"/>
          <p:cNvGrpSpPr/>
          <p:nvPr/>
        </p:nvGrpSpPr>
        <p:grpSpPr>
          <a:xfrm>
            <a:off x="6381504" y="1737971"/>
            <a:ext cx="79194" cy="79194"/>
            <a:chOff x="4378500" y="4050175"/>
            <a:chExt cx="172800" cy="172800"/>
          </a:xfrm>
        </p:grpSpPr>
        <p:sp>
          <p:nvSpPr>
            <p:cNvPr id="255" name="Google Shape;255;p31"/>
            <p:cNvSpPr/>
            <p:nvPr/>
          </p:nvSpPr>
          <p:spPr>
            <a:xfrm>
              <a:off x="4378500" y="4050175"/>
              <a:ext cx="172800" cy="172800"/>
            </a:xfrm>
            <a:prstGeom prst="ellipse">
              <a:avLst/>
            </a:prstGeom>
            <a:solidFill>
              <a:schemeClr val="lt2"/>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600"/>
            </a:p>
          </p:txBody>
        </p:sp>
        <p:cxnSp>
          <p:nvCxnSpPr>
            <p:cNvPr id="256" name="Google Shape;256;p31"/>
            <p:cNvCxnSpPr/>
            <p:nvPr/>
          </p:nvCxnSpPr>
          <p:spPr>
            <a:xfrm>
              <a:off x="4441650" y="4136575"/>
              <a:ext cx="46500" cy="0"/>
            </a:xfrm>
            <a:prstGeom prst="straightConnector1">
              <a:avLst/>
            </a:prstGeom>
            <a:noFill/>
            <a:ln cap="flat" cmpd="sng" w="9525">
              <a:solidFill>
                <a:srgbClr val="3C78D8"/>
              </a:solidFill>
              <a:prstDash val="solid"/>
              <a:round/>
              <a:headEnd len="med" w="med" type="none"/>
              <a:tailEnd len="med" w="med" type="none"/>
            </a:ln>
          </p:spPr>
        </p:cxnSp>
      </p:grpSp>
      <p:grpSp>
        <p:nvGrpSpPr>
          <p:cNvPr id="257" name="Google Shape;257;p31"/>
          <p:cNvGrpSpPr/>
          <p:nvPr/>
        </p:nvGrpSpPr>
        <p:grpSpPr>
          <a:xfrm>
            <a:off x="6503604" y="1598133"/>
            <a:ext cx="79194" cy="79194"/>
            <a:chOff x="4378500" y="4050175"/>
            <a:chExt cx="172800" cy="172800"/>
          </a:xfrm>
        </p:grpSpPr>
        <p:sp>
          <p:nvSpPr>
            <p:cNvPr id="258" name="Google Shape;258;p31"/>
            <p:cNvSpPr/>
            <p:nvPr/>
          </p:nvSpPr>
          <p:spPr>
            <a:xfrm>
              <a:off x="4378500" y="4050175"/>
              <a:ext cx="172800" cy="172800"/>
            </a:xfrm>
            <a:prstGeom prst="ellipse">
              <a:avLst/>
            </a:prstGeom>
            <a:solidFill>
              <a:schemeClr val="lt2"/>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600"/>
            </a:p>
          </p:txBody>
        </p:sp>
        <p:cxnSp>
          <p:nvCxnSpPr>
            <p:cNvPr id="259" name="Google Shape;259;p31"/>
            <p:cNvCxnSpPr/>
            <p:nvPr/>
          </p:nvCxnSpPr>
          <p:spPr>
            <a:xfrm>
              <a:off x="4441650" y="4136575"/>
              <a:ext cx="46500" cy="0"/>
            </a:xfrm>
            <a:prstGeom prst="straightConnector1">
              <a:avLst/>
            </a:prstGeom>
            <a:noFill/>
            <a:ln cap="flat" cmpd="sng" w="9525">
              <a:solidFill>
                <a:srgbClr val="3C78D8"/>
              </a:solidFill>
              <a:prstDash val="solid"/>
              <a:round/>
              <a:headEnd len="med" w="med" type="none"/>
              <a:tailEnd len="med" w="med" type="none"/>
            </a:ln>
          </p:spPr>
        </p:cxnSp>
      </p:grpSp>
      <p:grpSp>
        <p:nvGrpSpPr>
          <p:cNvPr id="260" name="Google Shape;260;p31"/>
          <p:cNvGrpSpPr/>
          <p:nvPr/>
        </p:nvGrpSpPr>
        <p:grpSpPr>
          <a:xfrm>
            <a:off x="6554579" y="2551421"/>
            <a:ext cx="79194" cy="79194"/>
            <a:chOff x="4378500" y="4050175"/>
            <a:chExt cx="172800" cy="172800"/>
          </a:xfrm>
        </p:grpSpPr>
        <p:sp>
          <p:nvSpPr>
            <p:cNvPr id="261" name="Google Shape;261;p31"/>
            <p:cNvSpPr/>
            <p:nvPr/>
          </p:nvSpPr>
          <p:spPr>
            <a:xfrm>
              <a:off x="4378500" y="4050175"/>
              <a:ext cx="172800" cy="172800"/>
            </a:xfrm>
            <a:prstGeom prst="ellipse">
              <a:avLst/>
            </a:prstGeom>
            <a:solidFill>
              <a:schemeClr val="lt2"/>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600"/>
            </a:p>
          </p:txBody>
        </p:sp>
        <p:cxnSp>
          <p:nvCxnSpPr>
            <p:cNvPr id="262" name="Google Shape;262;p31"/>
            <p:cNvCxnSpPr/>
            <p:nvPr/>
          </p:nvCxnSpPr>
          <p:spPr>
            <a:xfrm>
              <a:off x="4441650" y="4136575"/>
              <a:ext cx="46500" cy="0"/>
            </a:xfrm>
            <a:prstGeom prst="straightConnector1">
              <a:avLst/>
            </a:prstGeom>
            <a:noFill/>
            <a:ln cap="flat" cmpd="sng" w="9525">
              <a:solidFill>
                <a:srgbClr val="3C78D8"/>
              </a:solidFill>
              <a:prstDash val="solid"/>
              <a:round/>
              <a:headEnd len="med" w="med" type="none"/>
              <a:tailEnd len="med" w="med" type="none"/>
            </a:ln>
          </p:spPr>
        </p:cxnSp>
      </p:grpSp>
      <p:cxnSp>
        <p:nvCxnSpPr>
          <p:cNvPr id="263" name="Google Shape;263;p31"/>
          <p:cNvCxnSpPr/>
          <p:nvPr/>
        </p:nvCxnSpPr>
        <p:spPr>
          <a:xfrm rot="10800000">
            <a:off x="7150700" y="2971225"/>
            <a:ext cx="256800" cy="68700"/>
          </a:xfrm>
          <a:prstGeom prst="straightConnector1">
            <a:avLst/>
          </a:prstGeom>
          <a:noFill/>
          <a:ln cap="flat" cmpd="sng" w="9525">
            <a:solidFill>
              <a:schemeClr val="dk2"/>
            </a:solidFill>
            <a:prstDash val="solid"/>
            <a:round/>
            <a:headEnd len="med" w="med" type="none"/>
            <a:tailEnd len="med" w="med" type="triangle"/>
          </a:ln>
        </p:spPr>
      </p:cxnSp>
      <p:sp>
        <p:nvSpPr>
          <p:cNvPr id="264" name="Google Shape;264;p31"/>
          <p:cNvSpPr txBox="1"/>
          <p:nvPr/>
        </p:nvSpPr>
        <p:spPr>
          <a:xfrm>
            <a:off x="7393050" y="2897563"/>
            <a:ext cx="2795100" cy="23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Ceramic insulators</a:t>
            </a:r>
            <a:endParaRPr>
              <a:solidFill>
                <a:schemeClr val="dk2"/>
              </a:solidFill>
            </a:endParaRPr>
          </a:p>
        </p:txBody>
      </p:sp>
      <p:grpSp>
        <p:nvGrpSpPr>
          <p:cNvPr id="265" name="Google Shape;265;p31"/>
          <p:cNvGrpSpPr/>
          <p:nvPr/>
        </p:nvGrpSpPr>
        <p:grpSpPr>
          <a:xfrm>
            <a:off x="6610092" y="1464121"/>
            <a:ext cx="79194" cy="79194"/>
            <a:chOff x="4378500" y="4050175"/>
            <a:chExt cx="172800" cy="172800"/>
          </a:xfrm>
        </p:grpSpPr>
        <p:sp>
          <p:nvSpPr>
            <p:cNvPr id="266" name="Google Shape;266;p31"/>
            <p:cNvSpPr/>
            <p:nvPr/>
          </p:nvSpPr>
          <p:spPr>
            <a:xfrm>
              <a:off x="4378500" y="4050175"/>
              <a:ext cx="172800" cy="172800"/>
            </a:xfrm>
            <a:prstGeom prst="ellipse">
              <a:avLst/>
            </a:prstGeom>
            <a:solidFill>
              <a:schemeClr val="lt2"/>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600"/>
            </a:p>
          </p:txBody>
        </p:sp>
        <p:cxnSp>
          <p:nvCxnSpPr>
            <p:cNvPr id="267" name="Google Shape;267;p31"/>
            <p:cNvCxnSpPr/>
            <p:nvPr/>
          </p:nvCxnSpPr>
          <p:spPr>
            <a:xfrm>
              <a:off x="4441650" y="4136575"/>
              <a:ext cx="46500" cy="0"/>
            </a:xfrm>
            <a:prstGeom prst="straightConnector1">
              <a:avLst/>
            </a:prstGeom>
            <a:noFill/>
            <a:ln cap="flat" cmpd="sng" w="9525">
              <a:solidFill>
                <a:srgbClr val="3C78D8"/>
              </a:solidFill>
              <a:prstDash val="solid"/>
              <a:round/>
              <a:headEnd len="med" w="med" type="none"/>
              <a:tailEnd len="med" w="med" type="none"/>
            </a:ln>
          </p:spPr>
        </p:cxnSp>
      </p:grpSp>
      <p:grpSp>
        <p:nvGrpSpPr>
          <p:cNvPr id="268" name="Google Shape;268;p31"/>
          <p:cNvGrpSpPr/>
          <p:nvPr/>
        </p:nvGrpSpPr>
        <p:grpSpPr>
          <a:xfrm>
            <a:off x="6610092" y="1782633"/>
            <a:ext cx="79194" cy="79194"/>
            <a:chOff x="4378500" y="4050175"/>
            <a:chExt cx="172800" cy="172800"/>
          </a:xfrm>
        </p:grpSpPr>
        <p:sp>
          <p:nvSpPr>
            <p:cNvPr id="269" name="Google Shape;269;p31"/>
            <p:cNvSpPr/>
            <p:nvPr/>
          </p:nvSpPr>
          <p:spPr>
            <a:xfrm>
              <a:off x="4378500" y="4050175"/>
              <a:ext cx="172800" cy="172800"/>
            </a:xfrm>
            <a:prstGeom prst="ellipse">
              <a:avLst/>
            </a:prstGeom>
            <a:solidFill>
              <a:schemeClr val="lt2"/>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600"/>
            </a:p>
          </p:txBody>
        </p:sp>
        <p:cxnSp>
          <p:nvCxnSpPr>
            <p:cNvPr id="270" name="Google Shape;270;p31"/>
            <p:cNvCxnSpPr/>
            <p:nvPr/>
          </p:nvCxnSpPr>
          <p:spPr>
            <a:xfrm>
              <a:off x="4441650" y="4136575"/>
              <a:ext cx="46500" cy="0"/>
            </a:xfrm>
            <a:prstGeom prst="straightConnector1">
              <a:avLst/>
            </a:prstGeom>
            <a:noFill/>
            <a:ln cap="flat" cmpd="sng" w="9525">
              <a:solidFill>
                <a:srgbClr val="3C78D8"/>
              </a:solidFill>
              <a:prstDash val="solid"/>
              <a:round/>
              <a:headEnd len="med" w="med" type="none"/>
              <a:tailEnd len="med" w="med" type="none"/>
            </a:ln>
          </p:spPr>
        </p:cxnSp>
      </p:grpSp>
      <p:sp>
        <p:nvSpPr>
          <p:cNvPr id="271" name="Google Shape;271;p31"/>
          <p:cNvSpPr/>
          <p:nvPr/>
        </p:nvSpPr>
        <p:spPr>
          <a:xfrm>
            <a:off x="6380450" y="4136300"/>
            <a:ext cx="172800" cy="172800"/>
          </a:xfrm>
          <a:prstGeom prst="ellipse">
            <a:avLst/>
          </a:prstGeom>
          <a:solidFill>
            <a:schemeClr val="lt2"/>
          </a:solidFill>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600"/>
          </a:p>
        </p:txBody>
      </p:sp>
      <p:sp>
        <p:nvSpPr>
          <p:cNvPr id="272" name="Google Shape;272;p31"/>
          <p:cNvSpPr/>
          <p:nvPr/>
        </p:nvSpPr>
        <p:spPr>
          <a:xfrm>
            <a:off x="6624775" y="3992275"/>
            <a:ext cx="172800" cy="172800"/>
          </a:xfrm>
          <a:prstGeom prst="ellipse">
            <a:avLst/>
          </a:prstGeom>
          <a:solidFill>
            <a:schemeClr val="lt2"/>
          </a:solidFill>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600"/>
          </a:p>
        </p:txBody>
      </p:sp>
      <p:sp>
        <p:nvSpPr>
          <p:cNvPr id="273" name="Google Shape;273;p31"/>
          <p:cNvSpPr/>
          <p:nvPr/>
        </p:nvSpPr>
        <p:spPr>
          <a:xfrm>
            <a:off x="6153325" y="3951575"/>
            <a:ext cx="172800" cy="172800"/>
          </a:xfrm>
          <a:prstGeom prst="ellipse">
            <a:avLst/>
          </a:prstGeom>
          <a:solidFill>
            <a:schemeClr val="lt2"/>
          </a:solidFill>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600"/>
          </a:p>
        </p:txBody>
      </p:sp>
      <p:grpSp>
        <p:nvGrpSpPr>
          <p:cNvPr id="274" name="Google Shape;274;p31"/>
          <p:cNvGrpSpPr/>
          <p:nvPr/>
        </p:nvGrpSpPr>
        <p:grpSpPr>
          <a:xfrm>
            <a:off x="6533904" y="2168308"/>
            <a:ext cx="79194" cy="79194"/>
            <a:chOff x="4378500" y="4050175"/>
            <a:chExt cx="172800" cy="172800"/>
          </a:xfrm>
        </p:grpSpPr>
        <p:sp>
          <p:nvSpPr>
            <p:cNvPr id="275" name="Google Shape;275;p31"/>
            <p:cNvSpPr/>
            <p:nvPr/>
          </p:nvSpPr>
          <p:spPr>
            <a:xfrm>
              <a:off x="4378500" y="4050175"/>
              <a:ext cx="172800" cy="172800"/>
            </a:xfrm>
            <a:prstGeom prst="ellipse">
              <a:avLst/>
            </a:prstGeom>
            <a:solidFill>
              <a:schemeClr val="lt2"/>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600"/>
            </a:p>
          </p:txBody>
        </p:sp>
        <p:cxnSp>
          <p:nvCxnSpPr>
            <p:cNvPr id="276" name="Google Shape;276;p31"/>
            <p:cNvCxnSpPr/>
            <p:nvPr/>
          </p:nvCxnSpPr>
          <p:spPr>
            <a:xfrm>
              <a:off x="4441650" y="4136575"/>
              <a:ext cx="46500" cy="0"/>
            </a:xfrm>
            <a:prstGeom prst="straightConnector1">
              <a:avLst/>
            </a:prstGeom>
            <a:noFill/>
            <a:ln cap="flat" cmpd="sng" w="9525">
              <a:solidFill>
                <a:srgbClr val="3C78D8"/>
              </a:solidFill>
              <a:prstDash val="solid"/>
              <a:round/>
              <a:headEnd len="med" w="med" type="none"/>
              <a:tailEnd len="med" w="med" type="none"/>
            </a:ln>
          </p:spPr>
        </p:cxnSp>
      </p:grpSp>
      <p:grpSp>
        <p:nvGrpSpPr>
          <p:cNvPr id="277" name="Google Shape;277;p31"/>
          <p:cNvGrpSpPr/>
          <p:nvPr/>
        </p:nvGrpSpPr>
        <p:grpSpPr>
          <a:xfrm>
            <a:off x="6355154" y="1460058"/>
            <a:ext cx="79194" cy="79194"/>
            <a:chOff x="4378500" y="4050175"/>
            <a:chExt cx="172800" cy="172800"/>
          </a:xfrm>
        </p:grpSpPr>
        <p:sp>
          <p:nvSpPr>
            <p:cNvPr id="278" name="Google Shape;278;p31"/>
            <p:cNvSpPr/>
            <p:nvPr/>
          </p:nvSpPr>
          <p:spPr>
            <a:xfrm>
              <a:off x="4378500" y="4050175"/>
              <a:ext cx="172800" cy="172800"/>
            </a:xfrm>
            <a:prstGeom prst="ellipse">
              <a:avLst/>
            </a:prstGeom>
            <a:solidFill>
              <a:schemeClr val="lt2"/>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600"/>
            </a:p>
          </p:txBody>
        </p:sp>
        <p:cxnSp>
          <p:nvCxnSpPr>
            <p:cNvPr id="279" name="Google Shape;279;p31"/>
            <p:cNvCxnSpPr/>
            <p:nvPr/>
          </p:nvCxnSpPr>
          <p:spPr>
            <a:xfrm>
              <a:off x="4441650" y="4136575"/>
              <a:ext cx="46500" cy="0"/>
            </a:xfrm>
            <a:prstGeom prst="straightConnector1">
              <a:avLst/>
            </a:prstGeom>
            <a:noFill/>
            <a:ln cap="flat" cmpd="sng" w="9525">
              <a:solidFill>
                <a:srgbClr val="3C78D8"/>
              </a:solidFill>
              <a:prstDash val="solid"/>
              <a:round/>
              <a:headEnd len="med" w="med" type="none"/>
              <a:tailEnd len="med" w="med" type="none"/>
            </a:ln>
          </p:spPr>
        </p:cxn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2"/>
          <p:cNvSpPr txBox="1"/>
          <p:nvPr>
            <p:ph type="title"/>
          </p:nvPr>
        </p:nvSpPr>
        <p:spPr>
          <a:xfrm>
            <a:off x="311700" y="292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latin typeface="Times New Roman"/>
                <a:ea typeface="Times New Roman"/>
                <a:cs typeface="Times New Roman"/>
                <a:sym typeface="Times New Roman"/>
              </a:rPr>
              <a:t>Glow Discharge Design Criteria</a:t>
            </a:r>
            <a:endParaRPr>
              <a:solidFill>
                <a:schemeClr val="lt1"/>
              </a:solidFill>
              <a:latin typeface="Times New Roman"/>
              <a:ea typeface="Times New Roman"/>
              <a:cs typeface="Times New Roman"/>
              <a:sym typeface="Times New Roman"/>
            </a:endParaRPr>
          </a:p>
        </p:txBody>
      </p:sp>
      <p:sp>
        <p:nvSpPr>
          <p:cNvPr id="285" name="Google Shape;285;p32"/>
          <p:cNvSpPr txBox="1"/>
          <p:nvPr>
            <p:ph idx="1" type="body"/>
          </p:nvPr>
        </p:nvSpPr>
        <p:spPr>
          <a:xfrm>
            <a:off x="311700" y="1152475"/>
            <a:ext cx="4398300" cy="3990900"/>
          </a:xfrm>
          <a:prstGeom prst="rect">
            <a:avLst/>
          </a:prstGeom>
        </p:spPr>
        <p:txBody>
          <a:bodyPr anchorCtr="0" anchor="t" bIns="91425" lIns="91425" spcFirstLastPara="1" rIns="91425" wrap="square" tIns="91425">
            <a:normAutofit fontScale="92500" lnSpcReduction="10000"/>
          </a:bodyPr>
          <a:lstStyle/>
          <a:p>
            <a:pPr indent="-334327" lvl="0" marL="457200" rtl="0" algn="l">
              <a:spcBef>
                <a:spcPts val="0"/>
              </a:spcBef>
              <a:spcAft>
                <a:spcPts val="0"/>
              </a:spcAft>
              <a:buClr>
                <a:schemeClr val="dk1"/>
              </a:buClr>
              <a:buSzPct val="100000"/>
              <a:buFont typeface="Times New Roman"/>
              <a:buChar char="●"/>
            </a:pPr>
            <a:r>
              <a:rPr lang="en">
                <a:solidFill>
                  <a:schemeClr val="dk1"/>
                </a:solidFill>
                <a:latin typeface="Times New Roman"/>
                <a:ea typeface="Times New Roman"/>
                <a:cs typeface="Times New Roman"/>
                <a:sym typeface="Times New Roman"/>
              </a:rPr>
              <a:t>Good insulators need to separate the electrodes to avoid shorts.</a:t>
            </a:r>
            <a:endParaRPr>
              <a:solidFill>
                <a:schemeClr val="dk1"/>
              </a:solidFill>
              <a:latin typeface="Times New Roman"/>
              <a:ea typeface="Times New Roman"/>
              <a:cs typeface="Times New Roman"/>
              <a:sym typeface="Times New Roman"/>
            </a:endParaRPr>
          </a:p>
          <a:p>
            <a:pPr indent="-334327" lvl="0" marL="457200" rtl="0" algn="l">
              <a:spcBef>
                <a:spcPts val="0"/>
              </a:spcBef>
              <a:spcAft>
                <a:spcPts val="0"/>
              </a:spcAft>
              <a:buClr>
                <a:schemeClr val="dk1"/>
              </a:buClr>
              <a:buSzPct val="100000"/>
              <a:buFont typeface="Times New Roman"/>
              <a:buChar char="●"/>
            </a:pPr>
            <a:r>
              <a:rPr lang="en">
                <a:solidFill>
                  <a:schemeClr val="dk1"/>
                </a:solidFill>
                <a:latin typeface="Times New Roman"/>
                <a:ea typeface="Times New Roman"/>
                <a:cs typeface="Times New Roman"/>
                <a:sym typeface="Times New Roman"/>
              </a:rPr>
              <a:t>Want a high ion-induced secondary </a:t>
            </a:r>
            <a:r>
              <a:rPr lang="en">
                <a:solidFill>
                  <a:schemeClr val="dk1"/>
                </a:solidFill>
                <a:latin typeface="Times New Roman"/>
                <a:ea typeface="Times New Roman"/>
                <a:cs typeface="Times New Roman"/>
                <a:sym typeface="Times New Roman"/>
              </a:rPr>
              <a:t>electron emission coefficient.</a:t>
            </a:r>
            <a:endParaRPr>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a:latin typeface="Times New Roman"/>
              <a:ea typeface="Times New Roman"/>
              <a:cs typeface="Times New Roman"/>
              <a:sym typeface="Times New Roman"/>
            </a:endParaRPr>
          </a:p>
          <a:p>
            <a:pPr indent="0" lvl="0" marL="0" rtl="0" algn="l">
              <a:spcBef>
                <a:spcPts val="1200"/>
              </a:spcBef>
              <a:spcAft>
                <a:spcPts val="0"/>
              </a:spcAft>
              <a:buNone/>
            </a:pPr>
            <a:r>
              <a:t/>
            </a:r>
            <a:endParaRPr>
              <a:latin typeface="Times New Roman"/>
              <a:ea typeface="Times New Roman"/>
              <a:cs typeface="Times New Roman"/>
              <a:sym typeface="Times New Roman"/>
            </a:endParaRPr>
          </a:p>
          <a:p>
            <a:pPr indent="0" lvl="0" marL="0" rtl="0" algn="l">
              <a:spcBef>
                <a:spcPts val="1200"/>
              </a:spcBef>
              <a:spcAft>
                <a:spcPts val="0"/>
              </a:spcAft>
              <a:buNone/>
            </a:pPr>
            <a:r>
              <a:t/>
            </a:r>
            <a:endParaRPr>
              <a:latin typeface="Times New Roman"/>
              <a:ea typeface="Times New Roman"/>
              <a:cs typeface="Times New Roman"/>
              <a:sym typeface="Times New Roman"/>
            </a:endParaRPr>
          </a:p>
          <a:p>
            <a:pPr indent="-334327" lvl="0" marL="457200" rtl="0" algn="l">
              <a:spcBef>
                <a:spcPts val="1200"/>
              </a:spcBef>
              <a:spcAft>
                <a:spcPts val="0"/>
              </a:spcAft>
              <a:buClr>
                <a:schemeClr val="dk1"/>
              </a:buClr>
              <a:buSzPct val="100000"/>
              <a:buFont typeface="Times New Roman"/>
              <a:buChar char="●"/>
            </a:pPr>
            <a:r>
              <a:rPr lang="en">
                <a:solidFill>
                  <a:schemeClr val="dk1"/>
                </a:solidFill>
                <a:latin typeface="Times New Roman"/>
                <a:ea typeface="Times New Roman"/>
                <a:cs typeface="Times New Roman"/>
                <a:sym typeface="Times New Roman"/>
              </a:rPr>
              <a:t>Thus, our cathode material should have a </a:t>
            </a:r>
            <a:r>
              <a:rPr b="1" lang="en">
                <a:solidFill>
                  <a:schemeClr val="dk1"/>
                </a:solidFill>
                <a:latin typeface="Times New Roman"/>
                <a:ea typeface="Times New Roman"/>
                <a:cs typeface="Times New Roman"/>
                <a:sym typeface="Times New Roman"/>
              </a:rPr>
              <a:t>low work function</a:t>
            </a:r>
            <a:r>
              <a:rPr lang="en">
                <a:solidFill>
                  <a:schemeClr val="dk1"/>
                </a:solidFill>
                <a:latin typeface="Times New Roman"/>
                <a:ea typeface="Times New Roman"/>
                <a:cs typeface="Times New Roman"/>
                <a:sym typeface="Times New Roman"/>
              </a:rPr>
              <a:t> while being conductive.</a:t>
            </a:r>
            <a:endParaRPr>
              <a:solidFill>
                <a:schemeClr val="dk1"/>
              </a:solidFill>
              <a:latin typeface="Times New Roman"/>
              <a:ea typeface="Times New Roman"/>
              <a:cs typeface="Times New Roman"/>
              <a:sym typeface="Times New Roman"/>
            </a:endParaRPr>
          </a:p>
          <a:p>
            <a:pPr indent="-334327" lvl="0" marL="457200" rtl="0" algn="l">
              <a:spcBef>
                <a:spcPts val="0"/>
              </a:spcBef>
              <a:spcAft>
                <a:spcPts val="0"/>
              </a:spcAft>
              <a:buClr>
                <a:schemeClr val="dk1"/>
              </a:buClr>
              <a:buSzPct val="100000"/>
              <a:buFont typeface="Times New Roman"/>
              <a:buChar char="●"/>
            </a:pPr>
            <a:r>
              <a:rPr lang="en">
                <a:solidFill>
                  <a:schemeClr val="dk1"/>
                </a:solidFill>
                <a:latin typeface="Times New Roman"/>
                <a:ea typeface="Times New Roman"/>
                <a:cs typeface="Times New Roman"/>
                <a:sym typeface="Times New Roman"/>
              </a:rPr>
              <a:t>Low cost, easily attainable, easily manufacturable, high temperature materials are desired.</a:t>
            </a:r>
            <a:endParaRPr>
              <a:solidFill>
                <a:schemeClr val="dk1"/>
              </a:solidFill>
              <a:latin typeface="Times New Roman"/>
              <a:ea typeface="Times New Roman"/>
              <a:cs typeface="Times New Roman"/>
              <a:sym typeface="Times New Roman"/>
            </a:endParaRPr>
          </a:p>
        </p:txBody>
      </p:sp>
      <p:cxnSp>
        <p:nvCxnSpPr>
          <p:cNvPr id="286" name="Google Shape;286;p32"/>
          <p:cNvCxnSpPr/>
          <p:nvPr/>
        </p:nvCxnSpPr>
        <p:spPr>
          <a:xfrm>
            <a:off x="5186275" y="1205813"/>
            <a:ext cx="0" cy="2531400"/>
          </a:xfrm>
          <a:prstGeom prst="straightConnector1">
            <a:avLst/>
          </a:prstGeom>
          <a:noFill/>
          <a:ln cap="flat" cmpd="sng" w="28575">
            <a:solidFill>
              <a:schemeClr val="dk2"/>
            </a:solidFill>
            <a:prstDash val="solid"/>
            <a:round/>
            <a:headEnd len="med" w="med" type="none"/>
            <a:tailEnd len="med" w="med" type="none"/>
          </a:ln>
        </p:spPr>
      </p:cxnSp>
      <p:cxnSp>
        <p:nvCxnSpPr>
          <p:cNvPr id="287" name="Google Shape;287;p32"/>
          <p:cNvCxnSpPr/>
          <p:nvPr/>
        </p:nvCxnSpPr>
        <p:spPr>
          <a:xfrm>
            <a:off x="5186275" y="2667475"/>
            <a:ext cx="3200100" cy="0"/>
          </a:xfrm>
          <a:prstGeom prst="straightConnector1">
            <a:avLst/>
          </a:prstGeom>
          <a:noFill/>
          <a:ln cap="flat" cmpd="sng" w="28575">
            <a:solidFill>
              <a:schemeClr val="dk2"/>
            </a:solidFill>
            <a:prstDash val="solid"/>
            <a:round/>
            <a:headEnd len="med" w="med" type="none"/>
            <a:tailEnd len="med" w="med" type="none"/>
          </a:ln>
        </p:spPr>
      </p:cxnSp>
      <p:sp>
        <p:nvSpPr>
          <p:cNvPr id="288" name="Google Shape;288;p32"/>
          <p:cNvSpPr txBox="1"/>
          <p:nvPr/>
        </p:nvSpPr>
        <p:spPr>
          <a:xfrm>
            <a:off x="4831100" y="993400"/>
            <a:ext cx="3425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Times New Roman"/>
                <a:ea typeface="Times New Roman"/>
                <a:cs typeface="Times New Roman"/>
                <a:sym typeface="Times New Roman"/>
              </a:rPr>
              <a:t>V</a:t>
            </a:r>
            <a:endParaRPr sz="1800">
              <a:solidFill>
                <a:schemeClr val="dk2"/>
              </a:solidFill>
              <a:latin typeface="Times New Roman"/>
              <a:ea typeface="Times New Roman"/>
              <a:cs typeface="Times New Roman"/>
              <a:sym typeface="Times New Roman"/>
            </a:endParaRPr>
          </a:p>
        </p:txBody>
      </p:sp>
      <p:sp>
        <p:nvSpPr>
          <p:cNvPr id="289" name="Google Shape;289;p32"/>
          <p:cNvSpPr txBox="1"/>
          <p:nvPr/>
        </p:nvSpPr>
        <p:spPr>
          <a:xfrm>
            <a:off x="8486325" y="2436613"/>
            <a:ext cx="3425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Times New Roman"/>
                <a:ea typeface="Times New Roman"/>
                <a:cs typeface="Times New Roman"/>
                <a:sym typeface="Times New Roman"/>
              </a:rPr>
              <a:t>x</a:t>
            </a:r>
            <a:endParaRPr sz="1800">
              <a:solidFill>
                <a:schemeClr val="dk2"/>
              </a:solidFill>
              <a:latin typeface="Times New Roman"/>
              <a:ea typeface="Times New Roman"/>
              <a:cs typeface="Times New Roman"/>
              <a:sym typeface="Times New Roman"/>
            </a:endParaRPr>
          </a:p>
        </p:txBody>
      </p:sp>
      <p:sp>
        <p:nvSpPr>
          <p:cNvPr id="290" name="Google Shape;290;p32"/>
          <p:cNvSpPr txBox="1"/>
          <p:nvPr/>
        </p:nvSpPr>
        <p:spPr>
          <a:xfrm>
            <a:off x="6822725" y="3291788"/>
            <a:ext cx="22626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2"/>
                </a:solidFill>
                <a:latin typeface="Times New Roman"/>
                <a:ea typeface="Times New Roman"/>
                <a:cs typeface="Times New Roman"/>
                <a:sym typeface="Times New Roman"/>
              </a:rPr>
              <a:t>Voltage over the GDHC axial length, scaled (steady-state)</a:t>
            </a:r>
            <a:endParaRPr b="1" sz="1200">
              <a:solidFill>
                <a:schemeClr val="dk2"/>
              </a:solidFill>
              <a:latin typeface="Times New Roman"/>
              <a:ea typeface="Times New Roman"/>
              <a:cs typeface="Times New Roman"/>
              <a:sym typeface="Times New Roman"/>
            </a:endParaRPr>
          </a:p>
        </p:txBody>
      </p:sp>
      <p:sp>
        <p:nvSpPr>
          <p:cNvPr id="291" name="Google Shape;291;p32"/>
          <p:cNvSpPr txBox="1"/>
          <p:nvPr/>
        </p:nvSpPr>
        <p:spPr>
          <a:xfrm>
            <a:off x="941213" y="3694425"/>
            <a:ext cx="3425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grpSp>
        <p:nvGrpSpPr>
          <p:cNvPr id="292" name="Google Shape;292;p32"/>
          <p:cNvGrpSpPr/>
          <p:nvPr/>
        </p:nvGrpSpPr>
        <p:grpSpPr>
          <a:xfrm>
            <a:off x="847076" y="2348675"/>
            <a:ext cx="4112741" cy="1272928"/>
            <a:chOff x="541332" y="2519895"/>
            <a:chExt cx="4529450" cy="1627577"/>
          </a:xfrm>
        </p:grpSpPr>
        <p:pic>
          <p:nvPicPr>
            <p:cNvPr id="293" name="Google Shape;293;p32"/>
            <p:cNvPicPr preferRelativeResize="0"/>
            <p:nvPr/>
          </p:nvPicPr>
          <p:blipFill>
            <a:blip r:embed="rId3">
              <a:alphaModFix/>
            </a:blip>
            <a:stretch>
              <a:fillRect/>
            </a:stretch>
          </p:blipFill>
          <p:spPr>
            <a:xfrm>
              <a:off x="541332" y="2519895"/>
              <a:ext cx="2025853" cy="572689"/>
            </a:xfrm>
            <a:prstGeom prst="rect">
              <a:avLst/>
            </a:prstGeom>
            <a:noFill/>
            <a:ln>
              <a:noFill/>
            </a:ln>
          </p:spPr>
        </p:pic>
        <p:pic>
          <p:nvPicPr>
            <p:cNvPr id="294" name="Google Shape;294;p32"/>
            <p:cNvPicPr preferRelativeResize="0"/>
            <p:nvPr/>
          </p:nvPicPr>
          <p:blipFill>
            <a:blip r:embed="rId4">
              <a:alphaModFix/>
            </a:blip>
            <a:stretch>
              <a:fillRect/>
            </a:stretch>
          </p:blipFill>
          <p:spPr>
            <a:xfrm>
              <a:off x="541338" y="3138350"/>
              <a:ext cx="266125" cy="272450"/>
            </a:xfrm>
            <a:prstGeom prst="rect">
              <a:avLst/>
            </a:prstGeom>
            <a:noFill/>
            <a:ln>
              <a:noFill/>
            </a:ln>
          </p:spPr>
        </p:pic>
        <p:pic>
          <p:nvPicPr>
            <p:cNvPr id="295" name="Google Shape;295;p32"/>
            <p:cNvPicPr preferRelativeResize="0"/>
            <p:nvPr/>
          </p:nvPicPr>
          <p:blipFill>
            <a:blip r:embed="rId5">
              <a:alphaModFix/>
            </a:blip>
            <a:stretch>
              <a:fillRect/>
            </a:stretch>
          </p:blipFill>
          <p:spPr>
            <a:xfrm>
              <a:off x="582938" y="3456550"/>
              <a:ext cx="216848" cy="272450"/>
            </a:xfrm>
            <a:prstGeom prst="rect">
              <a:avLst/>
            </a:prstGeom>
            <a:noFill/>
            <a:ln>
              <a:noFill/>
            </a:ln>
          </p:spPr>
        </p:pic>
        <p:pic>
          <p:nvPicPr>
            <p:cNvPr id="296" name="Google Shape;296;p32"/>
            <p:cNvPicPr preferRelativeResize="0"/>
            <p:nvPr/>
          </p:nvPicPr>
          <p:blipFill>
            <a:blip r:embed="rId6">
              <a:alphaModFix/>
            </a:blip>
            <a:stretch>
              <a:fillRect/>
            </a:stretch>
          </p:blipFill>
          <p:spPr>
            <a:xfrm>
              <a:off x="599325" y="3774750"/>
              <a:ext cx="184075" cy="249150"/>
            </a:xfrm>
            <a:prstGeom prst="rect">
              <a:avLst/>
            </a:prstGeom>
            <a:noFill/>
            <a:ln>
              <a:noFill/>
            </a:ln>
          </p:spPr>
        </p:pic>
        <p:sp>
          <p:nvSpPr>
            <p:cNvPr id="297" name="Google Shape;297;p32"/>
            <p:cNvSpPr txBox="1"/>
            <p:nvPr/>
          </p:nvSpPr>
          <p:spPr>
            <a:xfrm>
              <a:off x="779383" y="3069776"/>
              <a:ext cx="4032300" cy="47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Times New Roman"/>
                  <a:ea typeface="Times New Roman"/>
                  <a:cs typeface="Times New Roman"/>
                  <a:sym typeface="Times New Roman"/>
                </a:rPr>
                <a:t>=</a:t>
              </a:r>
              <a:r>
                <a:rPr lang="en" sz="1200">
                  <a:solidFill>
                    <a:schemeClr val="dk2"/>
                  </a:solidFill>
                  <a:latin typeface="Times New Roman"/>
                  <a:ea typeface="Times New Roman"/>
                  <a:cs typeface="Times New Roman"/>
                  <a:sym typeface="Times New Roman"/>
                </a:rPr>
                <a:t> ion-induced SEE coefficient: </a:t>
              </a:r>
              <a:r>
                <a:rPr b="1" lang="en" sz="1200">
                  <a:solidFill>
                    <a:schemeClr val="dk2"/>
                  </a:solidFill>
                  <a:latin typeface="Times New Roman"/>
                  <a:ea typeface="Times New Roman"/>
                  <a:cs typeface="Times New Roman"/>
                  <a:sym typeface="Times New Roman"/>
                </a:rPr>
                <a:t>higher is better</a:t>
              </a:r>
              <a:r>
                <a:rPr lang="en" sz="1200">
                  <a:solidFill>
                    <a:schemeClr val="dk2"/>
                  </a:solidFill>
                  <a:latin typeface="Times New Roman"/>
                  <a:ea typeface="Times New Roman"/>
                  <a:cs typeface="Times New Roman"/>
                  <a:sym typeface="Times New Roman"/>
                </a:rPr>
                <a:t> </a:t>
              </a:r>
              <a:endParaRPr sz="1200">
                <a:solidFill>
                  <a:schemeClr val="dk2"/>
                </a:solidFill>
                <a:latin typeface="Times New Roman"/>
                <a:ea typeface="Times New Roman"/>
                <a:cs typeface="Times New Roman"/>
                <a:sym typeface="Times New Roman"/>
              </a:endParaRPr>
            </a:p>
          </p:txBody>
        </p:sp>
        <p:sp>
          <p:nvSpPr>
            <p:cNvPr id="298" name="Google Shape;298;p32"/>
            <p:cNvSpPr txBox="1"/>
            <p:nvPr/>
          </p:nvSpPr>
          <p:spPr>
            <a:xfrm>
              <a:off x="760192" y="3352509"/>
              <a:ext cx="4189200" cy="47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Times New Roman"/>
                  <a:ea typeface="Times New Roman"/>
                  <a:cs typeface="Times New Roman"/>
                  <a:sym typeface="Times New Roman"/>
                </a:rPr>
                <a:t>= neutral’s first ionization energy (propellant property) </a:t>
              </a:r>
              <a:endParaRPr sz="1200">
                <a:solidFill>
                  <a:schemeClr val="dk2"/>
                </a:solidFill>
                <a:latin typeface="Times New Roman"/>
                <a:ea typeface="Times New Roman"/>
                <a:cs typeface="Times New Roman"/>
                <a:sym typeface="Times New Roman"/>
              </a:endParaRPr>
            </a:p>
          </p:txBody>
        </p:sp>
        <p:sp>
          <p:nvSpPr>
            <p:cNvPr id="299" name="Google Shape;299;p32"/>
            <p:cNvSpPr txBox="1"/>
            <p:nvPr/>
          </p:nvSpPr>
          <p:spPr>
            <a:xfrm>
              <a:off x="764538" y="3675271"/>
              <a:ext cx="3585600" cy="47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Times New Roman"/>
                  <a:ea typeface="Times New Roman"/>
                  <a:cs typeface="Times New Roman"/>
                  <a:sym typeface="Times New Roman"/>
                </a:rPr>
                <a:t>= cathode work function (material property)</a:t>
              </a:r>
              <a:endParaRPr sz="1200">
                <a:solidFill>
                  <a:schemeClr val="dk2"/>
                </a:solidFill>
                <a:latin typeface="Times New Roman"/>
                <a:ea typeface="Times New Roman"/>
                <a:cs typeface="Times New Roman"/>
                <a:sym typeface="Times New Roman"/>
              </a:endParaRPr>
            </a:p>
          </p:txBody>
        </p:sp>
        <p:sp>
          <p:nvSpPr>
            <p:cNvPr id="300" name="Google Shape;300;p32"/>
            <p:cNvSpPr txBox="1"/>
            <p:nvPr/>
          </p:nvSpPr>
          <p:spPr>
            <a:xfrm>
              <a:off x="2816582" y="2592536"/>
              <a:ext cx="2254200" cy="43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rPr>
                <a:t>[1,2]</a:t>
              </a:r>
              <a:endParaRPr sz="1000">
                <a:solidFill>
                  <a:schemeClr val="dk2"/>
                </a:solidFill>
              </a:endParaRPr>
            </a:p>
          </p:txBody>
        </p:sp>
      </p:grpSp>
      <p:cxnSp>
        <p:nvCxnSpPr>
          <p:cNvPr id="301" name="Google Shape;301;p32"/>
          <p:cNvCxnSpPr/>
          <p:nvPr/>
        </p:nvCxnSpPr>
        <p:spPr>
          <a:xfrm>
            <a:off x="5186275" y="3584375"/>
            <a:ext cx="1362600" cy="0"/>
          </a:xfrm>
          <a:prstGeom prst="straightConnector1">
            <a:avLst/>
          </a:prstGeom>
          <a:noFill/>
          <a:ln cap="flat" cmpd="sng" w="28575">
            <a:solidFill>
              <a:srgbClr val="FF0000"/>
            </a:solidFill>
            <a:prstDash val="solid"/>
            <a:round/>
            <a:headEnd len="med" w="med" type="none"/>
            <a:tailEnd len="med" w="med" type="none"/>
          </a:ln>
        </p:spPr>
      </p:cxnSp>
      <p:cxnSp>
        <p:nvCxnSpPr>
          <p:cNvPr id="302" name="Google Shape;302;p32"/>
          <p:cNvCxnSpPr/>
          <p:nvPr/>
        </p:nvCxnSpPr>
        <p:spPr>
          <a:xfrm flipH="1" rot="10800000">
            <a:off x="6543950" y="2660475"/>
            <a:ext cx="535200" cy="916500"/>
          </a:xfrm>
          <a:prstGeom prst="straightConnector1">
            <a:avLst/>
          </a:prstGeom>
          <a:noFill/>
          <a:ln cap="flat" cmpd="sng" w="28575">
            <a:solidFill>
              <a:srgbClr val="FF0000"/>
            </a:solidFill>
            <a:prstDash val="solid"/>
            <a:round/>
            <a:headEnd len="med" w="med" type="none"/>
            <a:tailEnd len="med" w="med" type="none"/>
          </a:ln>
        </p:spPr>
      </p:cxnSp>
      <p:cxnSp>
        <p:nvCxnSpPr>
          <p:cNvPr id="303" name="Google Shape;303;p32"/>
          <p:cNvCxnSpPr/>
          <p:nvPr/>
        </p:nvCxnSpPr>
        <p:spPr>
          <a:xfrm>
            <a:off x="7065775" y="2667500"/>
            <a:ext cx="248100" cy="0"/>
          </a:xfrm>
          <a:prstGeom prst="straightConnector1">
            <a:avLst/>
          </a:prstGeom>
          <a:noFill/>
          <a:ln cap="flat" cmpd="sng" w="28575">
            <a:solidFill>
              <a:srgbClr val="FF0000"/>
            </a:solidFill>
            <a:prstDash val="solid"/>
            <a:round/>
            <a:headEnd len="med" w="med" type="none"/>
            <a:tailEnd len="med" w="med" type="none"/>
          </a:ln>
        </p:spPr>
      </p:cxnSp>
      <p:cxnSp>
        <p:nvCxnSpPr>
          <p:cNvPr id="304" name="Google Shape;304;p32"/>
          <p:cNvCxnSpPr/>
          <p:nvPr/>
        </p:nvCxnSpPr>
        <p:spPr>
          <a:xfrm flipH="1" rot="10800000">
            <a:off x="7303475" y="2091775"/>
            <a:ext cx="453900" cy="575700"/>
          </a:xfrm>
          <a:prstGeom prst="straightConnector1">
            <a:avLst/>
          </a:prstGeom>
          <a:noFill/>
          <a:ln cap="flat" cmpd="sng" w="28575">
            <a:solidFill>
              <a:srgbClr val="FF0000"/>
            </a:solidFill>
            <a:prstDash val="solid"/>
            <a:round/>
            <a:headEnd len="med" w="med" type="none"/>
            <a:tailEnd len="med" w="med" type="none"/>
          </a:ln>
        </p:spPr>
      </p:cxnSp>
      <p:cxnSp>
        <p:nvCxnSpPr>
          <p:cNvPr id="305" name="Google Shape;305;p32"/>
          <p:cNvCxnSpPr/>
          <p:nvPr/>
        </p:nvCxnSpPr>
        <p:spPr>
          <a:xfrm>
            <a:off x="7746075" y="2091800"/>
            <a:ext cx="251700" cy="0"/>
          </a:xfrm>
          <a:prstGeom prst="straightConnector1">
            <a:avLst/>
          </a:prstGeom>
          <a:noFill/>
          <a:ln cap="flat" cmpd="sng" w="28575">
            <a:solidFill>
              <a:srgbClr val="FF0000"/>
            </a:solidFill>
            <a:prstDash val="solid"/>
            <a:round/>
            <a:headEnd len="med" w="med" type="none"/>
            <a:tailEnd len="med" w="med" type="none"/>
          </a:ln>
        </p:spPr>
      </p:cxnSp>
      <p:cxnSp>
        <p:nvCxnSpPr>
          <p:cNvPr id="306" name="Google Shape;306;p32"/>
          <p:cNvCxnSpPr/>
          <p:nvPr/>
        </p:nvCxnSpPr>
        <p:spPr>
          <a:xfrm flipH="1" rot="10800000">
            <a:off x="8005550" y="1398775"/>
            <a:ext cx="668400" cy="677100"/>
          </a:xfrm>
          <a:prstGeom prst="straightConnector1">
            <a:avLst/>
          </a:prstGeom>
          <a:noFill/>
          <a:ln cap="flat" cmpd="sng" w="9525">
            <a:solidFill>
              <a:srgbClr val="FF0000"/>
            </a:solidFill>
            <a:prstDash val="dash"/>
            <a:round/>
            <a:headEnd len="med" w="med" type="none"/>
            <a:tailEnd len="med" w="med" type="triangle"/>
          </a:ln>
        </p:spPr>
      </p:cxnSp>
      <p:sp>
        <p:nvSpPr>
          <p:cNvPr id="307" name="Google Shape;307;p32"/>
          <p:cNvSpPr txBox="1"/>
          <p:nvPr/>
        </p:nvSpPr>
        <p:spPr>
          <a:xfrm>
            <a:off x="5412713" y="3000600"/>
            <a:ext cx="1069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0000"/>
                </a:solidFill>
                <a:latin typeface="Times New Roman"/>
                <a:ea typeface="Times New Roman"/>
                <a:cs typeface="Times New Roman"/>
                <a:sym typeface="Times New Roman"/>
              </a:rPr>
              <a:t>Cathode cup</a:t>
            </a:r>
            <a:endParaRPr sz="1200">
              <a:solidFill>
                <a:srgbClr val="FF0000"/>
              </a:solidFill>
              <a:latin typeface="Times New Roman"/>
              <a:ea typeface="Times New Roman"/>
              <a:cs typeface="Times New Roman"/>
              <a:sym typeface="Times New Roman"/>
            </a:endParaRPr>
          </a:p>
        </p:txBody>
      </p:sp>
      <p:sp>
        <p:nvSpPr>
          <p:cNvPr id="308" name="Google Shape;308;p32"/>
          <p:cNvSpPr txBox="1"/>
          <p:nvPr/>
        </p:nvSpPr>
        <p:spPr>
          <a:xfrm>
            <a:off x="6309563" y="1950800"/>
            <a:ext cx="1002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0000"/>
                </a:solidFill>
                <a:latin typeface="Times New Roman"/>
                <a:ea typeface="Times New Roman"/>
                <a:cs typeface="Times New Roman"/>
                <a:sym typeface="Times New Roman"/>
              </a:rPr>
              <a:t>Keeper electrode</a:t>
            </a:r>
            <a:endParaRPr sz="1200">
              <a:solidFill>
                <a:srgbClr val="FF0000"/>
              </a:solidFill>
              <a:latin typeface="Times New Roman"/>
              <a:ea typeface="Times New Roman"/>
              <a:cs typeface="Times New Roman"/>
              <a:sym typeface="Times New Roman"/>
            </a:endParaRPr>
          </a:p>
        </p:txBody>
      </p:sp>
      <p:sp>
        <p:nvSpPr>
          <p:cNvPr id="309" name="Google Shape;309;p32"/>
          <p:cNvSpPr txBox="1"/>
          <p:nvPr/>
        </p:nvSpPr>
        <p:spPr>
          <a:xfrm>
            <a:off x="7079063" y="1307575"/>
            <a:ext cx="1002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0000"/>
                </a:solidFill>
                <a:latin typeface="Times New Roman"/>
                <a:ea typeface="Times New Roman"/>
                <a:cs typeface="Times New Roman"/>
                <a:sym typeface="Times New Roman"/>
              </a:rPr>
              <a:t>Extractor</a:t>
            </a:r>
            <a:endParaRPr sz="1200">
              <a:solidFill>
                <a:srgbClr val="FF0000"/>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FF0000"/>
                </a:solidFill>
                <a:latin typeface="Times New Roman"/>
                <a:ea typeface="Times New Roman"/>
                <a:cs typeface="Times New Roman"/>
                <a:sym typeface="Times New Roman"/>
              </a:rPr>
              <a:t>electrode</a:t>
            </a:r>
            <a:endParaRPr sz="1200">
              <a:solidFill>
                <a:srgbClr val="FF0000"/>
              </a:solidFill>
              <a:latin typeface="Times New Roman"/>
              <a:ea typeface="Times New Roman"/>
              <a:cs typeface="Times New Roman"/>
              <a:sym typeface="Times New Roman"/>
            </a:endParaRPr>
          </a:p>
        </p:txBody>
      </p:sp>
      <p:cxnSp>
        <p:nvCxnSpPr>
          <p:cNvPr id="310" name="Google Shape;310;p32"/>
          <p:cNvCxnSpPr/>
          <p:nvPr/>
        </p:nvCxnSpPr>
        <p:spPr>
          <a:xfrm>
            <a:off x="5920200" y="3357800"/>
            <a:ext cx="168600" cy="177000"/>
          </a:xfrm>
          <a:prstGeom prst="straightConnector1">
            <a:avLst/>
          </a:prstGeom>
          <a:noFill/>
          <a:ln cap="flat" cmpd="sng" w="9525">
            <a:solidFill>
              <a:srgbClr val="FF0000"/>
            </a:solidFill>
            <a:prstDash val="solid"/>
            <a:round/>
            <a:headEnd len="med" w="med" type="none"/>
            <a:tailEnd len="med" w="med" type="triangle"/>
          </a:ln>
        </p:spPr>
      </p:cxnSp>
      <p:cxnSp>
        <p:nvCxnSpPr>
          <p:cNvPr id="311" name="Google Shape;311;p32"/>
          <p:cNvCxnSpPr/>
          <p:nvPr/>
        </p:nvCxnSpPr>
        <p:spPr>
          <a:xfrm>
            <a:off x="6931475" y="2420300"/>
            <a:ext cx="241500" cy="198600"/>
          </a:xfrm>
          <a:prstGeom prst="straightConnector1">
            <a:avLst/>
          </a:prstGeom>
          <a:noFill/>
          <a:ln cap="flat" cmpd="sng" w="9525">
            <a:solidFill>
              <a:srgbClr val="FF0000"/>
            </a:solidFill>
            <a:prstDash val="solid"/>
            <a:round/>
            <a:headEnd len="med" w="med" type="none"/>
            <a:tailEnd len="med" w="med" type="triangle"/>
          </a:ln>
        </p:spPr>
      </p:cxnSp>
      <p:cxnSp>
        <p:nvCxnSpPr>
          <p:cNvPr id="312" name="Google Shape;312;p32"/>
          <p:cNvCxnSpPr/>
          <p:nvPr/>
        </p:nvCxnSpPr>
        <p:spPr>
          <a:xfrm>
            <a:off x="7572775" y="1800025"/>
            <a:ext cx="241500" cy="198600"/>
          </a:xfrm>
          <a:prstGeom prst="straightConnector1">
            <a:avLst/>
          </a:prstGeom>
          <a:noFill/>
          <a:ln cap="flat" cmpd="sng" w="9525">
            <a:solidFill>
              <a:srgbClr val="FF0000"/>
            </a:solidFill>
            <a:prstDash val="solid"/>
            <a:round/>
            <a:headEnd len="med" w="med" type="none"/>
            <a:tailEnd len="med" w="med" type="triangle"/>
          </a:ln>
        </p:spPr>
      </p:cxnSp>
      <p:sp>
        <p:nvSpPr>
          <p:cNvPr id="313" name="Google Shape;313;p32"/>
          <p:cNvSpPr txBox="1"/>
          <p:nvPr/>
        </p:nvSpPr>
        <p:spPr>
          <a:xfrm>
            <a:off x="8292988" y="1017050"/>
            <a:ext cx="1002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0000"/>
                </a:solidFill>
                <a:latin typeface="Times New Roman"/>
                <a:ea typeface="Times New Roman"/>
                <a:cs typeface="Times New Roman"/>
                <a:sym typeface="Times New Roman"/>
              </a:rPr>
              <a:t>(To anode)</a:t>
            </a:r>
            <a:endParaRPr sz="1200">
              <a:solidFill>
                <a:srgbClr val="FF0000"/>
              </a:solidFill>
              <a:latin typeface="Times New Roman"/>
              <a:ea typeface="Times New Roman"/>
              <a:cs typeface="Times New Roman"/>
              <a:sym typeface="Times New Roman"/>
            </a:endParaRPr>
          </a:p>
        </p:txBody>
      </p:sp>
      <p:cxnSp>
        <p:nvCxnSpPr>
          <p:cNvPr id="314" name="Google Shape;314;p32"/>
          <p:cNvCxnSpPr/>
          <p:nvPr/>
        </p:nvCxnSpPr>
        <p:spPr>
          <a:xfrm>
            <a:off x="7989725" y="2102300"/>
            <a:ext cx="0" cy="834600"/>
          </a:xfrm>
          <a:prstGeom prst="straightConnector1">
            <a:avLst/>
          </a:prstGeom>
          <a:noFill/>
          <a:ln cap="flat" cmpd="sng" w="9525">
            <a:solidFill>
              <a:schemeClr val="dk2"/>
            </a:solidFill>
            <a:prstDash val="solid"/>
            <a:round/>
            <a:headEnd len="med" w="med" type="none"/>
            <a:tailEnd len="med" w="med" type="none"/>
          </a:ln>
        </p:spPr>
      </p:cxnSp>
      <p:sp>
        <p:nvSpPr>
          <p:cNvPr id="315" name="Google Shape;315;p32"/>
          <p:cNvSpPr txBox="1"/>
          <p:nvPr/>
        </p:nvSpPr>
        <p:spPr>
          <a:xfrm>
            <a:off x="7654200" y="2932500"/>
            <a:ext cx="1253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dk2"/>
                </a:solidFill>
                <a:latin typeface="Times New Roman"/>
                <a:ea typeface="Times New Roman"/>
                <a:cs typeface="Times New Roman"/>
                <a:sym typeface="Times New Roman"/>
              </a:rPr>
              <a:t>Exit Plane</a:t>
            </a:r>
            <a:endParaRPr sz="900">
              <a:solidFill>
                <a:schemeClr val="dk2"/>
              </a:solidFill>
              <a:latin typeface="Times New Roman"/>
              <a:ea typeface="Times New Roman"/>
              <a:cs typeface="Times New Roman"/>
              <a:sym typeface="Times New Roman"/>
            </a:endParaRPr>
          </a:p>
        </p:txBody>
      </p:sp>
      <p:sp>
        <p:nvSpPr>
          <p:cNvPr id="316" name="Google Shape;316;p32"/>
          <p:cNvSpPr txBox="1"/>
          <p:nvPr/>
        </p:nvSpPr>
        <p:spPr>
          <a:xfrm>
            <a:off x="5034575" y="3882100"/>
            <a:ext cx="40353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Times New Roman"/>
                <a:ea typeface="Times New Roman"/>
                <a:cs typeface="Times New Roman"/>
                <a:sym typeface="Times New Roman"/>
              </a:rPr>
              <a:t>[</a:t>
            </a:r>
            <a:r>
              <a:rPr lang="en" sz="1000">
                <a:solidFill>
                  <a:schemeClr val="dk1"/>
                </a:solidFill>
                <a:latin typeface="Times New Roman"/>
                <a:ea typeface="Times New Roman"/>
                <a:cs typeface="Times New Roman"/>
                <a:sym typeface="Times New Roman"/>
              </a:rPr>
              <a:t>1] Raizer, Y.P., Gas Discharge Physics, Springer-Verlag Berlin Heidelberg, 1991.</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chemeClr val="dk1"/>
                </a:solidFill>
                <a:latin typeface="Times New Roman"/>
                <a:ea typeface="Times New Roman"/>
                <a:cs typeface="Times New Roman"/>
                <a:sym typeface="Times New Roman"/>
              </a:rPr>
              <a:t>[2] </a:t>
            </a:r>
            <a:r>
              <a:rPr lang="en" sz="1000">
                <a:solidFill>
                  <a:schemeClr val="dk1"/>
                </a:solidFill>
                <a:latin typeface="Times New Roman"/>
                <a:ea typeface="Times New Roman"/>
                <a:cs typeface="Times New Roman"/>
                <a:sym typeface="Times New Roman"/>
              </a:rPr>
              <a:t>Heri, J., Li, Y.-H., Wang, W.-C., and Huang, P.-H. "Design and Development of Prototype Low Power Glow Discharge Hollow Cathode for Plasma Thruster." </a:t>
            </a:r>
            <a:r>
              <a:rPr i="1" lang="en" sz="1000">
                <a:solidFill>
                  <a:schemeClr val="dk1"/>
                </a:solidFill>
                <a:latin typeface="Times New Roman"/>
                <a:ea typeface="Times New Roman"/>
                <a:cs typeface="Times New Roman"/>
                <a:sym typeface="Times New Roman"/>
              </a:rPr>
              <a:t>Proceedings of the 2023 IEEE International Conference on Aerospace Electronics and Remote Sensing Technology (ICARES)</a:t>
            </a:r>
            <a:r>
              <a:rPr lang="en" sz="1000">
                <a:solidFill>
                  <a:schemeClr val="dk1"/>
                </a:solidFill>
                <a:latin typeface="Times New Roman"/>
                <a:ea typeface="Times New Roman"/>
                <a:cs typeface="Times New Roman"/>
                <a:sym typeface="Times New Roman"/>
              </a:rPr>
              <a:t>, Bali, Indonesia, Oct. 26–27, 2023.</a:t>
            </a:r>
            <a:endParaRPr sz="1000">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idx="1" type="body"/>
          </p:nvPr>
        </p:nvSpPr>
        <p:spPr>
          <a:xfrm>
            <a:off x="311700" y="1640900"/>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56"/>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lnSpc>
                <a:spcPct val="100000"/>
              </a:lnSpc>
              <a:spcBef>
                <a:spcPts val="56"/>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b="1">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p:txBody>
      </p:sp>
      <p:sp>
        <p:nvSpPr>
          <p:cNvPr id="69" name="Google Shape;69;p15"/>
          <p:cNvSpPr txBox="1"/>
          <p:nvPr>
            <p:ph idx="1" type="body"/>
          </p:nvPr>
        </p:nvSpPr>
        <p:spPr>
          <a:xfrm>
            <a:off x="311700" y="1252425"/>
            <a:ext cx="8520600" cy="3760500"/>
          </a:xfrm>
          <a:prstGeom prst="rect">
            <a:avLst/>
          </a:prstGeom>
        </p:spPr>
        <p:txBody>
          <a:bodyPr anchorCtr="0" anchor="t" bIns="91425" lIns="91425" spcFirstLastPara="1" rIns="91425" wrap="square" tIns="91425">
            <a:normAutofit/>
          </a:bodyPr>
          <a:lstStyle/>
          <a:p>
            <a:pPr indent="-355600" lvl="0" marL="457200" rtl="0" algn="l">
              <a:lnSpc>
                <a:spcPct val="150000"/>
              </a:lnSpc>
              <a:spcBef>
                <a:spcPts val="56"/>
              </a:spcBef>
              <a:spcAft>
                <a:spcPts val="0"/>
              </a:spcAft>
              <a:buClr>
                <a:srgbClr val="000000"/>
              </a:buClr>
              <a:buSzPts val="2000"/>
              <a:buFont typeface="Times New Roman"/>
              <a:buChar char="●"/>
            </a:pPr>
            <a:r>
              <a:rPr lang="en" sz="2000">
                <a:solidFill>
                  <a:srgbClr val="000000"/>
                </a:solidFill>
                <a:latin typeface="Times New Roman"/>
                <a:ea typeface="Times New Roman"/>
                <a:cs typeface="Times New Roman"/>
                <a:sym typeface="Times New Roman"/>
              </a:rPr>
              <a:t>What is a Hall Thruster?</a:t>
            </a:r>
            <a:endParaRPr sz="2000">
              <a:solidFill>
                <a:srgbClr val="000000"/>
              </a:solidFill>
              <a:latin typeface="Times New Roman"/>
              <a:ea typeface="Times New Roman"/>
              <a:cs typeface="Times New Roman"/>
              <a:sym typeface="Times New Roman"/>
            </a:endParaRPr>
          </a:p>
          <a:p>
            <a:pPr indent="-355600" lvl="0" marL="457200" rtl="0" algn="l">
              <a:lnSpc>
                <a:spcPct val="150000"/>
              </a:lnSpc>
              <a:spcBef>
                <a:spcPts val="0"/>
              </a:spcBef>
              <a:spcAft>
                <a:spcPts val="0"/>
              </a:spcAft>
              <a:buClr>
                <a:srgbClr val="000000"/>
              </a:buClr>
              <a:buSzPts val="2000"/>
              <a:buFont typeface="Times New Roman"/>
              <a:buChar char="●"/>
            </a:pPr>
            <a:r>
              <a:rPr lang="en" sz="2000">
                <a:solidFill>
                  <a:srgbClr val="000000"/>
                </a:solidFill>
                <a:latin typeface="Times New Roman"/>
                <a:ea typeface="Times New Roman"/>
                <a:cs typeface="Times New Roman"/>
                <a:sym typeface="Times New Roman"/>
              </a:rPr>
              <a:t>Introduction to ORB-1-D1 Hall Thruster</a:t>
            </a:r>
            <a:endParaRPr sz="2000">
              <a:solidFill>
                <a:srgbClr val="000000"/>
              </a:solidFill>
              <a:latin typeface="Times New Roman"/>
              <a:ea typeface="Times New Roman"/>
              <a:cs typeface="Times New Roman"/>
              <a:sym typeface="Times New Roman"/>
            </a:endParaRPr>
          </a:p>
          <a:p>
            <a:pPr indent="-355600" lvl="0" marL="457200" rtl="0" algn="l">
              <a:lnSpc>
                <a:spcPct val="150000"/>
              </a:lnSpc>
              <a:spcBef>
                <a:spcPts val="0"/>
              </a:spcBef>
              <a:spcAft>
                <a:spcPts val="0"/>
              </a:spcAft>
              <a:buClr>
                <a:srgbClr val="000000"/>
              </a:buClr>
              <a:buSzPts val="2000"/>
              <a:buFont typeface="Times New Roman"/>
              <a:buChar char="●"/>
            </a:pPr>
            <a:r>
              <a:rPr lang="en" sz="2000">
                <a:solidFill>
                  <a:srgbClr val="000000"/>
                </a:solidFill>
                <a:latin typeface="Times New Roman"/>
                <a:ea typeface="Times New Roman"/>
                <a:cs typeface="Times New Roman"/>
                <a:sym typeface="Times New Roman"/>
              </a:rPr>
              <a:t>Discharge Channel Overview and </a:t>
            </a:r>
            <a:r>
              <a:rPr lang="en" sz="2000">
                <a:solidFill>
                  <a:schemeClr val="dk1"/>
                </a:solidFill>
                <a:latin typeface="Times New Roman"/>
                <a:ea typeface="Times New Roman"/>
                <a:cs typeface="Times New Roman"/>
                <a:sym typeface="Times New Roman"/>
              </a:rPr>
              <a:t>Material Selection</a:t>
            </a:r>
            <a:endParaRPr sz="2000">
              <a:solidFill>
                <a:srgbClr val="000000"/>
              </a:solidFill>
              <a:latin typeface="Times New Roman"/>
              <a:ea typeface="Times New Roman"/>
              <a:cs typeface="Times New Roman"/>
              <a:sym typeface="Times New Roman"/>
            </a:endParaRPr>
          </a:p>
          <a:p>
            <a:pPr indent="-355600" lvl="0" marL="457200" rtl="0" algn="l">
              <a:lnSpc>
                <a:spcPct val="150000"/>
              </a:lnSpc>
              <a:spcBef>
                <a:spcPts val="0"/>
              </a:spcBef>
              <a:spcAft>
                <a:spcPts val="0"/>
              </a:spcAft>
              <a:buClr>
                <a:srgbClr val="000000"/>
              </a:buClr>
              <a:buSzPts val="2000"/>
              <a:buFont typeface="Times New Roman"/>
              <a:buChar char="●"/>
            </a:pPr>
            <a:r>
              <a:rPr lang="en" sz="2000">
                <a:solidFill>
                  <a:srgbClr val="000000"/>
                </a:solidFill>
                <a:latin typeface="Times New Roman"/>
                <a:ea typeface="Times New Roman"/>
                <a:cs typeface="Times New Roman"/>
                <a:sym typeface="Times New Roman"/>
              </a:rPr>
              <a:t>Magnetic Circuit Overview and Material Selection</a:t>
            </a:r>
            <a:endParaRPr sz="2000">
              <a:solidFill>
                <a:srgbClr val="000000"/>
              </a:solidFill>
              <a:latin typeface="Times New Roman"/>
              <a:ea typeface="Times New Roman"/>
              <a:cs typeface="Times New Roman"/>
              <a:sym typeface="Times New Roman"/>
            </a:endParaRPr>
          </a:p>
          <a:p>
            <a:pPr indent="-355600" lvl="0" marL="457200" rtl="0" algn="l">
              <a:lnSpc>
                <a:spcPct val="150000"/>
              </a:lnSpc>
              <a:spcBef>
                <a:spcPts val="0"/>
              </a:spcBef>
              <a:spcAft>
                <a:spcPts val="0"/>
              </a:spcAft>
              <a:buClr>
                <a:srgbClr val="000000"/>
              </a:buClr>
              <a:buSzPts val="2000"/>
              <a:buFont typeface="Times New Roman"/>
              <a:buChar char="●"/>
            </a:pPr>
            <a:r>
              <a:rPr lang="en" sz="2000">
                <a:solidFill>
                  <a:srgbClr val="000000"/>
                </a:solidFill>
                <a:latin typeface="Times New Roman"/>
                <a:ea typeface="Times New Roman"/>
                <a:cs typeface="Times New Roman"/>
                <a:sym typeface="Times New Roman"/>
              </a:rPr>
              <a:t>Glow Discharge Hollow Cathode Overview and Material Selection</a:t>
            </a:r>
            <a:endParaRPr sz="2000">
              <a:solidFill>
                <a:srgbClr val="000000"/>
              </a:solidFill>
              <a:latin typeface="Times New Roman"/>
              <a:ea typeface="Times New Roman"/>
              <a:cs typeface="Times New Roman"/>
              <a:sym typeface="Times New Roman"/>
            </a:endParaRPr>
          </a:p>
          <a:p>
            <a:pPr indent="-355600" lvl="0" marL="457200" rtl="0" algn="l">
              <a:lnSpc>
                <a:spcPct val="150000"/>
              </a:lnSpc>
              <a:spcBef>
                <a:spcPts val="0"/>
              </a:spcBef>
              <a:spcAft>
                <a:spcPts val="0"/>
              </a:spcAft>
              <a:buClr>
                <a:srgbClr val="000000"/>
              </a:buClr>
              <a:buSzPts val="2000"/>
              <a:buFont typeface="Times New Roman"/>
              <a:buChar char="●"/>
            </a:pPr>
            <a:r>
              <a:rPr lang="en" sz="2000">
                <a:solidFill>
                  <a:srgbClr val="000000"/>
                </a:solidFill>
                <a:latin typeface="Times New Roman"/>
                <a:ea typeface="Times New Roman"/>
                <a:cs typeface="Times New Roman"/>
                <a:sym typeface="Times New Roman"/>
              </a:rPr>
              <a:t>Verification and Future Goals</a:t>
            </a:r>
            <a:endParaRPr sz="2000">
              <a:solidFill>
                <a:srgbClr val="000000"/>
              </a:solidFill>
              <a:latin typeface="Times New Roman"/>
              <a:ea typeface="Times New Roman"/>
              <a:cs typeface="Times New Roman"/>
              <a:sym typeface="Times New Roman"/>
            </a:endParaRPr>
          </a:p>
        </p:txBody>
      </p:sp>
      <p:sp>
        <p:nvSpPr>
          <p:cNvPr id="70" name="Google Shape;70;p15"/>
          <p:cNvSpPr txBox="1"/>
          <p:nvPr>
            <p:ph type="title"/>
          </p:nvPr>
        </p:nvSpPr>
        <p:spPr>
          <a:xfrm>
            <a:off x="311700" y="3223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latin typeface="Times New Roman"/>
                <a:ea typeface="Times New Roman"/>
                <a:cs typeface="Times New Roman"/>
                <a:sym typeface="Times New Roman"/>
              </a:rPr>
              <a:t>Overview of Presentation</a:t>
            </a:r>
            <a:endParaRPr>
              <a:solidFill>
                <a:schemeClr val="lt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3"/>
          <p:cNvSpPr txBox="1"/>
          <p:nvPr>
            <p:ph type="title"/>
          </p:nvPr>
        </p:nvSpPr>
        <p:spPr>
          <a:xfrm>
            <a:off x="311700" y="292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latin typeface="Times New Roman"/>
                <a:ea typeface="Times New Roman"/>
                <a:cs typeface="Times New Roman"/>
                <a:sym typeface="Times New Roman"/>
              </a:rPr>
              <a:t>Glow Discharge Material Selection</a:t>
            </a:r>
            <a:endParaRPr>
              <a:solidFill>
                <a:schemeClr val="lt1"/>
              </a:solidFill>
              <a:latin typeface="Times New Roman"/>
              <a:ea typeface="Times New Roman"/>
              <a:cs typeface="Times New Roman"/>
              <a:sym typeface="Times New Roman"/>
            </a:endParaRPr>
          </a:p>
        </p:txBody>
      </p:sp>
      <p:sp>
        <p:nvSpPr>
          <p:cNvPr id="322" name="Google Shape;322;p33"/>
          <p:cNvSpPr txBox="1"/>
          <p:nvPr>
            <p:ph idx="1" type="body"/>
          </p:nvPr>
        </p:nvSpPr>
        <p:spPr>
          <a:xfrm>
            <a:off x="-134795" y="1349839"/>
            <a:ext cx="5259300" cy="4042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Times New Roman"/>
              <a:buChar char="●"/>
            </a:pPr>
            <a:r>
              <a:rPr b="1" lang="en">
                <a:solidFill>
                  <a:schemeClr val="dk1"/>
                </a:solidFill>
                <a:latin typeface="Times New Roman"/>
                <a:ea typeface="Times New Roman"/>
                <a:cs typeface="Times New Roman"/>
                <a:sym typeface="Times New Roman"/>
              </a:rPr>
              <a:t>304 Stainless Steel</a:t>
            </a:r>
            <a:r>
              <a:rPr b="1" lang="en">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was chosen for all electrodes (cathode, keeper, and extractor).</a:t>
            </a:r>
            <a:endParaRPr>
              <a:solidFill>
                <a:schemeClr val="dk1"/>
              </a:solidFill>
              <a:latin typeface="Times New Roman"/>
              <a:ea typeface="Times New Roman"/>
              <a:cs typeface="Times New Roman"/>
              <a:sym typeface="Times New Roman"/>
            </a:endParaRPr>
          </a:p>
          <a:p>
            <a:pPr indent="-317500" lvl="1" marL="914400" rtl="0" algn="l">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Commonly available, inexpensive, machinable</a:t>
            </a:r>
            <a:endParaRPr>
              <a:solidFill>
                <a:schemeClr val="dk1"/>
              </a:solidFill>
              <a:latin typeface="Times New Roman"/>
              <a:ea typeface="Times New Roman"/>
              <a:cs typeface="Times New Roman"/>
              <a:sym typeface="Times New Roman"/>
            </a:endParaRPr>
          </a:p>
          <a:p>
            <a:pPr indent="-317500" lvl="1" marL="914400" rtl="0" algn="l">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Work function of approximately 4.3 eV (Wilson, 1996)</a:t>
            </a:r>
            <a:endParaRPr>
              <a:solidFill>
                <a:schemeClr val="dk1"/>
              </a:solidFill>
              <a:latin typeface="Times New Roman"/>
              <a:ea typeface="Times New Roman"/>
              <a:cs typeface="Times New Roman"/>
              <a:sym typeface="Times New Roman"/>
            </a:endParaRPr>
          </a:p>
          <a:p>
            <a:pPr indent="-317500" lvl="1" marL="914400" rtl="0" algn="l">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Iron is another material to consider</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b="1" lang="en">
                <a:solidFill>
                  <a:schemeClr val="dk1"/>
                </a:solidFill>
                <a:latin typeface="Times New Roman"/>
                <a:ea typeface="Times New Roman"/>
                <a:cs typeface="Times New Roman"/>
                <a:sym typeface="Times New Roman"/>
              </a:rPr>
              <a:t>Alumina</a:t>
            </a:r>
            <a:r>
              <a:rPr lang="en">
                <a:solidFill>
                  <a:schemeClr val="dk1"/>
                </a:solidFill>
                <a:latin typeface="Times New Roman"/>
                <a:ea typeface="Times New Roman"/>
                <a:cs typeface="Times New Roman"/>
                <a:sym typeface="Times New Roman"/>
              </a:rPr>
              <a:t> (Al</a:t>
            </a:r>
            <a:r>
              <a:rPr lang="en" sz="1000">
                <a:solidFill>
                  <a:schemeClr val="dk1"/>
                </a:solidFill>
                <a:latin typeface="Times New Roman"/>
                <a:ea typeface="Times New Roman"/>
                <a:cs typeface="Times New Roman"/>
                <a:sym typeface="Times New Roman"/>
              </a:rPr>
              <a:t>2</a:t>
            </a:r>
            <a:r>
              <a:rPr lang="en">
                <a:solidFill>
                  <a:schemeClr val="dk1"/>
                </a:solidFill>
                <a:latin typeface="Times New Roman"/>
                <a:ea typeface="Times New Roman"/>
                <a:cs typeface="Times New Roman"/>
                <a:sym typeface="Times New Roman"/>
              </a:rPr>
              <a:t>O</a:t>
            </a:r>
            <a:r>
              <a:rPr lang="en" sz="1000">
                <a:solidFill>
                  <a:schemeClr val="dk1"/>
                </a:solidFill>
                <a:latin typeface="Times New Roman"/>
                <a:ea typeface="Times New Roman"/>
                <a:cs typeface="Times New Roman"/>
                <a:sym typeface="Times New Roman"/>
              </a:rPr>
              <a:t>3</a:t>
            </a:r>
            <a:r>
              <a:rPr lang="en">
                <a:solidFill>
                  <a:schemeClr val="dk1"/>
                </a:solidFill>
                <a:latin typeface="Times New Roman"/>
                <a:ea typeface="Times New Roman"/>
                <a:cs typeface="Times New Roman"/>
                <a:sym typeface="Times New Roman"/>
              </a:rPr>
              <a:t>) was chosen for the internal ceramic insulators.</a:t>
            </a:r>
            <a:endParaRPr>
              <a:solidFill>
                <a:schemeClr val="dk1"/>
              </a:solidFill>
              <a:latin typeface="Times New Roman"/>
              <a:ea typeface="Times New Roman"/>
              <a:cs typeface="Times New Roman"/>
              <a:sym typeface="Times New Roman"/>
            </a:endParaRPr>
          </a:p>
          <a:p>
            <a:pPr indent="-317500" lvl="1" marL="914400" rtl="0" algn="l">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Commonly available, inexpensive, machinable</a:t>
            </a:r>
            <a:endParaRPr>
              <a:solidFill>
                <a:schemeClr val="dk1"/>
              </a:solidFill>
              <a:latin typeface="Times New Roman"/>
              <a:ea typeface="Times New Roman"/>
              <a:cs typeface="Times New Roman"/>
              <a:sym typeface="Times New Roman"/>
            </a:endParaRPr>
          </a:p>
          <a:p>
            <a:pPr indent="-317500" lvl="1" marL="914400" rtl="0" algn="l">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Commonality with other thruster systems</a:t>
            </a: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Remaining work on GDHC focuses on:</a:t>
            </a:r>
            <a:endParaRPr>
              <a:solidFill>
                <a:schemeClr val="dk1"/>
              </a:solidFill>
              <a:latin typeface="Times New Roman"/>
              <a:ea typeface="Times New Roman"/>
              <a:cs typeface="Times New Roman"/>
              <a:sym typeface="Times New Roman"/>
            </a:endParaRPr>
          </a:p>
          <a:p>
            <a:pPr indent="-317500" lvl="1" marL="914400" rtl="0" algn="l">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Sizing cathode parts for optimal performance</a:t>
            </a:r>
            <a:endParaRPr>
              <a:solidFill>
                <a:schemeClr val="dk1"/>
              </a:solidFill>
              <a:latin typeface="Times New Roman"/>
              <a:ea typeface="Times New Roman"/>
              <a:cs typeface="Times New Roman"/>
              <a:sym typeface="Times New Roman"/>
            </a:endParaRPr>
          </a:p>
          <a:p>
            <a:pPr indent="-317500" lvl="1" marL="914400" rtl="0" algn="l">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Characterizing behavior of device via vacuum testing</a:t>
            </a:r>
            <a:endParaRPr>
              <a:solidFill>
                <a:schemeClr val="dk1"/>
              </a:solidFill>
              <a:latin typeface="Times New Roman"/>
              <a:ea typeface="Times New Roman"/>
              <a:cs typeface="Times New Roman"/>
              <a:sym typeface="Times New Roman"/>
            </a:endParaRPr>
          </a:p>
          <a:p>
            <a:pPr indent="-317500" lvl="1" marL="914400" rtl="0" algn="l">
              <a:spcBef>
                <a:spcPts val="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Miniaturization </a:t>
            </a:r>
            <a:r>
              <a:rPr lang="en">
                <a:solidFill>
                  <a:schemeClr val="dk1"/>
                </a:solidFill>
                <a:latin typeface="Times New Roman"/>
                <a:ea typeface="Times New Roman"/>
                <a:cs typeface="Times New Roman"/>
                <a:sym typeface="Times New Roman"/>
              </a:rPr>
              <a:t>to fit within the center mounting area</a:t>
            </a:r>
            <a:endParaRPr>
              <a:solidFill>
                <a:schemeClr val="dk1"/>
              </a:solidFill>
              <a:latin typeface="Times New Roman"/>
              <a:ea typeface="Times New Roman"/>
              <a:cs typeface="Times New Roman"/>
              <a:sym typeface="Times New Roman"/>
            </a:endParaRPr>
          </a:p>
        </p:txBody>
      </p:sp>
      <p:graphicFrame>
        <p:nvGraphicFramePr>
          <p:cNvPr id="323" name="Google Shape;323;p33"/>
          <p:cNvGraphicFramePr/>
          <p:nvPr/>
        </p:nvGraphicFramePr>
        <p:xfrm>
          <a:off x="5612538" y="1118925"/>
          <a:ext cx="3000000" cy="3000000"/>
        </p:xfrm>
        <a:graphic>
          <a:graphicData uri="http://schemas.openxmlformats.org/drawingml/2006/table">
            <a:tbl>
              <a:tblPr>
                <a:noFill/>
                <a:tableStyleId>{3A4A27B2-E6EF-4180-B55B-B4D21A36FD1A}</a:tableStyleId>
              </a:tblPr>
              <a:tblGrid>
                <a:gridCol w="1016750"/>
                <a:gridCol w="1373600"/>
                <a:gridCol w="909725"/>
              </a:tblGrid>
              <a:tr h="286575">
                <a:tc>
                  <a:txBody>
                    <a:bodyPr/>
                    <a:lstStyle/>
                    <a:p>
                      <a:pPr indent="0" lvl="0" marL="0" rtl="0" algn="l">
                        <a:lnSpc>
                          <a:spcPct val="100000"/>
                        </a:lnSpc>
                        <a:spcBef>
                          <a:spcPts val="0"/>
                        </a:spcBef>
                        <a:spcAft>
                          <a:spcPts val="0"/>
                        </a:spcAft>
                        <a:buNone/>
                      </a:pPr>
                      <a:r>
                        <a:rPr b="1" lang="en" sz="1000" u="sng">
                          <a:latin typeface="Times New Roman"/>
                          <a:ea typeface="Times New Roman"/>
                          <a:cs typeface="Times New Roman"/>
                          <a:sym typeface="Times New Roman"/>
                        </a:rPr>
                        <a:t>Material</a:t>
                      </a:r>
                      <a:endParaRPr b="1" sz="1000" u="sng">
                        <a:latin typeface="Times New Roman"/>
                        <a:ea typeface="Times New Roman"/>
                        <a:cs typeface="Times New Roman"/>
                        <a:sym typeface="Times New Roman"/>
                      </a:endParaRPr>
                    </a:p>
                  </a:txBody>
                  <a:tcPr marT="91425" marB="91425" marR="91425" marL="91425"/>
                </a:tc>
                <a:tc>
                  <a:txBody>
                    <a:bodyPr/>
                    <a:lstStyle/>
                    <a:p>
                      <a:pPr indent="0" lvl="0" marL="0" rtl="0" algn="l">
                        <a:lnSpc>
                          <a:spcPct val="100000"/>
                        </a:lnSpc>
                        <a:spcBef>
                          <a:spcPts val="0"/>
                        </a:spcBef>
                        <a:spcAft>
                          <a:spcPts val="0"/>
                        </a:spcAft>
                        <a:buNone/>
                      </a:pPr>
                      <a:r>
                        <a:rPr b="1" lang="en" sz="1000" u="sng">
                          <a:latin typeface="Times New Roman"/>
                          <a:ea typeface="Times New Roman"/>
                          <a:cs typeface="Times New Roman"/>
                          <a:sym typeface="Times New Roman"/>
                        </a:rPr>
                        <a:t>Work Function (eV) </a:t>
                      </a:r>
                      <a:r>
                        <a:rPr lang="en" sz="1000">
                          <a:latin typeface="Times New Roman"/>
                          <a:ea typeface="Times New Roman"/>
                          <a:cs typeface="Times New Roman"/>
                          <a:sym typeface="Times New Roman"/>
                        </a:rPr>
                        <a:t>[1]</a:t>
                      </a:r>
                      <a:endParaRPr sz="1000">
                        <a:latin typeface="Times New Roman"/>
                        <a:ea typeface="Times New Roman"/>
                        <a:cs typeface="Times New Roman"/>
                        <a:sym typeface="Times New Roman"/>
                      </a:endParaRPr>
                    </a:p>
                  </a:txBody>
                  <a:tcPr marT="91425" marB="91425" marR="91425" marL="91425"/>
                </a:tc>
                <a:tc>
                  <a:txBody>
                    <a:bodyPr/>
                    <a:lstStyle/>
                    <a:p>
                      <a:pPr indent="0" lvl="0" marL="0" rtl="0" algn="l">
                        <a:lnSpc>
                          <a:spcPct val="100000"/>
                        </a:lnSpc>
                        <a:spcBef>
                          <a:spcPts val="0"/>
                        </a:spcBef>
                        <a:spcAft>
                          <a:spcPts val="0"/>
                        </a:spcAft>
                        <a:buNone/>
                      </a:pPr>
                      <a:r>
                        <a:rPr b="1" lang="en" sz="1000" u="sng">
                          <a:latin typeface="Times New Roman"/>
                          <a:ea typeface="Times New Roman"/>
                          <a:cs typeface="Times New Roman"/>
                          <a:sym typeface="Times New Roman"/>
                        </a:rPr>
                        <a:t>Price ($/kg) </a:t>
                      </a:r>
                      <a:r>
                        <a:rPr lang="en" sz="1000">
                          <a:latin typeface="Times New Roman"/>
                          <a:ea typeface="Times New Roman"/>
                          <a:cs typeface="Times New Roman"/>
                          <a:sym typeface="Times New Roman"/>
                        </a:rPr>
                        <a:t>[2]</a:t>
                      </a:r>
                      <a:endParaRPr sz="1000">
                        <a:latin typeface="Times New Roman"/>
                        <a:ea typeface="Times New Roman"/>
                        <a:cs typeface="Times New Roman"/>
                        <a:sym typeface="Times New Roman"/>
                      </a:endParaRPr>
                    </a:p>
                  </a:txBody>
                  <a:tcPr marT="91425" marB="91425" marR="91425" marL="91425"/>
                </a:tc>
              </a:tr>
              <a:tr h="285800">
                <a:tc>
                  <a:txBody>
                    <a:bodyPr/>
                    <a:lstStyle/>
                    <a:p>
                      <a:pPr indent="0" lvl="0" marL="0" rtl="0" algn="l">
                        <a:lnSpc>
                          <a:spcPct val="100000"/>
                        </a:lnSpc>
                        <a:spcBef>
                          <a:spcPts val="0"/>
                        </a:spcBef>
                        <a:spcAft>
                          <a:spcPts val="0"/>
                        </a:spcAft>
                        <a:buNone/>
                      </a:pPr>
                      <a:r>
                        <a:rPr lang="en" sz="1000">
                          <a:latin typeface="Times New Roman"/>
                          <a:ea typeface="Times New Roman"/>
                          <a:cs typeface="Times New Roman"/>
                          <a:sym typeface="Times New Roman"/>
                        </a:rPr>
                        <a:t>Beryllium</a:t>
                      </a:r>
                      <a:endParaRPr sz="1000">
                        <a:latin typeface="Times New Roman"/>
                        <a:ea typeface="Times New Roman"/>
                        <a:cs typeface="Times New Roman"/>
                        <a:sym typeface="Times New Roman"/>
                      </a:endParaRPr>
                    </a:p>
                  </a:txBody>
                  <a:tcPr marT="91425" marB="91425" marR="91425" marL="91425"/>
                </a:tc>
                <a:tc>
                  <a:txBody>
                    <a:bodyPr/>
                    <a:lstStyle/>
                    <a:p>
                      <a:pPr indent="0" lvl="0" marL="0" rtl="0" algn="l">
                        <a:lnSpc>
                          <a:spcPct val="100000"/>
                        </a:lnSpc>
                        <a:spcBef>
                          <a:spcPts val="0"/>
                        </a:spcBef>
                        <a:spcAft>
                          <a:spcPts val="0"/>
                        </a:spcAft>
                        <a:buNone/>
                      </a:pPr>
                      <a:r>
                        <a:rPr lang="en" sz="1000">
                          <a:latin typeface="Times New Roman"/>
                          <a:ea typeface="Times New Roman"/>
                          <a:cs typeface="Times New Roman"/>
                          <a:sym typeface="Times New Roman"/>
                        </a:rPr>
                        <a:t>3.67</a:t>
                      </a:r>
                      <a:endParaRPr sz="1000">
                        <a:latin typeface="Times New Roman"/>
                        <a:ea typeface="Times New Roman"/>
                        <a:cs typeface="Times New Roman"/>
                        <a:sym typeface="Times New Roman"/>
                      </a:endParaRPr>
                    </a:p>
                  </a:txBody>
                  <a:tcPr marT="91425" marB="91425" marR="91425" marL="91425">
                    <a:solidFill>
                      <a:srgbClr val="D9EAD3"/>
                    </a:solidFill>
                  </a:tcPr>
                </a:tc>
                <a:tc>
                  <a:txBody>
                    <a:bodyPr/>
                    <a:lstStyle/>
                    <a:p>
                      <a:pPr indent="0" lvl="0" marL="0" rtl="0" algn="l">
                        <a:lnSpc>
                          <a:spcPct val="100000"/>
                        </a:lnSpc>
                        <a:spcBef>
                          <a:spcPts val="0"/>
                        </a:spcBef>
                        <a:spcAft>
                          <a:spcPts val="0"/>
                        </a:spcAft>
                        <a:buNone/>
                      </a:pPr>
                      <a:r>
                        <a:rPr lang="en" sz="1000">
                          <a:latin typeface="Times New Roman"/>
                          <a:ea typeface="Times New Roman"/>
                          <a:cs typeface="Times New Roman"/>
                          <a:sym typeface="Times New Roman"/>
                        </a:rPr>
                        <a:t>$1,033.66</a:t>
                      </a:r>
                      <a:endParaRPr sz="1000">
                        <a:latin typeface="Times New Roman"/>
                        <a:ea typeface="Times New Roman"/>
                        <a:cs typeface="Times New Roman"/>
                        <a:sym typeface="Times New Roman"/>
                      </a:endParaRPr>
                    </a:p>
                  </a:txBody>
                  <a:tcPr marT="91425" marB="91425" marR="91425" marL="91425">
                    <a:solidFill>
                      <a:srgbClr val="F4CCCC"/>
                    </a:solidFill>
                  </a:tcPr>
                </a:tc>
              </a:tr>
              <a:tr h="285800">
                <a:tc>
                  <a:txBody>
                    <a:bodyPr/>
                    <a:lstStyle/>
                    <a:p>
                      <a:pPr indent="0" lvl="0" marL="0" rtl="0" algn="l">
                        <a:lnSpc>
                          <a:spcPct val="100000"/>
                        </a:lnSpc>
                        <a:spcBef>
                          <a:spcPts val="0"/>
                        </a:spcBef>
                        <a:spcAft>
                          <a:spcPts val="0"/>
                        </a:spcAft>
                        <a:buNone/>
                      </a:pPr>
                      <a:r>
                        <a:rPr lang="en" sz="1000">
                          <a:latin typeface="Times New Roman"/>
                          <a:ea typeface="Times New Roman"/>
                          <a:cs typeface="Times New Roman"/>
                          <a:sym typeface="Times New Roman"/>
                        </a:rPr>
                        <a:t>Titanium</a:t>
                      </a:r>
                      <a:endParaRPr sz="1000">
                        <a:latin typeface="Times New Roman"/>
                        <a:ea typeface="Times New Roman"/>
                        <a:cs typeface="Times New Roman"/>
                        <a:sym typeface="Times New Roman"/>
                      </a:endParaRPr>
                    </a:p>
                  </a:txBody>
                  <a:tcPr marT="91425" marB="91425" marR="91425" marL="91425"/>
                </a:tc>
                <a:tc>
                  <a:txBody>
                    <a:bodyPr/>
                    <a:lstStyle/>
                    <a:p>
                      <a:pPr indent="0" lvl="0" marL="0" rtl="0" algn="l">
                        <a:lnSpc>
                          <a:spcPct val="100000"/>
                        </a:lnSpc>
                        <a:spcBef>
                          <a:spcPts val="0"/>
                        </a:spcBef>
                        <a:spcAft>
                          <a:spcPts val="0"/>
                        </a:spcAft>
                        <a:buNone/>
                      </a:pPr>
                      <a:r>
                        <a:rPr lang="en" sz="1000">
                          <a:latin typeface="Times New Roman"/>
                          <a:ea typeface="Times New Roman"/>
                          <a:cs typeface="Times New Roman"/>
                          <a:sym typeface="Times New Roman"/>
                        </a:rPr>
                        <a:t>3.6-4.3</a:t>
                      </a:r>
                      <a:endParaRPr sz="1000">
                        <a:latin typeface="Times New Roman"/>
                        <a:ea typeface="Times New Roman"/>
                        <a:cs typeface="Times New Roman"/>
                        <a:sym typeface="Times New Roman"/>
                      </a:endParaRPr>
                    </a:p>
                  </a:txBody>
                  <a:tcPr marT="91425" marB="91425" marR="91425" marL="91425">
                    <a:solidFill>
                      <a:srgbClr val="FFF2CC"/>
                    </a:solidFill>
                  </a:tcPr>
                </a:tc>
                <a:tc>
                  <a:txBody>
                    <a:bodyPr/>
                    <a:lstStyle/>
                    <a:p>
                      <a:pPr indent="0" lvl="0" marL="0" rtl="0" algn="l">
                        <a:lnSpc>
                          <a:spcPct val="100000"/>
                        </a:lnSpc>
                        <a:spcBef>
                          <a:spcPts val="0"/>
                        </a:spcBef>
                        <a:spcAft>
                          <a:spcPts val="0"/>
                        </a:spcAft>
                        <a:buNone/>
                      </a:pPr>
                      <a:r>
                        <a:rPr lang="en" sz="1000">
                          <a:latin typeface="Times New Roman"/>
                          <a:ea typeface="Times New Roman"/>
                          <a:cs typeface="Times New Roman"/>
                          <a:sym typeface="Times New Roman"/>
                        </a:rPr>
                        <a:t>$15.81</a:t>
                      </a:r>
                      <a:endParaRPr sz="1000">
                        <a:latin typeface="Times New Roman"/>
                        <a:ea typeface="Times New Roman"/>
                        <a:cs typeface="Times New Roman"/>
                        <a:sym typeface="Times New Roman"/>
                      </a:endParaRPr>
                    </a:p>
                  </a:txBody>
                  <a:tcPr marT="91425" marB="91425" marR="91425" marL="91425">
                    <a:solidFill>
                      <a:srgbClr val="FFF2CC"/>
                    </a:solidFill>
                  </a:tcPr>
                </a:tc>
              </a:tr>
              <a:tr h="285800">
                <a:tc>
                  <a:txBody>
                    <a:bodyPr/>
                    <a:lstStyle/>
                    <a:p>
                      <a:pPr indent="0" lvl="0" marL="0" rtl="0" algn="l">
                        <a:lnSpc>
                          <a:spcPct val="100000"/>
                        </a:lnSpc>
                        <a:spcBef>
                          <a:spcPts val="0"/>
                        </a:spcBef>
                        <a:spcAft>
                          <a:spcPts val="0"/>
                        </a:spcAft>
                        <a:buNone/>
                      </a:pPr>
                      <a:r>
                        <a:rPr lang="en" sz="1000">
                          <a:latin typeface="Times New Roman"/>
                          <a:ea typeface="Times New Roman"/>
                          <a:cs typeface="Times New Roman"/>
                          <a:sym typeface="Times New Roman"/>
                        </a:rPr>
                        <a:t>Chromium</a:t>
                      </a:r>
                      <a:endParaRPr sz="1000">
                        <a:latin typeface="Times New Roman"/>
                        <a:ea typeface="Times New Roman"/>
                        <a:cs typeface="Times New Roman"/>
                        <a:sym typeface="Times New Roman"/>
                      </a:endParaRPr>
                    </a:p>
                  </a:txBody>
                  <a:tcPr marT="91425" marB="91425" marR="91425" marL="91425"/>
                </a:tc>
                <a:tc>
                  <a:txBody>
                    <a:bodyPr/>
                    <a:lstStyle/>
                    <a:p>
                      <a:pPr indent="0" lvl="0" marL="0" rtl="0" algn="l">
                        <a:lnSpc>
                          <a:spcPct val="100000"/>
                        </a:lnSpc>
                        <a:spcBef>
                          <a:spcPts val="0"/>
                        </a:spcBef>
                        <a:spcAft>
                          <a:spcPts val="0"/>
                        </a:spcAft>
                        <a:buNone/>
                      </a:pPr>
                      <a:r>
                        <a:rPr lang="en" sz="1000">
                          <a:latin typeface="Times New Roman"/>
                          <a:ea typeface="Times New Roman"/>
                          <a:cs typeface="Times New Roman"/>
                          <a:sym typeface="Times New Roman"/>
                        </a:rPr>
                        <a:t>3.9</a:t>
                      </a:r>
                      <a:endParaRPr sz="1000">
                        <a:latin typeface="Times New Roman"/>
                        <a:ea typeface="Times New Roman"/>
                        <a:cs typeface="Times New Roman"/>
                        <a:sym typeface="Times New Roman"/>
                      </a:endParaRPr>
                    </a:p>
                  </a:txBody>
                  <a:tcPr marT="91425" marB="91425" marR="91425" marL="91425">
                    <a:solidFill>
                      <a:srgbClr val="D9EAD3"/>
                    </a:solidFill>
                  </a:tcPr>
                </a:tc>
                <a:tc>
                  <a:txBody>
                    <a:bodyPr/>
                    <a:lstStyle/>
                    <a:p>
                      <a:pPr indent="0" lvl="0" marL="0" rtl="0" algn="l">
                        <a:lnSpc>
                          <a:spcPct val="100000"/>
                        </a:lnSpc>
                        <a:spcBef>
                          <a:spcPts val="0"/>
                        </a:spcBef>
                        <a:spcAft>
                          <a:spcPts val="0"/>
                        </a:spcAft>
                        <a:buNone/>
                      </a:pPr>
                      <a:r>
                        <a:rPr lang="en" sz="1000">
                          <a:latin typeface="Times New Roman"/>
                          <a:ea typeface="Times New Roman"/>
                          <a:cs typeface="Times New Roman"/>
                          <a:sym typeface="Times New Roman"/>
                        </a:rPr>
                        <a:t>$7.97</a:t>
                      </a:r>
                      <a:endParaRPr sz="1000">
                        <a:latin typeface="Times New Roman"/>
                        <a:ea typeface="Times New Roman"/>
                        <a:cs typeface="Times New Roman"/>
                        <a:sym typeface="Times New Roman"/>
                      </a:endParaRPr>
                    </a:p>
                  </a:txBody>
                  <a:tcPr marT="91425" marB="91425" marR="91425" marL="91425">
                    <a:solidFill>
                      <a:srgbClr val="FFF2CC"/>
                    </a:solidFill>
                  </a:tcPr>
                </a:tc>
              </a:tr>
              <a:tr h="285800">
                <a:tc>
                  <a:txBody>
                    <a:bodyPr/>
                    <a:lstStyle/>
                    <a:p>
                      <a:pPr indent="0" lvl="0" marL="0" rtl="0" algn="l">
                        <a:lnSpc>
                          <a:spcPct val="100000"/>
                        </a:lnSpc>
                        <a:spcBef>
                          <a:spcPts val="0"/>
                        </a:spcBef>
                        <a:spcAft>
                          <a:spcPts val="0"/>
                        </a:spcAft>
                        <a:buNone/>
                      </a:pPr>
                      <a:r>
                        <a:rPr lang="en" sz="1000">
                          <a:latin typeface="Times New Roman"/>
                          <a:ea typeface="Times New Roman"/>
                          <a:cs typeface="Times New Roman"/>
                          <a:sym typeface="Times New Roman"/>
                        </a:rPr>
                        <a:t>Iron</a:t>
                      </a:r>
                      <a:endParaRPr sz="1000">
                        <a:latin typeface="Times New Roman"/>
                        <a:ea typeface="Times New Roman"/>
                        <a:cs typeface="Times New Roman"/>
                        <a:sym typeface="Times New Roman"/>
                      </a:endParaRPr>
                    </a:p>
                  </a:txBody>
                  <a:tcPr marT="91425" marB="91425" marR="91425" marL="91425"/>
                </a:tc>
                <a:tc>
                  <a:txBody>
                    <a:bodyPr/>
                    <a:lstStyle/>
                    <a:p>
                      <a:pPr indent="0" lvl="0" marL="0" rtl="0" algn="l">
                        <a:lnSpc>
                          <a:spcPct val="100000"/>
                        </a:lnSpc>
                        <a:spcBef>
                          <a:spcPts val="0"/>
                        </a:spcBef>
                        <a:spcAft>
                          <a:spcPts val="0"/>
                        </a:spcAft>
                        <a:buNone/>
                      </a:pPr>
                      <a:r>
                        <a:rPr lang="en" sz="1000">
                          <a:latin typeface="Times New Roman"/>
                          <a:ea typeface="Times New Roman"/>
                          <a:cs typeface="Times New Roman"/>
                          <a:sym typeface="Times New Roman"/>
                        </a:rPr>
                        <a:t>4.47</a:t>
                      </a:r>
                      <a:endParaRPr sz="1000">
                        <a:latin typeface="Times New Roman"/>
                        <a:ea typeface="Times New Roman"/>
                        <a:cs typeface="Times New Roman"/>
                        <a:sym typeface="Times New Roman"/>
                      </a:endParaRPr>
                    </a:p>
                  </a:txBody>
                  <a:tcPr marT="91425" marB="91425" marR="91425" marL="91425">
                    <a:solidFill>
                      <a:srgbClr val="FFF2CC"/>
                    </a:solidFill>
                  </a:tcPr>
                </a:tc>
                <a:tc>
                  <a:txBody>
                    <a:bodyPr/>
                    <a:lstStyle/>
                    <a:p>
                      <a:pPr indent="0" lvl="0" marL="0" rtl="0" algn="l">
                        <a:lnSpc>
                          <a:spcPct val="100000"/>
                        </a:lnSpc>
                        <a:spcBef>
                          <a:spcPts val="0"/>
                        </a:spcBef>
                        <a:spcAft>
                          <a:spcPts val="0"/>
                        </a:spcAft>
                        <a:buNone/>
                      </a:pPr>
                      <a:r>
                        <a:rPr lang="en" sz="1000">
                          <a:latin typeface="Times New Roman"/>
                          <a:ea typeface="Times New Roman"/>
                          <a:cs typeface="Times New Roman"/>
                          <a:sym typeface="Times New Roman"/>
                        </a:rPr>
                        <a:t>$0.55</a:t>
                      </a:r>
                      <a:endParaRPr sz="1000">
                        <a:latin typeface="Times New Roman"/>
                        <a:ea typeface="Times New Roman"/>
                        <a:cs typeface="Times New Roman"/>
                        <a:sym typeface="Times New Roman"/>
                      </a:endParaRPr>
                    </a:p>
                  </a:txBody>
                  <a:tcPr marT="91425" marB="91425" marR="91425" marL="91425">
                    <a:solidFill>
                      <a:srgbClr val="D9EAD3"/>
                    </a:solidFill>
                  </a:tcPr>
                </a:tc>
              </a:tr>
              <a:tr h="285800">
                <a:tc>
                  <a:txBody>
                    <a:bodyPr/>
                    <a:lstStyle/>
                    <a:p>
                      <a:pPr indent="0" lvl="0" marL="0" rtl="0" algn="l">
                        <a:lnSpc>
                          <a:spcPct val="100000"/>
                        </a:lnSpc>
                        <a:spcBef>
                          <a:spcPts val="0"/>
                        </a:spcBef>
                        <a:spcAft>
                          <a:spcPts val="0"/>
                        </a:spcAft>
                        <a:buNone/>
                      </a:pPr>
                      <a:r>
                        <a:rPr lang="en" sz="1000">
                          <a:latin typeface="Times New Roman"/>
                          <a:ea typeface="Times New Roman"/>
                          <a:cs typeface="Times New Roman"/>
                          <a:sym typeface="Times New Roman"/>
                        </a:rPr>
                        <a:t>Nickel</a:t>
                      </a:r>
                      <a:endParaRPr sz="1000">
                        <a:latin typeface="Times New Roman"/>
                        <a:ea typeface="Times New Roman"/>
                        <a:cs typeface="Times New Roman"/>
                        <a:sym typeface="Times New Roman"/>
                      </a:endParaRPr>
                    </a:p>
                  </a:txBody>
                  <a:tcPr marT="91425" marB="91425" marR="91425" marL="91425"/>
                </a:tc>
                <a:tc>
                  <a:txBody>
                    <a:bodyPr/>
                    <a:lstStyle/>
                    <a:p>
                      <a:pPr indent="0" lvl="0" marL="0" rtl="0" algn="l">
                        <a:lnSpc>
                          <a:spcPct val="100000"/>
                        </a:lnSpc>
                        <a:spcBef>
                          <a:spcPts val="0"/>
                        </a:spcBef>
                        <a:spcAft>
                          <a:spcPts val="0"/>
                        </a:spcAft>
                        <a:buNone/>
                      </a:pPr>
                      <a:r>
                        <a:rPr lang="en" sz="1000">
                          <a:latin typeface="Times New Roman"/>
                          <a:ea typeface="Times New Roman"/>
                          <a:cs typeface="Times New Roman"/>
                          <a:sym typeface="Times New Roman"/>
                        </a:rPr>
                        <a:t>4.41</a:t>
                      </a:r>
                      <a:endParaRPr sz="1000">
                        <a:latin typeface="Times New Roman"/>
                        <a:ea typeface="Times New Roman"/>
                        <a:cs typeface="Times New Roman"/>
                        <a:sym typeface="Times New Roman"/>
                      </a:endParaRPr>
                    </a:p>
                  </a:txBody>
                  <a:tcPr marT="91425" marB="91425" marR="91425" marL="91425">
                    <a:solidFill>
                      <a:srgbClr val="FFF2CC"/>
                    </a:solidFill>
                  </a:tcPr>
                </a:tc>
                <a:tc>
                  <a:txBody>
                    <a:bodyPr/>
                    <a:lstStyle/>
                    <a:p>
                      <a:pPr indent="0" lvl="0" marL="0" rtl="0" algn="l">
                        <a:lnSpc>
                          <a:spcPct val="100000"/>
                        </a:lnSpc>
                        <a:spcBef>
                          <a:spcPts val="0"/>
                        </a:spcBef>
                        <a:spcAft>
                          <a:spcPts val="0"/>
                        </a:spcAft>
                        <a:buNone/>
                      </a:pPr>
                      <a:r>
                        <a:rPr lang="en" sz="1000">
                          <a:latin typeface="Times New Roman"/>
                          <a:ea typeface="Times New Roman"/>
                          <a:cs typeface="Times New Roman"/>
                          <a:sym typeface="Times New Roman"/>
                        </a:rPr>
                        <a:t>$15.72</a:t>
                      </a:r>
                      <a:endParaRPr sz="1000">
                        <a:latin typeface="Times New Roman"/>
                        <a:ea typeface="Times New Roman"/>
                        <a:cs typeface="Times New Roman"/>
                        <a:sym typeface="Times New Roman"/>
                      </a:endParaRPr>
                    </a:p>
                  </a:txBody>
                  <a:tcPr marT="91425" marB="91425" marR="91425" marL="91425">
                    <a:solidFill>
                      <a:srgbClr val="FFF2CC"/>
                    </a:solidFill>
                  </a:tcPr>
                </a:tc>
              </a:tr>
              <a:tr h="285800">
                <a:tc>
                  <a:txBody>
                    <a:bodyPr/>
                    <a:lstStyle/>
                    <a:p>
                      <a:pPr indent="0" lvl="0" marL="0" rtl="0" algn="l">
                        <a:lnSpc>
                          <a:spcPct val="100000"/>
                        </a:lnSpc>
                        <a:spcBef>
                          <a:spcPts val="0"/>
                        </a:spcBef>
                        <a:spcAft>
                          <a:spcPts val="0"/>
                        </a:spcAft>
                        <a:buNone/>
                      </a:pPr>
                      <a:r>
                        <a:rPr lang="en" sz="1000">
                          <a:latin typeface="Times New Roman"/>
                          <a:ea typeface="Times New Roman"/>
                          <a:cs typeface="Times New Roman"/>
                          <a:sym typeface="Times New Roman"/>
                        </a:rPr>
                        <a:t>Copper</a:t>
                      </a:r>
                      <a:endParaRPr sz="1000">
                        <a:latin typeface="Times New Roman"/>
                        <a:ea typeface="Times New Roman"/>
                        <a:cs typeface="Times New Roman"/>
                        <a:sym typeface="Times New Roman"/>
                      </a:endParaRPr>
                    </a:p>
                  </a:txBody>
                  <a:tcPr marT="91425" marB="91425" marR="91425" marL="91425"/>
                </a:tc>
                <a:tc>
                  <a:txBody>
                    <a:bodyPr/>
                    <a:lstStyle/>
                    <a:p>
                      <a:pPr indent="0" lvl="0" marL="0" rtl="0" algn="l">
                        <a:lnSpc>
                          <a:spcPct val="100000"/>
                        </a:lnSpc>
                        <a:spcBef>
                          <a:spcPts val="0"/>
                        </a:spcBef>
                        <a:spcAft>
                          <a:spcPts val="0"/>
                        </a:spcAft>
                        <a:buNone/>
                      </a:pPr>
                      <a:r>
                        <a:rPr lang="en" sz="1000">
                          <a:latin typeface="Times New Roman"/>
                          <a:ea typeface="Times New Roman"/>
                          <a:cs typeface="Times New Roman"/>
                          <a:sym typeface="Times New Roman"/>
                        </a:rPr>
                        <a:t>4.42</a:t>
                      </a:r>
                      <a:endParaRPr sz="1000">
                        <a:latin typeface="Times New Roman"/>
                        <a:ea typeface="Times New Roman"/>
                        <a:cs typeface="Times New Roman"/>
                        <a:sym typeface="Times New Roman"/>
                      </a:endParaRPr>
                    </a:p>
                  </a:txBody>
                  <a:tcPr marT="91425" marB="91425" marR="91425" marL="91425">
                    <a:solidFill>
                      <a:srgbClr val="FFF2CC"/>
                    </a:solidFill>
                  </a:tcPr>
                </a:tc>
                <a:tc>
                  <a:txBody>
                    <a:bodyPr/>
                    <a:lstStyle/>
                    <a:p>
                      <a:pPr indent="0" lvl="0" marL="0" rtl="0" algn="l">
                        <a:lnSpc>
                          <a:spcPct val="100000"/>
                        </a:lnSpc>
                        <a:spcBef>
                          <a:spcPts val="0"/>
                        </a:spcBef>
                        <a:spcAft>
                          <a:spcPts val="0"/>
                        </a:spcAft>
                        <a:buNone/>
                      </a:pPr>
                      <a:r>
                        <a:rPr lang="en" sz="1000">
                          <a:latin typeface="Times New Roman"/>
                          <a:ea typeface="Times New Roman"/>
                          <a:cs typeface="Times New Roman"/>
                          <a:sym typeface="Times New Roman"/>
                        </a:rPr>
                        <a:t>$9.85</a:t>
                      </a:r>
                      <a:endParaRPr sz="1000">
                        <a:latin typeface="Times New Roman"/>
                        <a:ea typeface="Times New Roman"/>
                        <a:cs typeface="Times New Roman"/>
                        <a:sym typeface="Times New Roman"/>
                      </a:endParaRPr>
                    </a:p>
                  </a:txBody>
                  <a:tcPr marT="91425" marB="91425" marR="91425" marL="91425">
                    <a:solidFill>
                      <a:srgbClr val="FFF2CC"/>
                    </a:solidFill>
                  </a:tcPr>
                </a:tc>
              </a:tr>
              <a:tr h="285800">
                <a:tc>
                  <a:txBody>
                    <a:bodyPr/>
                    <a:lstStyle/>
                    <a:p>
                      <a:pPr indent="0" lvl="0" marL="0" rtl="0" algn="l">
                        <a:lnSpc>
                          <a:spcPct val="100000"/>
                        </a:lnSpc>
                        <a:spcBef>
                          <a:spcPts val="0"/>
                        </a:spcBef>
                        <a:spcAft>
                          <a:spcPts val="0"/>
                        </a:spcAft>
                        <a:buNone/>
                      </a:pPr>
                      <a:r>
                        <a:rPr lang="en" sz="1000">
                          <a:latin typeface="Times New Roman"/>
                          <a:ea typeface="Times New Roman"/>
                          <a:cs typeface="Times New Roman"/>
                          <a:sym typeface="Times New Roman"/>
                        </a:rPr>
                        <a:t>Platinum</a:t>
                      </a:r>
                      <a:endParaRPr sz="1000">
                        <a:latin typeface="Times New Roman"/>
                        <a:ea typeface="Times New Roman"/>
                        <a:cs typeface="Times New Roman"/>
                        <a:sym typeface="Times New Roman"/>
                      </a:endParaRPr>
                    </a:p>
                  </a:txBody>
                  <a:tcPr marT="91425" marB="91425" marR="91425" marL="91425"/>
                </a:tc>
                <a:tc>
                  <a:txBody>
                    <a:bodyPr/>
                    <a:lstStyle/>
                    <a:p>
                      <a:pPr indent="0" lvl="0" marL="0" rtl="0" algn="l">
                        <a:lnSpc>
                          <a:spcPct val="100000"/>
                        </a:lnSpc>
                        <a:spcBef>
                          <a:spcPts val="0"/>
                        </a:spcBef>
                        <a:spcAft>
                          <a:spcPts val="0"/>
                        </a:spcAft>
                        <a:buNone/>
                      </a:pPr>
                      <a:r>
                        <a:rPr lang="en" sz="1000">
                          <a:latin typeface="Times New Roman"/>
                          <a:ea typeface="Times New Roman"/>
                          <a:cs typeface="Times New Roman"/>
                          <a:sym typeface="Times New Roman"/>
                        </a:rPr>
                        <a:t>5.6-5.8</a:t>
                      </a:r>
                      <a:endParaRPr sz="1000">
                        <a:latin typeface="Times New Roman"/>
                        <a:ea typeface="Times New Roman"/>
                        <a:cs typeface="Times New Roman"/>
                        <a:sym typeface="Times New Roman"/>
                      </a:endParaRPr>
                    </a:p>
                  </a:txBody>
                  <a:tcPr marT="91425" marB="91425" marR="91425" marL="91425">
                    <a:solidFill>
                      <a:srgbClr val="F4CCCC"/>
                    </a:solidFill>
                  </a:tcPr>
                </a:tc>
                <a:tc>
                  <a:txBody>
                    <a:bodyPr/>
                    <a:lstStyle/>
                    <a:p>
                      <a:pPr indent="0" lvl="0" marL="0" rtl="0" algn="l">
                        <a:lnSpc>
                          <a:spcPct val="100000"/>
                        </a:lnSpc>
                        <a:spcBef>
                          <a:spcPts val="0"/>
                        </a:spcBef>
                        <a:spcAft>
                          <a:spcPts val="0"/>
                        </a:spcAft>
                        <a:buNone/>
                      </a:pPr>
                      <a:r>
                        <a:rPr lang="en" sz="1000">
                          <a:latin typeface="Times New Roman"/>
                          <a:ea typeface="Times New Roman"/>
                          <a:cs typeface="Times New Roman"/>
                          <a:sym typeface="Times New Roman"/>
                        </a:rPr>
                        <a:t>$45,962.02</a:t>
                      </a:r>
                      <a:endParaRPr sz="1000">
                        <a:latin typeface="Times New Roman"/>
                        <a:ea typeface="Times New Roman"/>
                        <a:cs typeface="Times New Roman"/>
                        <a:sym typeface="Times New Roman"/>
                      </a:endParaRPr>
                    </a:p>
                  </a:txBody>
                  <a:tcPr marT="91425" marB="91425" marR="91425" marL="91425">
                    <a:solidFill>
                      <a:srgbClr val="F4CCCC"/>
                    </a:solidFill>
                  </a:tcPr>
                </a:tc>
              </a:tr>
              <a:tr h="427850">
                <a:tc>
                  <a:txBody>
                    <a:bodyPr/>
                    <a:lstStyle/>
                    <a:p>
                      <a:pPr indent="0" lvl="0" marL="0" rtl="0" algn="l">
                        <a:lnSpc>
                          <a:spcPct val="100000"/>
                        </a:lnSpc>
                        <a:spcBef>
                          <a:spcPts val="0"/>
                        </a:spcBef>
                        <a:spcAft>
                          <a:spcPts val="0"/>
                        </a:spcAft>
                        <a:buNone/>
                      </a:pPr>
                      <a:r>
                        <a:rPr b="1" lang="en" sz="1000">
                          <a:latin typeface="Times New Roman"/>
                          <a:ea typeface="Times New Roman"/>
                          <a:cs typeface="Times New Roman"/>
                          <a:sym typeface="Times New Roman"/>
                        </a:rPr>
                        <a:t>304 Stainless</a:t>
                      </a:r>
                      <a:endParaRPr b="1" sz="1000">
                        <a:latin typeface="Times New Roman"/>
                        <a:ea typeface="Times New Roman"/>
                        <a:cs typeface="Times New Roman"/>
                        <a:sym typeface="Times New Roman"/>
                      </a:endParaRPr>
                    </a:p>
                  </a:txBody>
                  <a:tcPr marT="91425" marB="91425" marR="91425" marL="91425"/>
                </a:tc>
                <a:tc>
                  <a:txBody>
                    <a:bodyPr/>
                    <a:lstStyle/>
                    <a:p>
                      <a:pPr indent="0" lvl="0" marL="0" rtl="0" algn="l">
                        <a:lnSpc>
                          <a:spcPct val="100000"/>
                        </a:lnSpc>
                        <a:spcBef>
                          <a:spcPts val="0"/>
                        </a:spcBef>
                        <a:spcAft>
                          <a:spcPts val="0"/>
                        </a:spcAft>
                        <a:buNone/>
                      </a:pPr>
                      <a:r>
                        <a:rPr b="1" lang="en" sz="1000">
                          <a:latin typeface="Times New Roman"/>
                          <a:ea typeface="Times New Roman"/>
                          <a:cs typeface="Times New Roman"/>
                          <a:sym typeface="Times New Roman"/>
                        </a:rPr>
                        <a:t>4.3</a:t>
                      </a:r>
                      <a:endParaRPr b="1" sz="1000">
                        <a:latin typeface="Times New Roman"/>
                        <a:ea typeface="Times New Roman"/>
                        <a:cs typeface="Times New Roman"/>
                        <a:sym typeface="Times New Roman"/>
                      </a:endParaRPr>
                    </a:p>
                  </a:txBody>
                  <a:tcPr marT="91425" marB="91425" marR="91425" marL="91425">
                    <a:solidFill>
                      <a:srgbClr val="FFF2CC"/>
                    </a:solidFill>
                  </a:tcPr>
                </a:tc>
                <a:tc>
                  <a:txBody>
                    <a:bodyPr/>
                    <a:lstStyle/>
                    <a:p>
                      <a:pPr indent="0" lvl="0" marL="0" rtl="0" algn="l">
                        <a:lnSpc>
                          <a:spcPct val="100000"/>
                        </a:lnSpc>
                        <a:spcBef>
                          <a:spcPts val="0"/>
                        </a:spcBef>
                        <a:spcAft>
                          <a:spcPts val="0"/>
                        </a:spcAft>
                        <a:buNone/>
                      </a:pPr>
                      <a:r>
                        <a:rPr b="1" lang="en" sz="1000">
                          <a:latin typeface="Times New Roman"/>
                          <a:ea typeface="Times New Roman"/>
                          <a:cs typeface="Times New Roman"/>
                          <a:sym typeface="Times New Roman"/>
                        </a:rPr>
                        <a:t>$1.42</a:t>
                      </a:r>
                      <a:endParaRPr b="1" sz="1000">
                        <a:latin typeface="Times New Roman"/>
                        <a:ea typeface="Times New Roman"/>
                        <a:cs typeface="Times New Roman"/>
                        <a:sym typeface="Times New Roman"/>
                      </a:endParaRPr>
                    </a:p>
                  </a:txBody>
                  <a:tcPr marT="91425" marB="91425" marR="91425" marL="91425">
                    <a:solidFill>
                      <a:srgbClr val="D9EAD3"/>
                    </a:solidFill>
                  </a:tcPr>
                </a:tc>
              </a:tr>
            </a:tbl>
          </a:graphicData>
        </a:graphic>
      </p:graphicFrame>
      <p:sp>
        <p:nvSpPr>
          <p:cNvPr id="324" name="Google Shape;324;p33"/>
          <p:cNvSpPr txBox="1"/>
          <p:nvPr/>
        </p:nvSpPr>
        <p:spPr>
          <a:xfrm>
            <a:off x="5571000" y="4343100"/>
            <a:ext cx="36864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Times New Roman"/>
                <a:ea typeface="Times New Roman"/>
                <a:cs typeface="Times New Roman"/>
                <a:sym typeface="Times New Roman"/>
              </a:rPr>
              <a:t>[1] Wilson, R. G. "Vacuum Thermionic Work Functions of Polycrystalline Be, Ti, Cr, Fe, Ni, Cu, Pt, and Type 304 Stainless Steel." Journal of Applied Physics, Vol. 37, No. 5, 1966.</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000">
                <a:solidFill>
                  <a:schemeClr val="dk1"/>
                </a:solidFill>
                <a:latin typeface="Times New Roman"/>
                <a:ea typeface="Times New Roman"/>
                <a:cs typeface="Times New Roman"/>
                <a:sym typeface="Times New Roman"/>
              </a:rPr>
              <a:t>[2] Shanghai Metals Market, 4/1/2025.</a:t>
            </a:r>
            <a:endParaRPr sz="1000">
              <a:solidFill>
                <a:schemeClr val="dk1"/>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8" name="Shape 328"/>
        <p:cNvGrpSpPr/>
        <p:nvPr/>
      </p:nvGrpSpPr>
      <p:grpSpPr>
        <a:xfrm>
          <a:off x="0" y="0"/>
          <a:ext cx="0" cy="0"/>
          <a:chOff x="0" y="0"/>
          <a:chExt cx="0" cy="0"/>
        </a:xfrm>
      </p:grpSpPr>
      <p:sp>
        <p:nvSpPr>
          <p:cNvPr id="329" name="Google Shape;329;p34"/>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chemeClr val="lt1"/>
                </a:solidFill>
                <a:latin typeface="Times New Roman"/>
                <a:ea typeface="Times New Roman"/>
                <a:cs typeface="Times New Roman"/>
                <a:sym typeface="Times New Roman"/>
              </a:rPr>
              <a:t>Verification and Future Goals</a:t>
            </a:r>
            <a:endParaRPr>
              <a:solidFill>
                <a:schemeClr val="lt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5"/>
          <p:cNvSpPr txBox="1"/>
          <p:nvPr>
            <p:ph type="title"/>
          </p:nvPr>
        </p:nvSpPr>
        <p:spPr>
          <a:xfrm>
            <a:off x="311700" y="2251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latin typeface="Times New Roman"/>
                <a:ea typeface="Times New Roman"/>
                <a:cs typeface="Times New Roman"/>
                <a:sym typeface="Times New Roman"/>
              </a:rPr>
              <a:t>Verification and Future Goals</a:t>
            </a:r>
            <a:endParaRPr>
              <a:solidFill>
                <a:schemeClr val="lt1"/>
              </a:solidFill>
              <a:latin typeface="Times New Roman"/>
              <a:ea typeface="Times New Roman"/>
              <a:cs typeface="Times New Roman"/>
              <a:sym typeface="Times New Roman"/>
            </a:endParaRPr>
          </a:p>
        </p:txBody>
      </p:sp>
      <p:sp>
        <p:nvSpPr>
          <p:cNvPr id="335" name="Google Shape;335;p35"/>
          <p:cNvSpPr txBox="1"/>
          <p:nvPr>
            <p:ph idx="1" type="body"/>
          </p:nvPr>
        </p:nvSpPr>
        <p:spPr>
          <a:xfrm>
            <a:off x="311700" y="1152475"/>
            <a:ext cx="8520600" cy="3990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Planned hot fire test by Q4 of 2025 of ORB-1-D1.</a:t>
            </a:r>
            <a:br>
              <a:rPr lang="en">
                <a:solidFill>
                  <a:schemeClr val="dk1"/>
                </a:solidFill>
                <a:latin typeface="Times New Roman"/>
                <a:ea typeface="Times New Roman"/>
                <a:cs typeface="Times New Roman"/>
                <a:sym typeface="Times New Roman"/>
              </a:rPr>
            </a:b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Verification of material selection from testing data from ORB-1-D1 for next iteration.</a:t>
            </a:r>
            <a:br>
              <a:rPr lang="en">
                <a:solidFill>
                  <a:schemeClr val="dk1"/>
                </a:solidFill>
                <a:latin typeface="Times New Roman"/>
                <a:ea typeface="Times New Roman"/>
                <a:cs typeface="Times New Roman"/>
                <a:sym typeface="Times New Roman"/>
              </a:rPr>
            </a:b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Designed and manufactured new iteration (ORB-2-D1) by Q2 2026.</a:t>
            </a:r>
            <a:br>
              <a:rPr lang="en">
                <a:solidFill>
                  <a:schemeClr val="dk1"/>
                </a:solidFill>
                <a:latin typeface="Times New Roman"/>
                <a:ea typeface="Times New Roman"/>
                <a:cs typeface="Times New Roman"/>
                <a:sym typeface="Times New Roman"/>
              </a:rPr>
            </a:b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Implementing quality control by using industry standard materials.</a:t>
            </a:r>
            <a:br>
              <a:rPr lang="en">
                <a:solidFill>
                  <a:schemeClr val="dk1"/>
                </a:solidFill>
                <a:latin typeface="Times New Roman"/>
                <a:ea typeface="Times New Roman"/>
                <a:cs typeface="Times New Roman"/>
                <a:sym typeface="Times New Roman"/>
              </a:rPr>
            </a:b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Implement additive manufacturing techniques to reduce manufacturing costs.</a:t>
            </a:r>
            <a:br>
              <a:rPr lang="en">
                <a:solidFill>
                  <a:schemeClr val="dk1"/>
                </a:solidFill>
                <a:latin typeface="Times New Roman"/>
                <a:ea typeface="Times New Roman"/>
                <a:cs typeface="Times New Roman"/>
                <a:sym typeface="Times New Roman"/>
              </a:rPr>
            </a:b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Design and manufacture flight </a:t>
            </a:r>
            <a:r>
              <a:rPr lang="en">
                <a:solidFill>
                  <a:schemeClr val="dk1"/>
                </a:solidFill>
                <a:latin typeface="Times New Roman"/>
                <a:ea typeface="Times New Roman"/>
                <a:cs typeface="Times New Roman"/>
                <a:sym typeface="Times New Roman"/>
              </a:rPr>
              <a:t>qualifiable prototype thruster package in ~4 years. </a:t>
            </a:r>
            <a:br>
              <a:rPr lang="en">
                <a:solidFill>
                  <a:schemeClr val="dk1"/>
                </a:solidFill>
                <a:latin typeface="Times New Roman"/>
                <a:ea typeface="Times New Roman"/>
                <a:cs typeface="Times New Roman"/>
                <a:sym typeface="Times New Roman"/>
              </a:rPr>
            </a:br>
            <a:endParaRPr>
              <a:solidFill>
                <a:schemeClr val="dk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latin typeface="Times New Roman"/>
                <a:ea typeface="Times New Roman"/>
                <a:cs typeface="Times New Roman"/>
                <a:sym typeface="Times New Roman"/>
              </a:rPr>
              <a:t>Acknowledgements</a:t>
            </a:r>
            <a:endParaRPr>
              <a:solidFill>
                <a:schemeClr val="lt1"/>
              </a:solidFill>
              <a:latin typeface="Times New Roman"/>
              <a:ea typeface="Times New Roman"/>
              <a:cs typeface="Times New Roman"/>
              <a:sym typeface="Times New Roman"/>
            </a:endParaRPr>
          </a:p>
        </p:txBody>
      </p:sp>
      <p:sp>
        <p:nvSpPr>
          <p:cNvPr id="341" name="Google Shape;341;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Dr. Themistoklis Chronis, University of Alabama in Huntsville, College of Science, Faculty Advisor</a:t>
            </a:r>
            <a:br>
              <a:rPr lang="en">
                <a:solidFill>
                  <a:schemeClr val="dk1"/>
                </a:solidFill>
                <a:latin typeface="Times New Roman"/>
                <a:ea typeface="Times New Roman"/>
                <a:cs typeface="Times New Roman"/>
                <a:sym typeface="Times New Roman"/>
              </a:rPr>
            </a:b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University of Alabama in Huntsville, College of Science</a:t>
            </a:r>
            <a:br>
              <a:rPr lang="en">
                <a:solidFill>
                  <a:schemeClr val="dk1"/>
                </a:solidFill>
                <a:latin typeface="Times New Roman"/>
                <a:ea typeface="Times New Roman"/>
                <a:cs typeface="Times New Roman"/>
                <a:sym typeface="Times New Roman"/>
              </a:rPr>
            </a:b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University of Alabama in Huntsville, College of Engineering</a:t>
            </a:r>
            <a:br>
              <a:rPr lang="en">
                <a:solidFill>
                  <a:schemeClr val="dk1"/>
                </a:solidFill>
                <a:latin typeface="Times New Roman"/>
                <a:ea typeface="Times New Roman"/>
                <a:cs typeface="Times New Roman"/>
                <a:sym typeface="Times New Roman"/>
              </a:rPr>
            </a:br>
            <a:endParaRPr>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Blue Origin</a:t>
            </a:r>
            <a:endParaRPr>
              <a:solidFill>
                <a:schemeClr val="dk1"/>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latin typeface="Times New Roman"/>
                <a:ea typeface="Times New Roman"/>
                <a:cs typeface="Times New Roman"/>
                <a:sym typeface="Times New Roman"/>
              </a:rPr>
              <a:t>References</a:t>
            </a:r>
            <a:endParaRPr>
              <a:solidFill>
                <a:schemeClr val="lt1"/>
              </a:solidFill>
              <a:latin typeface="Times New Roman"/>
              <a:ea typeface="Times New Roman"/>
              <a:cs typeface="Times New Roman"/>
              <a:sym typeface="Times New Roman"/>
            </a:endParaRPr>
          </a:p>
        </p:txBody>
      </p:sp>
      <p:sp>
        <p:nvSpPr>
          <p:cNvPr id="347" name="Google Shape;347;p37"/>
          <p:cNvSpPr txBox="1"/>
          <p:nvPr>
            <p:ph idx="1" type="body"/>
          </p:nvPr>
        </p:nvSpPr>
        <p:spPr>
          <a:xfrm>
            <a:off x="311700" y="1152475"/>
            <a:ext cx="8520600" cy="3990900"/>
          </a:xfrm>
          <a:prstGeom prst="rect">
            <a:avLst/>
          </a:prstGeom>
        </p:spPr>
        <p:txBody>
          <a:bodyPr anchorCtr="0" anchor="t" bIns="91425" lIns="91425" spcFirstLastPara="1" rIns="91425" wrap="square" tIns="91425">
            <a:noAutofit/>
          </a:bodyPr>
          <a:lstStyle/>
          <a:p>
            <a:pPr indent="0" lvl="0" marL="0" rtl="0" algn="just">
              <a:lnSpc>
                <a:spcPct val="90000"/>
              </a:lnSpc>
              <a:spcBef>
                <a:spcPts val="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[1]Jorns, B., Mikellides, I. G., Goebel, D. M., Hofer, R. R., and Wirz, R. E., "Physics of Cross-Field Electron Transport in High-Specific Impulse Hall Thrusters," </a:t>
            </a:r>
            <a:r>
              <a:rPr i="1" lang="en" sz="1300">
                <a:solidFill>
                  <a:schemeClr val="dk1"/>
                </a:solidFill>
                <a:latin typeface="Times New Roman"/>
                <a:ea typeface="Times New Roman"/>
                <a:cs typeface="Times New Roman"/>
                <a:sym typeface="Times New Roman"/>
              </a:rPr>
              <a:t>Proceedings of the 35th International Electric Propulsion Conference</a:t>
            </a:r>
            <a:r>
              <a:rPr lang="en" sz="1300">
                <a:solidFill>
                  <a:schemeClr val="dk1"/>
                </a:solidFill>
                <a:latin typeface="Times New Roman"/>
                <a:ea typeface="Times New Roman"/>
                <a:cs typeface="Times New Roman"/>
                <a:sym typeface="Times New Roman"/>
              </a:rPr>
              <a:t>, Electric Rocket Propulsion Society, Atlanta, GA, Oct. 2017. [Online]. Available: https://electricrocket.org/IEPC/35_2.pdf</a:t>
            </a:r>
            <a:endParaRPr sz="1300">
              <a:solidFill>
                <a:schemeClr val="dk1"/>
              </a:solidFill>
              <a:latin typeface="Times New Roman"/>
              <a:ea typeface="Times New Roman"/>
              <a:cs typeface="Times New Roman"/>
              <a:sym typeface="Times New Roman"/>
            </a:endParaRPr>
          </a:p>
          <a:p>
            <a:pPr indent="0" lvl="0" marL="0" rtl="0" algn="just">
              <a:lnSpc>
                <a:spcPct val="90000"/>
              </a:lnSpc>
              <a:spcBef>
                <a:spcPts val="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[2] Arrington, L. A., Cuaron, A., and Danczyk, S. A., "Design, Fabrication, and Testing of the UAH-78AM Hall Thruster," </a:t>
            </a:r>
            <a:r>
              <a:rPr i="1" lang="en" sz="1300">
                <a:solidFill>
                  <a:schemeClr val="dk1"/>
                </a:solidFill>
                <a:latin typeface="Times New Roman"/>
                <a:ea typeface="Times New Roman"/>
                <a:cs typeface="Times New Roman"/>
                <a:sym typeface="Times New Roman"/>
              </a:rPr>
              <a:t>Aerospace</a:t>
            </a:r>
            <a:r>
              <a:rPr lang="en" sz="1300">
                <a:solidFill>
                  <a:schemeClr val="dk1"/>
                </a:solidFill>
                <a:latin typeface="Times New Roman"/>
                <a:ea typeface="Times New Roman"/>
                <a:cs typeface="Times New Roman"/>
                <a:sym typeface="Times New Roman"/>
              </a:rPr>
              <a:t>, Vol. 8, No. 8, 2021, p. 227. DOI: 10.3390/aerospace8080227. [Online]. Available: https://www.mdpi.com/2226-4310/8/8/227</a:t>
            </a:r>
            <a:endParaRPr sz="1300">
              <a:solidFill>
                <a:schemeClr val="dk1"/>
              </a:solidFill>
              <a:latin typeface="Times New Roman"/>
              <a:ea typeface="Times New Roman"/>
              <a:cs typeface="Times New Roman"/>
              <a:sym typeface="Times New Roman"/>
            </a:endParaRPr>
          </a:p>
          <a:p>
            <a:pPr indent="0" lvl="0" marL="0" rtl="0" algn="just">
              <a:lnSpc>
                <a:spcPct val="90000"/>
              </a:lnSpc>
              <a:spcBef>
                <a:spcPts val="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[3] Jorns, B. A., Lappas, V., and Birkan, M., "Magnetic Circuit Optimization for Hall Thrusters Design," </a:t>
            </a:r>
            <a:r>
              <a:rPr i="1" lang="en" sz="1300">
                <a:solidFill>
                  <a:schemeClr val="dk1"/>
                </a:solidFill>
                <a:latin typeface="Times New Roman"/>
                <a:ea typeface="Times New Roman"/>
                <a:cs typeface="Times New Roman"/>
                <a:sym typeface="Times New Roman"/>
              </a:rPr>
              <a:t>Proceedings of the 36th International Electric Propulsion Conference</a:t>
            </a:r>
            <a:r>
              <a:rPr lang="en" sz="1300">
                <a:solidFill>
                  <a:schemeClr val="dk1"/>
                </a:solidFill>
                <a:latin typeface="Times New Roman"/>
                <a:ea typeface="Times New Roman"/>
                <a:cs typeface="Times New Roman"/>
                <a:sym typeface="Times New Roman"/>
              </a:rPr>
              <a:t>, Electric Rocket Propulsion Society, Vienna, Austria, Sept. 2019. [Online]. Available: https://electricrocket.org/2019/459.pdf</a:t>
            </a:r>
            <a:endParaRPr sz="1300" u="sng">
              <a:solidFill>
                <a:schemeClr val="dk1"/>
              </a:solidFill>
              <a:latin typeface="Times New Roman"/>
              <a:ea typeface="Times New Roman"/>
              <a:cs typeface="Times New Roman"/>
              <a:sym typeface="Times New Roman"/>
            </a:endParaRPr>
          </a:p>
          <a:p>
            <a:pPr indent="0" lvl="0" marL="0" rtl="0" algn="just">
              <a:lnSpc>
                <a:spcPct val="90000"/>
              </a:lnSpc>
              <a:spcBef>
                <a:spcPts val="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[4]King, D. Q., Polk, J. E., and Huang, W., "Environmental Testing of the HERMeS TDU-2 Hall Thruster," </a:t>
            </a:r>
            <a:r>
              <a:rPr i="1" lang="en" sz="1300">
                <a:solidFill>
                  <a:schemeClr val="dk1"/>
                </a:solidFill>
                <a:latin typeface="Times New Roman"/>
                <a:ea typeface="Times New Roman"/>
                <a:cs typeface="Times New Roman"/>
                <a:sym typeface="Times New Roman"/>
              </a:rPr>
              <a:t>Proceedings of the 2018 AIAA Joint Propulsion Conference</a:t>
            </a:r>
            <a:r>
              <a:rPr lang="en" sz="1300">
                <a:solidFill>
                  <a:schemeClr val="dk1"/>
                </a:solidFill>
                <a:latin typeface="Times New Roman"/>
                <a:ea typeface="Times New Roman"/>
                <a:cs typeface="Times New Roman"/>
                <a:sym typeface="Times New Roman"/>
              </a:rPr>
              <a:t>, Cincinnati, OH, July 2018. AIAA Paper 2018-4822. [Online]. Available: https://vaguesalutations.github.io/bin/HET_resources/CL_18-3444.pdf</a:t>
            </a:r>
            <a:endParaRPr sz="1300">
              <a:solidFill>
                <a:schemeClr val="dk1"/>
              </a:solidFill>
              <a:latin typeface="Times New Roman"/>
              <a:ea typeface="Times New Roman"/>
              <a:cs typeface="Times New Roman"/>
              <a:sym typeface="Times New Roman"/>
            </a:endParaRPr>
          </a:p>
          <a:p>
            <a:pPr indent="0" lvl="0" marL="0" rtl="0" algn="just">
              <a:lnSpc>
                <a:spcPct val="90000"/>
              </a:lnSpc>
              <a:spcBef>
                <a:spcPts val="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[5]Kamhawi, H</a:t>
            </a:r>
            <a:r>
              <a:rPr i="1" lang="en" sz="1300">
                <a:solidFill>
                  <a:schemeClr val="dk1"/>
                </a:solidFill>
                <a:latin typeface="Times New Roman"/>
                <a:ea typeface="Times New Roman"/>
                <a:cs typeface="Times New Roman"/>
                <a:sym typeface="Times New Roman"/>
              </a:rPr>
              <a:t>.</a:t>
            </a:r>
            <a:r>
              <a:rPr lang="en" sz="1300">
                <a:solidFill>
                  <a:schemeClr val="dk1"/>
                </a:solidFill>
                <a:latin typeface="Times New Roman"/>
                <a:ea typeface="Times New Roman"/>
                <a:cs typeface="Times New Roman"/>
                <a:sym typeface="Times New Roman"/>
              </a:rPr>
              <a:t> (2019) </a:t>
            </a:r>
            <a:r>
              <a:rPr i="1" lang="en" sz="1300">
                <a:solidFill>
                  <a:schemeClr val="dk1"/>
                </a:solidFill>
                <a:latin typeface="Times New Roman"/>
                <a:ea typeface="Times New Roman"/>
                <a:cs typeface="Times New Roman"/>
                <a:sym typeface="Times New Roman"/>
              </a:rPr>
              <a:t>Performance, Stability, and Thermal Characterization of a Sub-Kilowatt Hall Thruster</a:t>
            </a:r>
            <a:r>
              <a:rPr lang="en" sz="1300">
                <a:solidFill>
                  <a:schemeClr val="dk1"/>
                </a:solidFill>
                <a:latin typeface="Times New Roman"/>
                <a:ea typeface="Times New Roman"/>
                <a:cs typeface="Times New Roman"/>
                <a:sym typeface="Times New Roman"/>
              </a:rPr>
              <a:t>. Available at: https://electricrocket.org/2019/910.pdf. </a:t>
            </a:r>
            <a:endParaRPr sz="1300">
              <a:solidFill>
                <a:schemeClr val="dk1"/>
              </a:solidFill>
              <a:latin typeface="Times New Roman"/>
              <a:ea typeface="Times New Roman"/>
              <a:cs typeface="Times New Roman"/>
              <a:sym typeface="Times New Roman"/>
            </a:endParaRPr>
          </a:p>
          <a:p>
            <a:pPr indent="0" lvl="0" marL="0" rtl="0" algn="just">
              <a:lnSpc>
                <a:spcPct val="90000"/>
              </a:lnSpc>
              <a:spcBef>
                <a:spcPts val="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[6]Brown, Nathan P., and Mitchell L. R. Walker. “Review of Plasma-Induced Hall Thruster Erosion.” Applied Sciences, vol. 10, no. 11, May 2020, p. 3775. https://doi.org/10.3390/app10113775.</a:t>
            </a:r>
            <a:endParaRPr sz="1300">
              <a:solidFill>
                <a:schemeClr val="dk1"/>
              </a:solidFill>
              <a:latin typeface="Times New Roman"/>
              <a:ea typeface="Times New Roman"/>
              <a:cs typeface="Times New Roman"/>
              <a:sym typeface="Times New Roman"/>
            </a:endParaRPr>
          </a:p>
          <a:p>
            <a:pPr indent="0" lvl="0" marL="0" rtl="0" algn="just">
              <a:lnSpc>
                <a:spcPct val="90000"/>
              </a:lnSpc>
              <a:spcBef>
                <a:spcPts val="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[7]Goebel, Dan M., et al. </a:t>
            </a:r>
            <a:r>
              <a:rPr i="1" lang="en" sz="1300">
                <a:solidFill>
                  <a:schemeClr val="dk1"/>
                </a:solidFill>
                <a:latin typeface="Times New Roman"/>
                <a:ea typeface="Times New Roman"/>
                <a:cs typeface="Times New Roman"/>
                <a:sym typeface="Times New Roman"/>
              </a:rPr>
              <a:t>Fundamentals of Electric Propulsion</a:t>
            </a:r>
            <a:r>
              <a:rPr lang="en" sz="1300">
                <a:solidFill>
                  <a:schemeClr val="dk1"/>
                </a:solidFill>
                <a:latin typeface="Times New Roman"/>
                <a:ea typeface="Times New Roman"/>
                <a:cs typeface="Times New Roman"/>
                <a:sym typeface="Times New Roman"/>
              </a:rPr>
              <a:t>. John Wiley and Sons, 2023.</a:t>
            </a:r>
            <a:endParaRPr sz="1300">
              <a:solidFill>
                <a:schemeClr val="dk1"/>
              </a:solidFill>
              <a:latin typeface="Times New Roman"/>
              <a:ea typeface="Times New Roman"/>
              <a:cs typeface="Times New Roman"/>
              <a:sym typeface="Times New Roman"/>
            </a:endParaRPr>
          </a:p>
          <a:p>
            <a:pPr indent="0" lvl="0" marL="0" rtl="0" algn="just">
              <a:lnSpc>
                <a:spcPct val="90000"/>
              </a:lnSpc>
              <a:spcBef>
                <a:spcPts val="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[8]Hopping, Ethan P., et al. “Small Hall Effect Thruster With 3D Printed Discharge Channel: Design and Thrust Measurements.” </a:t>
            </a:r>
            <a:r>
              <a:rPr i="1" lang="en" sz="1300">
                <a:solidFill>
                  <a:schemeClr val="dk1"/>
                </a:solidFill>
                <a:latin typeface="Times New Roman"/>
                <a:ea typeface="Times New Roman"/>
                <a:cs typeface="Times New Roman"/>
                <a:sym typeface="Times New Roman"/>
              </a:rPr>
              <a:t>Aerospace</a:t>
            </a:r>
            <a:r>
              <a:rPr lang="en" sz="1300">
                <a:solidFill>
                  <a:schemeClr val="dk1"/>
                </a:solidFill>
                <a:latin typeface="Times New Roman"/>
                <a:ea typeface="Times New Roman"/>
                <a:cs typeface="Times New Roman"/>
                <a:sym typeface="Times New Roman"/>
              </a:rPr>
              <a:t>, vol. 8, no. 8, Aug. 2021, p. 227. https://doi.org/10.3390/aerospace8080227.</a:t>
            </a:r>
            <a:endParaRPr sz="1300">
              <a:solidFill>
                <a:schemeClr val="dk1"/>
              </a:solidFill>
              <a:latin typeface="Times New Roman"/>
              <a:ea typeface="Times New Roman"/>
              <a:cs typeface="Times New Roman"/>
              <a:sym typeface="Times New Roman"/>
            </a:endParaRPr>
          </a:p>
          <a:p>
            <a:pPr indent="0" lvl="0" marL="0" rtl="0" algn="just">
              <a:lnSpc>
                <a:spcPct val="90000"/>
              </a:lnSpc>
              <a:spcBef>
                <a:spcPts val="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[9] Lieberman, Michael A.; Lichtenberg, Allan J. (2005). Principles of plasma discharges and materials processing (2nd ed.). Hoboken, N.J.: Wiley-Interscience. 546. ISBN 978-0471005773. OCLC 59760348.</a:t>
            </a:r>
            <a:endParaRPr sz="1300">
              <a:solidFill>
                <a:schemeClr val="dk1"/>
              </a:solidFill>
              <a:latin typeface="Times New Roman"/>
              <a:ea typeface="Times New Roman"/>
              <a:cs typeface="Times New Roman"/>
              <a:sym typeface="Times New Roman"/>
            </a:endParaRPr>
          </a:p>
          <a:p>
            <a:pPr indent="0" lvl="0" marL="0" rtl="0" algn="just">
              <a:lnSpc>
                <a:spcPct val="90000"/>
              </a:lnSpc>
              <a:spcBef>
                <a:spcPts val="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latin typeface="Times New Roman"/>
                <a:ea typeface="Times New Roman"/>
                <a:cs typeface="Times New Roman"/>
                <a:sym typeface="Times New Roman"/>
              </a:rPr>
              <a:t>References</a:t>
            </a:r>
            <a:endParaRPr>
              <a:solidFill>
                <a:schemeClr val="lt1"/>
              </a:solidFill>
              <a:latin typeface="Times New Roman"/>
              <a:ea typeface="Times New Roman"/>
              <a:cs typeface="Times New Roman"/>
              <a:sym typeface="Times New Roman"/>
            </a:endParaRPr>
          </a:p>
        </p:txBody>
      </p:sp>
      <p:sp>
        <p:nvSpPr>
          <p:cNvPr id="353" name="Google Shape;353;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just">
              <a:lnSpc>
                <a:spcPct val="90000"/>
              </a:lnSpc>
              <a:spcBef>
                <a:spcPts val="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[10] Applied Ion Systems  AIS-TR-027 AIS-GDN1 Glow-Discharge Hollow Cathode Neutralizer Ignition Test 1 - 02/20/2021 Testing Report and Summary</a:t>
            </a:r>
            <a:endParaRPr sz="1300">
              <a:solidFill>
                <a:schemeClr val="dk1"/>
              </a:solidFill>
              <a:latin typeface="Times New Roman"/>
              <a:ea typeface="Times New Roman"/>
              <a:cs typeface="Times New Roman"/>
              <a:sym typeface="Times New Roman"/>
            </a:endParaRPr>
          </a:p>
          <a:p>
            <a:pPr indent="0" lvl="0" marL="0" rtl="0" algn="just">
              <a:lnSpc>
                <a:spcPct val="90000"/>
              </a:lnSpc>
              <a:spcBef>
                <a:spcPts val="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[11] Heri, Juwantono, et al. “Design and Development of Prototype Low Power Glow Discharge Hollow Cathode for Plasma Thruster.” </a:t>
            </a:r>
            <a:r>
              <a:rPr i="1" lang="en" sz="1300">
                <a:solidFill>
                  <a:schemeClr val="dk1"/>
                </a:solidFill>
                <a:latin typeface="Times New Roman"/>
                <a:ea typeface="Times New Roman"/>
                <a:cs typeface="Times New Roman"/>
                <a:sym typeface="Times New Roman"/>
              </a:rPr>
              <a:t>Institute of Electrical and Electronics Engineers</a:t>
            </a:r>
            <a:r>
              <a:rPr lang="en" sz="1300">
                <a:solidFill>
                  <a:schemeClr val="dk1"/>
                </a:solidFill>
                <a:latin typeface="Times New Roman"/>
                <a:ea typeface="Times New Roman"/>
                <a:cs typeface="Times New Roman"/>
                <a:sym typeface="Times New Roman"/>
              </a:rPr>
              <a:t>, Oct. 2023, pp. 1–5. https://doi.org/10.1109/icares60489.2023.10329910.</a:t>
            </a:r>
            <a:endParaRPr sz="1300">
              <a:solidFill>
                <a:schemeClr val="dk1"/>
              </a:solidFill>
              <a:latin typeface="Times New Roman"/>
              <a:ea typeface="Times New Roman"/>
              <a:cs typeface="Times New Roman"/>
              <a:sym typeface="Times New Roman"/>
            </a:endParaRPr>
          </a:p>
          <a:p>
            <a:pPr indent="0" lvl="0" marL="0" rtl="0" algn="just">
              <a:lnSpc>
                <a:spcPct val="90000"/>
              </a:lnSpc>
              <a:spcBef>
                <a:spcPts val="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[12] Han, Ao, et al. “Effects of Propellant Species on the Discharge Characteristics of Glow Discharge Hollow Cathode.” </a:t>
            </a:r>
            <a:r>
              <a:rPr i="1" lang="en" sz="1300">
                <a:solidFill>
                  <a:schemeClr val="dk1"/>
                </a:solidFill>
                <a:latin typeface="Times New Roman"/>
                <a:ea typeface="Times New Roman"/>
                <a:cs typeface="Times New Roman"/>
                <a:sym typeface="Times New Roman"/>
              </a:rPr>
              <a:t>Vacuum</a:t>
            </a:r>
            <a:r>
              <a:rPr lang="en" sz="1300">
                <a:solidFill>
                  <a:schemeClr val="dk1"/>
                </a:solidFill>
                <a:latin typeface="Times New Roman"/>
                <a:ea typeface="Times New Roman"/>
                <a:cs typeface="Times New Roman"/>
                <a:sym typeface="Times New Roman"/>
              </a:rPr>
              <a:t>, vol. 221, Dec. 2023, p. 112867. https://doi.org/10.1016/j.vacuum.2023.112867.</a:t>
            </a:r>
            <a:endParaRPr sz="1300">
              <a:solidFill>
                <a:schemeClr val="dk1"/>
              </a:solidFill>
              <a:latin typeface="Times New Roman"/>
              <a:ea typeface="Times New Roman"/>
              <a:cs typeface="Times New Roman"/>
              <a:sym typeface="Times New Roman"/>
            </a:endParaRPr>
          </a:p>
          <a:p>
            <a:pPr indent="0" lvl="0" marL="0" rtl="0" algn="just">
              <a:lnSpc>
                <a:spcPct val="90000"/>
              </a:lnSpc>
              <a:spcBef>
                <a:spcPts val="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[13] Jain, Prachi Lalit. </a:t>
            </a:r>
            <a:r>
              <a:rPr i="1" lang="en" sz="1300">
                <a:solidFill>
                  <a:schemeClr val="dk1"/>
                </a:solidFill>
                <a:latin typeface="Times New Roman"/>
                <a:ea typeface="Times New Roman"/>
                <a:cs typeface="Times New Roman"/>
                <a:sym typeface="Times New Roman"/>
              </a:rPr>
              <a:t>Characterization of a Low Current LaB6 Heaterless Hollow Cathode With Krypton Propellant</a:t>
            </a:r>
            <a:r>
              <a:rPr lang="en" sz="1300">
                <a:solidFill>
                  <a:schemeClr val="dk1"/>
                </a:solidFill>
                <a:latin typeface="Times New Roman"/>
                <a:ea typeface="Times New Roman"/>
                <a:cs typeface="Times New Roman"/>
                <a:sym typeface="Times New Roman"/>
              </a:rPr>
              <a:t>. 25 June 2020, vtechworks.lib.vt.edu/handle/10919/99141.</a:t>
            </a:r>
            <a:endParaRPr sz="1300">
              <a:solidFill>
                <a:schemeClr val="dk1"/>
              </a:solidFill>
              <a:latin typeface="Times New Roman"/>
              <a:ea typeface="Times New Roman"/>
              <a:cs typeface="Times New Roman"/>
              <a:sym typeface="Times New Roman"/>
            </a:endParaRPr>
          </a:p>
          <a:p>
            <a:pPr indent="0" lvl="0" marL="0" rtl="0" algn="just">
              <a:lnSpc>
                <a:spcPct val="90000"/>
              </a:lnSpc>
              <a:spcBef>
                <a:spcPts val="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[14] Rand, Lauren P., and John D. Williams. “Effect of a Low Work Function Insert on Hollow Cathode Temperature and Operation.” </a:t>
            </a:r>
            <a:r>
              <a:rPr i="1" lang="en" sz="1300">
                <a:solidFill>
                  <a:schemeClr val="dk1"/>
                </a:solidFill>
                <a:latin typeface="Times New Roman"/>
                <a:ea typeface="Times New Roman"/>
                <a:cs typeface="Times New Roman"/>
                <a:sym typeface="Times New Roman"/>
              </a:rPr>
              <a:t>49th AIAA/ASME/SAE/ASEE Joint Propulsion Conference</a:t>
            </a:r>
            <a:r>
              <a:rPr lang="en" sz="1300">
                <a:solidFill>
                  <a:schemeClr val="dk1"/>
                </a:solidFill>
                <a:latin typeface="Times New Roman"/>
                <a:ea typeface="Times New Roman"/>
                <a:cs typeface="Times New Roman"/>
                <a:sym typeface="Times New Roman"/>
              </a:rPr>
              <a:t>, July 2013, https://doi.org/10.2514/6.2013-4037.</a:t>
            </a:r>
            <a:endParaRPr sz="1300">
              <a:solidFill>
                <a:schemeClr val="dk1"/>
              </a:solidFill>
              <a:latin typeface="Times New Roman"/>
              <a:ea typeface="Times New Roman"/>
              <a:cs typeface="Times New Roman"/>
              <a:sym typeface="Times New Roman"/>
            </a:endParaRPr>
          </a:p>
          <a:p>
            <a:pPr indent="0" lvl="0" marL="0" rtl="0" algn="just">
              <a:lnSpc>
                <a:spcPct val="90000"/>
              </a:lnSpc>
              <a:spcBef>
                <a:spcPts val="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[15]The Virtual Foundry, "Zirconium Silicate Zircopax Ceramic Filamet™," </a:t>
            </a:r>
            <a:r>
              <a:rPr i="1" lang="en" sz="1300">
                <a:solidFill>
                  <a:schemeClr val="dk1"/>
                </a:solidFill>
                <a:latin typeface="Times New Roman"/>
                <a:ea typeface="Times New Roman"/>
                <a:cs typeface="Times New Roman"/>
                <a:sym typeface="Times New Roman"/>
              </a:rPr>
              <a:t>The Virtual Foundry</a:t>
            </a:r>
            <a:r>
              <a:rPr lang="en" sz="1300">
                <a:solidFill>
                  <a:schemeClr val="dk1"/>
                </a:solidFill>
                <a:latin typeface="Times New Roman"/>
                <a:ea typeface="Times New Roman"/>
                <a:cs typeface="Times New Roman"/>
                <a:sym typeface="Times New Roman"/>
              </a:rPr>
              <a:t>, accessed Mar. 3, 2025. [Online]. Available: https://shop.thevirtualfoundry.com/collections/ceramic-filaments/products/zirconium-silicate-zircopax-ceramic-filamet</a:t>
            </a:r>
            <a:endParaRPr sz="1300">
              <a:solidFill>
                <a:schemeClr val="dk1"/>
              </a:solidFill>
              <a:latin typeface="Times New Roman"/>
              <a:ea typeface="Times New Roman"/>
              <a:cs typeface="Times New Roman"/>
              <a:sym typeface="Times New Roman"/>
            </a:endParaRPr>
          </a:p>
          <a:p>
            <a:pPr indent="0" lvl="0" marL="0" rtl="0" algn="just">
              <a:lnSpc>
                <a:spcPct val="90000"/>
              </a:lnSpc>
              <a:spcBef>
                <a:spcPts val="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[16]The Virtual Foundry, "Silicon Carbide Filamet™," </a:t>
            </a:r>
            <a:r>
              <a:rPr i="1" lang="en" sz="1300">
                <a:solidFill>
                  <a:schemeClr val="dk1"/>
                </a:solidFill>
                <a:latin typeface="Times New Roman"/>
                <a:ea typeface="Times New Roman"/>
                <a:cs typeface="Times New Roman"/>
                <a:sym typeface="Times New Roman"/>
              </a:rPr>
              <a:t>The Virtual Foundry</a:t>
            </a:r>
            <a:r>
              <a:rPr lang="en" sz="1300">
                <a:solidFill>
                  <a:schemeClr val="dk1"/>
                </a:solidFill>
                <a:latin typeface="Times New Roman"/>
                <a:ea typeface="Times New Roman"/>
                <a:cs typeface="Times New Roman"/>
                <a:sym typeface="Times New Roman"/>
              </a:rPr>
              <a:t>, accessed Mar. 3, 2025. [Online]. Available: https://shop.thevirtualfoundry.com/products/silicon-carbide-filamet</a:t>
            </a: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4" name="Shape 74"/>
        <p:cNvGrpSpPr/>
        <p:nvPr/>
      </p:nvGrpSpPr>
      <p:grpSpPr>
        <a:xfrm>
          <a:off x="0" y="0"/>
          <a:ext cx="0" cy="0"/>
          <a:chOff x="0" y="0"/>
          <a:chExt cx="0" cy="0"/>
        </a:xfrm>
      </p:grpSpPr>
      <p:pic>
        <p:nvPicPr>
          <p:cNvPr id="75" name="Google Shape;75;p16"/>
          <p:cNvPicPr preferRelativeResize="0"/>
          <p:nvPr/>
        </p:nvPicPr>
        <p:blipFill rotWithShape="1">
          <a:blip r:embed="rId3">
            <a:alphaModFix/>
          </a:blip>
          <a:srcRect b="82429" l="0" r="0" t="0"/>
          <a:stretch/>
        </p:blipFill>
        <p:spPr>
          <a:xfrm>
            <a:off x="0" y="0"/>
            <a:ext cx="9144000" cy="1004150"/>
          </a:xfrm>
          <a:prstGeom prst="rect">
            <a:avLst/>
          </a:prstGeom>
          <a:noFill/>
          <a:ln>
            <a:noFill/>
          </a:ln>
        </p:spPr>
      </p:pic>
      <p:sp>
        <p:nvSpPr>
          <p:cNvPr id="76" name="Google Shape;76;p16"/>
          <p:cNvSpPr txBox="1"/>
          <p:nvPr>
            <p:ph type="title"/>
          </p:nvPr>
        </p:nvSpPr>
        <p:spPr>
          <a:xfrm>
            <a:off x="263900" y="1060975"/>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chemeClr val="lt1"/>
                </a:solidFill>
                <a:latin typeface="Times New Roman"/>
                <a:ea typeface="Times New Roman"/>
                <a:cs typeface="Times New Roman"/>
                <a:sym typeface="Times New Roman"/>
              </a:rPr>
              <a:t>What is a Hall Thruster?</a:t>
            </a:r>
            <a:endParaRPr>
              <a:solidFill>
                <a:schemeClr val="lt1"/>
              </a:solidFill>
              <a:latin typeface="Times New Roman"/>
              <a:ea typeface="Times New Roman"/>
              <a:cs typeface="Times New Roman"/>
              <a:sym typeface="Times New Roman"/>
            </a:endParaRPr>
          </a:p>
        </p:txBody>
      </p:sp>
      <p:pic>
        <p:nvPicPr>
          <p:cNvPr id="77" name="Google Shape;77;p16"/>
          <p:cNvPicPr preferRelativeResize="0"/>
          <p:nvPr/>
        </p:nvPicPr>
        <p:blipFill>
          <a:blip r:embed="rId4">
            <a:alphaModFix/>
          </a:blip>
          <a:stretch>
            <a:fillRect/>
          </a:stretch>
        </p:blipFill>
        <p:spPr>
          <a:xfrm>
            <a:off x="3079950" y="2610225"/>
            <a:ext cx="2984100" cy="19306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17"/>
          <p:cNvPicPr preferRelativeResize="0"/>
          <p:nvPr/>
        </p:nvPicPr>
        <p:blipFill rotWithShape="1">
          <a:blip r:embed="rId3">
            <a:alphaModFix/>
          </a:blip>
          <a:srcRect b="82429" l="0" r="0" t="0"/>
          <a:stretch/>
        </p:blipFill>
        <p:spPr>
          <a:xfrm>
            <a:off x="0" y="0"/>
            <a:ext cx="9144000" cy="1004150"/>
          </a:xfrm>
          <a:prstGeom prst="rect">
            <a:avLst/>
          </a:prstGeom>
          <a:noFill/>
          <a:ln>
            <a:noFill/>
          </a:ln>
        </p:spPr>
      </p:pic>
      <p:sp>
        <p:nvSpPr>
          <p:cNvPr id="83" name="Google Shape;83;p17"/>
          <p:cNvSpPr txBox="1"/>
          <p:nvPr>
            <p:ph idx="1" type="body"/>
          </p:nvPr>
        </p:nvSpPr>
        <p:spPr>
          <a:xfrm>
            <a:off x="311700" y="1152475"/>
            <a:ext cx="5214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solidFill>
                  <a:schemeClr val="dk1"/>
                </a:solidFill>
                <a:latin typeface="Times New Roman"/>
                <a:ea typeface="Times New Roman"/>
                <a:cs typeface="Times New Roman"/>
                <a:sym typeface="Times New Roman"/>
              </a:rPr>
              <a:t>A Hall thruster is an electric propulsion device. </a:t>
            </a:r>
            <a:endParaRPr sz="1600">
              <a:solidFill>
                <a:schemeClr val="dk1"/>
              </a:solidFill>
              <a:latin typeface="Times New Roman"/>
              <a:ea typeface="Times New Roman"/>
              <a:cs typeface="Times New Roman"/>
              <a:sym typeface="Times New Roman"/>
            </a:endParaRPr>
          </a:p>
          <a:p>
            <a:pPr indent="-330200" lvl="0" marL="457200" rtl="0" algn="l">
              <a:spcBef>
                <a:spcPts val="120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The</a:t>
            </a:r>
            <a:r>
              <a:rPr lang="en" sz="1600">
                <a:solidFill>
                  <a:schemeClr val="dk1"/>
                </a:solidFill>
                <a:latin typeface="Times New Roman"/>
                <a:ea typeface="Times New Roman"/>
                <a:cs typeface="Times New Roman"/>
                <a:sym typeface="Times New Roman"/>
              </a:rPr>
              <a:t> thruster creates a plasma and accelerates the positive elements out of the annular channel.</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The plume exiting the thruster needs to be neutralized, which is </a:t>
            </a:r>
            <a:r>
              <a:rPr lang="en" sz="1600">
                <a:solidFill>
                  <a:schemeClr val="dk1"/>
                </a:solidFill>
                <a:latin typeface="Times New Roman"/>
                <a:ea typeface="Times New Roman"/>
                <a:cs typeface="Times New Roman"/>
                <a:sym typeface="Times New Roman"/>
              </a:rPr>
              <a:t>accomplished</a:t>
            </a:r>
            <a:r>
              <a:rPr lang="en" sz="1600">
                <a:solidFill>
                  <a:schemeClr val="dk1"/>
                </a:solidFill>
                <a:latin typeface="Times New Roman"/>
                <a:ea typeface="Times New Roman"/>
                <a:cs typeface="Times New Roman"/>
                <a:sym typeface="Times New Roman"/>
              </a:rPr>
              <a:t> with a hollow cathode neutralizer.</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The cathode also provides the initial high energy electrons for ionization.</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The positive elements are accelerated by the anode in the base of the thruster (which also acts as the gas diffuser).</a:t>
            </a:r>
            <a:endParaRPr sz="1600">
              <a:solidFill>
                <a:schemeClr val="dk1"/>
              </a:solidFill>
              <a:latin typeface="Times New Roman"/>
              <a:ea typeface="Times New Roman"/>
              <a:cs typeface="Times New Roman"/>
              <a:sym typeface="Times New Roman"/>
            </a:endParaRPr>
          </a:p>
        </p:txBody>
      </p:sp>
      <p:sp>
        <p:nvSpPr>
          <p:cNvPr id="84" name="Google Shape;84;p17"/>
          <p:cNvSpPr txBox="1"/>
          <p:nvPr/>
        </p:nvSpPr>
        <p:spPr>
          <a:xfrm>
            <a:off x="311700" y="217375"/>
            <a:ext cx="55068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chemeClr val="lt1"/>
                </a:solidFill>
                <a:latin typeface="Times New Roman"/>
                <a:ea typeface="Times New Roman"/>
                <a:cs typeface="Times New Roman"/>
                <a:sym typeface="Times New Roman"/>
              </a:rPr>
              <a:t>What is A Hall Thruster?</a:t>
            </a:r>
            <a:endParaRPr sz="2500">
              <a:solidFill>
                <a:schemeClr val="lt1"/>
              </a:solidFill>
              <a:latin typeface="Times New Roman"/>
              <a:ea typeface="Times New Roman"/>
              <a:cs typeface="Times New Roman"/>
              <a:sym typeface="Times New Roman"/>
            </a:endParaRPr>
          </a:p>
        </p:txBody>
      </p:sp>
      <p:pic>
        <p:nvPicPr>
          <p:cNvPr id="85" name="Google Shape;85;p17"/>
          <p:cNvPicPr preferRelativeResize="0"/>
          <p:nvPr/>
        </p:nvPicPr>
        <p:blipFill>
          <a:blip r:embed="rId4">
            <a:alphaModFix/>
          </a:blip>
          <a:stretch>
            <a:fillRect/>
          </a:stretch>
        </p:blipFill>
        <p:spPr>
          <a:xfrm>
            <a:off x="5963488" y="1288300"/>
            <a:ext cx="2050250" cy="2050275"/>
          </a:xfrm>
          <a:prstGeom prst="rect">
            <a:avLst/>
          </a:prstGeom>
          <a:noFill/>
          <a:ln cap="flat" cmpd="sng" w="28575">
            <a:solidFill>
              <a:srgbClr val="000000"/>
            </a:solidFill>
            <a:prstDash val="solid"/>
            <a:round/>
            <a:headEnd len="sm" w="sm" type="none"/>
            <a:tailEnd len="sm" w="sm" type="none"/>
          </a:ln>
        </p:spPr>
      </p:pic>
      <p:pic>
        <p:nvPicPr>
          <p:cNvPr id="86" name="Google Shape;86;p17"/>
          <p:cNvPicPr preferRelativeResize="0"/>
          <p:nvPr/>
        </p:nvPicPr>
        <p:blipFill rotWithShape="1">
          <a:blip r:embed="rId5">
            <a:alphaModFix/>
          </a:blip>
          <a:srcRect b="0" l="0" r="0" t="21832"/>
          <a:stretch/>
        </p:blipFill>
        <p:spPr>
          <a:xfrm>
            <a:off x="5655500" y="3622750"/>
            <a:ext cx="2666224" cy="1292150"/>
          </a:xfrm>
          <a:prstGeom prst="rect">
            <a:avLst/>
          </a:prstGeom>
          <a:noFill/>
          <a:ln cap="flat" cmpd="sng" w="28575">
            <a:solidFill>
              <a:srgbClr val="000000"/>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 name="Shape 90"/>
        <p:cNvGrpSpPr/>
        <p:nvPr/>
      </p:nvGrpSpPr>
      <p:grpSpPr>
        <a:xfrm>
          <a:off x="0" y="0"/>
          <a:ext cx="0" cy="0"/>
          <a:chOff x="0" y="0"/>
          <a:chExt cx="0" cy="0"/>
        </a:xfrm>
      </p:grpSpPr>
      <p:pic>
        <p:nvPicPr>
          <p:cNvPr id="91" name="Google Shape;91;p18" title="Render-RegionIILogo_v1_2025-Apr-02_08-27-08PM-000_CustomizedView18863691932.png"/>
          <p:cNvPicPr preferRelativeResize="0"/>
          <p:nvPr/>
        </p:nvPicPr>
        <p:blipFill rotWithShape="1">
          <a:blip r:embed="rId4">
            <a:alphaModFix/>
          </a:blip>
          <a:srcRect b="0" l="1283" r="0" t="0"/>
          <a:stretch/>
        </p:blipFill>
        <p:spPr>
          <a:xfrm>
            <a:off x="0" y="-33500"/>
            <a:ext cx="9144003" cy="5210510"/>
          </a:xfrm>
          <a:prstGeom prst="rect">
            <a:avLst/>
          </a:prstGeom>
          <a:noFill/>
          <a:ln>
            <a:noFill/>
          </a:ln>
        </p:spPr>
      </p:pic>
      <p:sp>
        <p:nvSpPr>
          <p:cNvPr id="92" name="Google Shape;92;p18"/>
          <p:cNvSpPr txBox="1"/>
          <p:nvPr>
            <p:ph type="title"/>
          </p:nvPr>
        </p:nvSpPr>
        <p:spPr>
          <a:xfrm>
            <a:off x="311700" y="334875"/>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chemeClr val="lt1"/>
                </a:solidFill>
                <a:latin typeface="Times New Roman"/>
                <a:ea typeface="Times New Roman"/>
                <a:cs typeface="Times New Roman"/>
                <a:sym typeface="Times New Roman"/>
              </a:rPr>
              <a:t>ORB-1-D1</a:t>
            </a:r>
            <a:endParaRPr>
              <a:solidFill>
                <a:schemeClr val="lt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idx="1" type="body"/>
          </p:nvPr>
        </p:nvSpPr>
        <p:spPr>
          <a:xfrm>
            <a:off x="311700" y="1142900"/>
            <a:ext cx="5940900" cy="373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Times New Roman"/>
                <a:ea typeface="Times New Roman"/>
                <a:cs typeface="Times New Roman"/>
                <a:sym typeface="Times New Roman"/>
              </a:rPr>
              <a:t>At the current point in design, several performance </a:t>
            </a:r>
            <a:r>
              <a:rPr lang="en" sz="1600">
                <a:solidFill>
                  <a:schemeClr val="dk1"/>
                </a:solidFill>
                <a:latin typeface="Times New Roman"/>
                <a:ea typeface="Times New Roman"/>
                <a:cs typeface="Times New Roman"/>
                <a:sym typeface="Times New Roman"/>
              </a:rPr>
              <a:t>characteristics are known.</a:t>
            </a:r>
            <a:endParaRPr sz="1600">
              <a:solidFill>
                <a:schemeClr val="dk1"/>
              </a:solidFill>
              <a:latin typeface="Times New Roman"/>
              <a:ea typeface="Times New Roman"/>
              <a:cs typeface="Times New Roman"/>
              <a:sym typeface="Times New Roman"/>
            </a:endParaRPr>
          </a:p>
          <a:p>
            <a:pPr indent="-330200" lvl="0" marL="457200" rtl="0" algn="l">
              <a:spcBef>
                <a:spcPts val="120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Our thruster is a low power (1.35 kW at anode), magnetically shielded Hall thruster. Magnetic shielding was introduced to increase thruster operational lifetimes. </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Argon was selected as a qualification fuel due to its relative abundance and low cost. Other fuels (krypton, xenon) may be used with some modification. </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solidFill>
                  <a:schemeClr val="dk1"/>
                </a:solidFill>
                <a:latin typeface="Times New Roman"/>
                <a:ea typeface="Times New Roman"/>
                <a:cs typeface="Times New Roman"/>
                <a:sym typeface="Times New Roman"/>
              </a:rPr>
              <a:t>It is a Stationary Plasma Thruster (SPT), requiring the discharge channel to be a high temperature, high standoff dielectric material.</a:t>
            </a:r>
            <a:r>
              <a:rPr lang="en" sz="1600">
                <a:latin typeface="Times New Roman"/>
                <a:ea typeface="Times New Roman"/>
                <a:cs typeface="Times New Roman"/>
                <a:sym typeface="Times New Roman"/>
              </a:rPr>
              <a:t> </a:t>
            </a:r>
            <a:endParaRPr sz="1600">
              <a:latin typeface="Times New Roman"/>
              <a:ea typeface="Times New Roman"/>
              <a:cs typeface="Times New Roman"/>
              <a:sym typeface="Times New Roman"/>
            </a:endParaRPr>
          </a:p>
          <a:p>
            <a:pPr indent="0" lvl="0" marL="0" rtl="0" algn="l">
              <a:spcBef>
                <a:spcPts val="1200"/>
              </a:spcBef>
              <a:spcAft>
                <a:spcPts val="1200"/>
              </a:spcAft>
              <a:buNone/>
            </a:pPr>
            <a:r>
              <a:t/>
            </a:r>
            <a:endParaRPr>
              <a:latin typeface="Times New Roman"/>
              <a:ea typeface="Times New Roman"/>
              <a:cs typeface="Times New Roman"/>
              <a:sym typeface="Times New Roman"/>
            </a:endParaRPr>
          </a:p>
        </p:txBody>
      </p:sp>
      <p:pic>
        <p:nvPicPr>
          <p:cNvPr id="98" name="Google Shape;98;p19"/>
          <p:cNvPicPr preferRelativeResize="0"/>
          <p:nvPr/>
        </p:nvPicPr>
        <p:blipFill rotWithShape="1">
          <a:blip r:embed="rId3">
            <a:alphaModFix/>
          </a:blip>
          <a:srcRect b="82429" l="0" r="0" t="0"/>
          <a:stretch/>
        </p:blipFill>
        <p:spPr>
          <a:xfrm>
            <a:off x="0" y="0"/>
            <a:ext cx="9144000" cy="1004150"/>
          </a:xfrm>
          <a:prstGeom prst="rect">
            <a:avLst/>
          </a:prstGeom>
          <a:noFill/>
          <a:ln>
            <a:noFill/>
          </a:ln>
        </p:spPr>
      </p:pic>
      <p:sp>
        <p:nvSpPr>
          <p:cNvPr id="99" name="Google Shape;99;p19"/>
          <p:cNvSpPr txBox="1"/>
          <p:nvPr/>
        </p:nvSpPr>
        <p:spPr>
          <a:xfrm>
            <a:off x="311700" y="217375"/>
            <a:ext cx="65337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chemeClr val="lt1"/>
                </a:solidFill>
                <a:latin typeface="Times New Roman"/>
                <a:ea typeface="Times New Roman"/>
                <a:cs typeface="Times New Roman"/>
                <a:sym typeface="Times New Roman"/>
              </a:rPr>
              <a:t>ORB-1-D1 Thruster Characteristics</a:t>
            </a:r>
            <a:endParaRPr sz="2500">
              <a:solidFill>
                <a:schemeClr val="lt1"/>
              </a:solidFill>
              <a:latin typeface="Times New Roman"/>
              <a:ea typeface="Times New Roman"/>
              <a:cs typeface="Times New Roman"/>
              <a:sym typeface="Times New Roman"/>
            </a:endParaRPr>
          </a:p>
        </p:txBody>
      </p:sp>
      <p:pic>
        <p:nvPicPr>
          <p:cNvPr id="100" name="Google Shape;100;p19" title="ooopretty.png"/>
          <p:cNvPicPr preferRelativeResize="0"/>
          <p:nvPr/>
        </p:nvPicPr>
        <p:blipFill rotWithShape="1">
          <a:blip r:embed="rId4">
            <a:alphaModFix/>
          </a:blip>
          <a:srcRect b="0" l="15639" r="8291" t="0"/>
          <a:stretch/>
        </p:blipFill>
        <p:spPr>
          <a:xfrm>
            <a:off x="6363775" y="1297325"/>
            <a:ext cx="2653399" cy="2210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 name="Shape 104"/>
        <p:cNvGrpSpPr/>
        <p:nvPr/>
      </p:nvGrpSpPr>
      <p:grpSpPr>
        <a:xfrm>
          <a:off x="0" y="0"/>
          <a:ext cx="0" cy="0"/>
          <a:chOff x="0" y="0"/>
          <a:chExt cx="0" cy="0"/>
        </a:xfrm>
      </p:grpSpPr>
      <p:pic>
        <p:nvPicPr>
          <p:cNvPr id="105" name="Google Shape;105;p20"/>
          <p:cNvPicPr preferRelativeResize="0"/>
          <p:nvPr/>
        </p:nvPicPr>
        <p:blipFill rotWithShape="1">
          <a:blip r:embed="rId3">
            <a:alphaModFix/>
          </a:blip>
          <a:srcRect b="82429" l="0" r="0" t="0"/>
          <a:stretch/>
        </p:blipFill>
        <p:spPr>
          <a:xfrm>
            <a:off x="0" y="0"/>
            <a:ext cx="9144000" cy="1004150"/>
          </a:xfrm>
          <a:prstGeom prst="rect">
            <a:avLst/>
          </a:prstGeom>
          <a:noFill/>
          <a:ln>
            <a:noFill/>
          </a:ln>
        </p:spPr>
      </p:pic>
      <p:sp>
        <p:nvSpPr>
          <p:cNvPr id="106" name="Google Shape;106;p20"/>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solidFill>
                  <a:schemeClr val="lt1"/>
                </a:solidFill>
                <a:latin typeface="Times New Roman"/>
                <a:ea typeface="Times New Roman"/>
                <a:cs typeface="Times New Roman"/>
                <a:sym typeface="Times New Roman"/>
              </a:rPr>
              <a:t>Discharge Channel Overview and Material Selection</a:t>
            </a:r>
            <a:endParaRPr>
              <a:solidFill>
                <a:schemeClr val="lt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2251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0555"/>
              <a:buFont typeface="Arial"/>
              <a:buNone/>
            </a:pPr>
            <a:r>
              <a:rPr lang="en" sz="3600">
                <a:solidFill>
                  <a:schemeClr val="lt1"/>
                </a:solidFill>
                <a:latin typeface="Times New Roman"/>
                <a:ea typeface="Times New Roman"/>
                <a:cs typeface="Times New Roman"/>
                <a:sym typeface="Times New Roman"/>
              </a:rPr>
              <a:t>Discharge Channel Design Criteria - Overview</a:t>
            </a:r>
            <a:endParaRPr/>
          </a:p>
        </p:txBody>
      </p:sp>
      <p:sp>
        <p:nvSpPr>
          <p:cNvPr id="112" name="Google Shape;112;p21"/>
          <p:cNvSpPr txBox="1"/>
          <p:nvPr>
            <p:ph idx="1" type="body"/>
          </p:nvPr>
        </p:nvSpPr>
        <p:spPr>
          <a:xfrm>
            <a:off x="311700" y="1175255"/>
            <a:ext cx="3514500" cy="38154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Dielectric</a:t>
            </a:r>
            <a:r>
              <a:rPr lang="en" sz="2400">
                <a:solidFill>
                  <a:srgbClr val="000000"/>
                </a:solidFill>
                <a:latin typeface="Times New Roman"/>
                <a:ea typeface="Times New Roman"/>
                <a:cs typeface="Times New Roman"/>
                <a:sym typeface="Times New Roman"/>
              </a:rPr>
              <a:t> Properties</a:t>
            </a:r>
            <a:endParaRPr sz="2400">
              <a:solidFill>
                <a:srgbClr val="000000"/>
              </a:solidFill>
              <a:latin typeface="Times New Roman"/>
              <a:ea typeface="Times New Roman"/>
              <a:cs typeface="Times New Roman"/>
              <a:sym typeface="Times New Roman"/>
            </a:endParaRPr>
          </a:p>
          <a:p>
            <a:pPr indent="-381000" lvl="0" marL="4572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Thermal Properties</a:t>
            </a:r>
            <a:endParaRPr sz="2400">
              <a:solidFill>
                <a:srgbClr val="000000"/>
              </a:solidFill>
              <a:latin typeface="Times New Roman"/>
              <a:ea typeface="Times New Roman"/>
              <a:cs typeface="Times New Roman"/>
              <a:sym typeface="Times New Roman"/>
            </a:endParaRPr>
          </a:p>
          <a:p>
            <a:pPr indent="-381000" lvl="0" marL="4572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Sputtering and Secondary Electron Emission</a:t>
            </a:r>
            <a:endParaRPr sz="2400">
              <a:solidFill>
                <a:srgbClr val="000000"/>
              </a:solidFill>
              <a:latin typeface="Times New Roman"/>
              <a:ea typeface="Times New Roman"/>
              <a:cs typeface="Times New Roman"/>
              <a:sym typeface="Times New Roman"/>
            </a:endParaRPr>
          </a:p>
          <a:p>
            <a:pPr indent="-381000" lvl="0" marL="4572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Manufacturability</a:t>
            </a:r>
            <a:endParaRPr sz="2400">
              <a:solidFill>
                <a:srgbClr val="000000"/>
              </a:solidFill>
              <a:latin typeface="Times New Roman"/>
              <a:ea typeface="Times New Roman"/>
              <a:cs typeface="Times New Roman"/>
              <a:sym typeface="Times New Roman"/>
            </a:endParaRPr>
          </a:p>
        </p:txBody>
      </p:sp>
      <p:pic>
        <p:nvPicPr>
          <p:cNvPr id="113" name="Google Shape;113;p21" title="Capture0.png"/>
          <p:cNvPicPr preferRelativeResize="0"/>
          <p:nvPr/>
        </p:nvPicPr>
        <p:blipFill rotWithShape="1">
          <a:blip r:embed="rId3">
            <a:alphaModFix/>
          </a:blip>
          <a:srcRect b="18522" l="26026" r="19226" t="27173"/>
          <a:stretch/>
        </p:blipFill>
        <p:spPr>
          <a:xfrm>
            <a:off x="3826150" y="1175212"/>
            <a:ext cx="5006150" cy="27930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type="title"/>
          </p:nvPr>
        </p:nvSpPr>
        <p:spPr>
          <a:xfrm>
            <a:off x="311700" y="2251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0555"/>
              <a:buFont typeface="Arial"/>
              <a:buNone/>
            </a:pPr>
            <a:r>
              <a:rPr lang="en" sz="3600">
                <a:solidFill>
                  <a:schemeClr val="lt1"/>
                </a:solidFill>
                <a:latin typeface="Times New Roman"/>
                <a:ea typeface="Times New Roman"/>
                <a:cs typeface="Times New Roman"/>
                <a:sym typeface="Times New Roman"/>
              </a:rPr>
              <a:t>Dielectric Properties</a:t>
            </a:r>
            <a:endParaRPr/>
          </a:p>
        </p:txBody>
      </p:sp>
      <p:sp>
        <p:nvSpPr>
          <p:cNvPr id="119" name="Google Shape;119;p22"/>
          <p:cNvSpPr txBox="1"/>
          <p:nvPr>
            <p:ph idx="1" type="body"/>
          </p:nvPr>
        </p:nvSpPr>
        <p:spPr>
          <a:xfrm>
            <a:off x="311700" y="1152475"/>
            <a:ext cx="8520600" cy="3631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8">
                <a:solidFill>
                  <a:schemeClr val="dk1"/>
                </a:solidFill>
                <a:latin typeface="Times New Roman"/>
                <a:ea typeface="Times New Roman"/>
                <a:cs typeface="Times New Roman"/>
                <a:sym typeface="Times New Roman"/>
              </a:rPr>
              <a:t>The discharge channel will be manufactured from Aluminum Silicate, as it is readily available from industrial suppliers, has low porosity, and has semi-favorable properties comparable to Boron Nitride.</a:t>
            </a:r>
            <a:endParaRPr sz="1608">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lang="en" sz="1608">
                <a:solidFill>
                  <a:schemeClr val="dk1"/>
                </a:solidFill>
                <a:latin typeface="Times New Roman"/>
                <a:ea typeface="Times New Roman"/>
                <a:cs typeface="Times New Roman"/>
                <a:sym typeface="Times New Roman"/>
              </a:rPr>
              <a:t>Dielectric Properties:</a:t>
            </a:r>
            <a:endParaRPr sz="1608">
              <a:solidFill>
                <a:schemeClr val="dk1"/>
              </a:solidFill>
              <a:latin typeface="Times New Roman"/>
              <a:ea typeface="Times New Roman"/>
              <a:cs typeface="Times New Roman"/>
              <a:sym typeface="Times New Roman"/>
            </a:endParaRPr>
          </a:p>
          <a:p>
            <a:pPr indent="-330770" lvl="0" marL="457200" rtl="0" algn="l">
              <a:spcBef>
                <a:spcPts val="1200"/>
              </a:spcBef>
              <a:spcAft>
                <a:spcPts val="0"/>
              </a:spcAft>
              <a:buClr>
                <a:schemeClr val="dk1"/>
              </a:buClr>
              <a:buSzPts val="1609"/>
              <a:buFont typeface="Times New Roman"/>
              <a:buChar char="-"/>
            </a:pPr>
            <a:r>
              <a:rPr lang="en" sz="1608">
                <a:solidFill>
                  <a:schemeClr val="dk1"/>
                </a:solidFill>
                <a:latin typeface="Times New Roman"/>
                <a:ea typeface="Times New Roman"/>
                <a:cs typeface="Times New Roman"/>
                <a:sym typeface="Times New Roman"/>
              </a:rPr>
              <a:t>Dielectric Constant: 5.3 at 1 Mhz</a:t>
            </a:r>
            <a:endParaRPr sz="1608">
              <a:solidFill>
                <a:schemeClr val="dk1"/>
              </a:solidFill>
              <a:latin typeface="Times New Roman"/>
              <a:ea typeface="Times New Roman"/>
              <a:cs typeface="Times New Roman"/>
              <a:sym typeface="Times New Roman"/>
            </a:endParaRPr>
          </a:p>
          <a:p>
            <a:pPr indent="-330770" lvl="0" marL="457200" rtl="0" algn="l">
              <a:spcBef>
                <a:spcPts val="0"/>
              </a:spcBef>
              <a:spcAft>
                <a:spcPts val="0"/>
              </a:spcAft>
              <a:buClr>
                <a:schemeClr val="dk1"/>
              </a:buClr>
              <a:buSzPts val="1609"/>
              <a:buFont typeface="Times New Roman"/>
              <a:buChar char="-"/>
            </a:pPr>
            <a:r>
              <a:rPr lang="en" sz="1608">
                <a:solidFill>
                  <a:schemeClr val="dk1"/>
                </a:solidFill>
                <a:latin typeface="Times New Roman"/>
                <a:ea typeface="Times New Roman"/>
                <a:cs typeface="Times New Roman"/>
                <a:sym typeface="Times New Roman"/>
              </a:rPr>
              <a:t>Dielectric Strength: 3.8 DC kV/mm</a:t>
            </a:r>
            <a:endParaRPr sz="1608">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lang="en" sz="1608">
                <a:solidFill>
                  <a:schemeClr val="dk1"/>
                </a:solidFill>
                <a:latin typeface="Times New Roman"/>
                <a:ea typeface="Times New Roman"/>
                <a:cs typeface="Times New Roman"/>
                <a:sym typeface="Times New Roman"/>
              </a:rPr>
              <a:t>Less desirable than BN, as it has a lower dielectric strength compared to BN. </a:t>
            </a:r>
            <a:endParaRPr sz="1608">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