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4"/>
  </p:sldMasterIdLst>
  <p:notesMasterIdLst>
    <p:notesMasterId r:id="rId22"/>
  </p:notesMasterIdLst>
  <p:sldIdLst>
    <p:sldId id="258" r:id="rId5"/>
    <p:sldId id="261" r:id="rId6"/>
    <p:sldId id="262" r:id="rId7"/>
    <p:sldId id="280" r:id="rId8"/>
    <p:sldId id="263" r:id="rId9"/>
    <p:sldId id="274" r:id="rId10"/>
    <p:sldId id="285" r:id="rId11"/>
    <p:sldId id="284" r:id="rId12"/>
    <p:sldId id="278" r:id="rId13"/>
    <p:sldId id="275" r:id="rId14"/>
    <p:sldId id="276" r:id="rId15"/>
    <p:sldId id="277" r:id="rId16"/>
    <p:sldId id="281" r:id="rId17"/>
    <p:sldId id="282" r:id="rId18"/>
    <p:sldId id="279" r:id="rId19"/>
    <p:sldId id="264" r:id="rId20"/>
    <p:sldId id="286" r:id="rId21"/>
  </p:sldIdLst>
  <p:sldSz cx="9144000" cy="5143500" type="screen16x9"/>
  <p:notesSz cx="6858000" cy="9144000"/>
  <p:embeddedFontLst>
    <p:embeddedFont>
      <p:font typeface="Cambria Math" panose="02040503050406030204" pitchFamily="18" charset="0"/>
      <p:regular r:id="rId23"/>
    </p:embeddedFont>
    <p:embeddedFont>
      <p:font typeface="Helvetica Neue" panose="020B0604020202020204" charset="0"/>
      <p:regular r:id="rId24"/>
      <p:bold r:id="rId25"/>
      <p:italic r:id="rId26"/>
      <p:boldItalic r:id="rId27"/>
    </p:embeddedFont>
    <p:embeddedFont>
      <p:font typeface="Oswald" panose="00000500000000000000" pitchFamily="2" charset="0"/>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1884E9-363F-432C-950A-C07C94F656BC}" v="873" dt="2025-04-02T18:03:06.391"/>
    <p1510:client id="{61A54FF6-DA9C-4C8B-B3D3-593A8C590F5E}" v="1" dt="2025-04-02T22:57:43.738"/>
    <p1510:client id="{A34DB76E-1215-4680-91A4-967B6681B346}" v="84" dt="2025-04-02T17:12:11.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9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aa20f6f695_0_1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 name="Google Shape;73;g2aa20f6f69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8E971DC5-3065-97E8-21EB-3795592FF055}"/>
            </a:ext>
          </a:extLst>
        </p:cNvPr>
        <p:cNvGrpSpPr/>
        <p:nvPr/>
      </p:nvGrpSpPr>
      <p:grpSpPr>
        <a:xfrm>
          <a:off x="0" y="0"/>
          <a:ext cx="0" cy="0"/>
          <a:chOff x="0" y="0"/>
          <a:chExt cx="0" cy="0"/>
        </a:xfrm>
      </p:grpSpPr>
      <p:sp>
        <p:nvSpPr>
          <p:cNvPr id="100" name="Google Shape;100;p4:notes">
            <a:extLst>
              <a:ext uri="{FF2B5EF4-FFF2-40B4-BE49-F238E27FC236}">
                <a16:creationId xmlns:a16="http://schemas.microsoft.com/office/drawing/2014/main" id="{CCE9AC2F-FE7F-075C-1707-8163C971AB65}"/>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4:notes">
            <a:extLst>
              <a:ext uri="{FF2B5EF4-FFF2-40B4-BE49-F238E27FC236}">
                <a16:creationId xmlns:a16="http://schemas.microsoft.com/office/drawing/2014/main" id="{84030DBF-604E-951B-B391-C638D796EB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9558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47FCB840-4189-3F2A-841F-FA26F26B4969}"/>
            </a:ext>
          </a:extLst>
        </p:cNvPr>
        <p:cNvGrpSpPr/>
        <p:nvPr/>
      </p:nvGrpSpPr>
      <p:grpSpPr>
        <a:xfrm>
          <a:off x="0" y="0"/>
          <a:ext cx="0" cy="0"/>
          <a:chOff x="0" y="0"/>
          <a:chExt cx="0" cy="0"/>
        </a:xfrm>
      </p:grpSpPr>
      <p:sp>
        <p:nvSpPr>
          <p:cNvPr id="100" name="Google Shape;100;p4:notes">
            <a:extLst>
              <a:ext uri="{FF2B5EF4-FFF2-40B4-BE49-F238E27FC236}">
                <a16:creationId xmlns:a16="http://schemas.microsoft.com/office/drawing/2014/main" id="{5EA168E7-5568-279D-6787-2ADDE9AE960F}"/>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4:notes">
            <a:extLst>
              <a:ext uri="{FF2B5EF4-FFF2-40B4-BE49-F238E27FC236}">
                <a16:creationId xmlns:a16="http://schemas.microsoft.com/office/drawing/2014/main" id="{BC4F64A4-A264-3D40-0875-D5A97FF81F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37215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1708D2F0-98AB-86CD-7FCF-5A6622F41E7F}"/>
            </a:ext>
          </a:extLst>
        </p:cNvPr>
        <p:cNvGrpSpPr/>
        <p:nvPr/>
      </p:nvGrpSpPr>
      <p:grpSpPr>
        <a:xfrm>
          <a:off x="0" y="0"/>
          <a:ext cx="0" cy="0"/>
          <a:chOff x="0" y="0"/>
          <a:chExt cx="0" cy="0"/>
        </a:xfrm>
      </p:grpSpPr>
      <p:sp>
        <p:nvSpPr>
          <p:cNvPr id="100" name="Google Shape;100;p4:notes">
            <a:extLst>
              <a:ext uri="{FF2B5EF4-FFF2-40B4-BE49-F238E27FC236}">
                <a16:creationId xmlns:a16="http://schemas.microsoft.com/office/drawing/2014/main" id="{70174AC6-FDDB-CF69-177E-AA04E0CD814A}"/>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4:notes">
            <a:extLst>
              <a:ext uri="{FF2B5EF4-FFF2-40B4-BE49-F238E27FC236}">
                <a16:creationId xmlns:a16="http://schemas.microsoft.com/office/drawing/2014/main" id="{FA835A47-46B7-D428-5A28-0B037EE649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7831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D573A65D-D7A7-6070-9726-B0100FA930CC}"/>
            </a:ext>
          </a:extLst>
        </p:cNvPr>
        <p:cNvGrpSpPr/>
        <p:nvPr/>
      </p:nvGrpSpPr>
      <p:grpSpPr>
        <a:xfrm>
          <a:off x="0" y="0"/>
          <a:ext cx="0" cy="0"/>
          <a:chOff x="0" y="0"/>
          <a:chExt cx="0" cy="0"/>
        </a:xfrm>
      </p:grpSpPr>
      <p:sp>
        <p:nvSpPr>
          <p:cNvPr id="100" name="Google Shape;100;p4:notes">
            <a:extLst>
              <a:ext uri="{FF2B5EF4-FFF2-40B4-BE49-F238E27FC236}">
                <a16:creationId xmlns:a16="http://schemas.microsoft.com/office/drawing/2014/main" id="{52C2102F-CA91-BBC1-BF3F-6ED5B587B611}"/>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4:notes">
            <a:extLst>
              <a:ext uri="{FF2B5EF4-FFF2-40B4-BE49-F238E27FC236}">
                <a16:creationId xmlns:a16="http://schemas.microsoft.com/office/drawing/2014/main" id="{1CFE6CF3-0A2E-8DEB-B2C1-5D152BFBBC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7843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88550F8B-BF1A-EB00-ECF1-11C71F04D13E}"/>
            </a:ext>
          </a:extLst>
        </p:cNvPr>
        <p:cNvGrpSpPr/>
        <p:nvPr/>
      </p:nvGrpSpPr>
      <p:grpSpPr>
        <a:xfrm>
          <a:off x="0" y="0"/>
          <a:ext cx="0" cy="0"/>
          <a:chOff x="0" y="0"/>
          <a:chExt cx="0" cy="0"/>
        </a:xfrm>
      </p:grpSpPr>
      <p:sp>
        <p:nvSpPr>
          <p:cNvPr id="100" name="Google Shape;100;p4:notes">
            <a:extLst>
              <a:ext uri="{FF2B5EF4-FFF2-40B4-BE49-F238E27FC236}">
                <a16:creationId xmlns:a16="http://schemas.microsoft.com/office/drawing/2014/main" id="{C766380D-FD68-695B-9843-97B20282245F}"/>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4:notes">
            <a:extLst>
              <a:ext uri="{FF2B5EF4-FFF2-40B4-BE49-F238E27FC236}">
                <a16:creationId xmlns:a16="http://schemas.microsoft.com/office/drawing/2014/main" id="{DECD2344-898C-C1E7-DFEB-3AE9FA5FAB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7200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9F8ED518-F157-3855-1E6A-1D04A5D41830}"/>
            </a:ext>
          </a:extLst>
        </p:cNvPr>
        <p:cNvGrpSpPr/>
        <p:nvPr/>
      </p:nvGrpSpPr>
      <p:grpSpPr>
        <a:xfrm>
          <a:off x="0" y="0"/>
          <a:ext cx="0" cy="0"/>
          <a:chOff x="0" y="0"/>
          <a:chExt cx="0" cy="0"/>
        </a:xfrm>
      </p:grpSpPr>
      <p:sp>
        <p:nvSpPr>
          <p:cNvPr id="100" name="Google Shape;100;p4:notes">
            <a:extLst>
              <a:ext uri="{FF2B5EF4-FFF2-40B4-BE49-F238E27FC236}">
                <a16:creationId xmlns:a16="http://schemas.microsoft.com/office/drawing/2014/main" id="{4B6312C2-28EB-3360-0F30-3F26AD346B15}"/>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4:notes">
            <a:extLst>
              <a:ext uri="{FF2B5EF4-FFF2-40B4-BE49-F238E27FC236}">
                <a16:creationId xmlns:a16="http://schemas.microsoft.com/office/drawing/2014/main" id="{E6D51718-6479-CD58-17B8-708086580C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14884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5" name="Google Shape;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8355EE25-15A2-5189-1685-DBA912407D1F}"/>
            </a:ext>
          </a:extLst>
        </p:cNvPr>
        <p:cNvGrpSpPr/>
        <p:nvPr/>
      </p:nvGrpSpPr>
      <p:grpSpPr>
        <a:xfrm>
          <a:off x="0" y="0"/>
          <a:ext cx="0" cy="0"/>
          <a:chOff x="0" y="0"/>
          <a:chExt cx="0" cy="0"/>
        </a:xfrm>
      </p:grpSpPr>
      <p:sp>
        <p:nvSpPr>
          <p:cNvPr id="94" name="Google Shape;94;p3:notes">
            <a:extLst>
              <a:ext uri="{FF2B5EF4-FFF2-40B4-BE49-F238E27FC236}">
                <a16:creationId xmlns:a16="http://schemas.microsoft.com/office/drawing/2014/main" id="{CF853949-892B-4A4D-1BC9-E2372328AC0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5" name="Google Shape;95;p3:notes">
            <a:extLst>
              <a:ext uri="{FF2B5EF4-FFF2-40B4-BE49-F238E27FC236}">
                <a16:creationId xmlns:a16="http://schemas.microsoft.com/office/drawing/2014/main" id="{6A17F9BC-A129-2788-B5B3-CE7C71E9FE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4381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1B10FFC7-A82D-B9C5-DC63-DF52CD25B9C5}"/>
            </a:ext>
          </a:extLst>
        </p:cNvPr>
        <p:cNvGrpSpPr/>
        <p:nvPr/>
      </p:nvGrpSpPr>
      <p:grpSpPr>
        <a:xfrm>
          <a:off x="0" y="0"/>
          <a:ext cx="0" cy="0"/>
          <a:chOff x="0" y="0"/>
          <a:chExt cx="0" cy="0"/>
        </a:xfrm>
      </p:grpSpPr>
      <p:sp>
        <p:nvSpPr>
          <p:cNvPr id="100" name="Google Shape;100;p4:notes">
            <a:extLst>
              <a:ext uri="{FF2B5EF4-FFF2-40B4-BE49-F238E27FC236}">
                <a16:creationId xmlns:a16="http://schemas.microsoft.com/office/drawing/2014/main" id="{801EDC42-BF83-8DBA-CC3D-07D257DB2D4C}"/>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4:notes">
            <a:extLst>
              <a:ext uri="{FF2B5EF4-FFF2-40B4-BE49-F238E27FC236}">
                <a16:creationId xmlns:a16="http://schemas.microsoft.com/office/drawing/2014/main" id="{28989829-B38E-232C-E3F4-84BB0D3AF31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6346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09E9474D-0392-C073-F57D-AF5B8B01FEDD}"/>
            </a:ext>
          </a:extLst>
        </p:cNvPr>
        <p:cNvGrpSpPr/>
        <p:nvPr/>
      </p:nvGrpSpPr>
      <p:grpSpPr>
        <a:xfrm>
          <a:off x="0" y="0"/>
          <a:ext cx="0" cy="0"/>
          <a:chOff x="0" y="0"/>
          <a:chExt cx="0" cy="0"/>
        </a:xfrm>
      </p:grpSpPr>
      <p:sp>
        <p:nvSpPr>
          <p:cNvPr id="100" name="Google Shape;100;p4:notes">
            <a:extLst>
              <a:ext uri="{FF2B5EF4-FFF2-40B4-BE49-F238E27FC236}">
                <a16:creationId xmlns:a16="http://schemas.microsoft.com/office/drawing/2014/main" id="{5CF168F6-1CE6-B865-9F04-C463EF7EBC0B}"/>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4:notes">
            <a:extLst>
              <a:ext uri="{FF2B5EF4-FFF2-40B4-BE49-F238E27FC236}">
                <a16:creationId xmlns:a16="http://schemas.microsoft.com/office/drawing/2014/main" id="{0B8B8D1F-F112-068E-EC1B-312CEE42E9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13620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F762648A-F508-0BC5-4A2F-7D3EF3D4B7D5}"/>
            </a:ext>
          </a:extLst>
        </p:cNvPr>
        <p:cNvGrpSpPr/>
        <p:nvPr/>
      </p:nvGrpSpPr>
      <p:grpSpPr>
        <a:xfrm>
          <a:off x="0" y="0"/>
          <a:ext cx="0" cy="0"/>
          <a:chOff x="0" y="0"/>
          <a:chExt cx="0" cy="0"/>
        </a:xfrm>
      </p:grpSpPr>
      <p:sp>
        <p:nvSpPr>
          <p:cNvPr id="100" name="Google Shape;100;p4:notes">
            <a:extLst>
              <a:ext uri="{FF2B5EF4-FFF2-40B4-BE49-F238E27FC236}">
                <a16:creationId xmlns:a16="http://schemas.microsoft.com/office/drawing/2014/main" id="{FBB82F58-8869-6185-88B1-7C640D4F9A74}"/>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4:notes">
            <a:extLst>
              <a:ext uri="{FF2B5EF4-FFF2-40B4-BE49-F238E27FC236}">
                <a16:creationId xmlns:a16="http://schemas.microsoft.com/office/drawing/2014/main" id="{008918F2-42E1-AD77-B91C-B3C720ACA1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1489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11BAC749-21F2-1D09-082A-04DD97B64E1A}"/>
            </a:ext>
          </a:extLst>
        </p:cNvPr>
        <p:cNvGrpSpPr/>
        <p:nvPr/>
      </p:nvGrpSpPr>
      <p:grpSpPr>
        <a:xfrm>
          <a:off x="0" y="0"/>
          <a:ext cx="0" cy="0"/>
          <a:chOff x="0" y="0"/>
          <a:chExt cx="0" cy="0"/>
        </a:xfrm>
      </p:grpSpPr>
      <p:sp>
        <p:nvSpPr>
          <p:cNvPr id="100" name="Google Shape;100;p4:notes">
            <a:extLst>
              <a:ext uri="{FF2B5EF4-FFF2-40B4-BE49-F238E27FC236}">
                <a16:creationId xmlns:a16="http://schemas.microsoft.com/office/drawing/2014/main" id="{E8E8C3BF-D547-0EE4-E295-148A46F58299}"/>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4:notes">
            <a:extLst>
              <a:ext uri="{FF2B5EF4-FFF2-40B4-BE49-F238E27FC236}">
                <a16:creationId xmlns:a16="http://schemas.microsoft.com/office/drawing/2014/main" id="{DA3D0B4B-5ACC-70AC-CFA6-456B9AE84F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1956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57"/>
        <p:cNvGrpSpPr/>
        <p:nvPr/>
      </p:nvGrpSpPr>
      <p:grpSpPr>
        <a:xfrm>
          <a:off x="0" y="0"/>
          <a:ext cx="0" cy="0"/>
          <a:chOff x="0" y="0"/>
          <a:chExt cx="0" cy="0"/>
        </a:xfrm>
      </p:grpSpPr>
      <p:sp>
        <p:nvSpPr>
          <p:cNvPr id="58" name="Google Shape;58;p15"/>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marR="0" lvl="0"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1" name="Google Shape;21;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5" name="Google Shape;25;p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6" name="Google Shape;26;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2" name="Google Shape;32;p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3" name="Google Shape;33;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6" name="Google Shape;36;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1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1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0" name="Google Shape;40;p1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1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2" name="Google Shape;42;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5" name="Google Shape;45;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
        <p:cNvGrpSpPr/>
        <p:nvPr/>
      </p:nvGrpSpPr>
      <p:grpSpPr>
        <a:xfrm>
          <a:off x="0" y="0"/>
          <a:ext cx="0" cy="0"/>
          <a:chOff x="0" y="0"/>
          <a:chExt cx="0" cy="0"/>
        </a:xfrm>
      </p:grpSpPr>
      <p:sp>
        <p:nvSpPr>
          <p:cNvPr id="47" name="Google Shape;47;p1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1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137/S0036144502417715" TargetMode="External"/><Relationship Id="rId2" Type="http://schemas.openxmlformats.org/officeDocument/2006/relationships/hyperlink" Target="https://www.youtube.com/watch?v=6UsdvbiJx54" TargetMode="External"/><Relationship Id="rId1" Type="http://schemas.openxmlformats.org/officeDocument/2006/relationships/slideLayout" Target="../slideLayouts/slideLayout2.xml"/><Relationship Id="rId4" Type="http://schemas.openxmlformats.org/officeDocument/2006/relationships/hyperlink" Target="https://folia.unifr.ch/documents/302781/files/KleinG.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
        <p:cNvGrpSpPr/>
        <p:nvPr/>
      </p:nvGrpSpPr>
      <p:grpSpPr>
        <a:xfrm>
          <a:off x="0" y="0"/>
          <a:ext cx="0" cy="0"/>
          <a:chOff x="0" y="0"/>
          <a:chExt cx="0" cy="0"/>
        </a:xfrm>
      </p:grpSpPr>
      <p:sp>
        <p:nvSpPr>
          <p:cNvPr id="75" name="Google Shape;75;p18"/>
          <p:cNvSpPr txBox="1"/>
          <p:nvPr/>
        </p:nvSpPr>
        <p:spPr>
          <a:xfrm>
            <a:off x="676507" y="735980"/>
            <a:ext cx="7902498" cy="2230244"/>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600"/>
              </a:spcBef>
              <a:spcAft>
                <a:spcPts val="600"/>
              </a:spcAft>
              <a:buClr>
                <a:srgbClr val="FFFFFF"/>
              </a:buClr>
              <a:buSzPts val="8000"/>
              <a:buFont typeface="Oswald"/>
              <a:buNone/>
            </a:pPr>
            <a:r>
              <a:rPr lang="en-US" sz="4400">
                <a:solidFill>
                  <a:srgbClr val="FFFFFF"/>
                </a:solidFill>
                <a:latin typeface="Oswald"/>
                <a:sym typeface="Oswald"/>
              </a:rPr>
              <a:t>3D Terrain Mapping and Optimal Path Planning for Autonomous Ground Vehicles in Off-road Environments</a:t>
            </a:r>
            <a:endParaRPr lang="en-US" sz="4400" b="0" i="0" u="none" strike="noStrike" cap="none">
              <a:solidFill>
                <a:srgbClr val="000000"/>
              </a:solidFill>
              <a:latin typeface="Arial"/>
              <a:ea typeface="Arial"/>
              <a:cs typeface="Arial"/>
              <a:sym typeface="Arial"/>
            </a:endParaRPr>
          </a:p>
        </p:txBody>
      </p:sp>
      <p:sp>
        <p:nvSpPr>
          <p:cNvPr id="76" name="Google Shape;76;p18"/>
          <p:cNvSpPr txBox="1"/>
          <p:nvPr/>
        </p:nvSpPr>
        <p:spPr>
          <a:xfrm>
            <a:off x="1692150" y="3262950"/>
            <a:ext cx="5759700" cy="10428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FFFF"/>
              </a:buClr>
              <a:buSzPts val="3600"/>
              <a:buFont typeface="Arial"/>
              <a:buNone/>
            </a:pPr>
            <a:r>
              <a:rPr lang="en" sz="2700" dirty="0">
                <a:solidFill>
                  <a:srgbClr val="FFFFFF"/>
                </a:solidFill>
              </a:rPr>
              <a:t>Matt Nguyen</a:t>
            </a:r>
            <a:endParaRPr sz="500" b="0" i="0" u="none" strike="noStrike" cap="none" dirty="0">
              <a:solidFill>
                <a:srgbClr val="000000"/>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29031AB7-0E36-7E72-62DD-270699AAED9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a:t>
            </a:fld>
            <a:endParaRPr lang="e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a:extLst>
            <a:ext uri="{FF2B5EF4-FFF2-40B4-BE49-F238E27FC236}">
              <a16:creationId xmlns:a16="http://schemas.microsoft.com/office/drawing/2014/main" id="{669B027A-A0FC-69B8-185B-92E32992427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78874CB-83F1-0371-CDE1-9FF60C9E7541}"/>
              </a:ext>
            </a:extLst>
          </p:cNvPr>
          <p:cNvSpPr txBox="1"/>
          <p:nvPr/>
        </p:nvSpPr>
        <p:spPr>
          <a:xfrm>
            <a:off x="2074128" y="36464"/>
            <a:ext cx="6735337" cy="707886"/>
          </a:xfrm>
          <a:prstGeom prst="rect">
            <a:avLst/>
          </a:prstGeom>
          <a:noFill/>
        </p:spPr>
        <p:txBody>
          <a:bodyPr wrap="square" rtlCol="0">
            <a:spAutoFit/>
          </a:bodyPr>
          <a:lstStyle/>
          <a:p>
            <a:r>
              <a:rPr lang="en-US" sz="4000" dirty="0">
                <a:solidFill>
                  <a:schemeClr val="bg1"/>
                </a:solidFill>
              </a:rPr>
              <a:t>Sampling approaches</a:t>
            </a:r>
          </a:p>
        </p:txBody>
      </p:sp>
      <p:pic>
        <p:nvPicPr>
          <p:cNvPr id="4" name="Picture 3">
            <a:extLst>
              <a:ext uri="{FF2B5EF4-FFF2-40B4-BE49-F238E27FC236}">
                <a16:creationId xmlns:a16="http://schemas.microsoft.com/office/drawing/2014/main" id="{C69B4BBC-16CA-ABF4-5A50-AF6ECB3B9726}"/>
              </a:ext>
            </a:extLst>
          </p:cNvPr>
          <p:cNvPicPr>
            <a:picLocks noChangeAspect="1"/>
          </p:cNvPicPr>
          <p:nvPr/>
        </p:nvPicPr>
        <p:blipFill>
          <a:blip r:embed="rId4"/>
          <a:stretch>
            <a:fillRect/>
          </a:stretch>
        </p:blipFill>
        <p:spPr>
          <a:xfrm>
            <a:off x="5208999" y="1351977"/>
            <a:ext cx="3291494" cy="2744127"/>
          </a:xfrm>
          <a:prstGeom prst="rect">
            <a:avLst/>
          </a:prstGeom>
        </p:spPr>
      </p:pic>
      <p:pic>
        <p:nvPicPr>
          <p:cNvPr id="6" name="Picture 5" descr="A graph with red dots&#10;&#10;AI-generated content may be incorrect.">
            <a:extLst>
              <a:ext uri="{FF2B5EF4-FFF2-40B4-BE49-F238E27FC236}">
                <a16:creationId xmlns:a16="http://schemas.microsoft.com/office/drawing/2014/main" id="{9963A52C-6470-027D-6C27-719E109B7267}"/>
              </a:ext>
            </a:extLst>
          </p:cNvPr>
          <p:cNvPicPr>
            <a:picLocks noChangeAspect="1"/>
          </p:cNvPicPr>
          <p:nvPr/>
        </p:nvPicPr>
        <p:blipFill>
          <a:blip r:embed="rId5"/>
          <a:stretch>
            <a:fillRect/>
          </a:stretch>
        </p:blipFill>
        <p:spPr>
          <a:xfrm>
            <a:off x="931525" y="1504936"/>
            <a:ext cx="3081836" cy="2591168"/>
          </a:xfrm>
          <a:prstGeom prst="rect">
            <a:avLst/>
          </a:prstGeom>
        </p:spPr>
      </p:pic>
      <p:sp>
        <p:nvSpPr>
          <p:cNvPr id="2" name="TextBox 1">
            <a:extLst>
              <a:ext uri="{FF2B5EF4-FFF2-40B4-BE49-F238E27FC236}">
                <a16:creationId xmlns:a16="http://schemas.microsoft.com/office/drawing/2014/main" id="{D097670F-958D-8132-AF67-B7395921537E}"/>
              </a:ext>
            </a:extLst>
          </p:cNvPr>
          <p:cNvSpPr txBox="1"/>
          <p:nvPr/>
        </p:nvSpPr>
        <p:spPr>
          <a:xfrm>
            <a:off x="1212351" y="4341154"/>
            <a:ext cx="2705117" cy="307777"/>
          </a:xfrm>
          <a:prstGeom prst="rect">
            <a:avLst/>
          </a:prstGeom>
          <a:noFill/>
        </p:spPr>
        <p:txBody>
          <a:bodyPr wrap="square" rtlCol="0">
            <a:spAutoFit/>
          </a:bodyPr>
          <a:lstStyle/>
          <a:p>
            <a:r>
              <a:rPr lang="en-US"/>
              <a:t>Randomly sampling approach</a:t>
            </a:r>
          </a:p>
        </p:txBody>
      </p:sp>
      <p:sp>
        <p:nvSpPr>
          <p:cNvPr id="5" name="TextBox 4">
            <a:extLst>
              <a:ext uri="{FF2B5EF4-FFF2-40B4-BE49-F238E27FC236}">
                <a16:creationId xmlns:a16="http://schemas.microsoft.com/office/drawing/2014/main" id="{72716D4B-F309-1654-1B0B-FA296A5005E1}"/>
              </a:ext>
            </a:extLst>
          </p:cNvPr>
          <p:cNvSpPr txBox="1"/>
          <p:nvPr/>
        </p:nvSpPr>
        <p:spPr>
          <a:xfrm>
            <a:off x="5352459" y="4341154"/>
            <a:ext cx="2727298" cy="307777"/>
          </a:xfrm>
          <a:prstGeom prst="rect">
            <a:avLst/>
          </a:prstGeom>
          <a:noFill/>
        </p:spPr>
        <p:txBody>
          <a:bodyPr wrap="square" rtlCol="0">
            <a:spAutoFit/>
          </a:bodyPr>
          <a:lstStyle/>
          <a:p>
            <a:pPr algn="ctr"/>
            <a:r>
              <a:rPr lang="en-US"/>
              <a:t>Grided sampling approach</a:t>
            </a:r>
          </a:p>
        </p:txBody>
      </p:sp>
      <p:sp>
        <p:nvSpPr>
          <p:cNvPr id="7" name="Slide Number Placeholder 6">
            <a:extLst>
              <a:ext uri="{FF2B5EF4-FFF2-40B4-BE49-F238E27FC236}">
                <a16:creationId xmlns:a16="http://schemas.microsoft.com/office/drawing/2014/main" id="{3A41FCF9-E3C4-5A9F-6F70-6C283202EB2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10</a:t>
            </a:fld>
            <a:endParaRPr lang="en" sz="1000">
              <a:solidFill>
                <a:schemeClr val="dk2"/>
              </a:solidFill>
            </a:endParaRPr>
          </a:p>
        </p:txBody>
      </p:sp>
    </p:spTree>
    <p:extLst>
      <p:ext uri="{BB962C8B-B14F-4D97-AF65-F5344CB8AC3E}">
        <p14:creationId xmlns:p14="http://schemas.microsoft.com/office/powerpoint/2010/main" val="2117930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a:extLst>
            <a:ext uri="{FF2B5EF4-FFF2-40B4-BE49-F238E27FC236}">
              <a16:creationId xmlns:a16="http://schemas.microsoft.com/office/drawing/2014/main" id="{818794D5-1E6B-921D-1333-840EC52BBF4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45799A3-DA94-3AA9-5F92-EDB218229B46}"/>
              </a:ext>
            </a:extLst>
          </p:cNvPr>
          <p:cNvSpPr txBox="1"/>
          <p:nvPr/>
        </p:nvSpPr>
        <p:spPr>
          <a:xfrm>
            <a:off x="2074128" y="36464"/>
            <a:ext cx="6735337" cy="707886"/>
          </a:xfrm>
          <a:prstGeom prst="rect">
            <a:avLst/>
          </a:prstGeom>
          <a:noFill/>
        </p:spPr>
        <p:txBody>
          <a:bodyPr wrap="square" rtlCol="0">
            <a:spAutoFit/>
          </a:bodyPr>
          <a:lstStyle/>
          <a:p>
            <a:r>
              <a:rPr lang="en-US" sz="4000" dirty="0">
                <a:solidFill>
                  <a:schemeClr val="bg1"/>
                </a:solidFill>
              </a:rPr>
              <a:t>Cost Function</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EE9B957-A47A-B768-269D-C67983ADC260}"/>
                  </a:ext>
                </a:extLst>
              </p:cNvPr>
              <p:cNvSpPr txBox="1"/>
              <p:nvPr/>
            </p:nvSpPr>
            <p:spPr>
              <a:xfrm>
                <a:off x="1925091" y="1534524"/>
                <a:ext cx="5554496" cy="4145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𝐶</m:t>
                      </m:r>
                      <m:d>
                        <m:dPr>
                          <m:ctrlPr>
                            <a:rPr lang="en-US" sz="1800" i="1" smtClean="0">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𝑛</m:t>
                              </m:r>
                            </m:e>
                            <m:sub>
                              <m:r>
                                <a:rPr lang="en-US" sz="1800" i="1">
                                  <a:latin typeface="Cambria Math" panose="02040503050406030204" pitchFamily="18" charset="0"/>
                                </a:rPr>
                                <m:t>𝑖</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𝑛</m:t>
                              </m:r>
                            </m:e>
                            <m:sub>
                              <m:r>
                                <a:rPr lang="en-US" sz="1800" i="1">
                                  <a:latin typeface="Cambria Math" panose="02040503050406030204" pitchFamily="18" charset="0"/>
                                </a:rPr>
                                <m:t>𝑗</m:t>
                              </m:r>
                            </m:sub>
                          </m:sSub>
                        </m:e>
                      </m:d>
                      <m:r>
                        <a:rPr lang="en-US" sz="1800" i="1" smtClean="0">
                          <a:latin typeface="Cambria Math" panose="02040503050406030204" pitchFamily="18" charset="0"/>
                        </a:rPr>
                        <m:t>=</m:t>
                      </m:r>
                      <m:r>
                        <a:rPr lang="en-US" sz="1800" b="0" i="0" smtClean="0">
                          <a:latin typeface="Cambria Math" panose="02040503050406030204" pitchFamily="18" charset="0"/>
                        </a:rPr>
                        <m:t>(1+</m:t>
                      </m:r>
                      <m:r>
                        <m:rPr>
                          <m:sty m:val="p"/>
                        </m:rPr>
                        <a:rPr lang="en-US" sz="1800" b="0" i="0" smtClean="0">
                          <a:latin typeface="Cambria Math" panose="02040503050406030204" pitchFamily="18" charset="0"/>
                        </a:rPr>
                        <m:t>exp</m:t>
                      </m:r>
                      <m:d>
                        <m:dPr>
                          <m:ctrlPr>
                            <a:rPr lang="en-US" sz="1800" i="1">
                              <a:latin typeface="Cambria Math" panose="02040503050406030204" pitchFamily="18" charset="0"/>
                            </a:rPr>
                          </m:ctrlPr>
                        </m:dPr>
                        <m:e>
                          <m:r>
                            <a:rPr lang="el-GR" sz="1800" i="1">
                              <a:latin typeface="Cambria Math" panose="02040503050406030204" pitchFamily="18" charset="0"/>
                            </a:rPr>
                            <m:t>𝛼</m:t>
                          </m:r>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m:rPr>
                                  <m:sty m:val="p"/>
                                </m:rPr>
                                <a:rPr lang="el-GR" sz="1800" i="1">
                                  <a:latin typeface="Cambria Math" panose="02040503050406030204" pitchFamily="18" charset="0"/>
                                </a:rPr>
                                <m:t>Δ</m:t>
                              </m:r>
                            </m:e>
                            <m:sub>
                              <m:r>
                                <a:rPr lang="en-US" sz="1800" i="1">
                                  <a:latin typeface="Cambria Math" panose="02040503050406030204" pitchFamily="18" charset="0"/>
                                  <a:ea typeface="Cambria Math" panose="02040503050406030204" pitchFamily="18" charset="0"/>
                                </a:rPr>
                                <m:t>𝐴𝑙𝑡𝑖𝑡𝑢𝑑𝑒</m:t>
                              </m:r>
                            </m:sub>
                          </m:sSub>
                          <m:d>
                            <m:dPr>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𝑛</m:t>
                                  </m:r>
                                </m:e>
                                <m:sub>
                                  <m:r>
                                    <a:rPr lang="en-US" sz="1800" i="1">
                                      <a:latin typeface="Cambria Math" panose="02040503050406030204" pitchFamily="18" charset="0"/>
                                    </a:rPr>
                                    <m:t>𝑖</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𝑛</m:t>
                                  </m:r>
                                </m:e>
                                <m:sub>
                                  <m:r>
                                    <a:rPr lang="en-US" sz="1800" i="1">
                                      <a:latin typeface="Cambria Math" panose="02040503050406030204" pitchFamily="18" charset="0"/>
                                    </a:rPr>
                                    <m:t>𝑗</m:t>
                                  </m:r>
                                </m:sub>
                              </m:sSub>
                            </m:e>
                          </m:d>
                        </m:e>
                      </m:d>
                      <m:r>
                        <a:rPr lang="en-US" sz="1800" b="0" i="1" smtClean="0">
                          <a:latin typeface="Cambria Math" panose="02040503050406030204" pitchFamily="18" charset="0"/>
                        </a:rPr>
                        <m:t>)</m:t>
                      </m:r>
                      <m:r>
                        <a:rPr lang="en-US" sz="1800" dirty="0">
                          <a:latin typeface="Cambria Math" panose="02040503050406030204" pitchFamily="18" charset="0"/>
                          <a:ea typeface="Cambria Math" panose="02040503050406030204" pitchFamily="18" charset="0"/>
                        </a:rPr>
                        <m:t>∙</m:t>
                      </m:r>
                      <m:r>
                        <a:rPr lang="en-US" sz="1800" i="1">
                          <a:latin typeface="Cambria Math" panose="02040503050406030204" pitchFamily="18" charset="0"/>
                        </a:rPr>
                        <m:t>𝐷</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𝑛</m:t>
                          </m:r>
                        </m:e>
                        <m:sub>
                          <m:r>
                            <a:rPr lang="en-US" sz="1800" i="1">
                              <a:latin typeface="Cambria Math" panose="02040503050406030204" pitchFamily="18" charset="0"/>
                            </a:rPr>
                            <m:t>𝑖</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𝑛</m:t>
                          </m:r>
                        </m:e>
                        <m:sub>
                          <m:r>
                            <a:rPr lang="en-US" sz="1800" i="1">
                              <a:latin typeface="Cambria Math" panose="02040503050406030204" pitchFamily="18" charset="0"/>
                            </a:rPr>
                            <m:t>𝑗</m:t>
                          </m:r>
                        </m:sub>
                      </m:sSub>
                      <m:r>
                        <a:rPr lang="en-US" sz="1800" i="1">
                          <a:latin typeface="Cambria Math" panose="02040503050406030204" pitchFamily="18" charset="0"/>
                        </a:rPr>
                        <m:t>)</m:t>
                      </m:r>
                    </m:oMath>
                  </m:oMathPara>
                </a14:m>
                <a:endParaRPr lang="en-US" sz="1800"/>
              </a:p>
            </p:txBody>
          </p:sp>
        </mc:Choice>
        <mc:Fallback xmlns="">
          <p:sp>
            <p:nvSpPr>
              <p:cNvPr id="6" name="TextBox 5">
                <a:extLst>
                  <a:ext uri="{FF2B5EF4-FFF2-40B4-BE49-F238E27FC236}">
                    <a16:creationId xmlns:a16="http://schemas.microsoft.com/office/drawing/2014/main" id="{7EE9B957-A47A-B768-269D-C67983ADC260}"/>
                  </a:ext>
                </a:extLst>
              </p:cNvPr>
              <p:cNvSpPr txBox="1">
                <a:spLocks noRot="1" noChangeAspect="1" noMove="1" noResize="1" noEditPoints="1" noAdjustHandles="1" noChangeArrowheads="1" noChangeShapeType="1" noTextEdit="1"/>
              </p:cNvSpPr>
              <p:nvPr/>
            </p:nvSpPr>
            <p:spPr>
              <a:xfrm>
                <a:off x="1925091" y="1534524"/>
                <a:ext cx="5554496" cy="414537"/>
              </a:xfrm>
              <a:prstGeom prst="rect">
                <a:avLst/>
              </a:prstGeom>
              <a:blipFill>
                <a:blip r:embed="rId4"/>
                <a:stretch>
                  <a:fillRect b="-73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1A3761F-B5D7-838D-6B57-76CF41C229AA}"/>
                  </a:ext>
                </a:extLst>
              </p:cNvPr>
              <p:cNvSpPr txBox="1"/>
              <p:nvPr/>
            </p:nvSpPr>
            <p:spPr>
              <a:xfrm>
                <a:off x="800554" y="2410789"/>
                <a:ext cx="7103698" cy="2334998"/>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1800"/>
                  <a:t>C(.) is the actual cost associated with the edges between vertices</a:t>
                </a:r>
              </a:p>
              <a:p>
                <a:pPr marL="285750" indent="-285750">
                  <a:spcBef>
                    <a:spcPts val="600"/>
                  </a:spcBef>
                  <a:spcAft>
                    <a:spcPts val="600"/>
                  </a:spcAft>
                  <a:buFont typeface="Arial" panose="020B0604020202020204" pitchFamily="34" charset="0"/>
                  <a:buChar char="•"/>
                </a:pPr>
                <a14:m>
                  <m:oMath xmlns:m="http://schemas.openxmlformats.org/officeDocument/2006/math">
                    <m:sSub>
                      <m:sSubPr>
                        <m:ctrlPr>
                          <a:rPr lang="en-US" sz="1800" i="1" smtClean="0">
                            <a:latin typeface="Cambria Math" panose="02040503050406030204" pitchFamily="18" charset="0"/>
                            <a:ea typeface="Cambria Math" panose="02040503050406030204" pitchFamily="18" charset="0"/>
                          </a:rPr>
                        </m:ctrlPr>
                      </m:sSubPr>
                      <m:e>
                        <m:r>
                          <m:rPr>
                            <m:sty m:val="p"/>
                          </m:rPr>
                          <a:rPr lang="el-GR" sz="1800" i="1">
                            <a:latin typeface="Cambria Math" panose="02040503050406030204" pitchFamily="18" charset="0"/>
                          </a:rPr>
                          <m:t>Δ</m:t>
                        </m:r>
                      </m:e>
                      <m:sub>
                        <m:r>
                          <a:rPr lang="en-US" sz="1800" i="1">
                            <a:latin typeface="Cambria Math" panose="02040503050406030204" pitchFamily="18" charset="0"/>
                            <a:ea typeface="Cambria Math" panose="02040503050406030204" pitchFamily="18" charset="0"/>
                          </a:rPr>
                          <m:t>𝐴𝑙𝑡𝑖𝑡𝑢𝑑𝑒</m:t>
                        </m:r>
                      </m:sub>
                    </m:sSub>
                  </m:oMath>
                </a14:m>
                <a:r>
                  <a:rPr lang="en-US" sz="1800"/>
                  <a:t> is the difference in height.</a:t>
                </a:r>
              </a:p>
              <a:p>
                <a:pPr marL="285750" indent="-285750">
                  <a:spcBef>
                    <a:spcPts val="600"/>
                  </a:spcBef>
                  <a:spcAft>
                    <a:spcPts val="600"/>
                  </a:spcAft>
                  <a:buFont typeface="Arial" panose="020B0604020202020204" pitchFamily="34" charset="0"/>
                  <a:buChar char="•"/>
                </a:pPr>
                <a14:m>
                  <m:oMath xmlns:m="http://schemas.openxmlformats.org/officeDocument/2006/math">
                    <m:r>
                      <a:rPr lang="el-GR" sz="1800" i="1" smtClean="0">
                        <a:latin typeface="Cambria Math" panose="02040503050406030204" pitchFamily="18" charset="0"/>
                      </a:rPr>
                      <m:t>𝛼</m:t>
                    </m:r>
                  </m:oMath>
                </a14:m>
                <a:r>
                  <a:rPr lang="en-US" sz="1800"/>
                  <a:t> is the parameter that reflects energy’s importance in our optimal path.</a:t>
                </a:r>
              </a:p>
              <a:p>
                <a:pPr marL="285750" indent="-285750">
                  <a:spcBef>
                    <a:spcPts val="600"/>
                  </a:spcBef>
                  <a:spcAft>
                    <a:spcPts val="600"/>
                  </a:spcAft>
                  <a:buFont typeface="Arial" panose="020B0604020202020204" pitchFamily="34" charset="0"/>
                  <a:buChar char="•"/>
                </a:pPr>
                <a14:m>
                  <m:oMath xmlns:m="http://schemas.openxmlformats.org/officeDocument/2006/math">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𝑛</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𝑛</m:t>
                            </m:r>
                          </m:e>
                          <m:sub>
                            <m:r>
                              <a:rPr lang="en-US" sz="1800" b="0" i="1" smtClean="0">
                                <a:latin typeface="Cambria Math" panose="02040503050406030204" pitchFamily="18" charset="0"/>
                              </a:rPr>
                              <m:t>𝑗</m:t>
                            </m:r>
                          </m:sub>
                        </m:sSub>
                      </m:e>
                    </m:d>
                    <m:r>
                      <a:rPr lang="en-US" sz="1800" b="0" i="1" smtClean="0">
                        <a:latin typeface="Cambria Math" panose="02040503050406030204" pitchFamily="18" charset="0"/>
                      </a:rPr>
                      <m:t> </m:t>
                    </m:r>
                  </m:oMath>
                </a14:m>
                <a:r>
                  <a:rPr lang="en-US" sz="1800" b="0"/>
                  <a:t>is the norm of the vec</a:t>
                </a:r>
                <a:r>
                  <a:rPr lang="en-US" sz="1800"/>
                  <a:t>tor between notes or </a:t>
                </a:r>
                <a14:m>
                  <m:oMath xmlns:m="http://schemas.openxmlformats.org/officeDocument/2006/math">
                    <m:d>
                      <m:dPr>
                        <m:begChr m:val="‖"/>
                        <m:endChr m:val="‖"/>
                        <m:ctrlPr>
                          <a:rPr lang="en-US" sz="1800" i="1" smtClean="0">
                            <a:latin typeface="Cambria Math" panose="02040503050406030204" pitchFamily="18" charset="0"/>
                          </a:rPr>
                        </m:ctrlPr>
                      </m:dPr>
                      <m:e>
                        <m:r>
                          <a:rPr lang="en-US" sz="1800" b="0" i="1" smtClean="0">
                            <a:latin typeface="Cambria Math" panose="02040503050406030204" pitchFamily="18" charset="0"/>
                          </a:rPr>
                          <m:t>𝑣</m:t>
                        </m:r>
                      </m:e>
                    </m:d>
                    <m:r>
                      <a:rPr lang="en-US" sz="1800" b="0" i="1" smtClean="0">
                        <a:latin typeface="Cambria Math" panose="02040503050406030204" pitchFamily="18" charset="0"/>
                      </a:rPr>
                      <m:t>.</m:t>
                    </m:r>
                  </m:oMath>
                </a14:m>
                <a:endParaRPr lang="en-US" sz="1800" b="0"/>
              </a:p>
              <a:p>
                <a:endParaRPr lang="en-US" sz="1800"/>
              </a:p>
            </p:txBody>
          </p:sp>
        </mc:Choice>
        <mc:Fallback xmlns="">
          <p:sp>
            <p:nvSpPr>
              <p:cNvPr id="9" name="TextBox 8">
                <a:extLst>
                  <a:ext uri="{FF2B5EF4-FFF2-40B4-BE49-F238E27FC236}">
                    <a16:creationId xmlns:a16="http://schemas.microsoft.com/office/drawing/2014/main" id="{01A3761F-B5D7-838D-6B57-76CF41C229AA}"/>
                  </a:ext>
                </a:extLst>
              </p:cNvPr>
              <p:cNvSpPr txBox="1">
                <a:spLocks noRot="1" noChangeAspect="1" noMove="1" noResize="1" noEditPoints="1" noAdjustHandles="1" noChangeArrowheads="1" noChangeShapeType="1" noTextEdit="1"/>
              </p:cNvSpPr>
              <p:nvPr/>
            </p:nvSpPr>
            <p:spPr>
              <a:xfrm>
                <a:off x="800554" y="2410789"/>
                <a:ext cx="7103698" cy="2334998"/>
              </a:xfrm>
              <a:prstGeom prst="rect">
                <a:avLst/>
              </a:prstGeom>
              <a:blipFill>
                <a:blip r:embed="rId5"/>
                <a:stretch>
                  <a:fillRect l="-515" t="-1302" r="-515"/>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60F48696-8F08-3016-0EDD-61372B995CB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11</a:t>
            </a:fld>
            <a:endParaRPr lang="en" sz="1000">
              <a:solidFill>
                <a:schemeClr val="dk2"/>
              </a:solidFill>
            </a:endParaRPr>
          </a:p>
        </p:txBody>
      </p:sp>
    </p:spTree>
    <p:extLst>
      <p:ext uri="{BB962C8B-B14F-4D97-AF65-F5344CB8AC3E}">
        <p14:creationId xmlns:p14="http://schemas.microsoft.com/office/powerpoint/2010/main" val="1298494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a:extLst>
            <a:ext uri="{FF2B5EF4-FFF2-40B4-BE49-F238E27FC236}">
              <a16:creationId xmlns:a16="http://schemas.microsoft.com/office/drawing/2014/main" id="{C5ABD00E-9ED1-5FF1-8D5E-9F5D543BF9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BCCB37F-E1F3-4BB3-86D2-F739DAD9B44C}"/>
              </a:ext>
            </a:extLst>
          </p:cNvPr>
          <p:cNvSpPr txBox="1"/>
          <p:nvPr/>
        </p:nvSpPr>
        <p:spPr>
          <a:xfrm>
            <a:off x="2074128" y="36464"/>
            <a:ext cx="6735337" cy="707886"/>
          </a:xfrm>
          <a:prstGeom prst="rect">
            <a:avLst/>
          </a:prstGeom>
          <a:noFill/>
        </p:spPr>
        <p:txBody>
          <a:bodyPr wrap="square" rtlCol="0">
            <a:spAutoFit/>
          </a:bodyPr>
          <a:lstStyle/>
          <a:p>
            <a:r>
              <a:rPr lang="en-US" sz="4000" dirty="0">
                <a:solidFill>
                  <a:schemeClr val="bg1"/>
                </a:solidFill>
              </a:rPr>
              <a:t>Path planning algorithm</a:t>
            </a:r>
          </a:p>
        </p:txBody>
      </p:sp>
      <p:pic>
        <p:nvPicPr>
          <p:cNvPr id="4" name="Picture 3" descr="A diagram of a network&#10;&#10;AI-generated content may be incorrect.">
            <a:extLst>
              <a:ext uri="{FF2B5EF4-FFF2-40B4-BE49-F238E27FC236}">
                <a16:creationId xmlns:a16="http://schemas.microsoft.com/office/drawing/2014/main" id="{ED162EA3-D335-C094-CB63-075632C6170A}"/>
              </a:ext>
            </a:extLst>
          </p:cNvPr>
          <p:cNvPicPr>
            <a:picLocks noChangeAspect="1"/>
          </p:cNvPicPr>
          <p:nvPr/>
        </p:nvPicPr>
        <p:blipFill>
          <a:blip r:embed="rId4"/>
          <a:stretch>
            <a:fillRect/>
          </a:stretch>
        </p:blipFill>
        <p:spPr>
          <a:xfrm>
            <a:off x="407518" y="1580859"/>
            <a:ext cx="3047672" cy="3026798"/>
          </a:xfrm>
          <a:prstGeom prst="rect">
            <a:avLst/>
          </a:prstGeom>
        </p:spPr>
      </p:pic>
      <p:sp>
        <p:nvSpPr>
          <p:cNvPr id="5" name="TextBox 4">
            <a:extLst>
              <a:ext uri="{FF2B5EF4-FFF2-40B4-BE49-F238E27FC236}">
                <a16:creationId xmlns:a16="http://schemas.microsoft.com/office/drawing/2014/main" id="{03F95488-351F-F631-D875-7BF931124BDD}"/>
              </a:ext>
            </a:extLst>
          </p:cNvPr>
          <p:cNvSpPr txBox="1"/>
          <p:nvPr/>
        </p:nvSpPr>
        <p:spPr>
          <a:xfrm>
            <a:off x="407518" y="1117964"/>
            <a:ext cx="3513786" cy="369332"/>
          </a:xfrm>
          <a:prstGeom prst="rect">
            <a:avLst/>
          </a:prstGeom>
          <a:noFill/>
        </p:spPr>
        <p:txBody>
          <a:bodyPr wrap="square" rtlCol="0">
            <a:spAutoFit/>
          </a:bodyPr>
          <a:lstStyle/>
          <a:p>
            <a:r>
              <a:rPr lang="en-US" sz="1800" b="1"/>
              <a:t>A star algorithm illustration</a:t>
            </a:r>
          </a:p>
        </p:txBody>
      </p:sp>
      <p:sp>
        <p:nvSpPr>
          <p:cNvPr id="2" name="TextBox 1">
            <a:extLst>
              <a:ext uri="{FF2B5EF4-FFF2-40B4-BE49-F238E27FC236}">
                <a16:creationId xmlns:a16="http://schemas.microsoft.com/office/drawing/2014/main" id="{88CB8459-36E5-8767-7094-C005D439F39A}"/>
              </a:ext>
            </a:extLst>
          </p:cNvPr>
          <p:cNvSpPr txBox="1"/>
          <p:nvPr/>
        </p:nvSpPr>
        <p:spPr>
          <a:xfrm>
            <a:off x="3897331" y="2116262"/>
            <a:ext cx="5078858" cy="2139047"/>
          </a:xfrm>
          <a:prstGeom prst="rect">
            <a:avLst/>
          </a:prstGeom>
          <a:noFill/>
        </p:spPr>
        <p:txBody>
          <a:bodyPr wrap="square" rtlCol="0">
            <a:spAutoFit/>
          </a:bodyPr>
          <a:lstStyle/>
          <a:p>
            <a:pPr>
              <a:spcBef>
                <a:spcPts val="600"/>
              </a:spcBef>
              <a:spcAft>
                <a:spcPts val="600"/>
              </a:spcAft>
            </a:pPr>
            <a:r>
              <a:rPr lang="en-US" sz="1800"/>
              <a:t>A star employs Cost and Heuristic variables to find the optimal path:</a:t>
            </a:r>
          </a:p>
          <a:p>
            <a:pPr marL="285750" lvl="3" indent="-285750">
              <a:spcBef>
                <a:spcPts val="600"/>
              </a:spcBef>
              <a:spcAft>
                <a:spcPts val="600"/>
              </a:spcAft>
              <a:buFont typeface="Arial" panose="020B0604020202020204" pitchFamily="34" charset="0"/>
              <a:buChar char="•"/>
            </a:pPr>
            <a:r>
              <a:rPr lang="en-US" sz="1800"/>
              <a:t>Cost is the total cost to get to a specific note. </a:t>
            </a:r>
          </a:p>
          <a:p>
            <a:pPr marL="285750" lvl="5" indent="-285750">
              <a:spcBef>
                <a:spcPts val="600"/>
              </a:spcBef>
              <a:spcAft>
                <a:spcPts val="600"/>
              </a:spcAft>
              <a:buFont typeface="Arial" panose="020B0604020202020204" pitchFamily="34" charset="0"/>
              <a:buChar char="•"/>
            </a:pPr>
            <a:r>
              <a:rPr lang="en-US" sz="1800"/>
              <a:t>Heuristic how far it is in 2D using the distance function to  figure out</a:t>
            </a:r>
          </a:p>
          <a:p>
            <a:endParaRPr lang="en-US" sz="1800"/>
          </a:p>
        </p:txBody>
      </p:sp>
      <p:sp>
        <p:nvSpPr>
          <p:cNvPr id="6" name="Slide Number Placeholder 5">
            <a:extLst>
              <a:ext uri="{FF2B5EF4-FFF2-40B4-BE49-F238E27FC236}">
                <a16:creationId xmlns:a16="http://schemas.microsoft.com/office/drawing/2014/main" id="{4E5F63C1-6DA8-F0AA-1F16-949D966A58F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12</a:t>
            </a:fld>
            <a:endParaRPr lang="en" sz="1000">
              <a:solidFill>
                <a:schemeClr val="dk2"/>
              </a:solidFill>
            </a:endParaRPr>
          </a:p>
        </p:txBody>
      </p:sp>
    </p:spTree>
    <p:extLst>
      <p:ext uri="{BB962C8B-B14F-4D97-AF65-F5344CB8AC3E}">
        <p14:creationId xmlns:p14="http://schemas.microsoft.com/office/powerpoint/2010/main" val="1255859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a:extLst>
            <a:ext uri="{FF2B5EF4-FFF2-40B4-BE49-F238E27FC236}">
              <a16:creationId xmlns:a16="http://schemas.microsoft.com/office/drawing/2014/main" id="{E4B91FF8-0A1E-A51A-8034-8689B61AFD7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D42425-DB60-7691-F897-702B4BDDAE58}"/>
              </a:ext>
            </a:extLst>
          </p:cNvPr>
          <p:cNvSpPr txBox="1"/>
          <p:nvPr/>
        </p:nvSpPr>
        <p:spPr>
          <a:xfrm>
            <a:off x="2074128" y="36464"/>
            <a:ext cx="6735337" cy="707886"/>
          </a:xfrm>
          <a:prstGeom prst="rect">
            <a:avLst/>
          </a:prstGeom>
          <a:noFill/>
        </p:spPr>
        <p:txBody>
          <a:bodyPr wrap="square" rtlCol="0">
            <a:spAutoFit/>
          </a:bodyPr>
          <a:lstStyle/>
          <a:p>
            <a:r>
              <a:rPr lang="en-US" sz="4000">
                <a:solidFill>
                  <a:schemeClr val="bg1"/>
                </a:solidFill>
              </a:rPr>
              <a:t>Results</a:t>
            </a:r>
          </a:p>
        </p:txBody>
      </p:sp>
      <p:pic>
        <p:nvPicPr>
          <p:cNvPr id="4" name="Picture 3" descr="A comparison of a graph&#10;&#10;AI-generated content may be incorrect.">
            <a:extLst>
              <a:ext uri="{FF2B5EF4-FFF2-40B4-BE49-F238E27FC236}">
                <a16:creationId xmlns:a16="http://schemas.microsoft.com/office/drawing/2014/main" id="{1A13341E-7617-62AA-DF80-8DC536DA57E9}"/>
              </a:ext>
            </a:extLst>
          </p:cNvPr>
          <p:cNvPicPr>
            <a:picLocks noChangeAspect="1"/>
          </p:cNvPicPr>
          <p:nvPr/>
        </p:nvPicPr>
        <p:blipFill>
          <a:blip r:embed="rId4"/>
          <a:stretch>
            <a:fillRect/>
          </a:stretch>
        </p:blipFill>
        <p:spPr>
          <a:xfrm>
            <a:off x="4760215" y="1740567"/>
            <a:ext cx="3955696" cy="2134583"/>
          </a:xfrm>
          <a:prstGeom prst="rect">
            <a:avLst/>
          </a:prstGeom>
        </p:spPr>
      </p:pic>
      <p:pic>
        <p:nvPicPr>
          <p:cNvPr id="6" name="Picture 5" descr="A graph of a running graph&#10;&#10;AI-generated content may be incorrect.">
            <a:extLst>
              <a:ext uri="{FF2B5EF4-FFF2-40B4-BE49-F238E27FC236}">
                <a16:creationId xmlns:a16="http://schemas.microsoft.com/office/drawing/2014/main" id="{61B8E490-5DB7-22A8-E3B0-9E9E697EE2F1}"/>
              </a:ext>
            </a:extLst>
          </p:cNvPr>
          <p:cNvPicPr>
            <a:picLocks noChangeAspect="1"/>
          </p:cNvPicPr>
          <p:nvPr/>
        </p:nvPicPr>
        <p:blipFill>
          <a:blip r:embed="rId5"/>
          <a:stretch>
            <a:fillRect/>
          </a:stretch>
        </p:blipFill>
        <p:spPr>
          <a:xfrm>
            <a:off x="558229" y="1740567"/>
            <a:ext cx="3948701" cy="2148068"/>
          </a:xfrm>
          <a:prstGeom prst="rect">
            <a:avLst/>
          </a:prstGeom>
        </p:spPr>
      </p:pic>
      <p:sp>
        <p:nvSpPr>
          <p:cNvPr id="2" name="TextBox 1">
            <a:extLst>
              <a:ext uri="{FF2B5EF4-FFF2-40B4-BE49-F238E27FC236}">
                <a16:creationId xmlns:a16="http://schemas.microsoft.com/office/drawing/2014/main" id="{8B282C07-C28A-B1B9-89D3-DFBF4DA1C072}"/>
              </a:ext>
            </a:extLst>
          </p:cNvPr>
          <p:cNvSpPr txBox="1"/>
          <p:nvPr/>
        </p:nvSpPr>
        <p:spPr>
          <a:xfrm>
            <a:off x="2074128" y="1146162"/>
            <a:ext cx="5256943" cy="307777"/>
          </a:xfrm>
          <a:prstGeom prst="rect">
            <a:avLst/>
          </a:prstGeom>
          <a:noFill/>
        </p:spPr>
        <p:txBody>
          <a:bodyPr wrap="square" rtlCol="0">
            <a:spAutoFit/>
          </a:bodyPr>
          <a:lstStyle/>
          <a:p>
            <a:r>
              <a:rPr lang="en-US" b="1"/>
              <a:t>Performance comparison of the two sampling approaches</a:t>
            </a:r>
          </a:p>
        </p:txBody>
      </p:sp>
      <p:sp>
        <p:nvSpPr>
          <p:cNvPr id="5" name="TextBox 4">
            <a:extLst>
              <a:ext uri="{FF2B5EF4-FFF2-40B4-BE49-F238E27FC236}">
                <a16:creationId xmlns:a16="http://schemas.microsoft.com/office/drawing/2014/main" id="{7657706B-7933-CFFA-63D8-13DE11E6BDB9}"/>
              </a:ext>
            </a:extLst>
          </p:cNvPr>
          <p:cNvSpPr txBox="1"/>
          <p:nvPr/>
        </p:nvSpPr>
        <p:spPr>
          <a:xfrm>
            <a:off x="972620" y="4149045"/>
            <a:ext cx="3565132" cy="307777"/>
          </a:xfrm>
          <a:prstGeom prst="rect">
            <a:avLst/>
          </a:prstGeom>
          <a:noFill/>
        </p:spPr>
        <p:txBody>
          <a:bodyPr wrap="square" rtlCol="0">
            <a:spAutoFit/>
          </a:bodyPr>
          <a:lstStyle/>
          <a:p>
            <a:r>
              <a:rPr lang="en-US"/>
              <a:t>Random sampling performance results</a:t>
            </a:r>
          </a:p>
        </p:txBody>
      </p:sp>
      <p:sp>
        <p:nvSpPr>
          <p:cNvPr id="7" name="TextBox 6">
            <a:extLst>
              <a:ext uri="{FF2B5EF4-FFF2-40B4-BE49-F238E27FC236}">
                <a16:creationId xmlns:a16="http://schemas.microsoft.com/office/drawing/2014/main" id="{250FDFBF-745F-8B80-4B0B-AAF82BE406A7}"/>
              </a:ext>
            </a:extLst>
          </p:cNvPr>
          <p:cNvSpPr txBox="1"/>
          <p:nvPr/>
        </p:nvSpPr>
        <p:spPr>
          <a:xfrm>
            <a:off x="5150779" y="4149045"/>
            <a:ext cx="3565132" cy="307777"/>
          </a:xfrm>
          <a:prstGeom prst="rect">
            <a:avLst/>
          </a:prstGeom>
          <a:noFill/>
        </p:spPr>
        <p:txBody>
          <a:bodyPr wrap="square" rtlCol="0">
            <a:spAutoFit/>
          </a:bodyPr>
          <a:lstStyle/>
          <a:p>
            <a:r>
              <a:rPr lang="en-US"/>
              <a:t>Gridded sampling performance results</a:t>
            </a:r>
          </a:p>
        </p:txBody>
      </p:sp>
      <p:sp>
        <p:nvSpPr>
          <p:cNvPr id="8" name="Slide Number Placeholder 7">
            <a:extLst>
              <a:ext uri="{FF2B5EF4-FFF2-40B4-BE49-F238E27FC236}">
                <a16:creationId xmlns:a16="http://schemas.microsoft.com/office/drawing/2014/main" id="{23F7A6E7-DFDC-EEAE-2E20-3B88CA560A3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sz="1000">
              <a:solidFill>
                <a:schemeClr val="dk2"/>
              </a:solidFill>
            </a:endParaRPr>
          </a:p>
        </p:txBody>
      </p:sp>
    </p:spTree>
    <p:extLst>
      <p:ext uri="{BB962C8B-B14F-4D97-AF65-F5344CB8AC3E}">
        <p14:creationId xmlns:p14="http://schemas.microsoft.com/office/powerpoint/2010/main" val="4276373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a:extLst>
            <a:ext uri="{FF2B5EF4-FFF2-40B4-BE49-F238E27FC236}">
              <a16:creationId xmlns:a16="http://schemas.microsoft.com/office/drawing/2014/main" id="{7684E06E-B62F-853E-61AC-3B5F7EA1EA5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6C3B791-6F6B-FD71-46B0-636B8A2368F4}"/>
              </a:ext>
            </a:extLst>
          </p:cNvPr>
          <p:cNvSpPr txBox="1"/>
          <p:nvPr/>
        </p:nvSpPr>
        <p:spPr>
          <a:xfrm>
            <a:off x="2074128" y="36464"/>
            <a:ext cx="6735337" cy="707886"/>
          </a:xfrm>
          <a:prstGeom prst="rect">
            <a:avLst/>
          </a:prstGeom>
          <a:noFill/>
        </p:spPr>
        <p:txBody>
          <a:bodyPr wrap="square" rtlCol="0">
            <a:spAutoFit/>
          </a:bodyPr>
          <a:lstStyle/>
          <a:p>
            <a:r>
              <a:rPr lang="en-US" sz="4000">
                <a:solidFill>
                  <a:schemeClr val="bg1"/>
                </a:solidFill>
              </a:rPr>
              <a:t>Results</a:t>
            </a:r>
          </a:p>
        </p:txBody>
      </p:sp>
      <p:sp>
        <p:nvSpPr>
          <p:cNvPr id="5" name="TextBox 4">
            <a:extLst>
              <a:ext uri="{FF2B5EF4-FFF2-40B4-BE49-F238E27FC236}">
                <a16:creationId xmlns:a16="http://schemas.microsoft.com/office/drawing/2014/main" id="{46573703-A6A7-7E4B-DC68-54B0BED4781C}"/>
              </a:ext>
            </a:extLst>
          </p:cNvPr>
          <p:cNvSpPr txBox="1"/>
          <p:nvPr/>
        </p:nvSpPr>
        <p:spPr>
          <a:xfrm>
            <a:off x="794535" y="4223181"/>
            <a:ext cx="3565132" cy="646331"/>
          </a:xfrm>
          <a:prstGeom prst="rect">
            <a:avLst/>
          </a:prstGeom>
          <a:noFill/>
        </p:spPr>
        <p:txBody>
          <a:bodyPr wrap="square" rtlCol="0">
            <a:spAutoFit/>
          </a:bodyPr>
          <a:lstStyle/>
          <a:p>
            <a:r>
              <a:rPr lang="en-US" sz="1800">
                <a:latin typeface="+mj-lt"/>
              </a:rPr>
              <a:t>Pathfinding result for 2D distance</a:t>
            </a:r>
            <a:r>
              <a:rPr lang="en-US" sz="1800">
                <a:latin typeface="+mj-lt"/>
                <a:cs typeface="Times New Roman" panose="02020603050405020304" pitchFamily="18" charset="0"/>
              </a:rPr>
              <a:t> </a:t>
            </a:r>
            <a:r>
              <a:rPr lang="en-US" sz="1800">
                <a:latin typeface="+mj-lt"/>
              </a:rPr>
              <a:t>	</a:t>
            </a:r>
          </a:p>
        </p:txBody>
      </p:sp>
      <p:sp>
        <p:nvSpPr>
          <p:cNvPr id="7" name="TextBox 6">
            <a:extLst>
              <a:ext uri="{FF2B5EF4-FFF2-40B4-BE49-F238E27FC236}">
                <a16:creationId xmlns:a16="http://schemas.microsoft.com/office/drawing/2014/main" id="{62FF6B18-A070-242C-2172-307D925F5266}"/>
              </a:ext>
            </a:extLst>
          </p:cNvPr>
          <p:cNvSpPr txBox="1"/>
          <p:nvPr/>
        </p:nvSpPr>
        <p:spPr>
          <a:xfrm>
            <a:off x="4976436" y="4223181"/>
            <a:ext cx="3730049" cy="646331"/>
          </a:xfrm>
          <a:prstGeom prst="rect">
            <a:avLst/>
          </a:prstGeom>
          <a:noFill/>
        </p:spPr>
        <p:txBody>
          <a:bodyPr wrap="square" rtlCol="0">
            <a:spAutoFit/>
          </a:bodyPr>
          <a:lstStyle/>
          <a:p>
            <a:pPr algn="ctr"/>
            <a:r>
              <a:rPr lang="en-US" sz="1800">
                <a:latin typeface="+mj-lt"/>
              </a:rPr>
              <a:t>Pathfinding results with </a:t>
            </a:r>
            <a:r>
              <a:rPr lang="en-US" sz="1800">
                <a:latin typeface="+mj-lt"/>
                <a:cs typeface="Times New Roman" panose="02020603050405020304" pitchFamily="18" charset="0"/>
              </a:rPr>
              <a:t>3D energy optimal </a:t>
            </a:r>
            <a:r>
              <a:rPr lang="en-US" sz="1800">
                <a:latin typeface="+mj-lt"/>
              </a:rPr>
              <a:t> </a:t>
            </a:r>
          </a:p>
        </p:txBody>
      </p:sp>
      <p:pic>
        <p:nvPicPr>
          <p:cNvPr id="9" name="Picture 8">
            <a:extLst>
              <a:ext uri="{FF2B5EF4-FFF2-40B4-BE49-F238E27FC236}">
                <a16:creationId xmlns:a16="http://schemas.microsoft.com/office/drawing/2014/main" id="{0A30CABE-420C-E8E0-6C13-92624DA6FDE3}"/>
              </a:ext>
            </a:extLst>
          </p:cNvPr>
          <p:cNvPicPr>
            <a:picLocks noChangeAspect="1"/>
          </p:cNvPicPr>
          <p:nvPr/>
        </p:nvPicPr>
        <p:blipFill>
          <a:blip r:embed="rId4"/>
          <a:stretch>
            <a:fillRect/>
          </a:stretch>
        </p:blipFill>
        <p:spPr>
          <a:xfrm>
            <a:off x="588397" y="1164230"/>
            <a:ext cx="3771270" cy="2861108"/>
          </a:xfrm>
          <a:prstGeom prst="rect">
            <a:avLst/>
          </a:prstGeom>
        </p:spPr>
      </p:pic>
      <p:pic>
        <p:nvPicPr>
          <p:cNvPr id="11" name="Picture 10">
            <a:extLst>
              <a:ext uri="{FF2B5EF4-FFF2-40B4-BE49-F238E27FC236}">
                <a16:creationId xmlns:a16="http://schemas.microsoft.com/office/drawing/2014/main" id="{DCF36F3B-A9DD-93B8-C75B-5414991369E4}"/>
              </a:ext>
            </a:extLst>
          </p:cNvPr>
          <p:cNvPicPr>
            <a:picLocks noChangeAspect="1"/>
          </p:cNvPicPr>
          <p:nvPr/>
        </p:nvPicPr>
        <p:blipFill>
          <a:blip r:embed="rId5"/>
          <a:stretch>
            <a:fillRect/>
          </a:stretch>
        </p:blipFill>
        <p:spPr>
          <a:xfrm>
            <a:off x="4702599" y="1081593"/>
            <a:ext cx="3730049" cy="2980314"/>
          </a:xfrm>
          <a:prstGeom prst="rect">
            <a:avLst/>
          </a:prstGeom>
        </p:spPr>
      </p:pic>
      <p:sp>
        <p:nvSpPr>
          <p:cNvPr id="2" name="Slide Number Placeholder 1">
            <a:extLst>
              <a:ext uri="{FF2B5EF4-FFF2-40B4-BE49-F238E27FC236}">
                <a16:creationId xmlns:a16="http://schemas.microsoft.com/office/drawing/2014/main" id="{D628F054-B7E3-6779-EA83-2D8C3353018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sz="1000">
              <a:solidFill>
                <a:schemeClr val="dk2"/>
              </a:solidFill>
            </a:endParaRPr>
          </a:p>
        </p:txBody>
      </p:sp>
    </p:spTree>
    <p:extLst>
      <p:ext uri="{BB962C8B-B14F-4D97-AF65-F5344CB8AC3E}">
        <p14:creationId xmlns:p14="http://schemas.microsoft.com/office/powerpoint/2010/main" val="2127749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a:extLst>
            <a:ext uri="{FF2B5EF4-FFF2-40B4-BE49-F238E27FC236}">
              <a16:creationId xmlns:a16="http://schemas.microsoft.com/office/drawing/2014/main" id="{6C5B3383-B92D-2FE3-FB8A-7761DD6F31C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65F947A-81AE-013A-FB0C-0E6FCB03C624}"/>
              </a:ext>
            </a:extLst>
          </p:cNvPr>
          <p:cNvSpPr txBox="1"/>
          <p:nvPr/>
        </p:nvSpPr>
        <p:spPr>
          <a:xfrm>
            <a:off x="2074128" y="36464"/>
            <a:ext cx="6735337" cy="707886"/>
          </a:xfrm>
          <a:prstGeom prst="rect">
            <a:avLst/>
          </a:prstGeom>
          <a:noFill/>
        </p:spPr>
        <p:txBody>
          <a:bodyPr wrap="square" rtlCol="0">
            <a:spAutoFit/>
          </a:bodyPr>
          <a:lstStyle/>
          <a:p>
            <a:r>
              <a:rPr lang="en-US" sz="4000" dirty="0">
                <a:solidFill>
                  <a:schemeClr val="bg1"/>
                </a:solidFill>
              </a:rPr>
              <a:t>Conclusion and Future work</a:t>
            </a:r>
          </a:p>
        </p:txBody>
      </p:sp>
      <p:sp>
        <p:nvSpPr>
          <p:cNvPr id="5" name="Rectangle 2">
            <a:extLst>
              <a:ext uri="{FF2B5EF4-FFF2-40B4-BE49-F238E27FC236}">
                <a16:creationId xmlns:a16="http://schemas.microsoft.com/office/drawing/2014/main" id="{8545505C-8469-9BDD-395C-A4FB57BB5F26}"/>
              </a:ext>
            </a:extLst>
          </p:cNvPr>
          <p:cNvSpPr>
            <a:spLocks noChangeArrowheads="1"/>
          </p:cNvSpPr>
          <p:nvPr/>
        </p:nvSpPr>
        <p:spPr bwMode="auto">
          <a:xfrm>
            <a:off x="1116457" y="2774372"/>
            <a:ext cx="702752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1" indent="-285750" eaLnBrk="0" fontAlgn="base" hangingPunct="0">
              <a:spcBef>
                <a:spcPts val="600"/>
              </a:spcBef>
              <a:spcAft>
                <a:spcPts val="600"/>
              </a:spcAft>
              <a:buClrTx/>
              <a:buFont typeface="Wingdings" panose="05000000000000000000" pitchFamily="2" charset="2"/>
              <a:buChar char="q"/>
            </a:pPr>
            <a:r>
              <a:rPr kumimoji="0" lang="en-US" altLang="en-US" sz="1800" b="0" i="0" u="none" strike="noStrike" cap="none" normalizeH="0" baseline="0" dirty="0">
                <a:ln>
                  <a:noFill/>
                </a:ln>
                <a:solidFill>
                  <a:schemeClr val="tx1"/>
                </a:solidFill>
                <a:effectLst/>
                <a:latin typeface="Arial" panose="020B0604020202020204" pitchFamily="34" charset="0"/>
              </a:rPr>
              <a:t>Future work will </a:t>
            </a:r>
            <a:r>
              <a:rPr kumimoji="0" lang="en-US" altLang="en-US" sz="1800" b="0" i="0" u="none" strike="noStrike" cap="none" normalizeH="0" baseline="0">
                <a:ln>
                  <a:noFill/>
                </a:ln>
                <a:solidFill>
                  <a:schemeClr val="tx1"/>
                </a:solidFill>
                <a:effectLst/>
                <a:latin typeface="Arial" panose="020B0604020202020204" pitchFamily="34" charset="0"/>
              </a:rPr>
              <a:t>involve integrating </a:t>
            </a:r>
            <a:r>
              <a:rPr kumimoji="0" lang="en-US" altLang="en-US" sz="1800" b="0" i="0" u="none" strike="noStrike" cap="none" normalizeH="0" baseline="0" dirty="0">
                <a:ln>
                  <a:noFill/>
                </a:ln>
                <a:solidFill>
                  <a:schemeClr val="tx1"/>
                </a:solidFill>
                <a:effectLst/>
                <a:latin typeface="Arial" panose="020B0604020202020204" pitchFamily="34" charset="0"/>
              </a:rPr>
              <a:t>additional sensors like IMU and LiDAR to improve map accuracy.</a:t>
            </a: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The goal is for the robot to autonomously perform mapping and path-planning in real-time.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E7CFB901-EA34-F4DB-608D-42D46EC1DE67}"/>
              </a:ext>
            </a:extLst>
          </p:cNvPr>
          <p:cNvSpPr txBox="1"/>
          <p:nvPr/>
        </p:nvSpPr>
        <p:spPr>
          <a:xfrm>
            <a:off x="1082211" y="1418669"/>
            <a:ext cx="7096017" cy="923330"/>
          </a:xfrm>
          <a:prstGeom prst="rect">
            <a:avLst/>
          </a:prstGeom>
          <a:noFill/>
        </p:spPr>
        <p:txBody>
          <a:bodyPr wrap="square">
            <a:spAutoFit/>
          </a:bodyPr>
          <a:lstStyle/>
          <a:p>
            <a:pPr marL="285750" lvl="1" indent="-285750" eaLnBrk="0" fontAlgn="base" hangingPunct="0">
              <a:spcBef>
                <a:spcPts val="600"/>
              </a:spcBef>
              <a:spcAft>
                <a:spcPts val="600"/>
              </a:spcAft>
              <a:buClrTx/>
              <a:buFont typeface="Wingdings" panose="05000000000000000000" pitchFamily="2" charset="2"/>
              <a:buChar char="q"/>
            </a:pPr>
            <a:r>
              <a:rPr kumimoji="0" lang="en-US" altLang="en-US" sz="1800" b="0" i="0" u="none" strike="noStrike" cap="none" normalizeH="0" baseline="0">
                <a:ln>
                  <a:noFill/>
                </a:ln>
                <a:solidFill>
                  <a:schemeClr val="tx1"/>
                </a:solidFill>
                <a:effectLst/>
                <a:latin typeface="Arial" panose="020B0604020202020204" pitchFamily="34" charset="0"/>
              </a:rPr>
              <a:t>Conclusion: The optimized data reduction enables 3D terrain mapping for the robot, enhancing efficiency and lengthening battery life.</a:t>
            </a:r>
          </a:p>
        </p:txBody>
      </p:sp>
      <p:sp>
        <p:nvSpPr>
          <p:cNvPr id="2" name="Slide Number Placeholder 1">
            <a:extLst>
              <a:ext uri="{FF2B5EF4-FFF2-40B4-BE49-F238E27FC236}">
                <a16:creationId xmlns:a16="http://schemas.microsoft.com/office/drawing/2014/main" id="{B06BBBB5-B879-352D-3AD3-B9B5FB5EEA0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sz="1000">
              <a:solidFill>
                <a:schemeClr val="dk2"/>
              </a:solidFill>
            </a:endParaRPr>
          </a:p>
        </p:txBody>
      </p:sp>
    </p:spTree>
    <p:extLst>
      <p:ext uri="{BB962C8B-B14F-4D97-AF65-F5344CB8AC3E}">
        <p14:creationId xmlns:p14="http://schemas.microsoft.com/office/powerpoint/2010/main" val="3695956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4"/>
          <p:cNvSpPr txBox="1"/>
          <p:nvPr/>
        </p:nvSpPr>
        <p:spPr>
          <a:xfrm>
            <a:off x="1605776" y="2012234"/>
            <a:ext cx="6088566" cy="111903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4000" b="0" i="0" u="none" strike="noStrike" cap="none" dirty="0">
                <a:solidFill>
                  <a:srgbClr val="000000"/>
                </a:solidFill>
                <a:latin typeface="Arial"/>
                <a:ea typeface="Arial"/>
                <a:cs typeface="Arial"/>
                <a:sym typeface="Arial"/>
              </a:rPr>
              <a:t>Thank you for listening</a:t>
            </a: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93A54C2E-7772-B178-6F74-EA808ECE4C2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16</a:t>
            </a:fld>
            <a:endParaRPr lang="en" sz="10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E1B3C0-2439-15C7-6B6F-C338616485F1}"/>
              </a:ext>
            </a:extLst>
          </p:cNvPr>
          <p:cNvSpPr>
            <a:spLocks noGrp="1"/>
          </p:cNvSpPr>
          <p:nvPr>
            <p:ph type="body" idx="1"/>
          </p:nvPr>
        </p:nvSpPr>
        <p:spPr>
          <a:xfrm>
            <a:off x="349372" y="546301"/>
            <a:ext cx="8520600" cy="3416400"/>
          </a:xfrm>
        </p:spPr>
        <p:txBody>
          <a:bodyPr/>
          <a:lstStyle/>
          <a:p>
            <a:pPr marL="114300" indent="0" algn="ctr">
              <a:buNone/>
            </a:pPr>
            <a:r>
              <a:rPr lang="en-US" b="1">
                <a:solidFill>
                  <a:schemeClr val="tx1"/>
                </a:solidFill>
              </a:rPr>
              <a:t>References</a:t>
            </a:r>
          </a:p>
          <a:p>
            <a:pPr marL="114300" indent="0" algn="ctr">
              <a:buNone/>
            </a:pPr>
            <a:endParaRPr lang="en-US" b="1">
              <a:solidFill>
                <a:schemeClr val="tx1"/>
              </a:solidFill>
            </a:endParaRPr>
          </a:p>
          <a:p>
            <a:pPr>
              <a:buFont typeface="+mj-lt"/>
              <a:buAutoNum type="arabicPeriod"/>
            </a:pPr>
            <a:r>
              <a:rPr lang="en-US">
                <a:solidFill>
                  <a:schemeClr val="tx1"/>
                </a:solidFill>
              </a:rPr>
              <a:t>Kindermann, Philipp. "Lecture 08: Delaunay Triangulation Part I: Height Interpolation." </a:t>
            </a:r>
            <a:r>
              <a:rPr lang="en-US" i="1">
                <a:solidFill>
                  <a:schemeClr val="tx1"/>
                </a:solidFill>
              </a:rPr>
              <a:t>YouTube</a:t>
            </a:r>
            <a:r>
              <a:rPr lang="en-US">
                <a:solidFill>
                  <a:schemeClr val="tx1"/>
                </a:solidFill>
              </a:rPr>
              <a:t>, uploaded by Philipp Kindermann, 26 June 2020, </a:t>
            </a:r>
            <a:r>
              <a:rPr lang="en-US">
                <a:solidFill>
                  <a:schemeClr val="tx1"/>
                </a:solidFill>
                <a:hlinkClick r:id="rId2">
                  <a:extLst>
                    <a:ext uri="{A12FA001-AC4F-418D-AE19-62706E023703}">
                      <ahyp:hlinkClr xmlns:ahyp="http://schemas.microsoft.com/office/drawing/2018/hyperlinkcolor" val="tx"/>
                    </a:ext>
                  </a:extLst>
                </a:hlinkClick>
              </a:rPr>
              <a:t>https://www.youtube.com/watch?v=6UsdvbiJx54</a:t>
            </a:r>
            <a:r>
              <a:rPr lang="en-US">
                <a:solidFill>
                  <a:schemeClr val="tx1"/>
                </a:solidFill>
              </a:rPr>
              <a:t>.</a:t>
            </a:r>
          </a:p>
          <a:p>
            <a:pPr>
              <a:buFont typeface="+mj-lt"/>
              <a:buAutoNum type="arabicPeriod"/>
            </a:pPr>
            <a:r>
              <a:rPr lang="en-US" err="1">
                <a:solidFill>
                  <a:schemeClr val="tx1"/>
                </a:solidFill>
              </a:rPr>
              <a:t>Berrut</a:t>
            </a:r>
            <a:r>
              <a:rPr lang="en-US">
                <a:solidFill>
                  <a:schemeClr val="tx1"/>
                </a:solidFill>
              </a:rPr>
              <a:t>, J.-P., and Trefethen, L. N., “Barycentric Lagrange Interpolation,” SIAM Review, Vol. 46, No. 3, 2004, pp. 501–517.</a:t>
            </a:r>
            <a:r>
              <a:rPr lang="en-US">
                <a:solidFill>
                  <a:schemeClr val="tx1"/>
                </a:solidFill>
                <a:hlinkClick r:id="rId3"/>
              </a:rPr>
              <a:t>https://doi.org/10.1137/S0036144502417715</a:t>
            </a:r>
            <a:r>
              <a:rPr lang="en-US">
                <a:solidFill>
                  <a:schemeClr val="tx1"/>
                </a:solidFill>
              </a:rPr>
              <a:t>.</a:t>
            </a:r>
          </a:p>
          <a:p>
            <a:pPr>
              <a:buFont typeface="+mj-lt"/>
              <a:buAutoNum type="arabicPeriod"/>
            </a:pPr>
            <a:r>
              <a:rPr lang="en-US" b="0" i="0">
                <a:solidFill>
                  <a:srgbClr val="222222"/>
                </a:solidFill>
                <a:effectLst/>
                <a:latin typeface="Arial" panose="020B0604020202020204" pitchFamily="34" charset="0"/>
              </a:rPr>
              <a:t>Klein, Georges. "Applications of linear barycentric rational interpolation." (2012). </a:t>
            </a:r>
            <a:r>
              <a:rPr lang="en-US" b="0" i="0">
                <a:solidFill>
                  <a:srgbClr val="222222"/>
                </a:solidFill>
                <a:effectLst/>
                <a:latin typeface="Arial" panose="020B0604020202020204" pitchFamily="34" charset="0"/>
                <a:hlinkClick r:id="rId4"/>
              </a:rPr>
              <a:t>https://folia.unifr.ch/documents/302781/files/KleinG.pdf</a:t>
            </a:r>
            <a:endParaRPr lang="en-US">
              <a:solidFill>
                <a:schemeClr val="tx1"/>
              </a:solidFill>
            </a:endParaRPr>
          </a:p>
          <a:p>
            <a:pPr>
              <a:buFont typeface="+mj-lt"/>
              <a:buAutoNum type="arabicPeriod"/>
            </a:pPr>
            <a:endParaRPr lang="en-US">
              <a:solidFill>
                <a:schemeClr val="tx1"/>
              </a:solidFill>
            </a:endParaRPr>
          </a:p>
          <a:p>
            <a:pPr>
              <a:buFont typeface="+mj-lt"/>
              <a:buAutoNum type="arabicPeriod"/>
            </a:pPr>
            <a:endParaRPr lang="en-US"/>
          </a:p>
        </p:txBody>
      </p:sp>
      <p:sp>
        <p:nvSpPr>
          <p:cNvPr id="2" name="Slide Number Placeholder 1">
            <a:extLst>
              <a:ext uri="{FF2B5EF4-FFF2-40B4-BE49-F238E27FC236}">
                <a16:creationId xmlns:a16="http://schemas.microsoft.com/office/drawing/2014/main" id="{3948B75C-5F1B-54E1-B9B2-0188155AF2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Tree>
    <p:extLst>
      <p:ext uri="{BB962C8B-B14F-4D97-AF65-F5344CB8AC3E}">
        <p14:creationId xmlns:p14="http://schemas.microsoft.com/office/powerpoint/2010/main" val="1755307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
        <p:nvSpPr>
          <p:cNvPr id="2" name="TextBox 1">
            <a:extLst>
              <a:ext uri="{FF2B5EF4-FFF2-40B4-BE49-F238E27FC236}">
                <a16:creationId xmlns:a16="http://schemas.microsoft.com/office/drawing/2014/main" id="{0B5BC40B-6598-C0D6-0D2F-AA77831DEAEB}"/>
              </a:ext>
            </a:extLst>
          </p:cNvPr>
          <p:cNvSpPr txBox="1"/>
          <p:nvPr/>
        </p:nvSpPr>
        <p:spPr>
          <a:xfrm>
            <a:off x="2193073" y="52039"/>
            <a:ext cx="6735337" cy="707886"/>
          </a:xfrm>
          <a:prstGeom prst="rect">
            <a:avLst/>
          </a:prstGeom>
          <a:noFill/>
        </p:spPr>
        <p:txBody>
          <a:bodyPr wrap="square" rtlCol="0">
            <a:spAutoFit/>
          </a:bodyPr>
          <a:lstStyle/>
          <a:p>
            <a:r>
              <a:rPr lang="en-US" sz="4000" dirty="0">
                <a:solidFill>
                  <a:schemeClr val="bg1"/>
                </a:solidFill>
              </a:rPr>
              <a:t>Introduction &amp; Motivation</a:t>
            </a:r>
          </a:p>
        </p:txBody>
      </p:sp>
      <p:pic>
        <p:nvPicPr>
          <p:cNvPr id="4" name="Picture 3" descr="A robot on a rocky surface&#10;&#10;AI-generated content may be incorrect.">
            <a:extLst>
              <a:ext uri="{FF2B5EF4-FFF2-40B4-BE49-F238E27FC236}">
                <a16:creationId xmlns:a16="http://schemas.microsoft.com/office/drawing/2014/main" id="{FF8E8786-8F76-5E69-5F4F-0ED1912C6CAB}"/>
              </a:ext>
            </a:extLst>
          </p:cNvPr>
          <p:cNvPicPr>
            <a:picLocks noChangeAspect="1"/>
          </p:cNvPicPr>
          <p:nvPr/>
        </p:nvPicPr>
        <p:blipFill>
          <a:blip r:embed="rId4"/>
          <a:stretch>
            <a:fillRect/>
          </a:stretch>
        </p:blipFill>
        <p:spPr>
          <a:xfrm>
            <a:off x="1149275" y="2674606"/>
            <a:ext cx="2730654" cy="1886102"/>
          </a:xfrm>
          <a:prstGeom prst="rect">
            <a:avLst/>
          </a:prstGeom>
        </p:spPr>
      </p:pic>
      <p:sp>
        <p:nvSpPr>
          <p:cNvPr id="3" name="TextBox 2">
            <a:extLst>
              <a:ext uri="{FF2B5EF4-FFF2-40B4-BE49-F238E27FC236}">
                <a16:creationId xmlns:a16="http://schemas.microsoft.com/office/drawing/2014/main" id="{C3BF9E53-758B-DA6C-1B70-2DB51E252A7C}"/>
              </a:ext>
            </a:extLst>
          </p:cNvPr>
          <p:cNvSpPr txBox="1"/>
          <p:nvPr/>
        </p:nvSpPr>
        <p:spPr>
          <a:xfrm>
            <a:off x="164387" y="839021"/>
            <a:ext cx="8647415" cy="2262158"/>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1800"/>
              <a:t>Autonomous ground vehicles (AGVs) are extensively employed in exploration tasks, such as planetary surface analysis, mine detection, and other remote environments.</a:t>
            </a:r>
          </a:p>
          <a:p>
            <a:pPr marL="285750" indent="-285750">
              <a:spcBef>
                <a:spcPts val="600"/>
              </a:spcBef>
              <a:spcAft>
                <a:spcPts val="600"/>
              </a:spcAft>
              <a:buFont typeface="Arial" panose="020B0604020202020204" pitchFamily="34" charset="0"/>
              <a:buChar char="•"/>
            </a:pPr>
            <a:r>
              <a:rPr lang="en-US" sz="1800"/>
              <a:t>This research aims to enhance AGV performance by improving the efficiency of mapping and path planning for optimal navigation.</a:t>
            </a:r>
          </a:p>
          <a:p>
            <a:pPr marL="285750" indent="-285750">
              <a:buFont typeface="Arial" panose="020B0604020202020204" pitchFamily="34" charset="0"/>
              <a:buChar char="•"/>
            </a:pPr>
            <a:endParaRPr lang="en-US" sz="1800"/>
          </a:p>
          <a:p>
            <a:pPr marL="285750" indent="-285750">
              <a:buFontTx/>
              <a:buChar char="-"/>
            </a:pPr>
            <a:endParaRPr lang="en-US" sz="1800"/>
          </a:p>
        </p:txBody>
      </p:sp>
      <p:pic>
        <p:nvPicPr>
          <p:cNvPr id="7" name="Picture 6" descr="A robot with wheels on grass&#10;&#10;AI-generated content may be incorrect.">
            <a:extLst>
              <a:ext uri="{FF2B5EF4-FFF2-40B4-BE49-F238E27FC236}">
                <a16:creationId xmlns:a16="http://schemas.microsoft.com/office/drawing/2014/main" id="{8CB23CDF-88B5-9867-BA09-19265783E73F}"/>
              </a:ext>
            </a:extLst>
          </p:cNvPr>
          <p:cNvPicPr>
            <a:picLocks noChangeAspect="1"/>
          </p:cNvPicPr>
          <p:nvPr/>
        </p:nvPicPr>
        <p:blipFill>
          <a:blip r:embed="rId5"/>
          <a:stretch>
            <a:fillRect/>
          </a:stretch>
        </p:blipFill>
        <p:spPr>
          <a:xfrm>
            <a:off x="5125653" y="2606035"/>
            <a:ext cx="2620108" cy="1954673"/>
          </a:xfrm>
          <a:prstGeom prst="rect">
            <a:avLst/>
          </a:prstGeom>
        </p:spPr>
      </p:pic>
      <p:sp>
        <p:nvSpPr>
          <p:cNvPr id="5" name="TextBox 4">
            <a:extLst>
              <a:ext uri="{FF2B5EF4-FFF2-40B4-BE49-F238E27FC236}">
                <a16:creationId xmlns:a16="http://schemas.microsoft.com/office/drawing/2014/main" id="{17846FC9-16DF-8B60-6825-EE74B27963A3}"/>
              </a:ext>
            </a:extLst>
          </p:cNvPr>
          <p:cNvSpPr txBox="1"/>
          <p:nvPr/>
        </p:nvSpPr>
        <p:spPr>
          <a:xfrm>
            <a:off x="1149275" y="4352806"/>
            <a:ext cx="2730654" cy="215444"/>
          </a:xfrm>
          <a:prstGeom prst="rect">
            <a:avLst/>
          </a:prstGeom>
          <a:noFill/>
        </p:spPr>
        <p:txBody>
          <a:bodyPr wrap="square" rtlCol="0">
            <a:spAutoFit/>
          </a:bodyPr>
          <a:lstStyle/>
          <a:p>
            <a:r>
              <a:rPr lang="en-US" sz="800" dirty="0">
                <a:solidFill>
                  <a:schemeClr val="tx1"/>
                </a:solidFill>
                <a:highlight>
                  <a:srgbClr val="C0C0C0"/>
                </a:highlight>
              </a:rPr>
              <a:t>Photo: issnationallab.org</a:t>
            </a:r>
          </a:p>
        </p:txBody>
      </p:sp>
      <p:sp>
        <p:nvSpPr>
          <p:cNvPr id="8" name="TextBox 7">
            <a:extLst>
              <a:ext uri="{FF2B5EF4-FFF2-40B4-BE49-F238E27FC236}">
                <a16:creationId xmlns:a16="http://schemas.microsoft.com/office/drawing/2014/main" id="{D8CE356A-1787-EA5F-94D2-37F31C2C191F}"/>
              </a:ext>
            </a:extLst>
          </p:cNvPr>
          <p:cNvSpPr txBox="1"/>
          <p:nvPr/>
        </p:nvSpPr>
        <p:spPr>
          <a:xfrm>
            <a:off x="5125653" y="4345264"/>
            <a:ext cx="2730654" cy="215444"/>
          </a:xfrm>
          <a:prstGeom prst="rect">
            <a:avLst/>
          </a:prstGeom>
          <a:noFill/>
        </p:spPr>
        <p:txBody>
          <a:bodyPr wrap="square" rtlCol="0">
            <a:spAutoFit/>
          </a:bodyPr>
          <a:lstStyle/>
          <a:p>
            <a:r>
              <a:rPr lang="en-US" sz="800" dirty="0">
                <a:solidFill>
                  <a:schemeClr val="tx1"/>
                </a:solidFill>
                <a:highlight>
                  <a:srgbClr val="C0C0C0"/>
                </a:highlight>
              </a:rPr>
              <a:t>Photo: clearpathrobotics.com</a:t>
            </a:r>
          </a:p>
        </p:txBody>
      </p:sp>
      <p:sp>
        <p:nvSpPr>
          <p:cNvPr id="6" name="Slide Number Placeholder 5">
            <a:extLst>
              <a:ext uri="{FF2B5EF4-FFF2-40B4-BE49-F238E27FC236}">
                <a16:creationId xmlns:a16="http://schemas.microsoft.com/office/drawing/2014/main" id="{3A3DB4DE-33D4-9784-B46F-5306165C314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a:t>
            </a:fld>
            <a:endParaRPr lang="en" sz="10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7" name="Google Shape;97;p22"/>
          <p:cNvSpPr txBox="1"/>
          <p:nvPr/>
        </p:nvSpPr>
        <p:spPr>
          <a:xfrm>
            <a:off x="99317" y="912309"/>
            <a:ext cx="8842624" cy="1092819"/>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000000"/>
              </a:buClr>
              <a:buSzPts val="2400"/>
              <a:buFont typeface="Arial"/>
              <a:buNone/>
            </a:pPr>
            <a:r>
              <a:rPr lang="en-US" sz="1800" b="0" i="0" u="none" strike="noStrike" cap="none">
                <a:solidFill>
                  <a:srgbClr val="000000"/>
                </a:solidFill>
                <a:latin typeface="Arial"/>
                <a:ea typeface="Arial"/>
                <a:cs typeface="Arial"/>
                <a:sym typeface="Arial"/>
              </a:rPr>
              <a:t>Currently, the robot generates 2D maps from sensor data. Our goal is to develop 3D mapping and integrate path planning, allowing the robot to dynamically adjust its route based on its past and future predictions. </a:t>
            </a:r>
          </a:p>
        </p:txBody>
      </p:sp>
      <p:sp>
        <p:nvSpPr>
          <p:cNvPr id="3" name="TextBox 2">
            <a:extLst>
              <a:ext uri="{FF2B5EF4-FFF2-40B4-BE49-F238E27FC236}">
                <a16:creationId xmlns:a16="http://schemas.microsoft.com/office/drawing/2014/main" id="{E75D09C5-63A5-5056-8F6D-B6E00493372E}"/>
              </a:ext>
            </a:extLst>
          </p:cNvPr>
          <p:cNvSpPr txBox="1"/>
          <p:nvPr/>
        </p:nvSpPr>
        <p:spPr>
          <a:xfrm>
            <a:off x="2676293" y="36464"/>
            <a:ext cx="6735337" cy="707886"/>
          </a:xfrm>
          <a:prstGeom prst="rect">
            <a:avLst/>
          </a:prstGeom>
          <a:noFill/>
        </p:spPr>
        <p:txBody>
          <a:bodyPr wrap="square" rtlCol="0">
            <a:spAutoFit/>
          </a:bodyPr>
          <a:lstStyle/>
          <a:p>
            <a:r>
              <a:rPr lang="en-US" sz="4000" dirty="0">
                <a:solidFill>
                  <a:schemeClr val="bg1"/>
                </a:solidFill>
              </a:rPr>
              <a:t>Problem formulation</a:t>
            </a:r>
          </a:p>
        </p:txBody>
      </p:sp>
      <p:pic>
        <p:nvPicPr>
          <p:cNvPr id="12" name="Picture 11" descr="A screenshot of a video game&#10;&#10;AI-generated content may be incorrect.">
            <a:extLst>
              <a:ext uri="{FF2B5EF4-FFF2-40B4-BE49-F238E27FC236}">
                <a16:creationId xmlns:a16="http://schemas.microsoft.com/office/drawing/2014/main" id="{55DE4BEE-A51C-C694-F445-9FEA82361CF8}"/>
              </a:ext>
            </a:extLst>
          </p:cNvPr>
          <p:cNvPicPr>
            <a:picLocks noChangeAspect="1"/>
          </p:cNvPicPr>
          <p:nvPr/>
        </p:nvPicPr>
        <p:blipFill>
          <a:blip r:embed="rId4"/>
          <a:stretch>
            <a:fillRect/>
          </a:stretch>
        </p:blipFill>
        <p:spPr>
          <a:xfrm>
            <a:off x="1429431" y="2005128"/>
            <a:ext cx="6049321" cy="2911236"/>
          </a:xfrm>
          <a:prstGeom prst="rect">
            <a:avLst/>
          </a:prstGeom>
        </p:spPr>
      </p:pic>
      <p:sp>
        <p:nvSpPr>
          <p:cNvPr id="2" name="Slide Number Placeholder 1">
            <a:extLst>
              <a:ext uri="{FF2B5EF4-FFF2-40B4-BE49-F238E27FC236}">
                <a16:creationId xmlns:a16="http://schemas.microsoft.com/office/drawing/2014/main" id="{A1C0FD67-F46C-E023-1D9C-A58BAF52114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a:t>
            </a:fld>
            <a:endParaRPr lang="en" sz="10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a:extLst>
            <a:ext uri="{FF2B5EF4-FFF2-40B4-BE49-F238E27FC236}">
              <a16:creationId xmlns:a16="http://schemas.microsoft.com/office/drawing/2014/main" id="{85562172-69A4-B163-345C-4147A6420276}"/>
            </a:ext>
          </a:extLst>
        </p:cNvPr>
        <p:cNvGrpSpPr/>
        <p:nvPr/>
      </p:nvGrpSpPr>
      <p:grpSpPr>
        <a:xfrm>
          <a:off x="0" y="0"/>
          <a:ext cx="0" cy="0"/>
          <a:chOff x="0" y="0"/>
          <a:chExt cx="0" cy="0"/>
        </a:xfrm>
      </p:grpSpPr>
      <p:sp>
        <p:nvSpPr>
          <p:cNvPr id="97" name="Google Shape;97;p22">
            <a:extLst>
              <a:ext uri="{FF2B5EF4-FFF2-40B4-BE49-F238E27FC236}">
                <a16:creationId xmlns:a16="http://schemas.microsoft.com/office/drawing/2014/main" id="{EF721903-BE5E-15F2-9B9F-9297D4561A1A}"/>
              </a:ext>
            </a:extLst>
          </p:cNvPr>
          <p:cNvSpPr txBox="1"/>
          <p:nvPr/>
        </p:nvSpPr>
        <p:spPr>
          <a:xfrm>
            <a:off x="405517" y="988742"/>
            <a:ext cx="7879742" cy="3761678"/>
          </a:xfrm>
          <a:prstGeom prst="rect">
            <a:avLst/>
          </a:prstGeom>
          <a:noFill/>
          <a:ln>
            <a:noFill/>
          </a:ln>
        </p:spPr>
        <p:txBody>
          <a:bodyPr spcFirstLastPara="1" wrap="square" lIns="91425" tIns="91425" rIns="91425" bIns="91425" anchor="t" anchorCtr="0">
            <a:noAutofit/>
          </a:bodyPr>
          <a:lstStyle/>
          <a:p>
            <a:pPr>
              <a:buNone/>
            </a:pPr>
            <a:r>
              <a:rPr lang="en-US" dirty="0"/>
              <a:t>The problem of finding the optimal path consists of two main challenges:</a:t>
            </a:r>
          </a:p>
          <a:p>
            <a:pPr>
              <a:buNone/>
            </a:pPr>
            <a:endParaRPr lang="en-US" dirty="0"/>
          </a:p>
          <a:p>
            <a:pPr lvl="5">
              <a:lnSpc>
                <a:spcPct val="150000"/>
              </a:lnSpc>
              <a:buFont typeface="+mj-lt"/>
              <a:buAutoNum type="arabicPeriod"/>
            </a:pPr>
            <a:r>
              <a:rPr lang="en-US" b="1"/>
              <a:t> </a:t>
            </a:r>
            <a:r>
              <a:rPr lang="en-US" b="1" dirty="0"/>
              <a:t>3D Terrain Modeling:</a:t>
            </a:r>
            <a:endParaRPr lang="en-US" dirty="0"/>
          </a:p>
          <a:p>
            <a:pPr marL="742950" lvl="6" indent="-285750">
              <a:lnSpc>
                <a:spcPct val="150000"/>
              </a:lnSpc>
              <a:buFont typeface="Arial" panose="020B0604020202020204" pitchFamily="34" charset="0"/>
              <a:buChar char="•"/>
            </a:pPr>
            <a:r>
              <a:rPr lang="en-US" dirty="0"/>
              <a:t>Convert raw data into a 3D model terrain.</a:t>
            </a:r>
          </a:p>
          <a:p>
            <a:pPr marL="742950" lvl="6" indent="-285750">
              <a:lnSpc>
                <a:spcPct val="150000"/>
              </a:lnSpc>
              <a:buFont typeface="Arial" panose="020B0604020202020204" pitchFamily="34" charset="0"/>
              <a:buChar char="•"/>
            </a:pPr>
            <a:r>
              <a:rPr lang="en-US" dirty="0"/>
              <a:t>Minimize deployment time, computational and data storage.</a:t>
            </a:r>
          </a:p>
          <a:p>
            <a:pPr marL="742950" lvl="6" indent="-285750">
              <a:lnSpc>
                <a:spcPct val="150000"/>
              </a:lnSpc>
              <a:buFont typeface="Arial" panose="020B0604020202020204" pitchFamily="34" charset="0"/>
              <a:buChar char="•"/>
            </a:pPr>
            <a:r>
              <a:rPr lang="en-US" dirty="0"/>
              <a:t>Ensure interpolation of the original path into an area map while maintaining sufficient detail about terrain characteristics.</a:t>
            </a:r>
          </a:p>
          <a:p>
            <a:pPr lvl="5">
              <a:lnSpc>
                <a:spcPct val="150000"/>
              </a:lnSpc>
              <a:buFont typeface="+mj-lt"/>
              <a:buAutoNum type="arabicPeriod"/>
            </a:pPr>
            <a:r>
              <a:rPr lang="en-US" b="1"/>
              <a:t> </a:t>
            </a:r>
            <a:r>
              <a:rPr lang="en-US" b="1" dirty="0"/>
              <a:t>Pathfinding Algorithm Selection:</a:t>
            </a:r>
            <a:endParaRPr lang="en-US" dirty="0"/>
          </a:p>
          <a:p>
            <a:pPr marL="742950" lvl="6" indent="-285750">
              <a:lnSpc>
                <a:spcPct val="150000"/>
              </a:lnSpc>
              <a:buFont typeface="Arial" panose="020B0604020202020204" pitchFamily="34" charset="0"/>
              <a:buChar char="•"/>
            </a:pPr>
            <a:r>
              <a:rPr lang="en-US" dirty="0"/>
              <a:t>Develop an efficient sampling approach to generate nodes along the map.</a:t>
            </a:r>
          </a:p>
          <a:p>
            <a:pPr marL="742950" lvl="6" indent="-285750">
              <a:lnSpc>
                <a:spcPct val="150000"/>
              </a:lnSpc>
              <a:buFont typeface="Arial" panose="020B0604020202020204" pitchFamily="34" charset="0"/>
              <a:buChar char="•"/>
            </a:pPr>
            <a:r>
              <a:rPr lang="en-US" dirty="0"/>
              <a:t>Identify a pathfinding algorithm that provides fast and accurate solutions.</a:t>
            </a:r>
          </a:p>
          <a:p>
            <a:pPr marL="742950" lvl="6" indent="-285750">
              <a:lnSpc>
                <a:spcPct val="150000"/>
              </a:lnSpc>
              <a:buFont typeface="Arial" panose="020B0604020202020204" pitchFamily="34" charset="0"/>
              <a:buChar char="•"/>
            </a:pPr>
            <a:r>
              <a:rPr lang="en-US" dirty="0"/>
              <a:t>Ensure the algorithm efficiently determines the optimal route from the start to the goal nodes.</a:t>
            </a:r>
          </a:p>
        </p:txBody>
      </p:sp>
      <p:sp>
        <p:nvSpPr>
          <p:cNvPr id="3" name="TextBox 2">
            <a:extLst>
              <a:ext uri="{FF2B5EF4-FFF2-40B4-BE49-F238E27FC236}">
                <a16:creationId xmlns:a16="http://schemas.microsoft.com/office/drawing/2014/main" id="{8B9C5AF4-5809-C3E7-6AFF-75A2533DE621}"/>
              </a:ext>
            </a:extLst>
          </p:cNvPr>
          <p:cNvSpPr txBox="1"/>
          <p:nvPr/>
        </p:nvSpPr>
        <p:spPr>
          <a:xfrm>
            <a:off x="2875076" y="7951"/>
            <a:ext cx="6735337" cy="707886"/>
          </a:xfrm>
          <a:prstGeom prst="rect">
            <a:avLst/>
          </a:prstGeom>
          <a:noFill/>
        </p:spPr>
        <p:txBody>
          <a:bodyPr wrap="square" rtlCol="0">
            <a:spAutoFit/>
          </a:bodyPr>
          <a:lstStyle/>
          <a:p>
            <a:r>
              <a:rPr lang="en-US" sz="4000">
                <a:solidFill>
                  <a:schemeClr val="bg1"/>
                </a:solidFill>
              </a:rPr>
              <a:t>Approach Overview</a:t>
            </a:r>
            <a:endParaRPr lang="en-US" sz="4000" dirty="0">
              <a:solidFill>
                <a:schemeClr val="bg1"/>
              </a:solidFill>
            </a:endParaRPr>
          </a:p>
        </p:txBody>
      </p:sp>
      <p:sp>
        <p:nvSpPr>
          <p:cNvPr id="2" name="Slide Number Placeholder 1">
            <a:extLst>
              <a:ext uri="{FF2B5EF4-FFF2-40B4-BE49-F238E27FC236}">
                <a16:creationId xmlns:a16="http://schemas.microsoft.com/office/drawing/2014/main" id="{BEAE2A91-752A-9AEF-36E3-ED624B65DDC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a:t>
            </a:fld>
            <a:endParaRPr lang="en" sz="1000">
              <a:solidFill>
                <a:schemeClr val="dk2"/>
              </a:solidFill>
            </a:endParaRPr>
          </a:p>
        </p:txBody>
      </p:sp>
    </p:spTree>
    <p:extLst>
      <p:ext uri="{BB962C8B-B14F-4D97-AF65-F5344CB8AC3E}">
        <p14:creationId xmlns:p14="http://schemas.microsoft.com/office/powerpoint/2010/main" val="3227177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3" name="TextBox 2">
            <a:extLst>
              <a:ext uri="{FF2B5EF4-FFF2-40B4-BE49-F238E27FC236}">
                <a16:creationId xmlns:a16="http://schemas.microsoft.com/office/drawing/2014/main" id="{D8D229AE-F33C-BFE6-6B19-7FA6CB1FCA7A}"/>
              </a:ext>
            </a:extLst>
          </p:cNvPr>
          <p:cNvSpPr txBox="1"/>
          <p:nvPr/>
        </p:nvSpPr>
        <p:spPr>
          <a:xfrm>
            <a:off x="2074128" y="36464"/>
            <a:ext cx="6735337" cy="707886"/>
          </a:xfrm>
          <a:prstGeom prst="rect">
            <a:avLst/>
          </a:prstGeom>
          <a:noFill/>
        </p:spPr>
        <p:txBody>
          <a:bodyPr wrap="square" rtlCol="0">
            <a:spAutoFit/>
          </a:bodyPr>
          <a:lstStyle/>
          <a:p>
            <a:r>
              <a:rPr lang="en-US" sz="4000">
                <a:solidFill>
                  <a:schemeClr val="bg1"/>
                </a:solidFill>
              </a:rPr>
              <a:t>Data collection</a:t>
            </a:r>
            <a:endParaRPr lang="en-US" sz="4000" dirty="0">
              <a:solidFill>
                <a:schemeClr val="bg1"/>
              </a:solidFill>
            </a:endParaRPr>
          </a:p>
        </p:txBody>
      </p:sp>
      <p:pic>
        <p:nvPicPr>
          <p:cNvPr id="4" name="Picture 3" descr="A black and yellow vehicle with a video game controller&#10;&#10;AI-generated content may be incorrect.">
            <a:extLst>
              <a:ext uri="{FF2B5EF4-FFF2-40B4-BE49-F238E27FC236}">
                <a16:creationId xmlns:a16="http://schemas.microsoft.com/office/drawing/2014/main" id="{C4C5ACFA-008F-943A-371D-92493C313C5C}"/>
              </a:ext>
            </a:extLst>
          </p:cNvPr>
          <p:cNvPicPr>
            <a:picLocks noChangeAspect="1"/>
          </p:cNvPicPr>
          <p:nvPr/>
        </p:nvPicPr>
        <p:blipFill>
          <a:blip r:embed="rId4"/>
          <a:stretch>
            <a:fillRect/>
          </a:stretch>
        </p:blipFill>
        <p:spPr>
          <a:xfrm>
            <a:off x="5582694" y="1677767"/>
            <a:ext cx="2322950" cy="1939573"/>
          </a:xfrm>
          <a:prstGeom prst="rect">
            <a:avLst/>
          </a:prstGeom>
        </p:spPr>
      </p:pic>
      <p:pic>
        <p:nvPicPr>
          <p:cNvPr id="6" name="Picture 5" descr="A satellite view of a forest&#10;&#10;AI-generated content may be incorrect.">
            <a:extLst>
              <a:ext uri="{FF2B5EF4-FFF2-40B4-BE49-F238E27FC236}">
                <a16:creationId xmlns:a16="http://schemas.microsoft.com/office/drawing/2014/main" id="{8258A195-1E2B-CD16-3B1B-B983F0D5E374}"/>
              </a:ext>
            </a:extLst>
          </p:cNvPr>
          <p:cNvPicPr>
            <a:picLocks noChangeAspect="1"/>
          </p:cNvPicPr>
          <p:nvPr/>
        </p:nvPicPr>
        <p:blipFill>
          <a:blip r:embed="rId5"/>
          <a:stretch>
            <a:fillRect/>
          </a:stretch>
        </p:blipFill>
        <p:spPr>
          <a:xfrm>
            <a:off x="531423" y="1273901"/>
            <a:ext cx="3764887" cy="2311445"/>
          </a:xfrm>
          <a:prstGeom prst="rect">
            <a:avLst/>
          </a:prstGeom>
        </p:spPr>
      </p:pic>
      <p:cxnSp>
        <p:nvCxnSpPr>
          <p:cNvPr id="8" name="Straight Arrow Connector 7">
            <a:extLst>
              <a:ext uri="{FF2B5EF4-FFF2-40B4-BE49-F238E27FC236}">
                <a16:creationId xmlns:a16="http://schemas.microsoft.com/office/drawing/2014/main" id="{12D9CEB7-1B47-2357-F011-A94D64BA4A67}"/>
              </a:ext>
            </a:extLst>
          </p:cNvPr>
          <p:cNvCxnSpPr>
            <a:cxnSpLocks/>
          </p:cNvCxnSpPr>
          <p:nvPr/>
        </p:nvCxnSpPr>
        <p:spPr>
          <a:xfrm>
            <a:off x="5339055" y="1591958"/>
            <a:ext cx="743164" cy="67100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0" name="TextBox 9">
            <a:extLst>
              <a:ext uri="{FF2B5EF4-FFF2-40B4-BE49-F238E27FC236}">
                <a16:creationId xmlns:a16="http://schemas.microsoft.com/office/drawing/2014/main" id="{97A407D5-75FE-25C5-889C-8591297423BE}"/>
              </a:ext>
            </a:extLst>
          </p:cNvPr>
          <p:cNvSpPr txBox="1"/>
          <p:nvPr/>
        </p:nvSpPr>
        <p:spPr>
          <a:xfrm>
            <a:off x="4654193" y="1129932"/>
            <a:ext cx="3376773" cy="523220"/>
          </a:xfrm>
          <a:prstGeom prst="rect">
            <a:avLst/>
          </a:prstGeom>
          <a:noFill/>
        </p:spPr>
        <p:txBody>
          <a:bodyPr wrap="square" rtlCol="0">
            <a:spAutoFit/>
          </a:bodyPr>
          <a:lstStyle/>
          <a:p>
            <a:r>
              <a:rPr lang="en-US"/>
              <a:t>High-accuracy clock module for GPS precision timing</a:t>
            </a:r>
          </a:p>
        </p:txBody>
      </p:sp>
      <p:sp>
        <p:nvSpPr>
          <p:cNvPr id="12" name="TextBox 11">
            <a:extLst>
              <a:ext uri="{FF2B5EF4-FFF2-40B4-BE49-F238E27FC236}">
                <a16:creationId xmlns:a16="http://schemas.microsoft.com/office/drawing/2014/main" id="{B06B6984-4F92-4E7C-B82A-564CED0E7604}"/>
              </a:ext>
            </a:extLst>
          </p:cNvPr>
          <p:cNvSpPr txBox="1"/>
          <p:nvPr/>
        </p:nvSpPr>
        <p:spPr>
          <a:xfrm>
            <a:off x="5108865" y="3891646"/>
            <a:ext cx="3270607" cy="307777"/>
          </a:xfrm>
          <a:prstGeom prst="rect">
            <a:avLst/>
          </a:prstGeom>
          <a:noFill/>
        </p:spPr>
        <p:txBody>
          <a:bodyPr wrap="square" rtlCol="0">
            <a:spAutoFit/>
          </a:bodyPr>
          <a:lstStyle/>
          <a:p>
            <a:pPr algn="ctr"/>
            <a:r>
              <a:rPr lang="en-US" b="1"/>
              <a:t>Clear path Jackal AGV</a:t>
            </a:r>
          </a:p>
        </p:txBody>
      </p:sp>
      <p:sp>
        <p:nvSpPr>
          <p:cNvPr id="13" name="TextBox 12">
            <a:extLst>
              <a:ext uri="{FF2B5EF4-FFF2-40B4-BE49-F238E27FC236}">
                <a16:creationId xmlns:a16="http://schemas.microsoft.com/office/drawing/2014/main" id="{883E77F2-1E3D-A517-7259-26F874650ECC}"/>
              </a:ext>
            </a:extLst>
          </p:cNvPr>
          <p:cNvSpPr txBox="1"/>
          <p:nvPr/>
        </p:nvSpPr>
        <p:spPr>
          <a:xfrm>
            <a:off x="421241" y="3732943"/>
            <a:ext cx="4037744" cy="523220"/>
          </a:xfrm>
          <a:prstGeom prst="rect">
            <a:avLst/>
          </a:prstGeom>
          <a:noFill/>
        </p:spPr>
        <p:txBody>
          <a:bodyPr wrap="square" rtlCol="0">
            <a:spAutoFit/>
          </a:bodyPr>
          <a:lstStyle/>
          <a:p>
            <a:pPr algn="ctr"/>
            <a:r>
              <a:rPr lang="en-US" b="1"/>
              <a:t>Google satellite image of the terrain for which experimental tests were conducted</a:t>
            </a:r>
          </a:p>
        </p:txBody>
      </p:sp>
      <p:sp>
        <p:nvSpPr>
          <p:cNvPr id="2" name="Slide Number Placeholder 1">
            <a:extLst>
              <a:ext uri="{FF2B5EF4-FFF2-40B4-BE49-F238E27FC236}">
                <a16:creationId xmlns:a16="http://schemas.microsoft.com/office/drawing/2014/main" id="{1AABBEDB-A3CD-D7EB-A277-105BEDF752A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a:t>
            </a:fld>
            <a:endParaRPr lang="en" sz="10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a:extLst>
            <a:ext uri="{FF2B5EF4-FFF2-40B4-BE49-F238E27FC236}">
              <a16:creationId xmlns:a16="http://schemas.microsoft.com/office/drawing/2014/main" id="{FFB59EFD-A4E2-7981-F001-D5FD0B472AB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9B62AC1-8109-1DD5-E8F4-8C482AE254ED}"/>
              </a:ext>
            </a:extLst>
          </p:cNvPr>
          <p:cNvSpPr txBox="1"/>
          <p:nvPr/>
        </p:nvSpPr>
        <p:spPr>
          <a:xfrm>
            <a:off x="2074128" y="36464"/>
            <a:ext cx="6735337" cy="707886"/>
          </a:xfrm>
          <a:prstGeom prst="rect">
            <a:avLst/>
          </a:prstGeom>
          <a:noFill/>
        </p:spPr>
        <p:txBody>
          <a:bodyPr wrap="square" rtlCol="0">
            <a:spAutoFit/>
          </a:bodyPr>
          <a:lstStyle/>
          <a:p>
            <a:r>
              <a:rPr lang="en-US" sz="4000" dirty="0">
                <a:solidFill>
                  <a:schemeClr val="bg1"/>
                </a:solidFill>
              </a:rPr>
              <a:t>Terrain mapping</a:t>
            </a:r>
          </a:p>
        </p:txBody>
      </p:sp>
      <p:sp>
        <p:nvSpPr>
          <p:cNvPr id="2" name="Rectangle 1">
            <a:extLst>
              <a:ext uri="{FF2B5EF4-FFF2-40B4-BE49-F238E27FC236}">
                <a16:creationId xmlns:a16="http://schemas.microsoft.com/office/drawing/2014/main" id="{A40C6861-1D87-31F2-9D24-4980238C91CE}"/>
              </a:ext>
            </a:extLst>
          </p:cNvPr>
          <p:cNvSpPr/>
          <p:nvPr/>
        </p:nvSpPr>
        <p:spPr>
          <a:xfrm>
            <a:off x="1207212" y="1596122"/>
            <a:ext cx="2202093" cy="40621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Delaunay triangulation</a:t>
            </a:r>
          </a:p>
        </p:txBody>
      </p:sp>
      <p:cxnSp>
        <p:nvCxnSpPr>
          <p:cNvPr id="7" name="Straight Arrow Connector 6">
            <a:extLst>
              <a:ext uri="{FF2B5EF4-FFF2-40B4-BE49-F238E27FC236}">
                <a16:creationId xmlns:a16="http://schemas.microsoft.com/office/drawing/2014/main" id="{37776110-409B-CD49-DBF4-339D17A33A72}"/>
              </a:ext>
            </a:extLst>
          </p:cNvPr>
          <p:cNvCxnSpPr>
            <a:cxnSpLocks/>
            <a:stCxn id="2" idx="2"/>
            <a:endCxn id="8" idx="0"/>
          </p:cNvCxnSpPr>
          <p:nvPr/>
        </p:nvCxnSpPr>
        <p:spPr>
          <a:xfrm>
            <a:off x="2308259" y="2002341"/>
            <a:ext cx="0" cy="459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3491155-A5E6-3448-61BC-F7DD55B1D21D}"/>
              </a:ext>
            </a:extLst>
          </p:cNvPr>
          <p:cNvSpPr/>
          <p:nvPr/>
        </p:nvSpPr>
        <p:spPr>
          <a:xfrm>
            <a:off x="760518" y="2461834"/>
            <a:ext cx="3095481" cy="50739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spcBef>
                <a:spcPts val="600"/>
              </a:spcBef>
              <a:spcAft>
                <a:spcPts val="600"/>
              </a:spcAft>
            </a:pPr>
            <a:endParaRPr lang="en-US"/>
          </a:p>
          <a:p>
            <a:pPr algn="ctr">
              <a:spcBef>
                <a:spcPts val="600"/>
              </a:spcBef>
              <a:spcAft>
                <a:spcPts val="600"/>
              </a:spcAft>
            </a:pPr>
            <a:r>
              <a:rPr lang="en-US"/>
              <a:t>Barycentric Coordinate</a:t>
            </a:r>
          </a:p>
          <a:p>
            <a:pPr algn="ctr"/>
            <a:endParaRPr lang="en-US"/>
          </a:p>
        </p:txBody>
      </p:sp>
      <p:sp>
        <p:nvSpPr>
          <p:cNvPr id="9" name="Rectangle 8">
            <a:extLst>
              <a:ext uri="{FF2B5EF4-FFF2-40B4-BE49-F238E27FC236}">
                <a16:creationId xmlns:a16="http://schemas.microsoft.com/office/drawing/2014/main" id="{77916BEF-B64B-4C82-7577-1CC6A19044D0}"/>
              </a:ext>
            </a:extLst>
          </p:cNvPr>
          <p:cNvSpPr/>
          <p:nvPr/>
        </p:nvSpPr>
        <p:spPr>
          <a:xfrm>
            <a:off x="548184" y="3502864"/>
            <a:ext cx="3622893" cy="70788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Lagrange Interpolation for multidimensions</a:t>
            </a:r>
          </a:p>
        </p:txBody>
      </p:sp>
      <p:cxnSp>
        <p:nvCxnSpPr>
          <p:cNvPr id="13" name="Straight Arrow Connector 12">
            <a:extLst>
              <a:ext uri="{FF2B5EF4-FFF2-40B4-BE49-F238E27FC236}">
                <a16:creationId xmlns:a16="http://schemas.microsoft.com/office/drawing/2014/main" id="{164C5D4B-F187-40AE-6C8D-47C83AF7D5FE}"/>
              </a:ext>
            </a:extLst>
          </p:cNvPr>
          <p:cNvCxnSpPr>
            <a:cxnSpLocks/>
          </p:cNvCxnSpPr>
          <p:nvPr/>
        </p:nvCxnSpPr>
        <p:spPr>
          <a:xfrm>
            <a:off x="2318531" y="3053387"/>
            <a:ext cx="1" cy="415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3E0D78D-D4BB-489B-0FC0-24CFFD01324B}"/>
              </a:ext>
            </a:extLst>
          </p:cNvPr>
          <p:cNvSpPr txBox="1"/>
          <p:nvPr/>
        </p:nvSpPr>
        <p:spPr>
          <a:xfrm>
            <a:off x="123057" y="897911"/>
            <a:ext cx="3622892" cy="369332"/>
          </a:xfrm>
          <a:prstGeom prst="rect">
            <a:avLst/>
          </a:prstGeom>
          <a:noFill/>
        </p:spPr>
        <p:txBody>
          <a:bodyPr wrap="square" rtlCol="0">
            <a:spAutoFit/>
          </a:bodyPr>
          <a:lstStyle/>
          <a:p>
            <a:r>
              <a:rPr lang="en-US" sz="1800" b="1"/>
              <a:t>The overview steps</a:t>
            </a:r>
          </a:p>
        </p:txBody>
      </p:sp>
      <p:pic>
        <p:nvPicPr>
          <p:cNvPr id="17" name="Picture 16" descr="A graph of a map&#10;&#10;AI-generated content may be incorrect.">
            <a:extLst>
              <a:ext uri="{FF2B5EF4-FFF2-40B4-BE49-F238E27FC236}">
                <a16:creationId xmlns:a16="http://schemas.microsoft.com/office/drawing/2014/main" id="{1DDA44C8-B5BC-2DA0-C73D-B97BCDADFA61}"/>
              </a:ext>
            </a:extLst>
          </p:cNvPr>
          <p:cNvPicPr>
            <a:picLocks noChangeAspect="1"/>
          </p:cNvPicPr>
          <p:nvPr/>
        </p:nvPicPr>
        <p:blipFill>
          <a:blip r:embed="rId4"/>
          <a:stretch>
            <a:fillRect/>
          </a:stretch>
        </p:blipFill>
        <p:spPr>
          <a:xfrm>
            <a:off x="5219807" y="1302081"/>
            <a:ext cx="3345638" cy="2840751"/>
          </a:xfrm>
          <a:prstGeom prst="rect">
            <a:avLst/>
          </a:prstGeom>
        </p:spPr>
      </p:pic>
      <p:sp>
        <p:nvSpPr>
          <p:cNvPr id="18" name="TextBox 17">
            <a:extLst>
              <a:ext uri="{FF2B5EF4-FFF2-40B4-BE49-F238E27FC236}">
                <a16:creationId xmlns:a16="http://schemas.microsoft.com/office/drawing/2014/main" id="{47AC30E0-0B80-2988-141E-BC063DFEE06B}"/>
              </a:ext>
            </a:extLst>
          </p:cNvPr>
          <p:cNvSpPr txBox="1"/>
          <p:nvPr/>
        </p:nvSpPr>
        <p:spPr>
          <a:xfrm>
            <a:off x="4798033" y="4284324"/>
            <a:ext cx="4274048" cy="307777"/>
          </a:xfrm>
          <a:prstGeom prst="rect">
            <a:avLst/>
          </a:prstGeom>
          <a:noFill/>
        </p:spPr>
        <p:txBody>
          <a:bodyPr wrap="square" rtlCol="0">
            <a:spAutoFit/>
          </a:bodyPr>
          <a:lstStyle/>
          <a:p>
            <a:r>
              <a:rPr lang="en-US"/>
              <a:t>Original scatter point graph of the GPS coordinate</a:t>
            </a:r>
          </a:p>
        </p:txBody>
      </p:sp>
      <p:sp>
        <p:nvSpPr>
          <p:cNvPr id="4" name="Slide Number Placeholder 3">
            <a:extLst>
              <a:ext uri="{FF2B5EF4-FFF2-40B4-BE49-F238E27FC236}">
                <a16:creationId xmlns:a16="http://schemas.microsoft.com/office/drawing/2014/main" id="{252632DC-016F-A79C-438D-3DAB17693C0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a:t>
            </a:fld>
            <a:endParaRPr lang="en" sz="1000">
              <a:solidFill>
                <a:schemeClr val="dk2"/>
              </a:solidFill>
            </a:endParaRPr>
          </a:p>
        </p:txBody>
      </p:sp>
    </p:spTree>
    <p:extLst>
      <p:ext uri="{BB962C8B-B14F-4D97-AF65-F5344CB8AC3E}">
        <p14:creationId xmlns:p14="http://schemas.microsoft.com/office/powerpoint/2010/main" val="2200713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a:extLst>
            <a:ext uri="{FF2B5EF4-FFF2-40B4-BE49-F238E27FC236}">
              <a16:creationId xmlns:a16="http://schemas.microsoft.com/office/drawing/2014/main" id="{91A844F4-A533-4F40-E66E-E73F23B5119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D656CC6-147B-1A99-9FB9-B7DBDACF5A81}"/>
              </a:ext>
            </a:extLst>
          </p:cNvPr>
          <p:cNvSpPr txBox="1"/>
          <p:nvPr/>
        </p:nvSpPr>
        <p:spPr>
          <a:xfrm>
            <a:off x="2074128" y="36464"/>
            <a:ext cx="6735337" cy="707886"/>
          </a:xfrm>
          <a:prstGeom prst="rect">
            <a:avLst/>
          </a:prstGeom>
          <a:noFill/>
        </p:spPr>
        <p:txBody>
          <a:bodyPr wrap="square" rtlCol="0">
            <a:spAutoFit/>
          </a:bodyPr>
          <a:lstStyle/>
          <a:p>
            <a:r>
              <a:rPr lang="en-US" sz="4000">
                <a:solidFill>
                  <a:schemeClr val="bg1"/>
                </a:solidFill>
              </a:rPr>
              <a:t>Terrain mapping</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DD4C46E1-7035-32B2-0A74-DB203F19E1EE}"/>
                  </a:ext>
                </a:extLst>
              </p:cNvPr>
              <p:cNvSpPr txBox="1"/>
              <p:nvPr/>
            </p:nvSpPr>
            <p:spPr>
              <a:xfrm>
                <a:off x="289388" y="1573273"/>
                <a:ext cx="8565223" cy="523220"/>
              </a:xfrm>
              <a:prstGeom prst="rect">
                <a:avLst/>
              </a:prstGeom>
              <a:noFill/>
            </p:spPr>
            <p:txBody>
              <a:bodyPr wrap="square" rtlCol="0">
                <a:spAutoFit/>
              </a:bodyPr>
              <a:lstStyle/>
              <a:p>
                <a:r>
                  <a:rPr lang="en-US"/>
                  <a:t>Given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m:rPr>
                            <m:nor/>
                          </m:rPr>
                          <a:rPr lang="en-US"/>
                          <m:t>ℝ</m:t>
                        </m:r>
                      </m:e>
                      <m:sup>
                        <m:r>
                          <a:rPr lang="en-US" b="0" i="1" smtClean="0">
                            <a:latin typeface="Cambria Math" panose="02040503050406030204" pitchFamily="18" charset="0"/>
                            <a:ea typeface="Cambria Math" panose="02040503050406030204" pitchFamily="18" charset="0"/>
                          </a:rPr>
                          <m:t>2</m:t>
                        </m:r>
                      </m:sup>
                    </m:sSup>
                    <m:r>
                      <a:rPr lang="en-US" b="0" i="0" smtClean="0">
                        <a:latin typeface="Cambria Math" panose="02040503050406030204" pitchFamily="18" charset="0"/>
                        <a:ea typeface="Cambria Math" panose="02040503050406030204" pitchFamily="18" charset="0"/>
                      </a:rPr>
                      <m:t>, </m:t>
                    </m:r>
                  </m:oMath>
                </a14:m>
                <a:r>
                  <a:rPr lang="en-US"/>
                  <a:t>We want to get to a triangulation of vertex set </a:t>
                </a:r>
                <a14:m>
                  <m:oMath xmlns:m="http://schemas.openxmlformats.org/officeDocument/2006/math">
                    <m:r>
                      <a:rPr lang="en-US" b="0" i="1" smtClean="0">
                        <a:latin typeface="Cambria Math" panose="02040503050406030204" pitchFamily="18" charset="0"/>
                      </a:rPr>
                      <m:t>𝑃</m:t>
                    </m:r>
                  </m:oMath>
                </a14:m>
                <a:r>
                  <a:rPr lang="en-US"/>
                  <a:t> with no edge can be added without crossing.</a:t>
                </a:r>
                <a:r>
                  <a:rPr lang="en-US" baseline="30000"/>
                  <a:t>1</a:t>
                </a:r>
              </a:p>
            </p:txBody>
          </p:sp>
        </mc:Choice>
        <mc:Fallback>
          <p:sp>
            <p:nvSpPr>
              <p:cNvPr id="4" name="TextBox 3">
                <a:extLst>
                  <a:ext uri="{FF2B5EF4-FFF2-40B4-BE49-F238E27FC236}">
                    <a16:creationId xmlns:a16="http://schemas.microsoft.com/office/drawing/2014/main" id="{DD4C46E1-7035-32B2-0A74-DB203F19E1EE}"/>
                  </a:ext>
                </a:extLst>
              </p:cNvPr>
              <p:cNvSpPr txBox="1">
                <a:spLocks noRot="1" noChangeAspect="1" noMove="1" noResize="1" noEditPoints="1" noAdjustHandles="1" noChangeArrowheads="1" noChangeShapeType="1" noTextEdit="1"/>
              </p:cNvSpPr>
              <p:nvPr/>
            </p:nvSpPr>
            <p:spPr>
              <a:xfrm>
                <a:off x="289388" y="1573273"/>
                <a:ext cx="8565223" cy="523220"/>
              </a:xfrm>
              <a:prstGeom prst="rect">
                <a:avLst/>
              </a:prstGeom>
              <a:blipFill>
                <a:blip r:embed="rId4"/>
                <a:stretch>
                  <a:fillRect l="-213" t="-2326" b="-11628"/>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EB6B5F43-DE1E-F7F6-B8D0-CE433898304C}"/>
              </a:ext>
            </a:extLst>
          </p:cNvPr>
          <p:cNvSpPr txBox="1"/>
          <p:nvPr/>
        </p:nvSpPr>
        <p:spPr>
          <a:xfrm>
            <a:off x="2285999" y="1050064"/>
            <a:ext cx="4572000" cy="400110"/>
          </a:xfrm>
          <a:prstGeom prst="rect">
            <a:avLst/>
          </a:prstGeom>
          <a:noFill/>
        </p:spPr>
        <p:txBody>
          <a:bodyPr wrap="square">
            <a:spAutoFit/>
          </a:bodyPr>
          <a:lstStyle/>
          <a:p>
            <a:pPr algn="ctr"/>
            <a:r>
              <a:rPr lang="en-US" sz="2000" b="1"/>
              <a:t>Delaunay triangulation</a:t>
            </a:r>
          </a:p>
        </p:txBody>
      </p:sp>
      <p:pic>
        <p:nvPicPr>
          <p:cNvPr id="24" name="Picture 23">
            <a:extLst>
              <a:ext uri="{FF2B5EF4-FFF2-40B4-BE49-F238E27FC236}">
                <a16:creationId xmlns:a16="http://schemas.microsoft.com/office/drawing/2014/main" id="{4EB51497-ED70-5137-9D83-58031A115B55}"/>
              </a:ext>
            </a:extLst>
          </p:cNvPr>
          <p:cNvPicPr>
            <a:picLocks noChangeAspect="1"/>
          </p:cNvPicPr>
          <p:nvPr/>
        </p:nvPicPr>
        <p:blipFill>
          <a:blip r:embed="rId5"/>
          <a:stretch>
            <a:fillRect/>
          </a:stretch>
        </p:blipFill>
        <p:spPr>
          <a:xfrm>
            <a:off x="1245671" y="2219592"/>
            <a:ext cx="2696181" cy="2568575"/>
          </a:xfrm>
          <a:prstGeom prst="rect">
            <a:avLst/>
          </a:prstGeom>
        </p:spPr>
      </p:pic>
      <p:pic>
        <p:nvPicPr>
          <p:cNvPr id="5" name="Picture 4">
            <a:extLst>
              <a:ext uri="{FF2B5EF4-FFF2-40B4-BE49-F238E27FC236}">
                <a16:creationId xmlns:a16="http://schemas.microsoft.com/office/drawing/2014/main" id="{0B76F595-559F-3EA3-F58F-1A92DABBF436}"/>
              </a:ext>
            </a:extLst>
          </p:cNvPr>
          <p:cNvPicPr>
            <a:picLocks noChangeAspect="1"/>
          </p:cNvPicPr>
          <p:nvPr/>
        </p:nvPicPr>
        <p:blipFill>
          <a:blip r:embed="rId6"/>
          <a:stretch>
            <a:fillRect/>
          </a:stretch>
        </p:blipFill>
        <p:spPr>
          <a:xfrm>
            <a:off x="4897887" y="2844048"/>
            <a:ext cx="3187875" cy="2029327"/>
          </a:xfrm>
          <a:prstGeom prst="rect">
            <a:avLst/>
          </a:prstGeom>
        </p:spPr>
      </p:pic>
      <p:sp>
        <p:nvSpPr>
          <p:cNvPr id="2" name="Slide Number Placeholder 1">
            <a:extLst>
              <a:ext uri="{FF2B5EF4-FFF2-40B4-BE49-F238E27FC236}">
                <a16:creationId xmlns:a16="http://schemas.microsoft.com/office/drawing/2014/main" id="{86AB6F2E-3AED-613A-24A5-6C28CD89004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a:t>
            </a:fld>
            <a:endParaRPr lang="en" sz="1000">
              <a:solidFill>
                <a:schemeClr val="dk2"/>
              </a:solidFill>
            </a:endParaRPr>
          </a:p>
        </p:txBody>
      </p:sp>
    </p:spTree>
    <p:extLst>
      <p:ext uri="{BB962C8B-B14F-4D97-AF65-F5344CB8AC3E}">
        <p14:creationId xmlns:p14="http://schemas.microsoft.com/office/powerpoint/2010/main" val="3966970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a:extLst>
            <a:ext uri="{FF2B5EF4-FFF2-40B4-BE49-F238E27FC236}">
              <a16:creationId xmlns:a16="http://schemas.microsoft.com/office/drawing/2014/main" id="{0F238F67-BB84-1E25-85BC-E4746B0D81F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EC638C4-7EBC-4DBC-55F0-3C7594DEF9C0}"/>
              </a:ext>
            </a:extLst>
          </p:cNvPr>
          <p:cNvSpPr txBox="1"/>
          <p:nvPr/>
        </p:nvSpPr>
        <p:spPr>
          <a:xfrm>
            <a:off x="2074128" y="36464"/>
            <a:ext cx="6735337" cy="707886"/>
          </a:xfrm>
          <a:prstGeom prst="rect">
            <a:avLst/>
          </a:prstGeom>
          <a:noFill/>
        </p:spPr>
        <p:txBody>
          <a:bodyPr wrap="square" rtlCol="0">
            <a:spAutoFit/>
          </a:bodyPr>
          <a:lstStyle/>
          <a:p>
            <a:r>
              <a:rPr lang="en-US" sz="4000">
                <a:solidFill>
                  <a:schemeClr val="bg1"/>
                </a:solidFill>
              </a:rPr>
              <a:t>Terrain mapping</a:t>
            </a:r>
          </a:p>
        </p:txBody>
      </p:sp>
      <p:pic>
        <p:nvPicPr>
          <p:cNvPr id="4" name="Picture 3" descr="A colorful diamond shaped object&#10;&#10;AI-generated content may be incorrect.">
            <a:extLst>
              <a:ext uri="{FF2B5EF4-FFF2-40B4-BE49-F238E27FC236}">
                <a16:creationId xmlns:a16="http://schemas.microsoft.com/office/drawing/2014/main" id="{41EB869D-0D1B-A28B-3D2B-7909C602EC64}"/>
              </a:ext>
            </a:extLst>
          </p:cNvPr>
          <p:cNvPicPr>
            <a:picLocks noChangeAspect="1"/>
          </p:cNvPicPr>
          <p:nvPr/>
        </p:nvPicPr>
        <p:blipFill>
          <a:blip r:embed="rId4"/>
          <a:stretch>
            <a:fillRect/>
          </a:stretch>
        </p:blipFill>
        <p:spPr>
          <a:xfrm>
            <a:off x="5264706" y="954105"/>
            <a:ext cx="2742293" cy="3235290"/>
          </a:xfrm>
          <a:prstGeom prst="rect">
            <a:avLst/>
          </a:prstGeom>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6567E3E0-4643-D37A-2006-DE9A2A8D469D}"/>
                  </a:ext>
                </a:extLst>
              </p:cNvPr>
              <p:cNvSpPr txBox="1"/>
              <p:nvPr/>
            </p:nvSpPr>
            <p:spPr>
              <a:xfrm>
                <a:off x="92924" y="1130158"/>
                <a:ext cx="4435011" cy="1711431"/>
              </a:xfrm>
              <a:prstGeom prst="rect">
                <a:avLst/>
              </a:prstGeom>
              <a:noFill/>
            </p:spPr>
            <p:txBody>
              <a:bodyPr wrap="square" rtlCol="0">
                <a:spAutoFit/>
              </a:bodyPr>
              <a:lstStyle/>
              <a:p>
                <a:pPr algn="ctr">
                  <a:spcBef>
                    <a:spcPts val="600"/>
                  </a:spcBef>
                  <a:spcAft>
                    <a:spcPts val="600"/>
                  </a:spcAft>
                </a:pPr>
                <a:r>
                  <a:rPr lang="en-US" sz="1800" b="0" i="0" u="none" strike="noStrike" dirty="0">
                    <a:solidFill>
                      <a:srgbClr val="000000"/>
                    </a:solidFill>
                    <a:effectLst/>
                    <a:latin typeface="Arial" panose="020B0604020202020204" pitchFamily="34" charset="0"/>
                  </a:rPr>
                  <a:t>The barycentric weights (</a:t>
                </a:r>
                <a14:m>
                  <m:oMath xmlns:m="http://schemas.openxmlformats.org/officeDocument/2006/math">
                    <m:sSub>
                      <m:sSubPr>
                        <m:ctrlPr>
                          <a:rPr lang="en-US" sz="1800" b="0" i="1" u="none" strike="noStrike" smtClean="0">
                            <a:solidFill>
                              <a:srgbClr val="000000"/>
                            </a:solidFill>
                            <a:effectLst/>
                            <a:latin typeface="Cambria Math" panose="02040503050406030204" pitchFamily="18" charset="0"/>
                          </a:rPr>
                        </m:ctrlPr>
                      </m:sSubPr>
                      <m:e>
                        <m:r>
                          <a:rPr lang="en-US" sz="1800" b="0" i="1" u="none" strike="noStrike" smtClean="0">
                            <a:solidFill>
                              <a:srgbClr val="000000"/>
                            </a:solidFill>
                            <a:effectLst/>
                            <a:latin typeface="Cambria Math" panose="02040503050406030204" pitchFamily="18" charset="0"/>
                          </a:rPr>
                          <m:t>𝑤</m:t>
                        </m:r>
                      </m:e>
                      <m:sub>
                        <m:r>
                          <a:rPr lang="en-US" sz="1800" b="0" i="1" u="none" strike="noStrike" smtClean="0">
                            <a:solidFill>
                              <a:srgbClr val="000000"/>
                            </a:solidFill>
                            <a:effectLst/>
                            <a:latin typeface="Cambria Math" panose="02040503050406030204" pitchFamily="18" charset="0"/>
                          </a:rPr>
                          <m:t>𝑖</m:t>
                        </m:r>
                      </m:sub>
                    </m:sSub>
                  </m:oMath>
                </a14:m>
                <a:r>
                  <a:rPr lang="en-US" sz="1800" b="0" i="0" u="none" strike="noStrike" dirty="0">
                    <a:solidFill>
                      <a:srgbClr val="000000"/>
                    </a:solidFill>
                    <a:effectLst/>
                    <a:latin typeface="Arial" panose="020B0604020202020204" pitchFamily="34" charset="0"/>
                  </a:rPr>
                  <a:t>) is calculated by the inverse of distances</a:t>
                </a:r>
                <a:endParaRPr lang="en-US" dirty="0"/>
              </a:p>
              <a:p>
                <a:pPr algn="ctr">
                  <a:spcBef>
                    <a:spcPts val="600"/>
                  </a:spcBef>
                  <a:spcAft>
                    <a:spcPts val="600"/>
                  </a:spcAft>
                </a:pP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𝑤</m:t>
                        </m:r>
                      </m:e>
                      <m:sub>
                        <m:r>
                          <a:rPr lang="en-US" sz="1800" b="0" i="1" smtClean="0">
                            <a:latin typeface="Cambria Math" panose="02040503050406030204" pitchFamily="18" charset="0"/>
                          </a:rPr>
                          <m:t>𝑗</m:t>
                        </m:r>
                      </m:sub>
                    </m:sSub>
                    <m:r>
                      <a:rPr lang="en-US" sz="1800" i="1" smtClean="0">
                        <a:latin typeface="Cambria Math" panose="02040503050406030204" pitchFamily="18" charset="0"/>
                      </a:rPr>
                      <m:t>=</m:t>
                    </m:r>
                    <m:f>
                      <m:fPr>
                        <m:ctrlPr>
                          <a:rPr lang="en-US" sz="1800" i="1" smtClean="0">
                            <a:latin typeface="Cambria Math" panose="02040503050406030204" pitchFamily="18" charset="0"/>
                          </a:rPr>
                        </m:ctrlPr>
                      </m:fPr>
                      <m:num>
                        <m:r>
                          <a:rPr lang="en-US" sz="1800" b="0" i="1" smtClean="0">
                            <a:latin typeface="Cambria Math" panose="02040503050406030204" pitchFamily="18" charset="0"/>
                          </a:rPr>
                          <m:t>1</m:t>
                        </m:r>
                      </m:num>
                      <m:den>
                        <m:nary>
                          <m:naryPr>
                            <m:chr m:val="∏"/>
                            <m:ctrlPr>
                              <a:rPr lang="en-US" sz="1800" b="0" i="1" smtClean="0">
                                <a:latin typeface="Cambria Math" panose="02040503050406030204" pitchFamily="18" charset="0"/>
                              </a:rPr>
                            </m:ctrlPr>
                          </m:naryPr>
                          <m:sub>
                            <m:eqArr>
                              <m:eqArrPr>
                                <m:ctrlPr>
                                  <a:rPr lang="en-US" sz="1800" b="0" i="1" smtClean="0">
                                    <a:latin typeface="Cambria Math" panose="02040503050406030204" pitchFamily="18" charset="0"/>
                                  </a:rPr>
                                </m:ctrlPr>
                              </m:eqArrPr>
                              <m:e>
                                <m:r>
                                  <a:rPr lang="en-US" sz="1800" b="0" i="1" smtClean="0">
                                    <a:latin typeface="Cambria Math" panose="02040503050406030204" pitchFamily="18" charset="0"/>
                                  </a:rPr>
                                  <m:t>𝑘</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𝑗</m:t>
                                </m:r>
                              </m:e>
                              <m:e>
                                <m:r>
                                  <a:rPr lang="en-US" sz="1800" b="0" i="1" smtClean="0">
                                    <a:latin typeface="Cambria Math" panose="02040503050406030204" pitchFamily="18" charset="0"/>
                                    <a:ea typeface="Cambria Math" panose="02040503050406030204" pitchFamily="18" charset="0"/>
                                  </a:rPr>
                                  <m:t>𝑘</m:t>
                                </m:r>
                                <m:r>
                                  <a:rPr lang="en-US" sz="1800" b="0" i="1" smtClean="0">
                                    <a:latin typeface="Cambria Math" panose="02040503050406030204" pitchFamily="18" charset="0"/>
                                    <a:ea typeface="Cambria Math" panose="02040503050406030204" pitchFamily="18" charset="0"/>
                                  </a:rPr>
                                  <m:t>=0</m:t>
                                </m:r>
                              </m:e>
                            </m:eqArr>
                          </m:sub>
                          <m:sup>
                            <m:r>
                              <a:rPr lang="en-US" sz="1800" b="0" i="1" smtClean="0">
                                <a:latin typeface="Cambria Math" panose="02040503050406030204" pitchFamily="18" charset="0"/>
                              </a:rPr>
                              <m:t>𝑛</m:t>
                            </m:r>
                          </m:sup>
                          <m:e>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𝑗</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𝑘</m:t>
                                </m:r>
                              </m:sub>
                            </m:sSub>
                            <m:r>
                              <a:rPr lang="en-US" sz="1800" b="0" i="1" smtClean="0">
                                <a:latin typeface="Cambria Math" panose="02040503050406030204" pitchFamily="18" charset="0"/>
                              </a:rPr>
                              <m:t>)</m:t>
                            </m:r>
                          </m:e>
                        </m:nary>
                      </m:den>
                    </m:f>
                    <m:r>
                      <a:rPr lang="en-US" sz="1800" b="0" i="1" smtClean="0">
                        <a:latin typeface="Cambria Math" panose="02040503050406030204" pitchFamily="18" charset="0"/>
                      </a:rPr>
                      <m:t> </m:t>
                    </m:r>
                  </m:oMath>
                </a14:m>
                <a:r>
                  <a:rPr lang="en-US" dirty="0"/>
                  <a:t> </a:t>
                </a:r>
              </a:p>
              <a:p>
                <a:endParaRPr lang="en-US" dirty="0"/>
              </a:p>
            </p:txBody>
          </p:sp>
        </mc:Choice>
        <mc:Fallback>
          <p:sp>
            <p:nvSpPr>
              <p:cNvPr id="5" name="TextBox 4">
                <a:extLst>
                  <a:ext uri="{FF2B5EF4-FFF2-40B4-BE49-F238E27FC236}">
                    <a16:creationId xmlns:a16="http://schemas.microsoft.com/office/drawing/2014/main" id="{6567E3E0-4643-D37A-2006-DE9A2A8D469D}"/>
                  </a:ext>
                </a:extLst>
              </p:cNvPr>
              <p:cNvSpPr txBox="1">
                <a:spLocks noRot="1" noChangeAspect="1" noMove="1" noResize="1" noEditPoints="1" noAdjustHandles="1" noChangeArrowheads="1" noChangeShapeType="1" noTextEdit="1"/>
              </p:cNvSpPr>
              <p:nvPr/>
            </p:nvSpPr>
            <p:spPr>
              <a:xfrm>
                <a:off x="92924" y="1130158"/>
                <a:ext cx="4435011" cy="1711431"/>
              </a:xfrm>
              <a:prstGeom prst="rect">
                <a:avLst/>
              </a:prstGeom>
              <a:blipFill>
                <a:blip r:embed="rId5"/>
                <a:stretch>
                  <a:fillRect l="-549" t="-1779" r="-1511" b="-71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64597AA4-EEA3-E6C3-C323-DEE1D27B439E}"/>
                  </a:ext>
                </a:extLst>
              </p:cNvPr>
              <p:cNvSpPr txBox="1"/>
              <p:nvPr/>
            </p:nvSpPr>
            <p:spPr>
              <a:xfrm>
                <a:off x="-400" y="2826762"/>
                <a:ext cx="4572400" cy="1851982"/>
              </a:xfrm>
              <a:prstGeom prst="rect">
                <a:avLst/>
              </a:prstGeom>
              <a:noFill/>
            </p:spPr>
            <p:txBody>
              <a:bodyPr wrap="square">
                <a:spAutoFit/>
              </a:bodyPr>
              <a:lstStyle/>
              <a:p>
                <a:pPr algn="ctr">
                  <a:spcBef>
                    <a:spcPts val="600"/>
                  </a:spcBef>
                  <a:spcAft>
                    <a:spcPts val="600"/>
                  </a:spcAft>
                </a:pPr>
                <a:r>
                  <a:rPr lang="en-US" sz="1800" dirty="0"/>
                  <a:t>Lagrange Interpolation will handle the depth of the map</a:t>
                </a:r>
              </a:p>
              <a:p>
                <a:pPr algn="ctr">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𝑛</m:t>
                          </m:r>
                        </m:sub>
                      </m:sSub>
                      <m:r>
                        <a:rPr lang="en-US" sz="1800" b="0" i="1" smtClean="0">
                          <a:latin typeface="Cambria Math" panose="02040503050406030204" pitchFamily="18" charset="0"/>
                        </a:rPr>
                        <m:t>(</m:t>
                      </m:r>
                      <m:r>
                        <a:rPr lang="en-US" sz="1800" b="0" i="1" smtClean="0">
                          <a:latin typeface="Cambria Math" panose="02040503050406030204" pitchFamily="18" charset="0"/>
                        </a:rPr>
                        <m:t>𝑥</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nary>
                            <m:naryPr>
                              <m:chr m:val="∑"/>
                              <m:ctrlPr>
                                <a:rPr lang="en-US" sz="1800" i="1">
                                  <a:latin typeface="Cambria Math" panose="02040503050406030204" pitchFamily="18" charset="0"/>
                                </a:rPr>
                              </m:ctrlPr>
                            </m:naryPr>
                            <m:sub>
                              <m:r>
                                <a:rPr lang="en-US" sz="1800" b="0" i="1" smtClean="0">
                                  <a:latin typeface="Cambria Math" panose="02040503050406030204" pitchFamily="18" charset="0"/>
                                </a:rPr>
                                <m:t>𝑗</m:t>
                              </m:r>
                              <m:r>
                                <m:rPr>
                                  <m:brk m:alnAt="23"/>
                                </m:rPr>
                                <a:rPr lang="en-US" sz="1800" b="0" i="1" smtClean="0">
                                  <a:latin typeface="Cambria Math" panose="02040503050406030204" pitchFamily="18" charset="0"/>
                                </a:rPr>
                                <m:t>=</m:t>
                              </m:r>
                              <m:r>
                                <a:rPr lang="en-US" sz="1800" b="0" i="1" smtClean="0">
                                  <a:latin typeface="Cambria Math" panose="02040503050406030204" pitchFamily="18" charset="0"/>
                                </a:rPr>
                                <m:t>0</m:t>
                              </m:r>
                            </m:sub>
                            <m:sup>
                              <m:r>
                                <a:rPr lang="en-US" sz="1800" i="1">
                                  <a:latin typeface="Cambria Math" panose="02040503050406030204" pitchFamily="18" charset="0"/>
                                </a:rPr>
                                <m:t>𝑛</m:t>
                              </m:r>
                            </m:sup>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𝑤</m:t>
                                      </m:r>
                                    </m:e>
                                    <m:sub>
                                      <m:r>
                                        <a:rPr lang="en-US" sz="1800" b="0" i="1" smtClean="0">
                                          <a:latin typeface="Cambria Math" panose="02040503050406030204" pitchFamily="18" charset="0"/>
                                        </a:rPr>
                                        <m:t>𝑗</m:t>
                                      </m:r>
                                    </m:sub>
                                  </m:sSub>
                                </m:num>
                                <m:den>
                                  <m:r>
                                    <a:rPr lang="en-US" sz="1800" i="1">
                                      <a:latin typeface="Cambria Math" panose="02040503050406030204" pitchFamily="18" charset="0"/>
                                    </a:rPr>
                                    <m:t>𝑥</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b="0" i="1" smtClean="0">
                                          <a:latin typeface="Cambria Math" panose="02040503050406030204" pitchFamily="18" charset="0"/>
                                        </a:rPr>
                                        <m:t>𝑗</m:t>
                                      </m:r>
                                    </m:sub>
                                  </m:sSub>
                                </m:den>
                              </m:f>
                              <m:r>
                                <a:rPr lang="en-US" sz="1800" i="1" smtClean="0">
                                  <a:latin typeface="Cambria Math" panose="02040503050406030204" pitchFamily="18" charset="0"/>
                                </a:rPr>
                                <m:t>𝑓</m:t>
                              </m:r>
                              <m:r>
                                <a:rPr lang="en-US" sz="1800" i="1" smtClean="0">
                                  <a:latin typeface="Cambria Math" panose="02040503050406030204" pitchFamily="18" charset="0"/>
                                </a:rPr>
                                <m:t>(</m:t>
                              </m:r>
                              <m:r>
                                <a:rPr lang="en-US" sz="1800" b="0" i="1" smtClean="0">
                                  <a:latin typeface="Cambria Math" panose="02040503050406030204" pitchFamily="18" charset="0"/>
                                </a:rPr>
                                <m:t>𝑗</m:t>
                              </m:r>
                              <m:r>
                                <a:rPr lang="en-US" sz="1800" i="1" smtClean="0">
                                  <a:latin typeface="Cambria Math" panose="02040503050406030204" pitchFamily="18" charset="0"/>
                                </a:rPr>
                                <m:t>)</m:t>
                              </m:r>
                            </m:e>
                          </m:nary>
                        </m:num>
                        <m:den>
                          <m:nary>
                            <m:naryPr>
                              <m:chr m:val="∑"/>
                              <m:ctrlPr>
                                <a:rPr lang="en-US" sz="1800" i="1" smtClean="0">
                                  <a:latin typeface="Cambria Math" panose="02040503050406030204" pitchFamily="18" charset="0"/>
                                </a:rPr>
                              </m:ctrlPr>
                            </m:naryPr>
                            <m:sub>
                              <m:r>
                                <m:rPr>
                                  <m:brk m:alnAt="23"/>
                                </m:rPr>
                                <a:rPr lang="en-US" sz="1800" b="0" i="1" smtClean="0">
                                  <a:latin typeface="Cambria Math" panose="02040503050406030204" pitchFamily="18" charset="0"/>
                                </a:rPr>
                                <m:t>𝑖</m:t>
                              </m:r>
                              <m:r>
                                <a:rPr lang="en-US" sz="1800" b="0" i="1" smtClean="0">
                                  <a:latin typeface="Cambria Math" panose="02040503050406030204" pitchFamily="18" charset="0"/>
                                </a:rPr>
                                <m:t>=0</m:t>
                              </m:r>
                            </m:sub>
                            <m:sup>
                              <m:r>
                                <a:rPr lang="en-US" sz="1800" i="1">
                                  <a:latin typeface="Cambria Math" panose="02040503050406030204" pitchFamily="18" charset="0"/>
                                </a:rPr>
                                <m:t>𝑛</m:t>
                              </m:r>
                            </m:sup>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𝑤</m:t>
                                      </m:r>
                                    </m:e>
                                    <m:sub>
                                      <m:r>
                                        <a:rPr lang="en-US" sz="1800" b="0" i="1" smtClean="0">
                                          <a:latin typeface="Cambria Math" panose="02040503050406030204" pitchFamily="18" charset="0"/>
                                        </a:rPr>
                                        <m:t>𝑗</m:t>
                                      </m:r>
                                    </m:sub>
                                  </m:sSub>
                                </m:num>
                                <m:den>
                                  <m:r>
                                    <a:rPr lang="en-US" sz="1800" i="1">
                                      <a:latin typeface="Cambria Math" panose="02040503050406030204" pitchFamily="18" charset="0"/>
                                    </a:rPr>
                                    <m:t>𝑥</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b="0" i="1" smtClean="0">
                                          <a:latin typeface="Cambria Math" panose="02040503050406030204" pitchFamily="18" charset="0"/>
                                        </a:rPr>
                                        <m:t>𝑗</m:t>
                                      </m:r>
                                    </m:sub>
                                  </m:sSub>
                                </m:den>
                              </m:f>
                            </m:e>
                          </m:nary>
                        </m:den>
                      </m:f>
                    </m:oMath>
                  </m:oMathPara>
                </a14:m>
                <a:endParaRPr lang="en-US" sz="1800" dirty="0"/>
              </a:p>
            </p:txBody>
          </p:sp>
        </mc:Choice>
        <mc:Fallback>
          <p:sp>
            <p:nvSpPr>
              <p:cNvPr id="10" name="TextBox 9">
                <a:extLst>
                  <a:ext uri="{FF2B5EF4-FFF2-40B4-BE49-F238E27FC236}">
                    <a16:creationId xmlns:a16="http://schemas.microsoft.com/office/drawing/2014/main" id="{64597AA4-EEA3-E6C3-C323-DEE1D27B439E}"/>
                  </a:ext>
                </a:extLst>
              </p:cNvPr>
              <p:cNvSpPr txBox="1">
                <a:spLocks noRot="1" noChangeAspect="1" noMove="1" noResize="1" noEditPoints="1" noAdjustHandles="1" noChangeArrowheads="1" noChangeShapeType="1" noTextEdit="1"/>
              </p:cNvSpPr>
              <p:nvPr/>
            </p:nvSpPr>
            <p:spPr>
              <a:xfrm>
                <a:off x="-400" y="2826762"/>
                <a:ext cx="4572400" cy="1851982"/>
              </a:xfrm>
              <a:prstGeom prst="rect">
                <a:avLst/>
              </a:prstGeom>
              <a:blipFill>
                <a:blip r:embed="rId6"/>
                <a:stretch>
                  <a:fillRect t="-1974"/>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A0AF1333-F7D8-2CE8-90CE-06238B845EF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8</a:t>
            </a:fld>
            <a:endParaRPr lang="en" sz="1000">
              <a:solidFill>
                <a:schemeClr val="dk2"/>
              </a:solidFill>
            </a:endParaRPr>
          </a:p>
        </p:txBody>
      </p:sp>
    </p:spTree>
    <p:extLst>
      <p:ext uri="{BB962C8B-B14F-4D97-AF65-F5344CB8AC3E}">
        <p14:creationId xmlns:p14="http://schemas.microsoft.com/office/powerpoint/2010/main" val="3689059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a:extLst>
            <a:ext uri="{FF2B5EF4-FFF2-40B4-BE49-F238E27FC236}">
              <a16:creationId xmlns:a16="http://schemas.microsoft.com/office/drawing/2014/main" id="{FE64CC2A-0706-8C5B-EE5D-B46E469249B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29D58CD-0ABE-ADD3-566C-ACA8ACC9608E}"/>
              </a:ext>
            </a:extLst>
          </p:cNvPr>
          <p:cNvSpPr txBox="1"/>
          <p:nvPr/>
        </p:nvSpPr>
        <p:spPr>
          <a:xfrm>
            <a:off x="2074128" y="36464"/>
            <a:ext cx="6735337" cy="707886"/>
          </a:xfrm>
          <a:prstGeom prst="rect">
            <a:avLst/>
          </a:prstGeom>
          <a:noFill/>
        </p:spPr>
        <p:txBody>
          <a:bodyPr wrap="square" rtlCol="0">
            <a:spAutoFit/>
          </a:bodyPr>
          <a:lstStyle/>
          <a:p>
            <a:r>
              <a:rPr lang="en-US" sz="4000">
                <a:solidFill>
                  <a:schemeClr val="bg1"/>
                </a:solidFill>
              </a:rPr>
              <a:t>Result map</a:t>
            </a:r>
            <a:endParaRPr lang="en-US" sz="4000" dirty="0">
              <a:solidFill>
                <a:schemeClr val="bg1"/>
              </a:solidFill>
            </a:endParaRPr>
          </a:p>
        </p:txBody>
      </p:sp>
      <p:pic>
        <p:nvPicPr>
          <p:cNvPr id="10" name="Picture 9" descr="A graph of a graph showing the height of a mountain&#10;&#10;AI-generated content may be incorrect.">
            <a:extLst>
              <a:ext uri="{FF2B5EF4-FFF2-40B4-BE49-F238E27FC236}">
                <a16:creationId xmlns:a16="http://schemas.microsoft.com/office/drawing/2014/main" id="{B2AF3013-74D8-AB28-3E9C-6488C7234C5C}"/>
              </a:ext>
            </a:extLst>
          </p:cNvPr>
          <p:cNvPicPr>
            <a:picLocks noChangeAspect="1"/>
          </p:cNvPicPr>
          <p:nvPr/>
        </p:nvPicPr>
        <p:blipFill>
          <a:blip r:embed="rId4"/>
          <a:stretch>
            <a:fillRect/>
          </a:stretch>
        </p:blipFill>
        <p:spPr>
          <a:xfrm>
            <a:off x="5027487" y="1100780"/>
            <a:ext cx="3524035" cy="2941940"/>
          </a:xfrm>
          <a:prstGeom prst="rect">
            <a:avLst/>
          </a:prstGeom>
        </p:spPr>
      </p:pic>
      <p:sp>
        <p:nvSpPr>
          <p:cNvPr id="11" name="TextBox 10">
            <a:extLst>
              <a:ext uri="{FF2B5EF4-FFF2-40B4-BE49-F238E27FC236}">
                <a16:creationId xmlns:a16="http://schemas.microsoft.com/office/drawing/2014/main" id="{06A07189-6FB5-2366-9742-E412D22837B2}"/>
              </a:ext>
            </a:extLst>
          </p:cNvPr>
          <p:cNvSpPr txBox="1"/>
          <p:nvPr/>
        </p:nvSpPr>
        <p:spPr>
          <a:xfrm>
            <a:off x="777413" y="4158870"/>
            <a:ext cx="3589106" cy="307777"/>
          </a:xfrm>
          <a:prstGeom prst="rect">
            <a:avLst/>
          </a:prstGeom>
          <a:noFill/>
        </p:spPr>
        <p:txBody>
          <a:bodyPr wrap="square" rtlCol="0">
            <a:spAutoFit/>
          </a:bodyPr>
          <a:lstStyle/>
          <a:p>
            <a:r>
              <a:rPr lang="en-US"/>
              <a:t>The terrain the robot was deployed on</a:t>
            </a:r>
          </a:p>
        </p:txBody>
      </p:sp>
      <p:sp>
        <p:nvSpPr>
          <p:cNvPr id="12" name="TextBox 11">
            <a:extLst>
              <a:ext uri="{FF2B5EF4-FFF2-40B4-BE49-F238E27FC236}">
                <a16:creationId xmlns:a16="http://schemas.microsoft.com/office/drawing/2014/main" id="{D01FB694-FAE4-604A-C306-79D427CAA1A0}"/>
              </a:ext>
            </a:extLst>
          </p:cNvPr>
          <p:cNvSpPr txBox="1"/>
          <p:nvPr/>
        </p:nvSpPr>
        <p:spPr>
          <a:xfrm>
            <a:off x="4917895" y="4158870"/>
            <a:ext cx="3589106" cy="307777"/>
          </a:xfrm>
          <a:prstGeom prst="rect">
            <a:avLst/>
          </a:prstGeom>
          <a:noFill/>
        </p:spPr>
        <p:txBody>
          <a:bodyPr wrap="square" rtlCol="0">
            <a:spAutoFit/>
          </a:bodyPr>
          <a:lstStyle/>
          <a:p>
            <a:r>
              <a:rPr lang="en-US"/>
              <a:t>Interpolated 3D map from the original path</a:t>
            </a:r>
          </a:p>
        </p:txBody>
      </p:sp>
      <p:pic>
        <p:nvPicPr>
          <p:cNvPr id="4" name="Picture 3" descr="A grass field with trees and a path&#10;&#10;AI-generated content may be incorrect.">
            <a:extLst>
              <a:ext uri="{FF2B5EF4-FFF2-40B4-BE49-F238E27FC236}">
                <a16:creationId xmlns:a16="http://schemas.microsoft.com/office/drawing/2014/main" id="{F8236B8B-A071-DB15-450A-CA548B31D148}"/>
              </a:ext>
            </a:extLst>
          </p:cNvPr>
          <p:cNvPicPr>
            <a:picLocks noChangeAspect="1"/>
          </p:cNvPicPr>
          <p:nvPr/>
        </p:nvPicPr>
        <p:blipFill>
          <a:blip r:embed="rId5"/>
          <a:srcRect t="11792"/>
          <a:stretch/>
        </p:blipFill>
        <p:spPr>
          <a:xfrm>
            <a:off x="963625" y="1243072"/>
            <a:ext cx="2778317" cy="2657356"/>
          </a:xfrm>
          <a:prstGeom prst="rect">
            <a:avLst/>
          </a:prstGeom>
        </p:spPr>
      </p:pic>
      <p:sp>
        <p:nvSpPr>
          <p:cNvPr id="2" name="Slide Number Placeholder 1">
            <a:extLst>
              <a:ext uri="{FF2B5EF4-FFF2-40B4-BE49-F238E27FC236}">
                <a16:creationId xmlns:a16="http://schemas.microsoft.com/office/drawing/2014/main" id="{C3946524-B810-05E0-07F7-8E11526F920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9</a:t>
            </a:fld>
            <a:endParaRPr lang="en" sz="1000">
              <a:solidFill>
                <a:schemeClr val="dk2"/>
              </a:solidFill>
            </a:endParaRPr>
          </a:p>
        </p:txBody>
      </p:sp>
    </p:spTree>
    <p:extLst>
      <p:ext uri="{BB962C8B-B14F-4D97-AF65-F5344CB8AC3E}">
        <p14:creationId xmlns:p14="http://schemas.microsoft.com/office/powerpoint/2010/main" val="107166570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48F6416261DE41B83D9BF73EED3A7D" ma:contentTypeVersion="6" ma:contentTypeDescription="Create a new document." ma:contentTypeScope="" ma:versionID="21d5f36a144dd0aacc57dd6397b9c646">
  <xsd:schema xmlns:xsd="http://www.w3.org/2001/XMLSchema" xmlns:xs="http://www.w3.org/2001/XMLSchema" xmlns:p="http://schemas.microsoft.com/office/2006/metadata/properties" xmlns:ns3="ab31651d-ea42-4917-9008-b8ce580e1b5a" targetNamespace="http://schemas.microsoft.com/office/2006/metadata/properties" ma:root="true" ma:fieldsID="0ba72b706586d6485c2b14cda46e6d39" ns3:_="">
    <xsd:import namespace="ab31651d-ea42-4917-9008-b8ce580e1b5a"/>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31651d-ea42-4917-9008-b8ce580e1b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ab31651d-ea42-4917-9008-b8ce580e1b5a" xsi:nil="true"/>
  </documentManagement>
</p:properties>
</file>

<file path=customXml/itemProps1.xml><?xml version="1.0" encoding="utf-8"?>
<ds:datastoreItem xmlns:ds="http://schemas.openxmlformats.org/officeDocument/2006/customXml" ds:itemID="{DBC660F9-6F6E-4805-8A4B-BA02D531D7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31651d-ea42-4917-9008-b8ce580e1b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7A0A37-8FD3-4B9A-AD6D-BE32E1D5EBA1}">
  <ds:schemaRefs>
    <ds:schemaRef ds:uri="http://schemas.microsoft.com/sharepoint/v3/contenttype/forms"/>
  </ds:schemaRefs>
</ds:datastoreItem>
</file>

<file path=customXml/itemProps3.xml><?xml version="1.0" encoding="utf-8"?>
<ds:datastoreItem xmlns:ds="http://schemas.openxmlformats.org/officeDocument/2006/customXml" ds:itemID="{01FFDB57-C72C-48DE-A8DF-87EF7CED04B5}">
  <ds:schemaRefs>
    <ds:schemaRef ds:uri="http://schemas.microsoft.com/office/2006/documentManagement/types"/>
    <ds:schemaRef ds:uri="http://www.w3.org/XML/1998/namespace"/>
    <ds:schemaRef ds:uri="http://schemas.openxmlformats.org/package/2006/metadata/core-properties"/>
    <ds:schemaRef ds:uri="http://purl.org/dc/elements/1.1/"/>
    <ds:schemaRef ds:uri="http://schemas.microsoft.com/office/infopath/2007/PartnerControls"/>
    <ds:schemaRef ds:uri="http://purl.org/dc/terms/"/>
    <ds:schemaRef ds:uri="ab31651d-ea42-4917-9008-b8ce580e1b5a"/>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99</TotalTime>
  <Words>681</Words>
  <Application>Microsoft Office PowerPoint</Application>
  <PresentationFormat>On-screen Show (16:9)</PresentationFormat>
  <Paragraphs>89</Paragraphs>
  <Slides>17</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Cambria Math</vt:lpstr>
      <vt:lpstr>Wingdings</vt:lpstr>
      <vt:lpstr>Oswald</vt:lpstr>
      <vt:lpstr>Helvetica Neue</vt: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thai nguyen</dc:creator>
  <cp:lastModifiedBy>Matt Nguyen</cp:lastModifiedBy>
  <cp:revision>3</cp:revision>
  <dcterms:modified xsi:type="dcterms:W3CDTF">2025-04-02T22:57:43Z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0x0101001F48F6416261DE41B83D9BF73EED3A7D</vt:lpwstr>
  </property>
</Properties>
</file>