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Assistant SemiBold" pitchFamily="2" charset="-79"/>
      <p:regular r:id="rId34"/>
      <p:bold r:id="rId35"/>
    </p:embeddedFont>
    <p:embeddedFont>
      <p:font typeface="Helvetica Neue" panose="020B0604020202020204"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Lexend SemiBold" panose="020B0604020202020204" charset="0"/>
      <p:regular r:id="rId44"/>
      <p:bold r:id="rId45"/>
    </p:embeddedFont>
    <p:embeddedFont>
      <p:font typeface="Roboto Condensed"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5FF145-765F-4AC6-816A-418DD33494D2}">
  <a:tblStyle styleId="{F15FF145-765F-4AC6-816A-418DD33494D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485B7E-AE23-4556-9115-FF59E274FAA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63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0450354550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045035455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47d77cde9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47d77cde9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47c9e53392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47c9e53392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47d77cde9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47d77cde9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479071092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47907109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speak on this one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479071092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479071092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Motor:</a:t>
            </a:r>
            <a:endParaRPr/>
          </a:p>
          <a:p>
            <a:pPr marL="0" lvl="0" indent="0" algn="l" rtl="0">
              <a:spcBef>
                <a:spcPts val="0"/>
              </a:spcBef>
              <a:spcAft>
                <a:spcPts val="0"/>
              </a:spcAft>
              <a:buNone/>
            </a:pPr>
            <a:r>
              <a:rPr lang="en"/>
              <a:t>3500W Continuous</a:t>
            </a:r>
            <a:endParaRPr/>
          </a:p>
          <a:p>
            <a:pPr marL="0" lvl="0" indent="0" algn="l" rtl="0">
              <a:spcBef>
                <a:spcPts val="0"/>
              </a:spcBef>
              <a:spcAft>
                <a:spcPts val="0"/>
              </a:spcAft>
              <a:buNone/>
            </a:pPr>
            <a:r>
              <a:rPr lang="en"/>
              <a:t>7000W Peak</a:t>
            </a:r>
            <a:endParaRPr/>
          </a:p>
          <a:p>
            <a:pPr marL="0" lvl="0" indent="0" algn="l" rtl="0">
              <a:spcBef>
                <a:spcPts val="0"/>
              </a:spcBef>
              <a:spcAft>
                <a:spcPts val="0"/>
              </a:spcAft>
              <a:buNone/>
            </a:pPr>
            <a:r>
              <a:rPr lang="en"/>
              <a:t>60000 RPM</a:t>
            </a:r>
            <a:endParaRPr/>
          </a:p>
          <a:p>
            <a:pPr marL="0" lvl="0" indent="0" algn="l" rtl="0">
              <a:spcBef>
                <a:spcPts val="0"/>
              </a:spcBef>
              <a:spcAft>
                <a:spcPts val="0"/>
              </a:spcAft>
              <a:buNone/>
            </a:pPr>
            <a:r>
              <a:rPr lang="en"/>
              <a:t>35V 197A</a:t>
            </a:r>
            <a:endParaRPr/>
          </a:p>
          <a:p>
            <a:pPr marL="0" lvl="0" indent="0" algn="l" rtl="0">
              <a:spcBef>
                <a:spcPts val="0"/>
              </a:spcBef>
              <a:spcAft>
                <a:spcPts val="0"/>
              </a:spcAft>
              <a:buNone/>
            </a:pPr>
            <a:r>
              <a:rPr lang="en"/>
              <a:t>40mm OD, 4 poles / 12 slots</a:t>
            </a:r>
            <a:endParaRPr/>
          </a:p>
          <a:p>
            <a:pPr marL="0" lvl="0" indent="0" algn="l" rtl="0">
              <a:spcBef>
                <a:spcPts val="0"/>
              </a:spcBef>
              <a:spcAft>
                <a:spcPts val="0"/>
              </a:spcAft>
              <a:buNone/>
            </a:pPr>
            <a:endParaRPr/>
          </a:p>
          <a:p>
            <a:pPr marL="0" lvl="0" indent="0" algn="l" rtl="0">
              <a:spcBef>
                <a:spcPts val="0"/>
              </a:spcBef>
              <a:spcAft>
                <a:spcPts val="0"/>
              </a:spcAft>
              <a:buNone/>
            </a:pPr>
            <a:r>
              <a:rPr lang="en"/>
              <a:t>Regen Clamps:</a:t>
            </a:r>
            <a:endParaRPr/>
          </a:p>
          <a:p>
            <a:pPr marL="0" lvl="0" indent="0" algn="l" rtl="0">
              <a:spcBef>
                <a:spcPts val="0"/>
              </a:spcBef>
              <a:spcAft>
                <a:spcPts val="0"/>
              </a:spcAft>
              <a:buNone/>
            </a:pPr>
            <a:r>
              <a:rPr lang="en"/>
              <a:t>50W Continuous (300W)</a:t>
            </a:r>
            <a:endParaRPr/>
          </a:p>
          <a:p>
            <a:pPr marL="0" lvl="0" indent="0" algn="l" rtl="0">
              <a:spcBef>
                <a:spcPts val="0"/>
              </a:spcBef>
              <a:spcAft>
                <a:spcPts val="0"/>
              </a:spcAft>
              <a:buNone/>
            </a:pPr>
            <a:r>
              <a:rPr lang="en"/>
              <a:t>800W Peak (4800W)</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479071092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479071092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47949500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47949500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47949500bb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47949500bb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Straightness tolerance: 30 micron per 300 mm</a:t>
            </a: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Diameter tolerance: +0/-9 micron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47949500bb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47949500bb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Straightness tolerance: 30 micron per 300 mm</a:t>
            </a: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Diameter tolerance: +0/-9 micron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47949500b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47949500b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4790710923_1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Luke</a:t>
            </a:r>
            <a:endParaRPr/>
          </a:p>
        </p:txBody>
      </p:sp>
      <p:sp>
        <p:nvSpPr>
          <p:cNvPr id="71" name="Google Shape;71;g34790710923_1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7949500bb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47949500bb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Straightness tolerance: 30 micron per 300 mm</a:t>
            </a: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Diameter tolerance: +0/-9 micron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47949500b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47949500b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Equivalent center lumped-weight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47949500b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47949500b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Collet runtout?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47949500b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47949500b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Straightness tolerance: 30 micron per 300 mm</a:t>
            </a: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1400">
                <a:solidFill>
                  <a:schemeClr val="dk1"/>
                </a:solidFill>
                <a:latin typeface="Helvetica Neue"/>
                <a:ea typeface="Helvetica Neue"/>
                <a:cs typeface="Helvetica Neue"/>
                <a:sym typeface="Helvetica Neue"/>
              </a:rPr>
              <a:t>Diameter tolerance: +0/-9 micron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47ae7b7ae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47ae7b7a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47ae7b7ae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47ae7b7ae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90000"/>
              </a:lnSpc>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47ae7b7ae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47ae7b7ae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90000"/>
              </a:lnSpc>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47ae7b7ae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47ae7b7ae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90000"/>
              </a:lnSpc>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47d96cad5b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47d96cad5b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90000"/>
              </a:lnSpc>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47c9e53392_2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Luke</a:t>
            </a:r>
            <a:endParaRPr/>
          </a:p>
        </p:txBody>
      </p:sp>
      <p:sp>
        <p:nvSpPr>
          <p:cNvPr id="423" name="Google Shape;423;g347c9e53392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4790710923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4790710923_1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4790710923_1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47d96cad5b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47d96cad5b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47d96cad5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47d96cad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4790710923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4790710923_1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g34790710923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47d96cad5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47d96cad5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47c9e53392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47c9e53392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47d96cad5b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47d96cad5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47d96cad5b_5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47d96cad5b_5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47c9e53392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47c9e5339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Verification, Validation, and Testing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0" y="3944975"/>
            <a:ext cx="9144000" cy="1198800"/>
          </a:xfrm>
          <a:prstGeom prst="rect">
            <a:avLst/>
          </a:prstGeom>
          <a:solidFill>
            <a:srgbClr val="E7312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p:txBody>
      </p:sp>
      <p:sp>
        <p:nvSpPr>
          <p:cNvPr id="11" name="Google Shape;11;p2"/>
          <p:cNvSpPr txBox="1">
            <a:spLocks noGrp="1"/>
          </p:cNvSpPr>
          <p:nvPr>
            <p:ph type="subTitle" idx="1"/>
          </p:nvPr>
        </p:nvSpPr>
        <p:spPr>
          <a:xfrm>
            <a:off x="311700" y="4148075"/>
            <a:ext cx="8520600" cy="792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1800"/>
              <a:buFont typeface="Roboto Condensed"/>
              <a:buNone/>
              <a:defRPr>
                <a:solidFill>
                  <a:srgbClr val="FFFFFF"/>
                </a:solidFill>
                <a:latin typeface="Roboto Condensed"/>
                <a:ea typeface="Roboto Condensed"/>
                <a:cs typeface="Roboto Condensed"/>
                <a:sym typeface="Roboto Condense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 name="Google Shape;12;p2"/>
          <p:cNvPicPr preferRelativeResize="0"/>
          <p:nvPr/>
        </p:nvPicPr>
        <p:blipFill>
          <a:blip r:embed="rId3">
            <a:alphaModFix/>
          </a:blip>
          <a:stretch>
            <a:fillRect/>
          </a:stretch>
        </p:blipFill>
        <p:spPr>
          <a:xfrm>
            <a:off x="1210375" y="1145475"/>
            <a:ext cx="1972476" cy="1905850"/>
          </a:xfrm>
          <a:prstGeom prst="rect">
            <a:avLst/>
          </a:prstGeom>
          <a:noFill/>
          <a:ln>
            <a:noFill/>
          </a:ln>
        </p:spPr>
      </p:pic>
      <p:sp>
        <p:nvSpPr>
          <p:cNvPr id="13" name="Google Shape;13;p2"/>
          <p:cNvSpPr/>
          <p:nvPr/>
        </p:nvSpPr>
        <p:spPr>
          <a:xfrm>
            <a:off x="3182850" y="1017541"/>
            <a:ext cx="5073000" cy="204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latin typeface="Lexend SemiBold"/>
                <a:ea typeface="Lexend SemiBold"/>
                <a:cs typeface="Lexend SemiBold"/>
                <a:sym typeface="Lexend SemiBold"/>
              </a:rPr>
              <a:t>ROTATING DETONATION</a:t>
            </a:r>
            <a:endParaRPr sz="2800">
              <a:latin typeface="Lexend SemiBold"/>
              <a:ea typeface="Lexend SemiBold"/>
              <a:cs typeface="Lexend SemiBold"/>
              <a:sym typeface="Lexend SemiBold"/>
            </a:endParaRPr>
          </a:p>
          <a:p>
            <a:pPr marL="0" lvl="0" indent="0" algn="l" rtl="0">
              <a:spcBef>
                <a:spcPts val="0"/>
              </a:spcBef>
              <a:spcAft>
                <a:spcPts val="0"/>
              </a:spcAft>
              <a:buNone/>
            </a:pPr>
            <a:r>
              <a:rPr lang="en" sz="2800">
                <a:latin typeface="Lexend SemiBold"/>
                <a:ea typeface="Lexend SemiBold"/>
                <a:cs typeface="Lexend SemiBold"/>
                <a:sym typeface="Lexend SemiBold"/>
              </a:rPr>
              <a:t>TURBINE GENERATOR</a:t>
            </a:r>
            <a:endParaRPr sz="2800">
              <a:latin typeface="Lexend SemiBold"/>
              <a:ea typeface="Lexend SemiBold"/>
              <a:cs typeface="Lexend SemiBold"/>
              <a:sym typeface="Lexend SemiBo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Font typeface="Lato"/>
              <a:buNone/>
              <a:defRPr sz="12000">
                <a:latin typeface="Lato"/>
                <a:ea typeface="Lato"/>
                <a:cs typeface="Lato"/>
                <a:sym typeface="Lato"/>
              </a:defRPr>
            </a:lvl2pPr>
            <a:lvl3pPr lvl="2" algn="ctr">
              <a:spcBef>
                <a:spcPts val="0"/>
              </a:spcBef>
              <a:spcAft>
                <a:spcPts val="0"/>
              </a:spcAft>
              <a:buSzPts val="12000"/>
              <a:buFont typeface="Lato"/>
              <a:buNone/>
              <a:defRPr sz="12000">
                <a:latin typeface="Lato"/>
                <a:ea typeface="Lato"/>
                <a:cs typeface="Lato"/>
                <a:sym typeface="Lato"/>
              </a:defRPr>
            </a:lvl3pPr>
            <a:lvl4pPr lvl="3" algn="ctr">
              <a:spcBef>
                <a:spcPts val="0"/>
              </a:spcBef>
              <a:spcAft>
                <a:spcPts val="0"/>
              </a:spcAft>
              <a:buSzPts val="12000"/>
              <a:buFont typeface="Lato"/>
              <a:buNone/>
              <a:defRPr sz="12000">
                <a:latin typeface="Lato"/>
                <a:ea typeface="Lato"/>
                <a:cs typeface="Lato"/>
                <a:sym typeface="Lato"/>
              </a:defRPr>
            </a:lvl4pPr>
            <a:lvl5pPr lvl="4" algn="ctr">
              <a:spcBef>
                <a:spcPts val="0"/>
              </a:spcBef>
              <a:spcAft>
                <a:spcPts val="0"/>
              </a:spcAft>
              <a:buSzPts val="12000"/>
              <a:buFont typeface="Lato"/>
              <a:buNone/>
              <a:defRPr sz="12000">
                <a:latin typeface="Lato"/>
                <a:ea typeface="Lato"/>
                <a:cs typeface="Lato"/>
                <a:sym typeface="Lato"/>
              </a:defRPr>
            </a:lvl5pPr>
            <a:lvl6pPr lvl="5" algn="ctr">
              <a:spcBef>
                <a:spcPts val="0"/>
              </a:spcBef>
              <a:spcAft>
                <a:spcPts val="0"/>
              </a:spcAft>
              <a:buSzPts val="12000"/>
              <a:buFont typeface="Lato"/>
              <a:buNone/>
              <a:defRPr sz="12000">
                <a:latin typeface="Lato"/>
                <a:ea typeface="Lato"/>
                <a:cs typeface="Lato"/>
                <a:sym typeface="Lato"/>
              </a:defRPr>
            </a:lvl6pPr>
            <a:lvl7pPr lvl="6" algn="ctr">
              <a:spcBef>
                <a:spcPts val="0"/>
              </a:spcBef>
              <a:spcAft>
                <a:spcPts val="0"/>
              </a:spcAft>
              <a:buSzPts val="12000"/>
              <a:buFont typeface="Lato"/>
              <a:buNone/>
              <a:defRPr sz="12000">
                <a:latin typeface="Lato"/>
                <a:ea typeface="Lato"/>
                <a:cs typeface="Lato"/>
                <a:sym typeface="Lato"/>
              </a:defRPr>
            </a:lvl7pPr>
            <a:lvl8pPr lvl="7" algn="ctr">
              <a:spcBef>
                <a:spcPts val="0"/>
              </a:spcBef>
              <a:spcAft>
                <a:spcPts val="0"/>
              </a:spcAft>
              <a:buSzPts val="12000"/>
              <a:buFont typeface="Lato"/>
              <a:buNone/>
              <a:defRPr sz="12000">
                <a:latin typeface="Lato"/>
                <a:ea typeface="Lato"/>
                <a:cs typeface="Lato"/>
                <a:sym typeface="Lato"/>
              </a:defRPr>
            </a:lvl8pPr>
            <a:lvl9pPr lvl="8" algn="ctr">
              <a:spcBef>
                <a:spcPts val="0"/>
              </a:spcBef>
              <a:spcAft>
                <a:spcPts val="0"/>
              </a:spcAft>
              <a:buSzPts val="12000"/>
              <a:buFont typeface="Lato"/>
              <a:buNone/>
              <a:defRPr sz="12000">
                <a:latin typeface="Lato"/>
                <a:ea typeface="Lato"/>
                <a:cs typeface="Lato"/>
                <a:sym typeface="Lato"/>
              </a:defRPr>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Font typeface="Roboto Condensed"/>
              <a:buChar char="●"/>
              <a:defRPr>
                <a:latin typeface="Roboto Condensed"/>
                <a:ea typeface="Roboto Condensed"/>
                <a:cs typeface="Roboto Condensed"/>
                <a:sym typeface="Roboto Condensed"/>
              </a:defRPr>
            </a:lvl1pPr>
            <a:lvl2pPr marL="914400" lvl="1" indent="-317500" algn="ctr">
              <a:spcBef>
                <a:spcPts val="1600"/>
              </a:spcBef>
              <a:spcAft>
                <a:spcPts val="0"/>
              </a:spcAft>
              <a:buSzPts val="1400"/>
              <a:buFont typeface="Roboto Condensed"/>
              <a:buChar char="○"/>
              <a:defRPr>
                <a:latin typeface="Roboto Condensed"/>
                <a:ea typeface="Roboto Condensed"/>
                <a:cs typeface="Roboto Condensed"/>
                <a:sym typeface="Roboto Condensed"/>
              </a:defRPr>
            </a:lvl2pPr>
            <a:lvl3pPr marL="1371600" lvl="2" indent="-317500" algn="ctr">
              <a:spcBef>
                <a:spcPts val="1600"/>
              </a:spcBef>
              <a:spcAft>
                <a:spcPts val="0"/>
              </a:spcAft>
              <a:buSzPts val="1400"/>
              <a:buFont typeface="Roboto Condensed"/>
              <a:buChar char="■"/>
              <a:defRPr>
                <a:latin typeface="Roboto Condensed"/>
                <a:ea typeface="Roboto Condensed"/>
                <a:cs typeface="Roboto Condensed"/>
                <a:sym typeface="Roboto Condensed"/>
              </a:defRPr>
            </a:lvl3pPr>
            <a:lvl4pPr marL="1828800" lvl="3" indent="-317500" algn="ctr">
              <a:spcBef>
                <a:spcPts val="1600"/>
              </a:spcBef>
              <a:spcAft>
                <a:spcPts val="0"/>
              </a:spcAft>
              <a:buSzPts val="1400"/>
              <a:buFont typeface="Roboto Condensed"/>
              <a:buChar char="●"/>
              <a:defRPr>
                <a:latin typeface="Roboto Condensed"/>
                <a:ea typeface="Roboto Condensed"/>
                <a:cs typeface="Roboto Condensed"/>
                <a:sym typeface="Roboto Condensed"/>
              </a:defRPr>
            </a:lvl4pPr>
            <a:lvl5pPr marL="2286000" lvl="4" indent="-317500" algn="ctr">
              <a:spcBef>
                <a:spcPts val="1600"/>
              </a:spcBef>
              <a:spcAft>
                <a:spcPts val="0"/>
              </a:spcAft>
              <a:buSzPts val="1400"/>
              <a:buFont typeface="Roboto Condensed"/>
              <a:buChar char="○"/>
              <a:defRPr>
                <a:latin typeface="Roboto Condensed"/>
                <a:ea typeface="Roboto Condensed"/>
                <a:cs typeface="Roboto Condensed"/>
                <a:sym typeface="Roboto Condensed"/>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8"/>
        <p:cNvGrpSpPr/>
        <p:nvPr/>
      </p:nvGrpSpPr>
      <p:grpSpPr>
        <a:xfrm>
          <a:off x="0" y="0"/>
          <a:ext cx="0" cy="0"/>
          <a:chOff x="0" y="0"/>
          <a:chExt cx="0" cy="0"/>
        </a:xfrm>
      </p:grpSpPr>
      <p:sp>
        <p:nvSpPr>
          <p:cNvPr id="59" name="Google Shape;59;p14"/>
          <p:cNvSpPr txBox="1">
            <a:spLocks noGrp="1"/>
          </p:cNvSpPr>
          <p:nvPr>
            <p:ph type="subTitle" idx="1"/>
          </p:nvPr>
        </p:nvSpPr>
        <p:spPr>
          <a:xfrm>
            <a:off x="1143000" y="2701529"/>
            <a:ext cx="6858000" cy="1241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14"/>
          <p:cNvSpPr txBox="1">
            <a:spLocks noGrp="1"/>
          </p:cNvSpPr>
          <p:nvPr>
            <p:ph type="title"/>
          </p:nvPr>
        </p:nvSpPr>
        <p:spPr>
          <a:xfrm>
            <a:off x="207736" y="655856"/>
            <a:ext cx="7357500" cy="5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
  <p:cSld name="SECTION_HEADER_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 name="Google Shape;19;p4"/>
          <p:cNvSpPr txBox="1">
            <a:spLocks noGrp="1"/>
          </p:cNvSpPr>
          <p:nvPr>
            <p:ph type="subTitle" idx="1"/>
          </p:nvPr>
        </p:nvSpPr>
        <p:spPr>
          <a:xfrm>
            <a:off x="427975" y="4440829"/>
            <a:ext cx="6656700" cy="3363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5"/>
          <p:cNvSpPr/>
          <p:nvPr/>
        </p:nvSpPr>
        <p:spPr>
          <a:xfrm>
            <a:off x="0" y="4281600"/>
            <a:ext cx="9144000" cy="86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p:txBody>
      </p:sp>
      <p:sp>
        <p:nvSpPr>
          <p:cNvPr id="22" name="Google Shape;22;p5"/>
          <p:cNvSpPr txBox="1">
            <a:spLocks noGrp="1"/>
          </p:cNvSpPr>
          <p:nvPr>
            <p:ph type="title"/>
          </p:nvPr>
        </p:nvSpPr>
        <p:spPr>
          <a:xfrm>
            <a:off x="310950" y="445025"/>
            <a:ext cx="85221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8520600" cy="3185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Roboto Condensed"/>
              <a:buChar char="●"/>
              <a:defRPr>
                <a:latin typeface="Roboto Condensed"/>
                <a:ea typeface="Roboto Condensed"/>
                <a:cs typeface="Roboto Condensed"/>
                <a:sym typeface="Roboto Condensed"/>
              </a:defRPr>
            </a:lvl1pPr>
            <a:lvl2pPr marL="914400" lvl="1" indent="-317500">
              <a:spcBef>
                <a:spcPts val="1600"/>
              </a:spcBef>
              <a:spcAft>
                <a:spcPts val="0"/>
              </a:spcAft>
              <a:buSzPts val="1400"/>
              <a:buFont typeface="Roboto Condensed"/>
              <a:buChar char="○"/>
              <a:defRPr>
                <a:latin typeface="Roboto Condensed"/>
                <a:ea typeface="Roboto Condensed"/>
                <a:cs typeface="Roboto Condensed"/>
                <a:sym typeface="Roboto Condensed"/>
              </a:defRPr>
            </a:lvl2pPr>
            <a:lvl3pPr marL="1371600" lvl="2" indent="-317500">
              <a:spcBef>
                <a:spcPts val="1600"/>
              </a:spcBef>
              <a:spcAft>
                <a:spcPts val="0"/>
              </a:spcAft>
              <a:buSzPts val="1400"/>
              <a:buFont typeface="Roboto Condensed"/>
              <a:buChar char="■"/>
              <a:defRPr>
                <a:latin typeface="Roboto Condensed"/>
                <a:ea typeface="Roboto Condensed"/>
                <a:cs typeface="Roboto Condensed"/>
                <a:sym typeface="Roboto Condensed"/>
              </a:defRPr>
            </a:lvl3pPr>
            <a:lvl4pPr marL="1828800" lvl="3" indent="-317500">
              <a:spcBef>
                <a:spcPts val="1600"/>
              </a:spcBef>
              <a:spcAft>
                <a:spcPts val="0"/>
              </a:spcAft>
              <a:buSzPts val="1400"/>
              <a:buFont typeface="Roboto Condensed"/>
              <a:buChar char="●"/>
              <a:defRPr>
                <a:latin typeface="Roboto Condensed"/>
                <a:ea typeface="Roboto Condensed"/>
                <a:cs typeface="Roboto Condensed"/>
                <a:sym typeface="Roboto Condensed"/>
              </a:defRPr>
            </a:lvl4pPr>
            <a:lvl5pPr marL="2286000" lvl="4" indent="-317500">
              <a:spcBef>
                <a:spcPts val="1600"/>
              </a:spcBef>
              <a:spcAft>
                <a:spcPts val="0"/>
              </a:spcAft>
              <a:buSzPts val="1400"/>
              <a:buFont typeface="Roboto Condensed"/>
              <a:buChar char="○"/>
              <a:defRPr>
                <a:latin typeface="Roboto Condensed"/>
                <a:ea typeface="Roboto Condensed"/>
                <a:cs typeface="Roboto Condensed"/>
                <a:sym typeface="Roboto Condensed"/>
              </a:defRPr>
            </a:lvl5pPr>
            <a:lvl6pPr marL="2743200" lvl="5" indent="-317500">
              <a:spcBef>
                <a:spcPts val="1600"/>
              </a:spcBef>
              <a:spcAft>
                <a:spcPts val="0"/>
              </a:spcAft>
              <a:buSzPts val="1400"/>
              <a:buFont typeface="Roboto Condensed"/>
              <a:buChar char="■"/>
              <a:defRPr>
                <a:latin typeface="Roboto Condensed"/>
                <a:ea typeface="Roboto Condensed"/>
                <a:cs typeface="Roboto Condensed"/>
                <a:sym typeface="Roboto Condensed"/>
              </a:defRPr>
            </a:lvl6pPr>
            <a:lvl7pPr marL="3200400" lvl="6" indent="-317500">
              <a:spcBef>
                <a:spcPts val="1600"/>
              </a:spcBef>
              <a:spcAft>
                <a:spcPts val="0"/>
              </a:spcAft>
              <a:buSzPts val="1400"/>
              <a:buFont typeface="Roboto Condensed"/>
              <a:buChar char="●"/>
              <a:defRPr>
                <a:latin typeface="Roboto Condensed"/>
                <a:ea typeface="Roboto Condensed"/>
                <a:cs typeface="Roboto Condensed"/>
                <a:sym typeface="Roboto Condensed"/>
              </a:defRPr>
            </a:lvl7pPr>
            <a:lvl8pPr marL="3657600" lvl="7" indent="-317500">
              <a:spcBef>
                <a:spcPts val="1600"/>
              </a:spcBef>
              <a:spcAft>
                <a:spcPts val="0"/>
              </a:spcAft>
              <a:buSzPts val="1400"/>
              <a:buFont typeface="Roboto Condensed"/>
              <a:buChar char="○"/>
              <a:defRPr>
                <a:latin typeface="Roboto Condensed"/>
                <a:ea typeface="Roboto Condensed"/>
                <a:cs typeface="Roboto Condensed"/>
                <a:sym typeface="Roboto Condensed"/>
              </a:defRPr>
            </a:lvl8pPr>
            <a:lvl9pPr marL="4114800" lvl="8" indent="-317500">
              <a:spcBef>
                <a:spcPts val="1600"/>
              </a:spcBef>
              <a:spcAft>
                <a:spcPts val="1600"/>
              </a:spcAft>
              <a:buSzPts val="1400"/>
              <a:buFont typeface="Roboto Condensed"/>
              <a:buChar char="■"/>
              <a:defRPr>
                <a:latin typeface="Roboto Condensed"/>
                <a:ea typeface="Roboto Condensed"/>
                <a:cs typeface="Roboto Condensed"/>
                <a:sym typeface="Roboto Condensed"/>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5"/>
          <p:cNvPicPr preferRelativeResize="0"/>
          <p:nvPr/>
        </p:nvPicPr>
        <p:blipFill>
          <a:blip r:embed="rId3">
            <a:alphaModFix/>
          </a:blip>
          <a:stretch>
            <a:fillRect/>
          </a:stretch>
        </p:blipFill>
        <p:spPr>
          <a:xfrm>
            <a:off x="7608282" y="205147"/>
            <a:ext cx="548701" cy="530162"/>
          </a:xfrm>
          <a:prstGeom prst="rect">
            <a:avLst/>
          </a:prstGeom>
          <a:noFill/>
          <a:ln>
            <a:noFill/>
          </a:ln>
        </p:spPr>
      </p:pic>
      <p:sp>
        <p:nvSpPr>
          <p:cNvPr id="26" name="Google Shape;26;p5"/>
          <p:cNvSpPr/>
          <p:nvPr/>
        </p:nvSpPr>
        <p:spPr>
          <a:xfrm>
            <a:off x="8133750" y="107293"/>
            <a:ext cx="789900" cy="69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latin typeface="Lexend SemiBold"/>
                <a:ea typeface="Lexend SemiBold"/>
                <a:cs typeface="Lexend SemiBold"/>
                <a:sym typeface="Lexend SemiBold"/>
              </a:rPr>
              <a:t>RDTG</a:t>
            </a:r>
            <a:endParaRPr sz="1700">
              <a:latin typeface="Lexend SemiBold"/>
              <a:ea typeface="Lexend SemiBold"/>
              <a:cs typeface="Lexend SemiBold"/>
              <a:sym typeface="Lexend SemiBo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p:nvPr/>
        </p:nvSpPr>
        <p:spPr>
          <a:xfrm>
            <a:off x="0" y="4281600"/>
            <a:ext cx="9144000" cy="86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p:txBody>
      </p:sp>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3500"/>
            </a:lvl1pPr>
            <a:lvl2pPr lvl="1">
              <a:spcBef>
                <a:spcPts val="0"/>
              </a:spcBef>
              <a:spcAft>
                <a:spcPts val="0"/>
              </a:spcAft>
              <a:buSzPts val="2800"/>
              <a:buFont typeface="Lato"/>
              <a:buNone/>
              <a:defRPr>
                <a:latin typeface="Lato"/>
                <a:ea typeface="Lato"/>
                <a:cs typeface="Lato"/>
                <a:sym typeface="Lato"/>
              </a:defRPr>
            </a:lvl2pPr>
            <a:lvl3pPr lvl="2">
              <a:spcBef>
                <a:spcPts val="0"/>
              </a:spcBef>
              <a:spcAft>
                <a:spcPts val="0"/>
              </a:spcAft>
              <a:buSzPts val="2800"/>
              <a:buFont typeface="Lato"/>
              <a:buNone/>
              <a:defRPr>
                <a:latin typeface="Lato"/>
                <a:ea typeface="Lato"/>
                <a:cs typeface="Lato"/>
                <a:sym typeface="Lato"/>
              </a:defRPr>
            </a:lvl3pPr>
            <a:lvl4pPr lvl="3">
              <a:spcBef>
                <a:spcPts val="0"/>
              </a:spcBef>
              <a:spcAft>
                <a:spcPts val="0"/>
              </a:spcAft>
              <a:buSzPts val="2800"/>
              <a:buFont typeface="Lato"/>
              <a:buNone/>
              <a:defRPr>
                <a:latin typeface="Lato"/>
                <a:ea typeface="Lato"/>
                <a:cs typeface="Lato"/>
                <a:sym typeface="Lato"/>
              </a:defRPr>
            </a:lvl4pPr>
            <a:lvl5pPr lvl="4">
              <a:spcBef>
                <a:spcPts val="0"/>
              </a:spcBef>
              <a:spcAft>
                <a:spcPts val="0"/>
              </a:spcAft>
              <a:buSzPts val="2800"/>
              <a:buFont typeface="Lato"/>
              <a:buNone/>
              <a:defRPr>
                <a:latin typeface="Lato"/>
                <a:ea typeface="Lato"/>
                <a:cs typeface="Lato"/>
                <a:sym typeface="Lato"/>
              </a:defRPr>
            </a:lvl5pPr>
            <a:lvl6pPr lvl="5">
              <a:spcBef>
                <a:spcPts val="0"/>
              </a:spcBef>
              <a:spcAft>
                <a:spcPts val="0"/>
              </a:spcAft>
              <a:buSzPts val="2800"/>
              <a:buFont typeface="Lato"/>
              <a:buNone/>
              <a:defRPr>
                <a:latin typeface="Lato"/>
                <a:ea typeface="Lato"/>
                <a:cs typeface="Lato"/>
                <a:sym typeface="Lato"/>
              </a:defRPr>
            </a:lvl6pPr>
            <a:lvl7pPr lvl="6">
              <a:spcBef>
                <a:spcPts val="0"/>
              </a:spcBef>
              <a:spcAft>
                <a:spcPts val="0"/>
              </a:spcAft>
              <a:buSzPts val="2800"/>
              <a:buFont typeface="Lato"/>
              <a:buNone/>
              <a:defRPr>
                <a:latin typeface="Lato"/>
                <a:ea typeface="Lato"/>
                <a:cs typeface="Lato"/>
                <a:sym typeface="Lato"/>
              </a:defRPr>
            </a:lvl7pPr>
            <a:lvl8pPr lvl="7">
              <a:spcBef>
                <a:spcPts val="0"/>
              </a:spcBef>
              <a:spcAft>
                <a:spcPts val="0"/>
              </a:spcAft>
              <a:buSzPts val="2800"/>
              <a:buFont typeface="Lato"/>
              <a:buNone/>
              <a:defRPr>
                <a:latin typeface="Lato"/>
                <a:ea typeface="Lato"/>
                <a:cs typeface="Lato"/>
                <a:sym typeface="Lato"/>
              </a:defRPr>
            </a:lvl8pPr>
            <a:lvl9pPr lvl="8">
              <a:spcBef>
                <a:spcPts val="0"/>
              </a:spcBef>
              <a:spcAft>
                <a:spcPts val="0"/>
              </a:spcAft>
              <a:buSzPts val="2800"/>
              <a:buFont typeface="Lato"/>
              <a:buNone/>
              <a:defRPr>
                <a:latin typeface="Lato"/>
                <a:ea typeface="Lato"/>
                <a:cs typeface="Lato"/>
                <a:sym typeface="Lato"/>
              </a:defRPr>
            </a:lvl9pPr>
          </a:lstStyle>
          <a:p>
            <a:endParaRPr/>
          </a:p>
        </p:txBody>
      </p:sp>
      <p:sp>
        <p:nvSpPr>
          <p:cNvPr id="30" name="Google Shape;30;p6"/>
          <p:cNvSpPr txBox="1">
            <a:spLocks noGrp="1"/>
          </p:cNvSpPr>
          <p:nvPr>
            <p:ph type="body" idx="1"/>
          </p:nvPr>
        </p:nvSpPr>
        <p:spPr>
          <a:xfrm>
            <a:off x="311700" y="1152475"/>
            <a:ext cx="3999900" cy="3203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Roboto Condensed"/>
              <a:buChar char="●"/>
              <a:defRPr sz="1400">
                <a:latin typeface="Roboto Condensed"/>
                <a:ea typeface="Roboto Condensed"/>
                <a:cs typeface="Roboto Condensed"/>
                <a:sym typeface="Roboto Condensed"/>
              </a:defRPr>
            </a:lvl1pPr>
            <a:lvl2pPr marL="914400" lvl="1"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2pPr>
            <a:lvl3pPr marL="1371600" lvl="2"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3pPr>
            <a:lvl4pPr marL="1828800" lvl="3"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4pPr>
            <a:lvl5pPr marL="2286000" lvl="4"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5pPr>
            <a:lvl6pPr marL="2743200" lvl="5"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6pPr>
            <a:lvl7pPr marL="3200400" lvl="6"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7pPr>
            <a:lvl8pPr marL="3657600" lvl="7"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8pPr>
            <a:lvl9pPr marL="4114800" lvl="8" indent="-304800">
              <a:spcBef>
                <a:spcPts val="1600"/>
              </a:spcBef>
              <a:spcAft>
                <a:spcPts val="1600"/>
              </a:spcAft>
              <a:buSzPts val="1200"/>
              <a:buFont typeface="Roboto Condensed"/>
              <a:buChar char="■"/>
              <a:defRPr sz="1200">
                <a:latin typeface="Roboto Condensed"/>
                <a:ea typeface="Roboto Condensed"/>
                <a:cs typeface="Roboto Condensed"/>
                <a:sym typeface="Roboto Condensed"/>
              </a:defRPr>
            </a:lvl9pPr>
          </a:lstStyle>
          <a:p>
            <a:endParaRPr/>
          </a:p>
        </p:txBody>
      </p:sp>
      <p:sp>
        <p:nvSpPr>
          <p:cNvPr id="31" name="Google Shape;31;p6"/>
          <p:cNvSpPr txBox="1">
            <a:spLocks noGrp="1"/>
          </p:cNvSpPr>
          <p:nvPr>
            <p:ph type="body" idx="2"/>
          </p:nvPr>
        </p:nvSpPr>
        <p:spPr>
          <a:xfrm>
            <a:off x="4832400" y="1152475"/>
            <a:ext cx="3999900" cy="3203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Roboto Condensed"/>
              <a:buChar char="●"/>
              <a:defRPr sz="1400">
                <a:latin typeface="Roboto Condensed"/>
                <a:ea typeface="Roboto Condensed"/>
                <a:cs typeface="Roboto Condensed"/>
                <a:sym typeface="Roboto Condensed"/>
              </a:defRPr>
            </a:lvl1pPr>
            <a:lvl2pPr marL="914400" lvl="1"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2pPr>
            <a:lvl3pPr marL="1371600" lvl="2"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3pPr>
            <a:lvl4pPr marL="1828800" lvl="3"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4pPr>
            <a:lvl5pPr marL="2286000" lvl="4"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5pPr>
            <a:lvl6pPr marL="2743200" lvl="5"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6pPr>
            <a:lvl7pPr marL="3200400" lvl="6"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7pPr>
            <a:lvl8pPr marL="3657600" lvl="7" indent="-304800">
              <a:spcBef>
                <a:spcPts val="1600"/>
              </a:spcBef>
              <a:spcAft>
                <a:spcPts val="0"/>
              </a:spcAft>
              <a:buSzPts val="1200"/>
              <a:buFont typeface="Roboto Condensed"/>
              <a:buChar char="○"/>
              <a:defRPr sz="1200">
                <a:latin typeface="Roboto Condensed"/>
                <a:ea typeface="Roboto Condensed"/>
                <a:cs typeface="Roboto Condensed"/>
                <a:sym typeface="Roboto Condensed"/>
              </a:defRPr>
            </a:lvl8pPr>
            <a:lvl9pPr marL="4114800" lvl="8" indent="-304800">
              <a:spcBef>
                <a:spcPts val="1600"/>
              </a:spcBef>
              <a:spcAft>
                <a:spcPts val="1600"/>
              </a:spcAft>
              <a:buSzPts val="1200"/>
              <a:buFont typeface="Roboto Condensed"/>
              <a:buChar char="■"/>
              <a:defRPr sz="1200">
                <a:latin typeface="Roboto Condensed"/>
                <a:ea typeface="Roboto Condensed"/>
                <a:cs typeface="Roboto Condensed"/>
                <a:sym typeface="Roboto Condensed"/>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7"/>
          <p:cNvSpPr/>
          <p:nvPr/>
        </p:nvSpPr>
        <p:spPr>
          <a:xfrm>
            <a:off x="0" y="4281600"/>
            <a:ext cx="9144000" cy="86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p:txBody>
      </p:sp>
      <p:sp>
        <p:nvSpPr>
          <p:cNvPr id="35" name="Google Shape;35;p7"/>
          <p:cNvSpPr txBox="1">
            <a:spLocks noGrp="1"/>
          </p:cNvSpPr>
          <p:nvPr>
            <p:ph type="title"/>
          </p:nvPr>
        </p:nvSpPr>
        <p:spPr>
          <a:xfrm>
            <a:off x="311700" y="400675"/>
            <a:ext cx="6386400" cy="755700"/>
          </a:xfrm>
          <a:prstGeom prst="rect">
            <a:avLst/>
          </a:prstGeom>
        </p:spPr>
        <p:txBody>
          <a:bodyPr spcFirstLastPara="1" wrap="square" lIns="91425" tIns="91425" rIns="91425" bIns="91425" anchor="b" anchorCtr="0">
            <a:noAutofit/>
          </a:bodyPr>
          <a:lstStyle>
            <a:lvl1pPr lvl="0">
              <a:spcBef>
                <a:spcPts val="0"/>
              </a:spcBef>
              <a:spcAft>
                <a:spcPts val="0"/>
              </a:spcAft>
              <a:buSzPts val="3500"/>
              <a:buNone/>
              <a:defRPr sz="3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4340400" cy="2961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60850" y="526350"/>
            <a:ext cx="8022300" cy="4090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4800"/>
              <a:buFont typeface="Assistant SemiBold"/>
              <a:buNone/>
              <a:defRPr sz="4800">
                <a:solidFill>
                  <a:srgbClr val="FFFFFF"/>
                </a:solidFill>
                <a:latin typeface="Assistant SemiBold"/>
                <a:ea typeface="Assistant SemiBold"/>
                <a:cs typeface="Assistant SemiBold"/>
                <a:sym typeface="Assistant SemiBo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265500" y="12331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38406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Roboto Condensed"/>
              <a:buNone/>
              <a:defRPr sz="2100">
                <a:latin typeface="Roboto Condensed"/>
                <a:ea typeface="Roboto Condensed"/>
                <a:cs typeface="Roboto Condensed"/>
                <a:sym typeface="Roboto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814975"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Font typeface="Roboto Condensed"/>
              <a:buChar char="●"/>
              <a:defRPr>
                <a:solidFill>
                  <a:srgbClr val="FFFFFF"/>
                </a:solidFill>
                <a:latin typeface="Roboto Condensed"/>
                <a:ea typeface="Roboto Condensed"/>
                <a:cs typeface="Roboto Condensed"/>
                <a:sym typeface="Roboto Condensed"/>
              </a:defRPr>
            </a:lvl1pPr>
            <a:lvl2pPr marL="914400" lvl="1" indent="-317500">
              <a:spcBef>
                <a:spcPts val="1600"/>
              </a:spcBef>
              <a:spcAft>
                <a:spcPts val="0"/>
              </a:spcAft>
              <a:buClr>
                <a:srgbClr val="FFFFFF"/>
              </a:buClr>
              <a:buSzPts val="1400"/>
              <a:buFont typeface="Roboto Condensed"/>
              <a:buChar char="○"/>
              <a:defRPr>
                <a:solidFill>
                  <a:srgbClr val="FFFFFF"/>
                </a:solidFill>
                <a:latin typeface="Roboto Condensed"/>
                <a:ea typeface="Roboto Condensed"/>
                <a:cs typeface="Roboto Condensed"/>
                <a:sym typeface="Roboto Condensed"/>
              </a:defRPr>
            </a:lvl2pPr>
            <a:lvl3pPr marL="1371600" lvl="2" indent="-317500">
              <a:spcBef>
                <a:spcPts val="1600"/>
              </a:spcBef>
              <a:spcAft>
                <a:spcPts val="0"/>
              </a:spcAft>
              <a:buClr>
                <a:srgbClr val="FFFFFF"/>
              </a:buClr>
              <a:buSzPts val="1400"/>
              <a:buFont typeface="Roboto Condensed"/>
              <a:buChar char="■"/>
              <a:defRPr>
                <a:solidFill>
                  <a:srgbClr val="FFFFFF"/>
                </a:solidFill>
                <a:latin typeface="Roboto Condensed"/>
                <a:ea typeface="Roboto Condensed"/>
                <a:cs typeface="Roboto Condensed"/>
                <a:sym typeface="Roboto Condensed"/>
              </a:defRPr>
            </a:lvl3pPr>
            <a:lvl4pPr marL="1828800" lvl="3" indent="-317500">
              <a:spcBef>
                <a:spcPts val="1600"/>
              </a:spcBef>
              <a:spcAft>
                <a:spcPts val="0"/>
              </a:spcAft>
              <a:buClr>
                <a:srgbClr val="FFFFFF"/>
              </a:buClr>
              <a:buSzPts val="1400"/>
              <a:buFont typeface="Roboto Condensed"/>
              <a:buChar char="●"/>
              <a:defRPr>
                <a:solidFill>
                  <a:srgbClr val="FFFFFF"/>
                </a:solidFill>
                <a:latin typeface="Roboto Condensed"/>
                <a:ea typeface="Roboto Condensed"/>
                <a:cs typeface="Roboto Condensed"/>
                <a:sym typeface="Roboto Condensed"/>
              </a:defRPr>
            </a:lvl4pPr>
            <a:lvl5pPr marL="2286000" lvl="4" indent="-317500">
              <a:spcBef>
                <a:spcPts val="1600"/>
              </a:spcBef>
              <a:spcAft>
                <a:spcPts val="0"/>
              </a:spcAft>
              <a:buClr>
                <a:srgbClr val="FFFFFF"/>
              </a:buClr>
              <a:buSzPts val="1400"/>
              <a:buFont typeface="Roboto Condensed"/>
              <a:buChar char="○"/>
              <a:defRPr>
                <a:solidFill>
                  <a:srgbClr val="FFFFFF"/>
                </a:solidFill>
                <a:latin typeface="Roboto Condensed"/>
                <a:ea typeface="Roboto Condensed"/>
                <a:cs typeface="Roboto Condensed"/>
                <a:sym typeface="Roboto Condensed"/>
              </a:defRPr>
            </a:lvl5pPr>
            <a:lvl6pPr marL="2743200" lvl="5" indent="-317500">
              <a:spcBef>
                <a:spcPts val="1600"/>
              </a:spcBef>
              <a:spcAft>
                <a:spcPts val="0"/>
              </a:spcAft>
              <a:buClr>
                <a:srgbClr val="FFFFFF"/>
              </a:buClr>
              <a:buSzPts val="1400"/>
              <a:buFont typeface="Roboto Condensed"/>
              <a:buChar char="■"/>
              <a:defRPr>
                <a:solidFill>
                  <a:srgbClr val="FFFFFF"/>
                </a:solidFill>
                <a:latin typeface="Roboto Condensed"/>
                <a:ea typeface="Roboto Condensed"/>
                <a:cs typeface="Roboto Condensed"/>
                <a:sym typeface="Roboto Condensed"/>
              </a:defRPr>
            </a:lvl6pPr>
            <a:lvl7pPr marL="3200400" lvl="6" indent="-317500">
              <a:spcBef>
                <a:spcPts val="1600"/>
              </a:spcBef>
              <a:spcAft>
                <a:spcPts val="0"/>
              </a:spcAft>
              <a:buClr>
                <a:srgbClr val="FFFFFF"/>
              </a:buClr>
              <a:buSzPts val="1400"/>
              <a:buFont typeface="Roboto Condensed"/>
              <a:buChar char="●"/>
              <a:defRPr>
                <a:solidFill>
                  <a:srgbClr val="FFFFFF"/>
                </a:solidFill>
                <a:latin typeface="Roboto Condensed"/>
                <a:ea typeface="Roboto Condensed"/>
                <a:cs typeface="Roboto Condensed"/>
                <a:sym typeface="Roboto Condensed"/>
              </a:defRPr>
            </a:lvl7pPr>
            <a:lvl8pPr marL="3657600" lvl="7" indent="-317500">
              <a:spcBef>
                <a:spcPts val="1600"/>
              </a:spcBef>
              <a:spcAft>
                <a:spcPts val="0"/>
              </a:spcAft>
              <a:buClr>
                <a:srgbClr val="FFFFFF"/>
              </a:buClr>
              <a:buSzPts val="1400"/>
              <a:buFont typeface="Roboto Condensed"/>
              <a:buChar char="○"/>
              <a:defRPr>
                <a:solidFill>
                  <a:srgbClr val="FFFFFF"/>
                </a:solidFill>
                <a:latin typeface="Roboto Condensed"/>
                <a:ea typeface="Roboto Condensed"/>
                <a:cs typeface="Roboto Condensed"/>
                <a:sym typeface="Roboto Condensed"/>
              </a:defRPr>
            </a:lvl8pPr>
            <a:lvl9pPr marL="4114800" lvl="8" indent="-317500">
              <a:spcBef>
                <a:spcPts val="1600"/>
              </a:spcBef>
              <a:spcAft>
                <a:spcPts val="1600"/>
              </a:spcAft>
              <a:buClr>
                <a:srgbClr val="FFFFFF"/>
              </a:buClr>
              <a:buSzPts val="1400"/>
              <a:buFont typeface="Roboto Condensed"/>
              <a:buChar char="■"/>
              <a:defRPr>
                <a:solidFill>
                  <a:srgbClr val="FFFFFF"/>
                </a:solidFill>
                <a:latin typeface="Roboto Condensed"/>
                <a:ea typeface="Roboto Condensed"/>
                <a:cs typeface="Roboto Condensed"/>
                <a:sym typeface="Roboto Condensed"/>
              </a:defRPr>
            </a:lvl9pPr>
          </a:lstStyle>
          <a:p>
            <a:endParaRPr/>
          </a:p>
        </p:txBody>
      </p:sp>
      <p:sp>
        <p:nvSpPr>
          <p:cNvPr id="45" name="Google Shape;45;p9"/>
          <p:cNvSpPr/>
          <p:nvPr/>
        </p:nvSpPr>
        <p:spPr>
          <a:xfrm>
            <a:off x="4288575" y="0"/>
            <a:ext cx="4858200" cy="5143500"/>
          </a:xfrm>
          <a:prstGeom prst="rect">
            <a:avLst/>
          </a:prstGeom>
          <a:solidFill>
            <a:srgbClr val="E7312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2">
  <p:cSld name="CAPTION_ONLY">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subTitle" idx="1"/>
          </p:nvPr>
        </p:nvSpPr>
        <p:spPr>
          <a:xfrm>
            <a:off x="427975" y="4440829"/>
            <a:ext cx="6656700" cy="3363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Condensed"/>
              <a:buChar char="●"/>
              <a:defRPr sz="1800">
                <a:solidFill>
                  <a:schemeClr val="dk2"/>
                </a:solidFill>
                <a:latin typeface="Roboto Condensed"/>
                <a:ea typeface="Roboto Condensed"/>
                <a:cs typeface="Roboto Condensed"/>
                <a:sym typeface="Roboto Condensed"/>
              </a:defRPr>
            </a:lvl1pPr>
            <a:lvl2pPr marL="914400" lvl="1" indent="-31750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2pPr>
            <a:lvl3pPr marL="1371600" lvl="2" indent="-31750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3pPr>
            <a:lvl4pPr marL="1828800" lvl="3" indent="-31750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4pPr>
            <a:lvl5pPr marL="2286000" lvl="4" indent="-31750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5pPr>
            <a:lvl6pPr marL="2743200" lvl="5" indent="-31750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6pPr>
            <a:lvl7pPr marL="3200400" lvl="6" indent="-31750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7pPr>
            <a:lvl8pPr marL="3657600" lvl="7" indent="-31750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8pPr>
            <a:lvl9pPr marL="4114800" lvl="8" indent="-317500">
              <a:lnSpc>
                <a:spcPct val="115000"/>
              </a:lnSpc>
              <a:spcBef>
                <a:spcPts val="1600"/>
              </a:spcBef>
              <a:spcAft>
                <a:spcPts val="160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leehamnews.com/2016/12/02/bjorns-corner-turbofan-engine-challenges-part-5/" TargetMode="External"/><Relationship Id="rId7" Type="http://schemas.openxmlformats.org/officeDocument/2006/relationships/hyperlink" Target="https://www.uti.edu/blog/diesel/diesel-engines-explained"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aeroreport.de/en/good-to-know/wie-funktioniert-ein-turbofan-triebwerk-aufbau-eines-triebwerk" TargetMode="External"/><Relationship Id="rId5" Type="http://schemas.openxmlformats.org/officeDocument/2006/relationships/hyperlink" Target="https://www.amazon.com/15HP-Stroke-Cooled-Gasoline-Splitter/dp/B0CPXP21DH" TargetMode="External"/><Relationship Id="rId4" Type="http://schemas.openxmlformats.org/officeDocument/2006/relationships/hyperlink" Target="https://arc.aiaa.org/doi/10.2514/1.B3795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subTitle" idx="1"/>
          </p:nvPr>
        </p:nvSpPr>
        <p:spPr>
          <a:xfrm>
            <a:off x="311700" y="4148075"/>
            <a:ext cx="85206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LIQUID ROCKETRY LAB ADVANCED PROJECTS</a:t>
            </a:r>
            <a:endParaRPr b="1"/>
          </a:p>
          <a:p>
            <a:pPr marL="0" lvl="0" indent="0" algn="ctr" rtl="0">
              <a:spcBef>
                <a:spcPts val="0"/>
              </a:spcBef>
              <a:spcAft>
                <a:spcPts val="0"/>
              </a:spcAft>
              <a:buNone/>
            </a:pPr>
            <a:r>
              <a:rPr lang="en" b="1"/>
              <a:t>4/4/25</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4"/>
          <p:cNvSpPr txBox="1">
            <a:spLocks noGrp="1"/>
          </p:cNvSpPr>
          <p:nvPr>
            <p:ph type="title" idx="4294967295"/>
          </p:nvPr>
        </p:nvSpPr>
        <p:spPr>
          <a:xfrm>
            <a:off x="236950" y="56775"/>
            <a:ext cx="73587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 Management Techniques</a:t>
            </a:r>
            <a:endParaRPr/>
          </a:p>
        </p:txBody>
      </p:sp>
      <p:sp>
        <p:nvSpPr>
          <p:cNvPr id="217" name="Google Shape;217;p24"/>
          <p:cNvSpPr txBox="1">
            <a:spLocks noGrp="1"/>
          </p:cNvSpPr>
          <p:nvPr>
            <p:ph type="body" idx="4294967295"/>
          </p:nvPr>
        </p:nvSpPr>
        <p:spPr>
          <a:xfrm>
            <a:off x="236950" y="666500"/>
            <a:ext cx="4468500" cy="2297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434343"/>
              </a:buClr>
              <a:buSzPts val="1400"/>
              <a:buFont typeface="Lato"/>
              <a:buChar char="●"/>
            </a:pPr>
            <a:r>
              <a:rPr lang="en" sz="1400">
                <a:solidFill>
                  <a:srgbClr val="434343"/>
                </a:solidFill>
                <a:latin typeface="Lato"/>
                <a:ea typeface="Lato"/>
                <a:cs typeface="Lato"/>
                <a:sym typeface="Lato"/>
              </a:rPr>
              <a:t>Engineering Controls</a:t>
            </a:r>
            <a:endParaRPr sz="1400">
              <a:solidFill>
                <a:srgbClr val="434343"/>
              </a:solidFill>
              <a:latin typeface="Lato"/>
              <a:ea typeface="Lato"/>
              <a:cs typeface="Lato"/>
              <a:sym typeface="Lato"/>
            </a:endParaRPr>
          </a:p>
          <a:p>
            <a:pPr marL="914400" lvl="1" indent="-317500" algn="l" rtl="0">
              <a:spcBef>
                <a:spcPts val="0"/>
              </a:spcBef>
              <a:spcAft>
                <a:spcPts val="0"/>
              </a:spcAft>
              <a:buClr>
                <a:srgbClr val="434343"/>
              </a:buClr>
              <a:buSzPts val="1400"/>
              <a:buFont typeface="Lato"/>
              <a:buChar char="○"/>
            </a:pPr>
            <a:r>
              <a:rPr lang="en">
                <a:solidFill>
                  <a:srgbClr val="434343"/>
                </a:solidFill>
                <a:latin typeface="Lato"/>
                <a:ea typeface="Lato"/>
                <a:cs typeface="Lato"/>
                <a:sym typeface="Lato"/>
              </a:rPr>
              <a:t>S</a:t>
            </a:r>
            <a:r>
              <a:rPr lang="en" sz="1400">
                <a:solidFill>
                  <a:srgbClr val="434343"/>
                </a:solidFill>
                <a:latin typeface="Lato"/>
                <a:ea typeface="Lato"/>
                <a:cs typeface="Lato"/>
                <a:sym typeface="Lato"/>
              </a:rPr>
              <a:t>afety factors, go/no-go control systems, and safety containment systems</a:t>
            </a:r>
            <a:endParaRPr sz="1400">
              <a:solidFill>
                <a:srgbClr val="434343"/>
              </a:solidFill>
              <a:latin typeface="Lato"/>
              <a:ea typeface="Lato"/>
              <a:cs typeface="Lato"/>
              <a:sym typeface="Lato"/>
            </a:endParaRPr>
          </a:p>
          <a:p>
            <a:pPr marL="457200" lvl="0" indent="-317500" algn="l" rtl="0">
              <a:spcBef>
                <a:spcPts val="0"/>
              </a:spcBef>
              <a:spcAft>
                <a:spcPts val="0"/>
              </a:spcAft>
              <a:buClr>
                <a:srgbClr val="434343"/>
              </a:buClr>
              <a:buSzPts val="1400"/>
              <a:buFont typeface="Lato"/>
              <a:buChar char="●"/>
            </a:pPr>
            <a:r>
              <a:rPr lang="en" sz="1400">
                <a:solidFill>
                  <a:srgbClr val="434343"/>
                </a:solidFill>
                <a:latin typeface="Lato"/>
                <a:ea typeface="Lato"/>
                <a:cs typeface="Lato"/>
                <a:sym typeface="Lato"/>
              </a:rPr>
              <a:t>Administrative Controls</a:t>
            </a:r>
            <a:endParaRPr sz="1400">
              <a:solidFill>
                <a:srgbClr val="434343"/>
              </a:solidFill>
              <a:latin typeface="Lato"/>
              <a:ea typeface="Lato"/>
              <a:cs typeface="Lato"/>
              <a:sym typeface="Lato"/>
            </a:endParaRPr>
          </a:p>
          <a:p>
            <a:pPr marL="914400" lvl="1" indent="-317500" algn="l" rtl="0">
              <a:spcBef>
                <a:spcPts val="0"/>
              </a:spcBef>
              <a:spcAft>
                <a:spcPts val="0"/>
              </a:spcAft>
              <a:buClr>
                <a:srgbClr val="434343"/>
              </a:buClr>
              <a:buSzPts val="1400"/>
              <a:buFont typeface="Lato"/>
              <a:buChar char="○"/>
            </a:pPr>
            <a:r>
              <a:rPr lang="en" sz="1400">
                <a:solidFill>
                  <a:srgbClr val="434343"/>
                </a:solidFill>
                <a:latin typeface="Lato"/>
                <a:ea typeface="Lato"/>
                <a:cs typeface="Lato"/>
                <a:sym typeface="Lato"/>
              </a:rPr>
              <a:t> </a:t>
            </a:r>
            <a:r>
              <a:rPr lang="en">
                <a:solidFill>
                  <a:srgbClr val="434343"/>
                </a:solidFill>
                <a:latin typeface="Lato"/>
                <a:ea typeface="Lato"/>
                <a:cs typeface="Lato"/>
                <a:sym typeface="Lato"/>
              </a:rPr>
              <a:t>S</a:t>
            </a:r>
            <a:r>
              <a:rPr lang="en" sz="1400">
                <a:solidFill>
                  <a:srgbClr val="434343"/>
                </a:solidFill>
                <a:latin typeface="Lato"/>
                <a:ea typeface="Lato"/>
                <a:cs typeface="Lato"/>
                <a:sym typeface="Lato"/>
              </a:rPr>
              <a:t>hort test times, warning lights and signage during RDE tests</a:t>
            </a:r>
            <a:endParaRPr sz="1400">
              <a:solidFill>
                <a:srgbClr val="434343"/>
              </a:solidFill>
              <a:latin typeface="Lato"/>
              <a:ea typeface="Lato"/>
              <a:cs typeface="Lato"/>
              <a:sym typeface="Lato"/>
            </a:endParaRPr>
          </a:p>
          <a:p>
            <a:pPr marL="457200" lvl="0" indent="-317500" algn="l" rtl="0">
              <a:spcBef>
                <a:spcPts val="0"/>
              </a:spcBef>
              <a:spcAft>
                <a:spcPts val="0"/>
              </a:spcAft>
              <a:buClr>
                <a:srgbClr val="434343"/>
              </a:buClr>
              <a:buSzPts val="1400"/>
              <a:buFont typeface="Lato"/>
              <a:buChar char="●"/>
            </a:pPr>
            <a:r>
              <a:rPr lang="en" sz="1400">
                <a:solidFill>
                  <a:srgbClr val="434343"/>
                </a:solidFill>
                <a:latin typeface="Lato"/>
                <a:ea typeface="Lato"/>
                <a:cs typeface="Lato"/>
                <a:sym typeface="Lato"/>
              </a:rPr>
              <a:t>Extensive modeling during design process to ensure functionality</a:t>
            </a:r>
            <a:endParaRPr sz="1400">
              <a:solidFill>
                <a:srgbClr val="434343"/>
              </a:solidFill>
              <a:latin typeface="Lato"/>
              <a:ea typeface="Lato"/>
              <a:cs typeface="Lato"/>
              <a:sym typeface="Lato"/>
            </a:endParaRPr>
          </a:p>
          <a:p>
            <a:pPr marL="457200" lvl="0" indent="-317500" algn="l" rtl="0">
              <a:spcBef>
                <a:spcPts val="0"/>
              </a:spcBef>
              <a:spcAft>
                <a:spcPts val="0"/>
              </a:spcAft>
              <a:buClr>
                <a:srgbClr val="434343"/>
              </a:buClr>
              <a:buSzPts val="1400"/>
              <a:buFont typeface="Lato"/>
              <a:buChar char="●"/>
            </a:pPr>
            <a:r>
              <a:rPr lang="en" sz="1400">
                <a:solidFill>
                  <a:srgbClr val="434343"/>
                </a:solidFill>
                <a:latin typeface="Lato"/>
                <a:ea typeface="Lato"/>
                <a:cs typeface="Lato"/>
                <a:sym typeface="Lato"/>
              </a:rPr>
              <a:t>VV&amp;T to check physical components</a:t>
            </a:r>
            <a:endParaRPr sz="1400">
              <a:solidFill>
                <a:srgbClr val="434343"/>
              </a:solidFill>
              <a:latin typeface="Lato"/>
              <a:ea typeface="Lato"/>
              <a:cs typeface="Lato"/>
              <a:sym typeface="Lato"/>
            </a:endParaRPr>
          </a:p>
        </p:txBody>
      </p:sp>
      <p:pic>
        <p:nvPicPr>
          <p:cNvPr id="218" name="Google Shape;218;p24" title="IMG_8088.PNG"/>
          <p:cNvPicPr preferRelativeResize="0"/>
          <p:nvPr/>
        </p:nvPicPr>
        <p:blipFill rotWithShape="1">
          <a:blip r:embed="rId3">
            <a:alphaModFix/>
          </a:blip>
          <a:srcRect l="18082" t="35914" r="36334" b="3967"/>
          <a:stretch/>
        </p:blipFill>
        <p:spPr>
          <a:xfrm>
            <a:off x="5010150" y="963950"/>
            <a:ext cx="3283164" cy="2000251"/>
          </a:xfrm>
          <a:prstGeom prst="rect">
            <a:avLst/>
          </a:prstGeom>
          <a:noFill/>
          <a:ln>
            <a:noFill/>
          </a:ln>
        </p:spPr>
      </p:pic>
      <p:graphicFrame>
        <p:nvGraphicFramePr>
          <p:cNvPr id="219" name="Google Shape;219;p24"/>
          <p:cNvGraphicFramePr/>
          <p:nvPr/>
        </p:nvGraphicFramePr>
        <p:xfrm>
          <a:off x="0" y="3143250"/>
          <a:ext cx="9144000" cy="1970279"/>
        </p:xfrm>
        <a:graphic>
          <a:graphicData uri="http://schemas.openxmlformats.org/drawingml/2006/table">
            <a:tbl>
              <a:tblPr>
                <a:noFill/>
                <a:tableStyleId>{F15FF145-765F-4AC6-816A-418DD33494D2}</a:tableStyleId>
              </a:tblPr>
              <a:tblGrid>
                <a:gridCol w="323850">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666750">
                  <a:extLst>
                    <a:ext uri="{9D8B030D-6E8A-4147-A177-3AD203B41FA5}">
                      <a16:colId xmlns:a16="http://schemas.microsoft.com/office/drawing/2014/main" val="20002"/>
                    </a:ext>
                  </a:extLst>
                </a:gridCol>
                <a:gridCol w="666750">
                  <a:extLst>
                    <a:ext uri="{9D8B030D-6E8A-4147-A177-3AD203B41FA5}">
                      <a16:colId xmlns:a16="http://schemas.microsoft.com/office/drawing/2014/main" val="20003"/>
                    </a:ext>
                  </a:extLst>
                </a:gridCol>
                <a:gridCol w="666750">
                  <a:extLst>
                    <a:ext uri="{9D8B030D-6E8A-4147-A177-3AD203B41FA5}">
                      <a16:colId xmlns:a16="http://schemas.microsoft.com/office/drawing/2014/main" val="20004"/>
                    </a:ext>
                  </a:extLst>
                </a:gridCol>
                <a:gridCol w="666750">
                  <a:extLst>
                    <a:ext uri="{9D8B030D-6E8A-4147-A177-3AD203B41FA5}">
                      <a16:colId xmlns:a16="http://schemas.microsoft.com/office/drawing/2014/main" val="20005"/>
                    </a:ext>
                  </a:extLst>
                </a:gridCol>
                <a:gridCol w="1000125">
                  <a:extLst>
                    <a:ext uri="{9D8B030D-6E8A-4147-A177-3AD203B41FA5}">
                      <a16:colId xmlns:a16="http://schemas.microsoft.com/office/drawing/2014/main" val="20006"/>
                    </a:ext>
                  </a:extLst>
                </a:gridCol>
                <a:gridCol w="666750">
                  <a:extLst>
                    <a:ext uri="{9D8B030D-6E8A-4147-A177-3AD203B41FA5}">
                      <a16:colId xmlns:a16="http://schemas.microsoft.com/office/drawing/2014/main" val="20007"/>
                    </a:ext>
                  </a:extLst>
                </a:gridCol>
                <a:gridCol w="371475">
                  <a:extLst>
                    <a:ext uri="{9D8B030D-6E8A-4147-A177-3AD203B41FA5}">
                      <a16:colId xmlns:a16="http://schemas.microsoft.com/office/drawing/2014/main" val="20008"/>
                    </a:ext>
                  </a:extLst>
                </a:gridCol>
                <a:gridCol w="476250">
                  <a:extLst>
                    <a:ext uri="{9D8B030D-6E8A-4147-A177-3AD203B41FA5}">
                      <a16:colId xmlns:a16="http://schemas.microsoft.com/office/drawing/2014/main" val="20009"/>
                    </a:ext>
                  </a:extLst>
                </a:gridCol>
                <a:gridCol w="600075">
                  <a:extLst>
                    <a:ext uri="{9D8B030D-6E8A-4147-A177-3AD203B41FA5}">
                      <a16:colId xmlns:a16="http://schemas.microsoft.com/office/drawing/2014/main" val="20010"/>
                    </a:ext>
                  </a:extLst>
                </a:gridCol>
                <a:gridCol w="2019300">
                  <a:extLst>
                    <a:ext uri="{9D8B030D-6E8A-4147-A177-3AD203B41FA5}">
                      <a16:colId xmlns:a16="http://schemas.microsoft.com/office/drawing/2014/main" val="20011"/>
                    </a:ext>
                  </a:extLst>
                </a:gridCol>
              </a:tblGrid>
              <a:tr h="333375">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No.</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System Name</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Function</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Failure Mode</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Cause</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Detection</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Effect on System</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Effect on Function</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latin typeface="Times New Roman"/>
                          <a:ea typeface="Times New Roman"/>
                          <a:cs typeface="Times New Roman"/>
                          <a:sym typeface="Times New Roman"/>
                        </a:rPr>
                        <a:t>Severity</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latin typeface="Times New Roman"/>
                          <a:ea typeface="Times New Roman"/>
                          <a:cs typeface="Times New Roman"/>
                          <a:sym typeface="Times New Roman"/>
                        </a:rPr>
                        <a:t>Failure Rate</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latin typeface="Times New Roman"/>
                          <a:ea typeface="Times New Roman"/>
                          <a:cs typeface="Times New Roman"/>
                          <a:sym typeface="Times New Roman"/>
                        </a:rPr>
                        <a:t>Detection Rate</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Mitigation</a:t>
                      </a:r>
                      <a:endParaRPr sz="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619125">
                <a:tc rowSpan="3">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T.1</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rowSpan="3">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Rotor Section</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rowSpan="3">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Converts energy in the fluid to kinetic energy</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T.1 slips against the shaft</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Loading is too high for the key</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RPM sensor</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T.1 likely experiences mechanical failure</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No conversion of KE to RE</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2</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2</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2</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During manufacturing, either by the team or by outsourced manufacturers, care must be taken to size and measure parts precisely. Furthermore, an axial loading test should be employed to ensure nut takes minimal axial loading.</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4762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T.1 breaks</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Mechanical loading</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RPM sensor</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T.1 needs replacing</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No conversion of KE to RE</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3</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7B96A"/>
                    </a:solidFill>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3</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7B96A"/>
                    </a:solidFill>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2</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Careful design including FEA testing will ensure the turbine has an adequate safety factor. A RPM sensor will track rotational velocities, while short test times reduce the risk.</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762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T.1 melts</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Excess heat</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RPM sensor</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T.1 needs replacing</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No conversion of KE to RE</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3</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7B96A"/>
                    </a:solidFill>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3</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7B96A"/>
                    </a:solidFill>
                  </a:tcPr>
                </a:tc>
                <a:tc>
                  <a:txBody>
                    <a:bodyPr/>
                    <a:lstStyle/>
                    <a:p>
                      <a:pPr marL="0" lvl="0" indent="0" algn="ctr" rtl="0">
                        <a:lnSpc>
                          <a:spcPct val="115000"/>
                        </a:lnSpc>
                        <a:spcBef>
                          <a:spcPts val="0"/>
                        </a:spcBef>
                        <a:spcAft>
                          <a:spcPts val="0"/>
                        </a:spcAft>
                        <a:buNone/>
                      </a:pPr>
                      <a:r>
                        <a:rPr lang="en" sz="700">
                          <a:latin typeface="Times New Roman"/>
                          <a:ea typeface="Times New Roman"/>
                          <a:cs typeface="Times New Roman"/>
                          <a:sym typeface="Times New Roman"/>
                        </a:rPr>
                        <a:t>2</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Heat analysis utilizing computer aided simulation will help drive the decision behind selecting materials to survive the temperature conditions at the rotor.</a:t>
                      </a:r>
                      <a:endParaRPr sz="700">
                        <a:latin typeface="Times New Roman"/>
                        <a:ea typeface="Times New Roman"/>
                        <a:cs typeface="Times New Roman"/>
                        <a:sym typeface="Times New Roman"/>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5"/>
          <p:cNvSpPr txBox="1">
            <a:spLocks noGrp="1"/>
          </p:cNvSpPr>
          <p:nvPr>
            <p:ph type="title" idx="4294967295"/>
          </p:nvPr>
        </p:nvSpPr>
        <p:spPr>
          <a:xfrm>
            <a:off x="236950" y="56775"/>
            <a:ext cx="73587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Instrumentation</a:t>
            </a:r>
            <a:endParaRPr/>
          </a:p>
        </p:txBody>
      </p:sp>
      <p:pic>
        <p:nvPicPr>
          <p:cNvPr id="225" name="Google Shape;225;p25" title="RDE_P&amp;ID_Draft040225.png"/>
          <p:cNvPicPr preferRelativeResize="0"/>
          <p:nvPr/>
        </p:nvPicPr>
        <p:blipFill>
          <a:blip r:embed="rId3">
            <a:alphaModFix/>
          </a:blip>
          <a:stretch>
            <a:fillRect/>
          </a:stretch>
        </p:blipFill>
        <p:spPr>
          <a:xfrm>
            <a:off x="3786300" y="1255800"/>
            <a:ext cx="5357701" cy="2003906"/>
          </a:xfrm>
          <a:prstGeom prst="rect">
            <a:avLst/>
          </a:prstGeom>
          <a:noFill/>
          <a:ln>
            <a:noFill/>
          </a:ln>
        </p:spPr>
      </p:pic>
      <p:graphicFrame>
        <p:nvGraphicFramePr>
          <p:cNvPr id="226" name="Google Shape;226;p25"/>
          <p:cNvGraphicFramePr/>
          <p:nvPr/>
        </p:nvGraphicFramePr>
        <p:xfrm>
          <a:off x="192100" y="1047850"/>
          <a:ext cx="3407300" cy="3047850"/>
        </p:xfrm>
        <a:graphic>
          <a:graphicData uri="http://schemas.openxmlformats.org/drawingml/2006/table">
            <a:tbl>
              <a:tblPr>
                <a:noFill/>
                <a:tableStyleId>{77485B7E-AE23-4556-9115-FF59E274FAA0}</a:tableStyleId>
              </a:tblPr>
              <a:tblGrid>
                <a:gridCol w="1572825">
                  <a:extLst>
                    <a:ext uri="{9D8B030D-6E8A-4147-A177-3AD203B41FA5}">
                      <a16:colId xmlns:a16="http://schemas.microsoft.com/office/drawing/2014/main" val="20000"/>
                    </a:ext>
                  </a:extLst>
                </a:gridCol>
                <a:gridCol w="18344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latin typeface="Lato"/>
                          <a:ea typeface="Lato"/>
                          <a:cs typeface="Lato"/>
                          <a:sym typeface="Lato"/>
                        </a:rPr>
                        <a:t>Location</a:t>
                      </a:r>
                      <a:endParaRPr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b="1">
                          <a:latin typeface="Lato"/>
                          <a:ea typeface="Lato"/>
                          <a:cs typeface="Lato"/>
                          <a:sym typeface="Lato"/>
                        </a:rPr>
                        <a:t>Parameters</a:t>
                      </a:r>
                      <a:endParaRPr b="1">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Lato"/>
                          <a:ea typeface="Lato"/>
                          <a:cs typeface="Lato"/>
                          <a:sym typeface="Lato"/>
                        </a:rPr>
                        <a:t>Before Stator</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Static and total pressure, temperature</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Lato"/>
                          <a:ea typeface="Lato"/>
                          <a:cs typeface="Lato"/>
                          <a:sym typeface="Lato"/>
                        </a:rPr>
                        <a:t>After Stator</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Static pressure, temperatures</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Lato"/>
                          <a:ea typeface="Lato"/>
                          <a:cs typeface="Lato"/>
                          <a:sym typeface="Lato"/>
                        </a:rPr>
                        <a:t>After Rotor</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Static and total pressure, temperature</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Lato"/>
                          <a:ea typeface="Lato"/>
                          <a:cs typeface="Lato"/>
                          <a:sym typeface="Lato"/>
                        </a:rPr>
                        <a:t>Generator</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Torque, RPM, power</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bl>
          </a:graphicData>
        </a:graphic>
      </p:graphicFrame>
      <p:sp>
        <p:nvSpPr>
          <p:cNvPr id="2" name="Google Shape;110;p18">
            <a:extLst>
              <a:ext uri="{FF2B5EF4-FFF2-40B4-BE49-F238E27FC236}">
                <a16:creationId xmlns:a16="http://schemas.microsoft.com/office/drawing/2014/main" id="{9BF3F897-C9FD-6395-5D37-C98D32F1858E}"/>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26"/>
          <p:cNvPicPr preferRelativeResize="0"/>
          <p:nvPr/>
        </p:nvPicPr>
        <p:blipFill>
          <a:blip r:embed="rId3">
            <a:alphaModFix/>
          </a:blip>
          <a:stretch>
            <a:fillRect/>
          </a:stretch>
        </p:blipFill>
        <p:spPr>
          <a:xfrm>
            <a:off x="1932175" y="1706850"/>
            <a:ext cx="2199575" cy="2758275"/>
          </a:xfrm>
          <a:prstGeom prst="rect">
            <a:avLst/>
          </a:prstGeom>
          <a:noFill/>
          <a:ln>
            <a:noFill/>
          </a:ln>
        </p:spPr>
      </p:pic>
      <p:graphicFrame>
        <p:nvGraphicFramePr>
          <p:cNvPr id="232" name="Google Shape;232;p26"/>
          <p:cNvGraphicFramePr/>
          <p:nvPr/>
        </p:nvGraphicFramePr>
        <p:xfrm>
          <a:off x="192100" y="1047850"/>
          <a:ext cx="6569650" cy="3965930"/>
        </p:xfrm>
        <a:graphic>
          <a:graphicData uri="http://schemas.openxmlformats.org/drawingml/2006/table">
            <a:tbl>
              <a:tblPr>
                <a:noFill/>
                <a:tableStyleId>{77485B7E-AE23-4556-9115-FF59E274FAA0}</a:tableStyleId>
              </a:tblPr>
              <a:tblGrid>
                <a:gridCol w="1740075">
                  <a:extLst>
                    <a:ext uri="{9D8B030D-6E8A-4147-A177-3AD203B41FA5}">
                      <a16:colId xmlns:a16="http://schemas.microsoft.com/office/drawing/2014/main" val="20000"/>
                    </a:ext>
                  </a:extLst>
                </a:gridCol>
                <a:gridCol w="2199575">
                  <a:extLst>
                    <a:ext uri="{9D8B030D-6E8A-4147-A177-3AD203B41FA5}">
                      <a16:colId xmlns:a16="http://schemas.microsoft.com/office/drawing/2014/main" val="20001"/>
                    </a:ext>
                  </a:extLst>
                </a:gridCol>
                <a:gridCol w="2630000">
                  <a:extLst>
                    <a:ext uri="{9D8B030D-6E8A-4147-A177-3AD203B41FA5}">
                      <a16:colId xmlns:a16="http://schemas.microsoft.com/office/drawing/2014/main" val="20002"/>
                    </a:ext>
                  </a:extLst>
                </a:gridCol>
              </a:tblGrid>
              <a:tr h="659000">
                <a:tc>
                  <a:txBody>
                    <a:bodyPr/>
                    <a:lstStyle/>
                    <a:p>
                      <a:pPr marL="0" lvl="0" indent="0" algn="l" rtl="0">
                        <a:spcBef>
                          <a:spcPts val="0"/>
                        </a:spcBef>
                        <a:spcAft>
                          <a:spcPts val="0"/>
                        </a:spcAft>
                        <a:buNone/>
                      </a:pPr>
                      <a:r>
                        <a:rPr lang="en" sz="1200" b="1"/>
                        <a:t>Performance Parameter</a:t>
                      </a:r>
                      <a:endParaRPr sz="1200" b="1"/>
                    </a:p>
                  </a:txBody>
                  <a:tcPr marL="91425" marR="91425" marT="91425" marB="91425"/>
                </a:tc>
                <a:tc>
                  <a:txBody>
                    <a:bodyPr/>
                    <a:lstStyle/>
                    <a:p>
                      <a:pPr marL="0" lvl="0" indent="0" algn="l" rtl="0">
                        <a:spcBef>
                          <a:spcPts val="0"/>
                        </a:spcBef>
                        <a:spcAft>
                          <a:spcPts val="0"/>
                        </a:spcAft>
                        <a:buNone/>
                      </a:pPr>
                      <a:r>
                        <a:rPr lang="en" sz="1200" b="1"/>
                        <a:t>Theory</a:t>
                      </a:r>
                      <a:endParaRPr sz="1200" b="1"/>
                    </a:p>
                    <a:p>
                      <a:pPr marL="0" lvl="0" indent="0" algn="l" rtl="0">
                        <a:spcBef>
                          <a:spcPts val="0"/>
                        </a:spcBef>
                        <a:spcAft>
                          <a:spcPts val="0"/>
                        </a:spcAft>
                        <a:buNone/>
                      </a:pPr>
                      <a:endParaRPr sz="1200" b="1"/>
                    </a:p>
                  </a:txBody>
                  <a:tcPr marL="91425" marR="91425" marT="91425" marB="91425"/>
                </a:tc>
                <a:tc>
                  <a:txBody>
                    <a:bodyPr/>
                    <a:lstStyle/>
                    <a:p>
                      <a:pPr marL="0" lvl="0" indent="0" algn="l" rtl="0">
                        <a:spcBef>
                          <a:spcPts val="0"/>
                        </a:spcBef>
                        <a:spcAft>
                          <a:spcPts val="0"/>
                        </a:spcAft>
                        <a:buNone/>
                      </a:pPr>
                      <a:r>
                        <a:rPr lang="en" sz="1200" b="1"/>
                        <a:t>Instrumentation</a:t>
                      </a:r>
                      <a:endParaRPr sz="1200" b="1"/>
                    </a:p>
                    <a:p>
                      <a:pPr marL="0" lvl="0" indent="0" algn="l" rtl="0">
                        <a:spcBef>
                          <a:spcPts val="0"/>
                        </a:spcBef>
                        <a:spcAft>
                          <a:spcPts val="0"/>
                        </a:spcAft>
                        <a:buNone/>
                      </a:pPr>
                      <a:endParaRPr sz="1200" b="1">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Lato"/>
                          <a:ea typeface="Lato"/>
                          <a:cs typeface="Lato"/>
                          <a:sym typeface="Lato"/>
                        </a:rPr>
                        <a:t>Mach Number</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Static and Total Pressure Probes, Thermocouples</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t>Reynolds Number</a:t>
                      </a: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Static and Total Pressure Probes</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t>Thermal Efficiency</a:t>
                      </a: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RPM and Torque Sensors, Thermocouples</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t>Adiabatic Turbine Efficiency</a:t>
                      </a: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Thermocouples</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t>Stagnation Pressure Drop and Turbine Expansion Ratio</a:t>
                      </a: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Total Pressure Probes</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200"/>
                        <a:t>Heat Transfer Parameters</a:t>
                      </a:r>
                      <a:endParaRPr sz="1200"/>
                    </a:p>
                  </a:txBody>
                  <a:tcPr marL="91425" marR="91425" marT="91425" marB="91425"/>
                </a:tc>
                <a:tc>
                  <a:txBody>
                    <a:bodyPr/>
                    <a:lstStyle/>
                    <a:p>
                      <a:pPr marL="0" lvl="0" indent="0" algn="l" rtl="0">
                        <a:spcBef>
                          <a:spcPts val="0"/>
                        </a:spcBef>
                        <a:spcAft>
                          <a:spcPts val="0"/>
                        </a:spcAft>
                        <a:buNone/>
                      </a:pPr>
                      <a:r>
                        <a:rPr lang="en" sz="1200"/>
                        <a:t>Surface Temperatures</a:t>
                      </a:r>
                      <a:endParaRPr sz="1200"/>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Surface-mount Thermocouples</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6"/>
                  </a:ext>
                </a:extLst>
              </a:tr>
            </a:tbl>
          </a:graphicData>
        </a:graphic>
      </p:graphicFrame>
      <p:sp>
        <p:nvSpPr>
          <p:cNvPr id="233" name="Google Shape;233;p26"/>
          <p:cNvSpPr txBox="1">
            <a:spLocks noGrp="1"/>
          </p:cNvSpPr>
          <p:nvPr>
            <p:ph type="title" idx="4294967295"/>
          </p:nvPr>
        </p:nvSpPr>
        <p:spPr>
          <a:xfrm>
            <a:off x="236950" y="56775"/>
            <a:ext cx="73587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Performance Parameters</a:t>
            </a:r>
            <a:endParaRPr/>
          </a:p>
        </p:txBody>
      </p:sp>
      <p:pic>
        <p:nvPicPr>
          <p:cNvPr id="234" name="Google Shape;234;p26"/>
          <p:cNvPicPr preferRelativeResize="0"/>
          <p:nvPr/>
        </p:nvPicPr>
        <p:blipFill>
          <a:blip r:embed="rId4">
            <a:alphaModFix/>
          </a:blip>
          <a:stretch>
            <a:fillRect/>
          </a:stretch>
        </p:blipFill>
        <p:spPr>
          <a:xfrm>
            <a:off x="6761750" y="1363350"/>
            <a:ext cx="2382250" cy="1381885"/>
          </a:xfrm>
          <a:prstGeom prst="rect">
            <a:avLst/>
          </a:prstGeom>
          <a:noFill/>
          <a:ln>
            <a:noFill/>
          </a:ln>
        </p:spPr>
      </p:pic>
      <p:pic>
        <p:nvPicPr>
          <p:cNvPr id="235" name="Google Shape;235;p26" title="IMG_8380.jpg"/>
          <p:cNvPicPr preferRelativeResize="0"/>
          <p:nvPr/>
        </p:nvPicPr>
        <p:blipFill>
          <a:blip r:embed="rId5">
            <a:alphaModFix/>
          </a:blip>
          <a:stretch>
            <a:fillRect/>
          </a:stretch>
        </p:blipFill>
        <p:spPr>
          <a:xfrm rot="-5400000">
            <a:off x="7060249" y="2701862"/>
            <a:ext cx="1785251" cy="2380324"/>
          </a:xfrm>
          <a:prstGeom prst="rect">
            <a:avLst/>
          </a:prstGeom>
          <a:noFill/>
          <a:ln>
            <a:noFill/>
          </a:ln>
        </p:spPr>
      </p:pic>
      <p:sp>
        <p:nvSpPr>
          <p:cNvPr id="2" name="Google Shape;110;p18">
            <a:extLst>
              <a:ext uri="{FF2B5EF4-FFF2-40B4-BE49-F238E27FC236}">
                <a16:creationId xmlns:a16="http://schemas.microsoft.com/office/drawing/2014/main" id="{F41632F3-6AA8-B45C-4D6A-38C7E5D11FA5}"/>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7"/>
          <p:cNvSpPr txBox="1">
            <a:spLocks noGrp="1"/>
          </p:cNvSpPr>
          <p:nvPr>
            <p:ph type="title"/>
          </p:nvPr>
        </p:nvSpPr>
        <p:spPr>
          <a:xfrm>
            <a:off x="265500" y="1233175"/>
            <a:ext cx="38370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chemeClr val="lt1"/>
                </a:solidFill>
              </a:rPr>
              <a:t>Starter Generator</a:t>
            </a:r>
            <a:endParaRPr b="1">
              <a:solidFill>
                <a:schemeClr val="lt1"/>
              </a:solidFill>
            </a:endParaRPr>
          </a:p>
        </p:txBody>
      </p:sp>
      <p:pic>
        <p:nvPicPr>
          <p:cNvPr id="241" name="Google Shape;241;p27"/>
          <p:cNvPicPr preferRelativeResize="0"/>
          <p:nvPr/>
        </p:nvPicPr>
        <p:blipFill>
          <a:blip r:embed="rId3">
            <a:alphaModFix/>
          </a:blip>
          <a:stretch>
            <a:fillRect/>
          </a:stretch>
        </p:blipFill>
        <p:spPr>
          <a:xfrm>
            <a:off x="443488" y="2571750"/>
            <a:ext cx="3616125" cy="2582950"/>
          </a:xfrm>
          <a:prstGeom prst="rect">
            <a:avLst/>
          </a:prstGeom>
          <a:noFill/>
          <a:ln>
            <a:noFill/>
          </a:ln>
        </p:spPr>
      </p:pic>
      <p:pic>
        <p:nvPicPr>
          <p:cNvPr id="242" name="Google Shape;242;p27" title="CamScanner 04-02-2025 20.04.jpg"/>
          <p:cNvPicPr preferRelativeResize="0"/>
          <p:nvPr/>
        </p:nvPicPr>
        <p:blipFill>
          <a:blip r:embed="rId4">
            <a:alphaModFix/>
          </a:blip>
          <a:stretch>
            <a:fillRect/>
          </a:stretch>
        </p:blipFill>
        <p:spPr>
          <a:xfrm>
            <a:off x="126377" y="454825"/>
            <a:ext cx="4022748" cy="1807101"/>
          </a:xfrm>
          <a:prstGeom prst="rect">
            <a:avLst/>
          </a:prstGeom>
          <a:noFill/>
          <a:ln>
            <a:noFill/>
          </a:ln>
        </p:spPr>
      </p:pic>
      <p:sp>
        <p:nvSpPr>
          <p:cNvPr id="243" name="Google Shape;243;p27"/>
          <p:cNvSpPr txBox="1">
            <a:spLocks noGrp="1"/>
          </p:cNvSpPr>
          <p:nvPr>
            <p:ph type="title"/>
          </p:nvPr>
        </p:nvSpPr>
        <p:spPr>
          <a:xfrm>
            <a:off x="4750575" y="1830600"/>
            <a:ext cx="38370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rPr>
              <a:t>Starter Generator</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8"/>
          <p:cNvPicPr preferRelativeResize="0"/>
          <p:nvPr/>
        </p:nvPicPr>
        <p:blipFill>
          <a:blip r:embed="rId3">
            <a:alphaModFix/>
          </a:blip>
          <a:stretch>
            <a:fillRect/>
          </a:stretch>
        </p:blipFill>
        <p:spPr>
          <a:xfrm>
            <a:off x="4166425" y="336925"/>
            <a:ext cx="2201150" cy="2201150"/>
          </a:xfrm>
          <a:prstGeom prst="rect">
            <a:avLst/>
          </a:prstGeom>
          <a:noFill/>
          <a:ln>
            <a:noFill/>
          </a:ln>
        </p:spPr>
      </p:pic>
      <p:sp>
        <p:nvSpPr>
          <p:cNvPr id="249" name="Google Shape;249;p28"/>
          <p:cNvSpPr txBox="1">
            <a:spLocks noGrp="1"/>
          </p:cNvSpPr>
          <p:nvPr>
            <p:ph type="body" idx="1"/>
          </p:nvPr>
        </p:nvSpPr>
        <p:spPr>
          <a:xfrm>
            <a:off x="311700" y="1303100"/>
            <a:ext cx="4624200" cy="29610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Helvetica Neue"/>
              <a:buAutoNum type="arabicPeriod"/>
            </a:pPr>
            <a:r>
              <a:rPr lang="en" sz="1400">
                <a:solidFill>
                  <a:schemeClr val="dk1"/>
                </a:solidFill>
                <a:latin typeface="Helvetica Neue"/>
                <a:ea typeface="Helvetica Neue"/>
                <a:cs typeface="Helvetica Neue"/>
                <a:sym typeface="Helvetica Neue"/>
              </a:rPr>
              <a:t>Prespins shaft and rotor up to operating speed (30k RPM)</a:t>
            </a:r>
            <a:endParaRPr sz="1400">
              <a:solidFill>
                <a:schemeClr val="dk1"/>
              </a:solidFill>
              <a:latin typeface="Helvetica Neue"/>
              <a:ea typeface="Helvetica Neue"/>
              <a:cs typeface="Helvetica Neue"/>
              <a:sym typeface="Helvetica Neue"/>
            </a:endParaRPr>
          </a:p>
          <a:p>
            <a:pPr marL="457200" lvl="0" indent="-317500" algn="l" rtl="0">
              <a:lnSpc>
                <a:spcPct val="100000"/>
              </a:lnSpc>
              <a:spcBef>
                <a:spcPts val="0"/>
              </a:spcBef>
              <a:spcAft>
                <a:spcPts val="0"/>
              </a:spcAft>
              <a:buClr>
                <a:schemeClr val="dk1"/>
              </a:buClr>
              <a:buSzPts val="1400"/>
              <a:buFont typeface="Helvetica Neue"/>
              <a:buAutoNum type="arabicPeriod"/>
            </a:pPr>
            <a:r>
              <a:rPr lang="en" sz="1400">
                <a:solidFill>
                  <a:schemeClr val="dk1"/>
                </a:solidFill>
                <a:latin typeface="Helvetica Neue"/>
                <a:ea typeface="Helvetica Neue"/>
                <a:cs typeface="Helvetica Neue"/>
                <a:sym typeface="Helvetica Neue"/>
              </a:rPr>
              <a:t>Converts mechanical energy of the rotating assembly into electrical energy.</a:t>
            </a:r>
            <a:endParaRPr sz="14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400" b="1">
                <a:solidFill>
                  <a:schemeClr val="dk1"/>
                </a:solidFill>
                <a:latin typeface="Helvetica Neue"/>
                <a:ea typeface="Helvetica Neue"/>
                <a:cs typeface="Helvetica Neue"/>
                <a:sym typeface="Helvetica Neue"/>
              </a:rPr>
              <a:t>Key Elements</a:t>
            </a:r>
            <a:endParaRPr sz="14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Inrunner BLDC Motor</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200A VESC Motor Controller</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Anti Spark Switch</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Safety Key Switch</a:t>
            </a:r>
            <a:endParaRPr sz="14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DC Power Meter</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6x Regen Clamps</a:t>
            </a:r>
            <a:endParaRPr sz="14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1000W 36V Power Supply</a:t>
            </a:r>
            <a:endParaRPr sz="1400" b="1">
              <a:solidFill>
                <a:schemeClr val="dk1"/>
              </a:solidFill>
              <a:latin typeface="Helvetica Neue"/>
              <a:ea typeface="Helvetica Neue"/>
              <a:cs typeface="Helvetica Neue"/>
              <a:sym typeface="Helvetica Neue"/>
            </a:endParaRPr>
          </a:p>
        </p:txBody>
      </p:sp>
      <p:pic>
        <p:nvPicPr>
          <p:cNvPr id="250" name="Google Shape;250;p28"/>
          <p:cNvPicPr preferRelativeResize="0"/>
          <p:nvPr/>
        </p:nvPicPr>
        <p:blipFill>
          <a:blip r:embed="rId4">
            <a:alphaModFix/>
          </a:blip>
          <a:stretch>
            <a:fillRect/>
          </a:stretch>
        </p:blipFill>
        <p:spPr>
          <a:xfrm>
            <a:off x="6544604" y="2313700"/>
            <a:ext cx="2980396" cy="1918375"/>
          </a:xfrm>
          <a:prstGeom prst="rect">
            <a:avLst/>
          </a:prstGeom>
          <a:noFill/>
          <a:ln>
            <a:noFill/>
          </a:ln>
        </p:spPr>
      </p:pic>
      <p:pic>
        <p:nvPicPr>
          <p:cNvPr id="251" name="Google Shape;251;p28"/>
          <p:cNvPicPr preferRelativeResize="0"/>
          <p:nvPr/>
        </p:nvPicPr>
        <p:blipFill>
          <a:blip r:embed="rId5">
            <a:alphaModFix/>
          </a:blip>
          <a:stretch>
            <a:fillRect/>
          </a:stretch>
        </p:blipFill>
        <p:spPr>
          <a:xfrm>
            <a:off x="5098574" y="2598800"/>
            <a:ext cx="2021174" cy="2021174"/>
          </a:xfrm>
          <a:prstGeom prst="rect">
            <a:avLst/>
          </a:prstGeom>
          <a:noFill/>
          <a:ln>
            <a:noFill/>
          </a:ln>
        </p:spPr>
      </p:pic>
      <p:sp>
        <p:nvSpPr>
          <p:cNvPr id="252" name="Google Shape;252;p28"/>
          <p:cNvSpPr txBox="1">
            <a:spLocks noGrp="1"/>
          </p:cNvSpPr>
          <p:nvPr>
            <p:ph type="title"/>
          </p:nvPr>
        </p:nvSpPr>
        <p:spPr>
          <a:xfrm>
            <a:off x="311700" y="400675"/>
            <a:ext cx="6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Starter Generator</a:t>
            </a:r>
            <a:endParaRPr/>
          </a:p>
        </p:txBody>
      </p:sp>
      <p:pic>
        <p:nvPicPr>
          <p:cNvPr id="253" name="Google Shape;253;p28"/>
          <p:cNvPicPr preferRelativeResize="0"/>
          <p:nvPr/>
        </p:nvPicPr>
        <p:blipFill>
          <a:blip r:embed="rId6">
            <a:alphaModFix/>
          </a:blip>
          <a:stretch>
            <a:fillRect/>
          </a:stretch>
        </p:blipFill>
        <p:spPr>
          <a:xfrm>
            <a:off x="2630575" y="2598800"/>
            <a:ext cx="2829650" cy="2021175"/>
          </a:xfrm>
          <a:prstGeom prst="rect">
            <a:avLst/>
          </a:prstGeom>
          <a:noFill/>
          <a:ln>
            <a:noFill/>
          </a:ln>
        </p:spPr>
      </p:pic>
      <p:sp>
        <p:nvSpPr>
          <p:cNvPr id="254" name="Google Shape;254;p28"/>
          <p:cNvSpPr txBox="1"/>
          <p:nvPr/>
        </p:nvSpPr>
        <p:spPr>
          <a:xfrm>
            <a:off x="3043500" y="4245300"/>
            <a:ext cx="1757100" cy="3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solidFill>
                  <a:schemeClr val="dk2"/>
                </a:solidFill>
                <a:latin typeface="Roboto Condensed"/>
                <a:ea typeface="Roboto Condensed"/>
                <a:cs typeface="Roboto Condensed"/>
                <a:sym typeface="Roboto Condensed"/>
              </a:rPr>
              <a:t>NeuMotors 1539/0.5Y/1692</a:t>
            </a:r>
            <a:endParaRPr sz="1000" i="1">
              <a:solidFill>
                <a:schemeClr val="dk2"/>
              </a:solidFill>
              <a:latin typeface="Roboto Condensed"/>
              <a:ea typeface="Roboto Condensed"/>
              <a:cs typeface="Roboto Condensed"/>
              <a:sym typeface="Roboto Condensed"/>
            </a:endParaRPr>
          </a:p>
        </p:txBody>
      </p:sp>
      <p:sp>
        <p:nvSpPr>
          <p:cNvPr id="255" name="Google Shape;255;p28"/>
          <p:cNvSpPr txBox="1"/>
          <p:nvPr/>
        </p:nvSpPr>
        <p:spPr>
          <a:xfrm>
            <a:off x="4586750" y="2548875"/>
            <a:ext cx="1360500" cy="3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solidFill>
                  <a:schemeClr val="dk2"/>
                </a:solidFill>
                <a:latin typeface="Roboto Condensed"/>
                <a:ea typeface="Roboto Condensed"/>
                <a:cs typeface="Roboto Condensed"/>
                <a:sym typeface="Roboto Condensed"/>
              </a:rPr>
              <a:t>Flipsky 75200 Pro VESC</a:t>
            </a:r>
            <a:endParaRPr sz="1000" i="1">
              <a:solidFill>
                <a:schemeClr val="dk2"/>
              </a:solidFill>
              <a:latin typeface="Roboto Condensed"/>
              <a:ea typeface="Roboto Condensed"/>
              <a:cs typeface="Roboto Condensed"/>
              <a:sym typeface="Roboto Condensed"/>
            </a:endParaRPr>
          </a:p>
        </p:txBody>
      </p:sp>
      <p:pic>
        <p:nvPicPr>
          <p:cNvPr id="256" name="Google Shape;256;p28"/>
          <p:cNvPicPr preferRelativeResize="0"/>
          <p:nvPr/>
        </p:nvPicPr>
        <p:blipFill>
          <a:blip r:embed="rId7">
            <a:alphaModFix/>
          </a:blip>
          <a:stretch>
            <a:fillRect/>
          </a:stretch>
        </p:blipFill>
        <p:spPr>
          <a:xfrm>
            <a:off x="5994200" y="336925"/>
            <a:ext cx="1488150" cy="1488150"/>
          </a:xfrm>
          <a:prstGeom prst="rect">
            <a:avLst/>
          </a:prstGeom>
          <a:noFill/>
          <a:ln>
            <a:noFill/>
          </a:ln>
        </p:spPr>
      </p:pic>
      <p:sp>
        <p:nvSpPr>
          <p:cNvPr id="257" name="Google Shape;257;p28"/>
          <p:cNvSpPr txBox="1"/>
          <p:nvPr/>
        </p:nvSpPr>
        <p:spPr>
          <a:xfrm>
            <a:off x="6087275" y="1865600"/>
            <a:ext cx="1149600" cy="3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solidFill>
                  <a:schemeClr val="dk2"/>
                </a:solidFill>
                <a:latin typeface="Roboto Condensed"/>
                <a:ea typeface="Roboto Condensed"/>
                <a:cs typeface="Roboto Condensed"/>
                <a:sym typeface="Roboto Condensed"/>
              </a:rPr>
              <a:t> Anti Spark Switch</a:t>
            </a:r>
            <a:endParaRPr sz="1000" i="1">
              <a:solidFill>
                <a:schemeClr val="dk2"/>
              </a:solidFill>
              <a:latin typeface="Roboto Condensed"/>
              <a:ea typeface="Roboto Condensed"/>
              <a:cs typeface="Roboto Condensed"/>
              <a:sym typeface="Roboto Condensed"/>
            </a:endParaRPr>
          </a:p>
        </p:txBody>
      </p:sp>
      <p:pic>
        <p:nvPicPr>
          <p:cNvPr id="258" name="Google Shape;258;p28"/>
          <p:cNvPicPr preferRelativeResize="0"/>
          <p:nvPr/>
        </p:nvPicPr>
        <p:blipFill>
          <a:blip r:embed="rId8">
            <a:alphaModFix/>
          </a:blip>
          <a:stretch>
            <a:fillRect/>
          </a:stretch>
        </p:blipFill>
        <p:spPr>
          <a:xfrm>
            <a:off x="7632175" y="1243497"/>
            <a:ext cx="1149600" cy="767654"/>
          </a:xfrm>
          <a:prstGeom prst="rect">
            <a:avLst/>
          </a:prstGeom>
          <a:noFill/>
          <a:ln>
            <a:noFill/>
          </a:ln>
        </p:spPr>
      </p:pic>
      <p:sp>
        <p:nvSpPr>
          <p:cNvPr id="259" name="Google Shape;259;p28"/>
          <p:cNvSpPr txBox="1"/>
          <p:nvPr/>
        </p:nvSpPr>
        <p:spPr>
          <a:xfrm>
            <a:off x="7632175" y="2011150"/>
            <a:ext cx="1149600" cy="3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solidFill>
                  <a:schemeClr val="dk2"/>
                </a:solidFill>
                <a:latin typeface="Roboto Condensed"/>
                <a:ea typeface="Roboto Condensed"/>
                <a:cs typeface="Roboto Condensed"/>
                <a:sym typeface="Roboto Condensed"/>
              </a:rPr>
              <a:t>DC Power Meter</a:t>
            </a:r>
            <a:endParaRPr sz="1000" i="1">
              <a:solidFill>
                <a:schemeClr val="dk2"/>
              </a:solidFill>
              <a:latin typeface="Roboto Condensed"/>
              <a:ea typeface="Roboto Condensed"/>
              <a:cs typeface="Roboto Condensed"/>
              <a:sym typeface="Roboto Condensed"/>
            </a:endParaRPr>
          </a:p>
        </p:txBody>
      </p:sp>
      <p:sp>
        <p:nvSpPr>
          <p:cNvPr id="260" name="Google Shape;260;p28"/>
          <p:cNvSpPr txBox="1"/>
          <p:nvPr/>
        </p:nvSpPr>
        <p:spPr>
          <a:xfrm>
            <a:off x="5460225" y="4232075"/>
            <a:ext cx="1149600" cy="3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solidFill>
                  <a:schemeClr val="dk2"/>
                </a:solidFill>
                <a:latin typeface="Roboto Condensed"/>
                <a:ea typeface="Roboto Condensed"/>
                <a:cs typeface="Roboto Condensed"/>
                <a:sym typeface="Roboto Condensed"/>
              </a:rPr>
              <a:t>Regen Clamp</a:t>
            </a:r>
            <a:endParaRPr sz="1000" i="1">
              <a:solidFill>
                <a:schemeClr val="dk2"/>
              </a:solidFill>
              <a:latin typeface="Roboto Condensed"/>
              <a:ea typeface="Roboto Condensed"/>
              <a:cs typeface="Roboto Condensed"/>
              <a:sym typeface="Roboto Condensed"/>
            </a:endParaRPr>
          </a:p>
        </p:txBody>
      </p:sp>
      <p:sp>
        <p:nvSpPr>
          <p:cNvPr id="261" name="Google Shape;261;p28"/>
          <p:cNvSpPr txBox="1"/>
          <p:nvPr/>
        </p:nvSpPr>
        <p:spPr>
          <a:xfrm>
            <a:off x="7566800" y="4232075"/>
            <a:ext cx="1149600" cy="3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solidFill>
                  <a:schemeClr val="dk2"/>
                </a:solidFill>
                <a:latin typeface="Roboto Condensed"/>
                <a:ea typeface="Roboto Condensed"/>
                <a:cs typeface="Roboto Condensed"/>
                <a:sym typeface="Roboto Condensed"/>
              </a:rPr>
              <a:t>Power Supply</a:t>
            </a:r>
            <a:endParaRPr sz="1000" i="1">
              <a:solidFill>
                <a:schemeClr val="dk2"/>
              </a:solidFill>
              <a:latin typeface="Roboto Condensed"/>
              <a:ea typeface="Roboto Condensed"/>
              <a:cs typeface="Roboto Condensed"/>
              <a:sym typeface="Roboto Condensed"/>
            </a:endParaRPr>
          </a:p>
        </p:txBody>
      </p:sp>
      <p:sp>
        <p:nvSpPr>
          <p:cNvPr id="2" name="Google Shape;110;p18">
            <a:extLst>
              <a:ext uri="{FF2B5EF4-FFF2-40B4-BE49-F238E27FC236}">
                <a16:creationId xmlns:a16="http://schemas.microsoft.com/office/drawing/2014/main" id="{9E1361BD-71A8-611F-E3DF-457DCCEC06C1}"/>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subTitle" idx="1"/>
          </p:nvPr>
        </p:nvSpPr>
        <p:spPr>
          <a:xfrm>
            <a:off x="353175" y="386654"/>
            <a:ext cx="6656700" cy="336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Starter Generator System Diagram</a:t>
            </a:r>
            <a:endParaRPr/>
          </a:p>
        </p:txBody>
      </p:sp>
      <p:pic>
        <p:nvPicPr>
          <p:cNvPr id="267" name="Google Shape;267;p29" title="LRL_AP_Starter_Generator_20250302.png"/>
          <p:cNvPicPr preferRelativeResize="0"/>
          <p:nvPr/>
        </p:nvPicPr>
        <p:blipFill>
          <a:blip r:embed="rId3">
            <a:alphaModFix/>
          </a:blip>
          <a:stretch>
            <a:fillRect/>
          </a:stretch>
        </p:blipFill>
        <p:spPr>
          <a:xfrm>
            <a:off x="353175" y="939387"/>
            <a:ext cx="8437652" cy="3691475"/>
          </a:xfrm>
          <a:prstGeom prst="rect">
            <a:avLst/>
          </a:prstGeom>
          <a:noFill/>
          <a:ln>
            <a:noFill/>
          </a:ln>
        </p:spPr>
      </p:pic>
      <p:sp>
        <p:nvSpPr>
          <p:cNvPr id="2" name="Google Shape;110;p18">
            <a:extLst>
              <a:ext uri="{FF2B5EF4-FFF2-40B4-BE49-F238E27FC236}">
                <a16:creationId xmlns:a16="http://schemas.microsoft.com/office/drawing/2014/main" id="{4EB107EE-CE3C-4D5B-7A7B-3BAA3D5B0186}"/>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0"/>
          <p:cNvSpPr txBox="1">
            <a:spLocks noGrp="1"/>
          </p:cNvSpPr>
          <p:nvPr>
            <p:ph type="title"/>
          </p:nvPr>
        </p:nvSpPr>
        <p:spPr>
          <a:xfrm>
            <a:off x="265500" y="1233175"/>
            <a:ext cx="38370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rPr>
              <a:t>Static Mechanical</a:t>
            </a:r>
            <a:endParaRPr>
              <a:solidFill>
                <a:schemeClr val="lt1"/>
              </a:solidFill>
            </a:endParaRPr>
          </a:p>
        </p:txBody>
      </p:sp>
      <p:pic>
        <p:nvPicPr>
          <p:cNvPr id="273" name="Google Shape;273;p30"/>
          <p:cNvPicPr preferRelativeResize="0"/>
          <p:nvPr/>
        </p:nvPicPr>
        <p:blipFill>
          <a:blip r:embed="rId3">
            <a:alphaModFix/>
          </a:blip>
          <a:stretch>
            <a:fillRect/>
          </a:stretch>
        </p:blipFill>
        <p:spPr>
          <a:xfrm>
            <a:off x="189712" y="1629144"/>
            <a:ext cx="3988576" cy="1831562"/>
          </a:xfrm>
          <a:prstGeom prst="rect">
            <a:avLst/>
          </a:prstGeom>
          <a:noFill/>
          <a:ln>
            <a:noFill/>
          </a:ln>
        </p:spPr>
      </p:pic>
      <p:sp>
        <p:nvSpPr>
          <p:cNvPr id="274" name="Google Shape;274;p30"/>
          <p:cNvSpPr txBox="1">
            <a:spLocks noGrp="1"/>
          </p:cNvSpPr>
          <p:nvPr>
            <p:ph type="title"/>
          </p:nvPr>
        </p:nvSpPr>
        <p:spPr>
          <a:xfrm>
            <a:off x="4750575" y="1830600"/>
            <a:ext cx="38370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rPr>
              <a:t>Static Mechanical</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1"/>
          <p:cNvSpPr txBox="1">
            <a:spLocks noGrp="1"/>
          </p:cNvSpPr>
          <p:nvPr>
            <p:ph type="title"/>
          </p:nvPr>
        </p:nvSpPr>
        <p:spPr>
          <a:xfrm>
            <a:off x="297375" y="0"/>
            <a:ext cx="7391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Design Solution - Static Mechanical </a:t>
            </a:r>
            <a:endParaRPr/>
          </a:p>
        </p:txBody>
      </p:sp>
      <p:pic>
        <p:nvPicPr>
          <p:cNvPr id="280" name="Google Shape;280;p31"/>
          <p:cNvPicPr preferRelativeResize="0"/>
          <p:nvPr/>
        </p:nvPicPr>
        <p:blipFill>
          <a:blip r:embed="rId3">
            <a:alphaModFix/>
          </a:blip>
          <a:stretch>
            <a:fillRect/>
          </a:stretch>
        </p:blipFill>
        <p:spPr>
          <a:xfrm>
            <a:off x="3554325" y="1180606"/>
            <a:ext cx="1701038" cy="1643764"/>
          </a:xfrm>
          <a:prstGeom prst="rect">
            <a:avLst/>
          </a:prstGeom>
          <a:noFill/>
          <a:ln>
            <a:noFill/>
          </a:ln>
        </p:spPr>
      </p:pic>
      <p:pic>
        <p:nvPicPr>
          <p:cNvPr id="281" name="Google Shape;281;p31"/>
          <p:cNvPicPr preferRelativeResize="0"/>
          <p:nvPr/>
        </p:nvPicPr>
        <p:blipFill>
          <a:blip r:embed="rId4">
            <a:alphaModFix/>
          </a:blip>
          <a:stretch>
            <a:fillRect/>
          </a:stretch>
        </p:blipFill>
        <p:spPr>
          <a:xfrm>
            <a:off x="305763" y="3991688"/>
            <a:ext cx="1405325" cy="673139"/>
          </a:xfrm>
          <a:prstGeom prst="rect">
            <a:avLst/>
          </a:prstGeom>
          <a:noFill/>
          <a:ln>
            <a:noFill/>
          </a:ln>
        </p:spPr>
      </p:pic>
      <p:pic>
        <p:nvPicPr>
          <p:cNvPr id="282" name="Google Shape;282;p31"/>
          <p:cNvPicPr preferRelativeResize="0"/>
          <p:nvPr/>
        </p:nvPicPr>
        <p:blipFill>
          <a:blip r:embed="rId5">
            <a:alphaModFix/>
          </a:blip>
          <a:stretch>
            <a:fillRect/>
          </a:stretch>
        </p:blipFill>
        <p:spPr>
          <a:xfrm>
            <a:off x="1873047" y="3926450"/>
            <a:ext cx="1266500" cy="803625"/>
          </a:xfrm>
          <a:prstGeom prst="rect">
            <a:avLst/>
          </a:prstGeom>
          <a:noFill/>
          <a:ln>
            <a:noFill/>
          </a:ln>
        </p:spPr>
      </p:pic>
      <p:pic>
        <p:nvPicPr>
          <p:cNvPr id="283" name="Google Shape;283;p31"/>
          <p:cNvPicPr preferRelativeResize="0"/>
          <p:nvPr/>
        </p:nvPicPr>
        <p:blipFill>
          <a:blip r:embed="rId6">
            <a:alphaModFix/>
          </a:blip>
          <a:stretch>
            <a:fillRect/>
          </a:stretch>
        </p:blipFill>
        <p:spPr>
          <a:xfrm>
            <a:off x="7304625" y="3138938"/>
            <a:ext cx="1405325" cy="1428670"/>
          </a:xfrm>
          <a:prstGeom prst="rect">
            <a:avLst/>
          </a:prstGeom>
          <a:noFill/>
          <a:ln>
            <a:noFill/>
          </a:ln>
        </p:spPr>
      </p:pic>
      <p:pic>
        <p:nvPicPr>
          <p:cNvPr id="284" name="Google Shape;284;p31"/>
          <p:cNvPicPr preferRelativeResize="0"/>
          <p:nvPr/>
        </p:nvPicPr>
        <p:blipFill>
          <a:blip r:embed="rId7">
            <a:alphaModFix/>
          </a:blip>
          <a:stretch>
            <a:fillRect/>
          </a:stretch>
        </p:blipFill>
        <p:spPr>
          <a:xfrm>
            <a:off x="3726170" y="3050025"/>
            <a:ext cx="1909057" cy="1643750"/>
          </a:xfrm>
          <a:prstGeom prst="rect">
            <a:avLst/>
          </a:prstGeom>
          <a:noFill/>
          <a:ln>
            <a:noFill/>
          </a:ln>
        </p:spPr>
      </p:pic>
      <p:pic>
        <p:nvPicPr>
          <p:cNvPr id="285" name="Google Shape;285;p31"/>
          <p:cNvPicPr preferRelativeResize="0"/>
          <p:nvPr/>
        </p:nvPicPr>
        <p:blipFill>
          <a:blip r:embed="rId8">
            <a:alphaModFix/>
          </a:blip>
          <a:stretch>
            <a:fillRect/>
          </a:stretch>
        </p:blipFill>
        <p:spPr>
          <a:xfrm>
            <a:off x="5761699" y="3118875"/>
            <a:ext cx="1405325" cy="1468796"/>
          </a:xfrm>
          <a:prstGeom prst="rect">
            <a:avLst/>
          </a:prstGeom>
          <a:noFill/>
          <a:ln>
            <a:noFill/>
          </a:ln>
        </p:spPr>
      </p:pic>
      <p:pic>
        <p:nvPicPr>
          <p:cNvPr id="286" name="Google Shape;286;p31"/>
          <p:cNvPicPr preferRelativeResize="0"/>
          <p:nvPr/>
        </p:nvPicPr>
        <p:blipFill>
          <a:blip r:embed="rId9">
            <a:alphaModFix/>
          </a:blip>
          <a:stretch>
            <a:fillRect/>
          </a:stretch>
        </p:blipFill>
        <p:spPr>
          <a:xfrm>
            <a:off x="5290200" y="1290738"/>
            <a:ext cx="1191642" cy="1423500"/>
          </a:xfrm>
          <a:prstGeom prst="rect">
            <a:avLst/>
          </a:prstGeom>
          <a:noFill/>
          <a:ln>
            <a:noFill/>
          </a:ln>
        </p:spPr>
      </p:pic>
      <p:pic>
        <p:nvPicPr>
          <p:cNvPr id="287" name="Google Shape;287;p31"/>
          <p:cNvPicPr preferRelativeResize="0"/>
          <p:nvPr/>
        </p:nvPicPr>
        <p:blipFill>
          <a:blip r:embed="rId10">
            <a:alphaModFix/>
          </a:blip>
          <a:stretch>
            <a:fillRect/>
          </a:stretch>
        </p:blipFill>
        <p:spPr>
          <a:xfrm>
            <a:off x="6516663" y="1290738"/>
            <a:ext cx="1405325" cy="1192397"/>
          </a:xfrm>
          <a:prstGeom prst="rect">
            <a:avLst/>
          </a:prstGeom>
          <a:noFill/>
          <a:ln>
            <a:noFill/>
          </a:ln>
        </p:spPr>
      </p:pic>
      <p:pic>
        <p:nvPicPr>
          <p:cNvPr id="288" name="Google Shape;288;p31"/>
          <p:cNvPicPr preferRelativeResize="0"/>
          <p:nvPr/>
        </p:nvPicPr>
        <p:blipFill>
          <a:blip r:embed="rId11">
            <a:alphaModFix/>
          </a:blip>
          <a:stretch>
            <a:fillRect/>
          </a:stretch>
        </p:blipFill>
        <p:spPr>
          <a:xfrm>
            <a:off x="7956800" y="1290751"/>
            <a:ext cx="1110500" cy="1333500"/>
          </a:xfrm>
          <a:prstGeom prst="rect">
            <a:avLst/>
          </a:prstGeom>
          <a:noFill/>
          <a:ln>
            <a:noFill/>
          </a:ln>
        </p:spPr>
      </p:pic>
      <p:sp>
        <p:nvSpPr>
          <p:cNvPr id="289" name="Google Shape;289;p31"/>
          <p:cNvSpPr txBox="1"/>
          <p:nvPr/>
        </p:nvSpPr>
        <p:spPr>
          <a:xfrm>
            <a:off x="3870150" y="2689125"/>
            <a:ext cx="11496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Prestator Shroud</a:t>
            </a:r>
            <a:endParaRPr sz="1000" i="1">
              <a:solidFill>
                <a:schemeClr val="dk2"/>
              </a:solidFill>
              <a:latin typeface="Roboto Condensed"/>
              <a:ea typeface="Roboto Condensed"/>
              <a:cs typeface="Roboto Condensed"/>
              <a:sym typeface="Roboto Condensed"/>
            </a:endParaRPr>
          </a:p>
        </p:txBody>
      </p:sp>
      <p:sp>
        <p:nvSpPr>
          <p:cNvPr id="290" name="Google Shape;290;p31"/>
          <p:cNvSpPr txBox="1"/>
          <p:nvPr/>
        </p:nvSpPr>
        <p:spPr>
          <a:xfrm>
            <a:off x="5120275" y="2620550"/>
            <a:ext cx="15315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Torque Transducer Flange</a:t>
            </a:r>
            <a:endParaRPr sz="1000" i="1">
              <a:solidFill>
                <a:schemeClr val="dk2"/>
              </a:solidFill>
              <a:latin typeface="Roboto Condensed"/>
              <a:ea typeface="Roboto Condensed"/>
              <a:cs typeface="Roboto Condensed"/>
              <a:sym typeface="Roboto Condensed"/>
            </a:endParaRPr>
          </a:p>
        </p:txBody>
      </p:sp>
      <p:sp>
        <p:nvSpPr>
          <p:cNvPr id="291" name="Google Shape;291;p31"/>
          <p:cNvSpPr txBox="1"/>
          <p:nvPr/>
        </p:nvSpPr>
        <p:spPr>
          <a:xfrm>
            <a:off x="6799688" y="2416000"/>
            <a:ext cx="10092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Motor Mount</a:t>
            </a:r>
            <a:endParaRPr sz="1000" i="1">
              <a:solidFill>
                <a:schemeClr val="dk2"/>
              </a:solidFill>
              <a:latin typeface="Roboto Condensed"/>
              <a:ea typeface="Roboto Condensed"/>
              <a:cs typeface="Roboto Condensed"/>
              <a:sym typeface="Roboto Condensed"/>
            </a:endParaRPr>
          </a:p>
        </p:txBody>
      </p:sp>
      <p:sp>
        <p:nvSpPr>
          <p:cNvPr id="292" name="Google Shape;292;p31"/>
          <p:cNvSpPr txBox="1"/>
          <p:nvPr/>
        </p:nvSpPr>
        <p:spPr>
          <a:xfrm>
            <a:off x="7956825" y="2516700"/>
            <a:ext cx="15315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Motor Mount Flange</a:t>
            </a:r>
            <a:endParaRPr sz="1000" i="1">
              <a:solidFill>
                <a:schemeClr val="dk2"/>
              </a:solidFill>
              <a:latin typeface="Roboto Condensed"/>
              <a:ea typeface="Roboto Condensed"/>
              <a:cs typeface="Roboto Condensed"/>
              <a:sym typeface="Roboto Condensed"/>
            </a:endParaRPr>
          </a:p>
        </p:txBody>
      </p:sp>
      <p:sp>
        <p:nvSpPr>
          <p:cNvPr id="293" name="Google Shape;293;p31"/>
          <p:cNvSpPr txBox="1"/>
          <p:nvPr/>
        </p:nvSpPr>
        <p:spPr>
          <a:xfrm>
            <a:off x="4230200" y="4643425"/>
            <a:ext cx="8901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Shroud/Outlet</a:t>
            </a:r>
            <a:endParaRPr sz="1000" i="1">
              <a:solidFill>
                <a:schemeClr val="dk2"/>
              </a:solidFill>
              <a:latin typeface="Roboto Condensed"/>
              <a:ea typeface="Roboto Condensed"/>
              <a:cs typeface="Roboto Condensed"/>
              <a:sym typeface="Roboto Condensed"/>
            </a:endParaRPr>
          </a:p>
        </p:txBody>
      </p:sp>
      <p:sp>
        <p:nvSpPr>
          <p:cNvPr id="294" name="Google Shape;294;p31"/>
          <p:cNvSpPr txBox="1"/>
          <p:nvPr/>
        </p:nvSpPr>
        <p:spPr>
          <a:xfrm>
            <a:off x="6230250" y="4481200"/>
            <a:ext cx="7593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Deflector</a:t>
            </a:r>
            <a:endParaRPr sz="1000" i="1">
              <a:solidFill>
                <a:schemeClr val="dk2"/>
              </a:solidFill>
              <a:latin typeface="Roboto Condensed"/>
              <a:ea typeface="Roboto Condensed"/>
              <a:cs typeface="Roboto Condensed"/>
              <a:sym typeface="Roboto Condensed"/>
            </a:endParaRPr>
          </a:p>
        </p:txBody>
      </p:sp>
      <p:sp>
        <p:nvSpPr>
          <p:cNvPr id="295" name="Google Shape;295;p31"/>
          <p:cNvSpPr txBox="1"/>
          <p:nvPr/>
        </p:nvSpPr>
        <p:spPr>
          <a:xfrm>
            <a:off x="7680075" y="4567600"/>
            <a:ext cx="15315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Stator Shroud</a:t>
            </a:r>
            <a:endParaRPr sz="1000" i="1">
              <a:solidFill>
                <a:schemeClr val="dk2"/>
              </a:solidFill>
              <a:latin typeface="Roboto Condensed"/>
              <a:ea typeface="Roboto Condensed"/>
              <a:cs typeface="Roboto Condensed"/>
              <a:sym typeface="Roboto Condensed"/>
            </a:endParaRPr>
          </a:p>
        </p:txBody>
      </p:sp>
      <p:sp>
        <p:nvSpPr>
          <p:cNvPr id="296" name="Google Shape;296;p31"/>
          <p:cNvSpPr txBox="1"/>
          <p:nvPr/>
        </p:nvSpPr>
        <p:spPr>
          <a:xfrm>
            <a:off x="1278450" y="4593075"/>
            <a:ext cx="15315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Centerbody</a:t>
            </a:r>
            <a:endParaRPr sz="1000" i="1">
              <a:solidFill>
                <a:schemeClr val="dk2"/>
              </a:solidFill>
              <a:latin typeface="Roboto Condensed"/>
              <a:ea typeface="Roboto Condensed"/>
              <a:cs typeface="Roboto Condensed"/>
              <a:sym typeface="Roboto Condensed"/>
            </a:endParaRPr>
          </a:p>
        </p:txBody>
      </p:sp>
      <p:sp>
        <p:nvSpPr>
          <p:cNvPr id="297" name="Google Shape;297;p31"/>
          <p:cNvSpPr txBox="1"/>
          <p:nvPr/>
        </p:nvSpPr>
        <p:spPr>
          <a:xfrm>
            <a:off x="126475" y="988425"/>
            <a:ext cx="3599700" cy="376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00000"/>
                </a:solidFill>
                <a:latin typeface="Helvetica Neue"/>
                <a:ea typeface="Helvetica Neue"/>
                <a:cs typeface="Helvetica Neue"/>
                <a:sym typeface="Helvetica Neue"/>
              </a:rPr>
              <a:t>Static Mechanical</a:t>
            </a:r>
            <a:endParaRPr sz="1200" b="1">
              <a:solidFill>
                <a:srgbClr val="000000"/>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rgbClr val="000000"/>
                </a:solidFill>
                <a:latin typeface="Helvetica Neue"/>
                <a:ea typeface="Helvetica Neue"/>
                <a:cs typeface="Helvetica Neue"/>
                <a:sym typeface="Helvetica Neue"/>
              </a:rPr>
              <a:t>Rigidly fixes the positions of the stator, turbine, shaft, and motor relative to one another. Protect critical components from exhaust, heat, or shrapnel damage. Guides exhaust</a:t>
            </a:r>
            <a:r>
              <a:rPr lang="en" sz="1200">
                <a:latin typeface="Helvetica Neue"/>
                <a:ea typeface="Helvetica Neue"/>
                <a:cs typeface="Helvetica Neue"/>
                <a:sym typeface="Helvetica Neue"/>
              </a:rPr>
              <a:t>.</a:t>
            </a:r>
            <a:endParaRPr sz="1200">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rgbClr val="000000"/>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rgbClr val="000000"/>
                </a:solidFill>
                <a:latin typeface="Helvetica Neue"/>
                <a:ea typeface="Helvetica Neue"/>
                <a:cs typeface="Helvetica Neue"/>
                <a:sym typeface="Helvetica Neue"/>
              </a:rPr>
              <a:t>Key elements</a:t>
            </a:r>
            <a:endParaRPr sz="1200" b="1">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FF0000"/>
              </a:buClr>
              <a:buSzPts val="1200"/>
              <a:buFont typeface="Helvetica Neue"/>
              <a:buChar char="❏"/>
            </a:pPr>
            <a:r>
              <a:rPr lang="en" sz="1200">
                <a:latin typeface="Helvetica Neue"/>
                <a:ea typeface="Helvetica Neue"/>
                <a:cs typeface="Helvetica Neue"/>
                <a:sym typeface="Helvetica Neue"/>
              </a:rPr>
              <a:t>Rigid assembly</a:t>
            </a:r>
            <a:endParaRPr sz="1200">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FF0000"/>
              </a:buClr>
              <a:buSzPts val="1200"/>
              <a:buFont typeface="Helvetica Neue"/>
              <a:buChar char="❏"/>
            </a:pPr>
            <a:r>
              <a:rPr lang="en" sz="1200">
                <a:latin typeface="Helvetica Neue"/>
                <a:ea typeface="Helvetica Neue"/>
                <a:cs typeface="Helvetica Neue"/>
                <a:sym typeface="Helvetica Neue"/>
              </a:rPr>
              <a:t>Protects components from exhaust and shrapnel</a:t>
            </a:r>
            <a:endParaRPr sz="1200">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FF0000"/>
              </a:buClr>
              <a:buSzPts val="1200"/>
              <a:buFont typeface="Helvetica Neue"/>
              <a:buChar char="❏"/>
            </a:pPr>
            <a:r>
              <a:rPr lang="en" sz="1200">
                <a:latin typeface="Helvetica Neue"/>
                <a:ea typeface="Helvetica Neue"/>
                <a:cs typeface="Helvetica Neue"/>
                <a:sym typeface="Helvetica Neue"/>
              </a:rPr>
              <a:t>Guides Exhaust</a:t>
            </a:r>
            <a:endParaRPr sz="1200">
              <a:solidFill>
                <a:srgbClr val="000000"/>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850">
              <a:solidFill>
                <a:srgbClr val="000000"/>
              </a:solidFill>
              <a:latin typeface="Helvetica Neue"/>
              <a:ea typeface="Helvetica Neue"/>
              <a:cs typeface="Helvetica Neue"/>
              <a:sym typeface="Helvetica Neue"/>
            </a:endParaRPr>
          </a:p>
        </p:txBody>
      </p:sp>
      <p:sp>
        <p:nvSpPr>
          <p:cNvPr id="2" name="Google Shape;110;p18">
            <a:extLst>
              <a:ext uri="{FF2B5EF4-FFF2-40B4-BE49-F238E27FC236}">
                <a16:creationId xmlns:a16="http://schemas.microsoft.com/office/drawing/2014/main" id="{7F08384C-B5F6-4A1D-5A69-420C7629DF83}"/>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2"/>
          <p:cNvSpPr txBox="1">
            <a:spLocks noGrp="1"/>
          </p:cNvSpPr>
          <p:nvPr>
            <p:ph type="title"/>
          </p:nvPr>
        </p:nvSpPr>
        <p:spPr>
          <a:xfrm>
            <a:off x="311700" y="107000"/>
            <a:ext cx="7005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Manufacturing - Static Mechanical</a:t>
            </a:r>
            <a:endParaRPr/>
          </a:p>
        </p:txBody>
      </p:sp>
      <p:sp>
        <p:nvSpPr>
          <p:cNvPr id="303" name="Google Shape;303;p32"/>
          <p:cNvSpPr txBox="1">
            <a:spLocks noGrp="1"/>
          </p:cNvSpPr>
          <p:nvPr>
            <p:ph type="body" idx="1"/>
          </p:nvPr>
        </p:nvSpPr>
        <p:spPr>
          <a:xfrm>
            <a:off x="311700" y="862700"/>
            <a:ext cx="4071000" cy="296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000000"/>
                </a:solidFill>
                <a:latin typeface="Helvetica Neue"/>
                <a:ea typeface="Helvetica Neue"/>
                <a:cs typeface="Helvetica Neue"/>
                <a:sym typeface="Helvetica Neue"/>
              </a:rPr>
              <a:t>Lathe Operations</a:t>
            </a:r>
            <a:endParaRPr b="1">
              <a:solidFill>
                <a:srgbClr val="000000"/>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rgbClr val="000000"/>
                </a:solidFill>
                <a:latin typeface="Helvetica Neue"/>
                <a:ea typeface="Helvetica Neue"/>
                <a:cs typeface="Helvetica Neue"/>
                <a:sym typeface="Helvetica Neue"/>
              </a:rPr>
              <a:t>303 stainless steel stock</a:t>
            </a:r>
            <a:endParaRPr>
              <a:solidFill>
                <a:srgbClr val="000000"/>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rgbClr val="000000"/>
                </a:solidFill>
                <a:latin typeface="Helvetica Neue"/>
                <a:ea typeface="Helvetica Neue"/>
                <a:cs typeface="Helvetica Neue"/>
                <a:sym typeface="Helvetica Neue"/>
              </a:rPr>
              <a:t>Major diameters turned down from stock</a:t>
            </a:r>
            <a:endParaRPr b="1">
              <a:solidFill>
                <a:srgbClr val="000000"/>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rgbClr val="000000"/>
                </a:solidFill>
                <a:latin typeface="Helvetica Neue"/>
                <a:ea typeface="Helvetica Neue"/>
                <a:cs typeface="Helvetica Neue"/>
                <a:sym typeface="Helvetica Neue"/>
              </a:rPr>
              <a:t>Micrometer, bore gauges, calipers for measurements</a:t>
            </a:r>
            <a:endParaRPr>
              <a:solidFill>
                <a:srgbClr val="000000"/>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chemeClr val="dk1"/>
                </a:solidFill>
                <a:latin typeface="Helvetica Neue"/>
                <a:ea typeface="Helvetica Neue"/>
                <a:cs typeface="Helvetica Neue"/>
                <a:sym typeface="Helvetica Neue"/>
              </a:rPr>
              <a:t>Surface plate measurements to check parallelism of opposing faces</a:t>
            </a:r>
            <a:endParaRPr>
              <a:solidFill>
                <a:srgbClr val="000000"/>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rgbClr val="000000"/>
                </a:solidFill>
                <a:latin typeface="Helvetica Neue"/>
                <a:ea typeface="Helvetica Neue"/>
                <a:cs typeface="Helvetica Neue"/>
                <a:sym typeface="Helvetica Neue"/>
              </a:rPr>
              <a:t>Indicator for checking runout</a:t>
            </a:r>
            <a:endParaRPr>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CNC Mill Operations</a:t>
            </a:r>
            <a:endParaRPr b="1">
              <a:solidFill>
                <a:schemeClr val="dk1"/>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chemeClr val="dk1"/>
                </a:solidFill>
                <a:latin typeface="Helvetica Neue"/>
                <a:ea typeface="Helvetica Neue"/>
                <a:cs typeface="Helvetica Neue"/>
                <a:sym typeface="Helvetica Neue"/>
              </a:rPr>
              <a:t>Bolt tap/clearance drilling</a:t>
            </a:r>
            <a:endParaRPr>
              <a:solidFill>
                <a:schemeClr val="dk1"/>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chemeClr val="dk1"/>
                </a:solidFill>
                <a:latin typeface="Helvetica Neue"/>
                <a:ea typeface="Helvetica Neue"/>
                <a:cs typeface="Helvetica Neue"/>
                <a:sym typeface="Helvetica Neue"/>
              </a:rPr>
              <a:t>Thread milling </a:t>
            </a:r>
            <a:endParaRPr>
              <a:solidFill>
                <a:schemeClr val="dk1"/>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chemeClr val="dk1"/>
                </a:solidFill>
                <a:latin typeface="Helvetica Neue"/>
                <a:ea typeface="Helvetica Neue"/>
                <a:cs typeface="Helvetica Neue"/>
                <a:sym typeface="Helvetica Neue"/>
              </a:rPr>
              <a:t>Instrumentation hole milling</a:t>
            </a:r>
            <a:endParaRPr>
              <a:solidFill>
                <a:schemeClr val="dk1"/>
              </a:solidFill>
              <a:latin typeface="Helvetica Neue"/>
              <a:ea typeface="Helvetica Neue"/>
              <a:cs typeface="Helvetica Neue"/>
              <a:sym typeface="Helvetica Neue"/>
            </a:endParaRPr>
          </a:p>
          <a:p>
            <a:pPr marL="457200" lvl="0" indent="-279400" algn="l" rtl="0">
              <a:lnSpc>
                <a:spcPct val="90000"/>
              </a:lnSpc>
              <a:spcBef>
                <a:spcPts val="0"/>
              </a:spcBef>
              <a:spcAft>
                <a:spcPts val="0"/>
              </a:spcAft>
              <a:buClr>
                <a:srgbClr val="FF0000"/>
              </a:buClr>
              <a:buSzPts val="800"/>
              <a:buFont typeface="Helvetica Neue"/>
              <a:buChar char="❏"/>
            </a:pPr>
            <a:r>
              <a:rPr lang="en">
                <a:solidFill>
                  <a:schemeClr val="dk1"/>
                </a:solidFill>
                <a:latin typeface="Helvetica Neue"/>
                <a:ea typeface="Helvetica Neue"/>
                <a:cs typeface="Helvetica Neue"/>
                <a:sym typeface="Helvetica Neue"/>
              </a:rPr>
              <a:t>3D contour milling</a:t>
            </a:r>
            <a:endParaRPr>
              <a:solidFill>
                <a:schemeClr val="dk1"/>
              </a:solidFill>
              <a:latin typeface="Helvetica Neue"/>
              <a:ea typeface="Helvetica Neue"/>
              <a:cs typeface="Helvetica Neue"/>
              <a:sym typeface="Helvetica Neue"/>
            </a:endParaRPr>
          </a:p>
          <a:p>
            <a:pPr marL="457200" lvl="0" indent="0" algn="l" rtl="0">
              <a:lnSpc>
                <a:spcPct val="90000"/>
              </a:lnSpc>
              <a:spcBef>
                <a:spcPts val="0"/>
              </a:spcBef>
              <a:spcAft>
                <a:spcPts val="0"/>
              </a:spcAft>
              <a:buNone/>
            </a:pPr>
            <a:endParaRPr>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000"/>
          </a:p>
        </p:txBody>
      </p:sp>
      <p:pic>
        <p:nvPicPr>
          <p:cNvPr id="304" name="Google Shape;304;p32"/>
          <p:cNvPicPr preferRelativeResize="0"/>
          <p:nvPr/>
        </p:nvPicPr>
        <p:blipFill>
          <a:blip r:embed="rId3">
            <a:alphaModFix/>
          </a:blip>
          <a:stretch>
            <a:fillRect/>
          </a:stretch>
        </p:blipFill>
        <p:spPr>
          <a:xfrm>
            <a:off x="6508625" y="747950"/>
            <a:ext cx="1932425" cy="1420225"/>
          </a:xfrm>
          <a:prstGeom prst="rect">
            <a:avLst/>
          </a:prstGeom>
          <a:noFill/>
          <a:ln>
            <a:noFill/>
          </a:ln>
        </p:spPr>
      </p:pic>
      <p:pic>
        <p:nvPicPr>
          <p:cNvPr id="305" name="Google Shape;305;p32"/>
          <p:cNvPicPr preferRelativeResize="0"/>
          <p:nvPr/>
        </p:nvPicPr>
        <p:blipFill>
          <a:blip r:embed="rId4">
            <a:alphaModFix/>
          </a:blip>
          <a:stretch>
            <a:fillRect/>
          </a:stretch>
        </p:blipFill>
        <p:spPr>
          <a:xfrm>
            <a:off x="4382750" y="747950"/>
            <a:ext cx="1653808" cy="1420226"/>
          </a:xfrm>
          <a:prstGeom prst="rect">
            <a:avLst/>
          </a:prstGeom>
          <a:noFill/>
          <a:ln>
            <a:noFill/>
          </a:ln>
        </p:spPr>
      </p:pic>
      <p:pic>
        <p:nvPicPr>
          <p:cNvPr id="306" name="Google Shape;306;p32"/>
          <p:cNvPicPr preferRelativeResize="0"/>
          <p:nvPr/>
        </p:nvPicPr>
        <p:blipFill>
          <a:blip r:embed="rId5">
            <a:alphaModFix/>
          </a:blip>
          <a:stretch>
            <a:fillRect/>
          </a:stretch>
        </p:blipFill>
        <p:spPr>
          <a:xfrm>
            <a:off x="5848475" y="3444400"/>
            <a:ext cx="1220133" cy="1464150"/>
          </a:xfrm>
          <a:prstGeom prst="rect">
            <a:avLst/>
          </a:prstGeom>
          <a:noFill/>
          <a:ln>
            <a:noFill/>
          </a:ln>
        </p:spPr>
      </p:pic>
      <p:pic>
        <p:nvPicPr>
          <p:cNvPr id="307" name="Google Shape;307;p32"/>
          <p:cNvPicPr preferRelativeResize="0"/>
          <p:nvPr/>
        </p:nvPicPr>
        <p:blipFill>
          <a:blip r:embed="rId6">
            <a:alphaModFix/>
          </a:blip>
          <a:stretch>
            <a:fillRect/>
          </a:stretch>
        </p:blipFill>
        <p:spPr>
          <a:xfrm>
            <a:off x="4487553" y="3444400"/>
            <a:ext cx="1145675" cy="1464150"/>
          </a:xfrm>
          <a:prstGeom prst="rect">
            <a:avLst/>
          </a:prstGeom>
          <a:noFill/>
          <a:ln>
            <a:noFill/>
          </a:ln>
        </p:spPr>
      </p:pic>
      <p:pic>
        <p:nvPicPr>
          <p:cNvPr id="308" name="Google Shape;308;p32"/>
          <p:cNvPicPr preferRelativeResize="0"/>
          <p:nvPr/>
        </p:nvPicPr>
        <p:blipFill>
          <a:blip r:embed="rId7">
            <a:alphaModFix/>
          </a:blip>
          <a:stretch>
            <a:fillRect/>
          </a:stretch>
        </p:blipFill>
        <p:spPr>
          <a:xfrm>
            <a:off x="2921051" y="3444400"/>
            <a:ext cx="1428123" cy="1464150"/>
          </a:xfrm>
          <a:prstGeom prst="rect">
            <a:avLst/>
          </a:prstGeom>
          <a:noFill/>
          <a:ln>
            <a:noFill/>
          </a:ln>
        </p:spPr>
      </p:pic>
      <p:pic>
        <p:nvPicPr>
          <p:cNvPr id="309" name="Google Shape;309;p32"/>
          <p:cNvPicPr preferRelativeResize="0"/>
          <p:nvPr/>
        </p:nvPicPr>
        <p:blipFill>
          <a:blip r:embed="rId8">
            <a:alphaModFix/>
          </a:blip>
          <a:stretch>
            <a:fillRect/>
          </a:stretch>
        </p:blipFill>
        <p:spPr>
          <a:xfrm>
            <a:off x="427925" y="3444400"/>
            <a:ext cx="2375649" cy="1464150"/>
          </a:xfrm>
          <a:prstGeom prst="rect">
            <a:avLst/>
          </a:prstGeom>
          <a:noFill/>
          <a:ln>
            <a:noFill/>
          </a:ln>
        </p:spPr>
      </p:pic>
      <p:pic>
        <p:nvPicPr>
          <p:cNvPr id="310" name="Google Shape;310;p32"/>
          <p:cNvPicPr preferRelativeResize="0"/>
          <p:nvPr/>
        </p:nvPicPr>
        <p:blipFill>
          <a:blip r:embed="rId9">
            <a:alphaModFix/>
          </a:blip>
          <a:stretch>
            <a:fillRect/>
          </a:stretch>
        </p:blipFill>
        <p:spPr>
          <a:xfrm>
            <a:off x="7229402" y="3446709"/>
            <a:ext cx="1428125" cy="1461840"/>
          </a:xfrm>
          <a:prstGeom prst="rect">
            <a:avLst/>
          </a:prstGeom>
          <a:noFill/>
          <a:ln>
            <a:noFill/>
          </a:ln>
        </p:spPr>
      </p:pic>
      <p:pic>
        <p:nvPicPr>
          <p:cNvPr id="311" name="Google Shape;311;p32"/>
          <p:cNvPicPr preferRelativeResize="0"/>
          <p:nvPr/>
        </p:nvPicPr>
        <p:blipFill>
          <a:blip r:embed="rId10">
            <a:alphaModFix/>
          </a:blip>
          <a:stretch>
            <a:fillRect/>
          </a:stretch>
        </p:blipFill>
        <p:spPr>
          <a:xfrm>
            <a:off x="5423693" y="2240651"/>
            <a:ext cx="1893733" cy="1141625"/>
          </a:xfrm>
          <a:prstGeom prst="rect">
            <a:avLst/>
          </a:prstGeom>
          <a:noFill/>
          <a:ln>
            <a:noFill/>
          </a:ln>
        </p:spPr>
      </p:pic>
      <p:sp>
        <p:nvSpPr>
          <p:cNvPr id="2" name="Google Shape;110;p18">
            <a:extLst>
              <a:ext uri="{FF2B5EF4-FFF2-40B4-BE49-F238E27FC236}">
                <a16:creationId xmlns:a16="http://schemas.microsoft.com/office/drawing/2014/main" id="{9F0C51FB-39BA-922B-F350-16EB6B9A0A2C}"/>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3"/>
          <p:cNvSpPr txBox="1">
            <a:spLocks noGrp="1"/>
          </p:cNvSpPr>
          <p:nvPr>
            <p:ph type="title"/>
          </p:nvPr>
        </p:nvSpPr>
        <p:spPr>
          <a:xfrm>
            <a:off x="4572000" y="1830600"/>
            <a:ext cx="38370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 </a:t>
            </a:r>
            <a:r>
              <a:rPr lang="en">
                <a:solidFill>
                  <a:schemeClr val="lt1"/>
                </a:solidFill>
              </a:rPr>
              <a:t>Rotary Mechanical</a:t>
            </a:r>
            <a:endParaRPr>
              <a:solidFill>
                <a:schemeClr val="lt1"/>
              </a:solidFill>
            </a:endParaRPr>
          </a:p>
        </p:txBody>
      </p:sp>
      <p:pic>
        <p:nvPicPr>
          <p:cNvPr id="317" name="Google Shape;317;p33"/>
          <p:cNvPicPr preferRelativeResize="0"/>
          <p:nvPr/>
        </p:nvPicPr>
        <p:blipFill>
          <a:blip r:embed="rId3">
            <a:alphaModFix/>
          </a:blip>
          <a:stretch>
            <a:fillRect/>
          </a:stretch>
        </p:blipFill>
        <p:spPr>
          <a:xfrm>
            <a:off x="244413" y="1576175"/>
            <a:ext cx="3882774" cy="199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p:nvPr/>
        </p:nvSpPr>
        <p:spPr>
          <a:xfrm>
            <a:off x="568492" y="281471"/>
            <a:ext cx="7772400" cy="627900"/>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dk1"/>
              </a:buClr>
              <a:buSzPts val="4400"/>
              <a:buFont typeface="Arial"/>
              <a:buNone/>
            </a:pPr>
            <a:r>
              <a:rPr lang="en" sz="4400" i="0" u="none" strike="noStrike" cap="none">
                <a:solidFill>
                  <a:schemeClr val="dk1"/>
                </a:solidFill>
                <a:latin typeface="Helvetica Neue"/>
                <a:ea typeface="Helvetica Neue"/>
                <a:cs typeface="Helvetica Neue"/>
                <a:sym typeface="Helvetica Neue"/>
              </a:rPr>
              <a:t>Personnel</a:t>
            </a:r>
            <a:endParaRPr sz="1400" i="0" u="none" strike="noStrike" cap="none">
              <a:solidFill>
                <a:srgbClr val="000000"/>
              </a:solidFill>
              <a:latin typeface="Helvetica Neue"/>
              <a:ea typeface="Helvetica Neue"/>
              <a:cs typeface="Helvetica Neue"/>
              <a:sym typeface="Helvetica Neue"/>
            </a:endParaRPr>
          </a:p>
        </p:txBody>
      </p:sp>
      <p:sp>
        <p:nvSpPr>
          <p:cNvPr id="74" name="Google Shape;74;p16"/>
          <p:cNvSpPr txBox="1"/>
          <p:nvPr/>
        </p:nvSpPr>
        <p:spPr>
          <a:xfrm>
            <a:off x="3605475" y="2242869"/>
            <a:ext cx="1606200" cy="22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Helvetica Neue"/>
                <a:ea typeface="Helvetica Neue"/>
                <a:cs typeface="Helvetica Neue"/>
                <a:sym typeface="Helvetica Neue"/>
              </a:rPr>
              <a:t>Lucas Nicol</a:t>
            </a:r>
            <a:endParaRPr sz="140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400"/>
              <a:buFont typeface="Arial"/>
              <a:buNone/>
            </a:pPr>
            <a:r>
              <a:rPr lang="en" sz="1400" i="1" u="none" strike="noStrike" cap="none">
                <a:solidFill>
                  <a:schemeClr val="dk1"/>
                </a:solidFill>
                <a:latin typeface="Helvetica Neue"/>
                <a:ea typeface="Helvetica Neue"/>
                <a:cs typeface="Helvetica Neue"/>
                <a:sym typeface="Helvetica Neue"/>
              </a:rPr>
              <a:t>Project Manager</a:t>
            </a:r>
            <a:endParaRPr sz="1400" i="1"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Helvetica Neue"/>
              <a:ea typeface="Helvetica Neue"/>
              <a:cs typeface="Helvetica Neue"/>
              <a:sym typeface="Helvetica Neue"/>
            </a:endParaRPr>
          </a:p>
        </p:txBody>
      </p:sp>
      <p:sp>
        <p:nvSpPr>
          <p:cNvPr id="75" name="Google Shape;75;p16"/>
          <p:cNvSpPr txBox="1"/>
          <p:nvPr/>
        </p:nvSpPr>
        <p:spPr>
          <a:xfrm>
            <a:off x="1850025" y="2242869"/>
            <a:ext cx="1606200" cy="22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Helvetica Neue"/>
                <a:ea typeface="Helvetica Neue"/>
                <a:cs typeface="Helvetica Neue"/>
                <a:sym typeface="Helvetica Neue"/>
              </a:rPr>
              <a:t>Donovan Ngum</a:t>
            </a:r>
            <a:endParaRPr sz="140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400"/>
              <a:buFont typeface="Arial"/>
              <a:buNone/>
            </a:pPr>
            <a:r>
              <a:rPr lang="en" i="1">
                <a:solidFill>
                  <a:schemeClr val="dk1"/>
                </a:solidFill>
                <a:latin typeface="Helvetica Neue"/>
                <a:ea typeface="Helvetica Neue"/>
                <a:cs typeface="Helvetica Neue"/>
                <a:sym typeface="Helvetica Neue"/>
              </a:rPr>
              <a:t>Systems</a:t>
            </a:r>
            <a:r>
              <a:rPr lang="en" sz="1400" i="1" u="none" strike="noStrike" cap="none">
                <a:solidFill>
                  <a:schemeClr val="dk1"/>
                </a:solidFill>
                <a:latin typeface="Helvetica Neue"/>
                <a:ea typeface="Helvetica Neue"/>
                <a:cs typeface="Helvetica Neue"/>
                <a:sym typeface="Helvetica Neue"/>
              </a:rPr>
              <a:t> Lead</a:t>
            </a:r>
            <a:endParaRPr sz="1400" i="1"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Helvetica Neue"/>
              <a:ea typeface="Helvetica Neue"/>
              <a:cs typeface="Helvetica Neue"/>
              <a:sym typeface="Helvetica Neue"/>
            </a:endParaRPr>
          </a:p>
        </p:txBody>
      </p:sp>
      <p:sp>
        <p:nvSpPr>
          <p:cNvPr id="76" name="Google Shape;76;p16"/>
          <p:cNvSpPr txBox="1"/>
          <p:nvPr/>
        </p:nvSpPr>
        <p:spPr>
          <a:xfrm>
            <a:off x="5268675" y="2242869"/>
            <a:ext cx="1790700" cy="22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Helvetica Neue"/>
                <a:ea typeface="Helvetica Neue"/>
                <a:cs typeface="Helvetica Neue"/>
                <a:sym typeface="Helvetica Neue"/>
              </a:rPr>
              <a:t>Corey Thunes</a:t>
            </a:r>
            <a:endParaRPr sz="140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400"/>
              <a:buFont typeface="Arial"/>
              <a:buNone/>
            </a:pPr>
            <a:r>
              <a:rPr lang="en" sz="1400" i="1" u="none" strike="noStrike" cap="none">
                <a:solidFill>
                  <a:schemeClr val="dk1"/>
                </a:solidFill>
                <a:latin typeface="Helvetica Neue"/>
                <a:ea typeface="Helvetica Neue"/>
                <a:cs typeface="Helvetica Neue"/>
                <a:sym typeface="Helvetica Neue"/>
              </a:rPr>
              <a:t>Manufacturing Lead</a:t>
            </a:r>
            <a:endParaRPr sz="1400" i="1"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Helvetica Neue"/>
              <a:ea typeface="Helvetica Neue"/>
              <a:cs typeface="Helvetica Neue"/>
              <a:sym typeface="Helvetica Neue"/>
            </a:endParaRPr>
          </a:p>
        </p:txBody>
      </p:sp>
      <p:sp>
        <p:nvSpPr>
          <p:cNvPr id="77" name="Google Shape;77;p16"/>
          <p:cNvSpPr txBox="1"/>
          <p:nvPr/>
        </p:nvSpPr>
        <p:spPr>
          <a:xfrm>
            <a:off x="971963" y="3973919"/>
            <a:ext cx="1790700" cy="22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Helvetica Neue"/>
                <a:ea typeface="Helvetica Neue"/>
                <a:cs typeface="Helvetica Neue"/>
                <a:sym typeface="Helvetica Neue"/>
              </a:rPr>
              <a:t>Trevor Larsen</a:t>
            </a:r>
            <a:endParaRPr sz="140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400"/>
              <a:buFont typeface="Arial"/>
              <a:buNone/>
            </a:pPr>
            <a:r>
              <a:rPr lang="en" sz="1400" i="1" u="none" strike="noStrike" cap="none">
                <a:solidFill>
                  <a:schemeClr val="dk1"/>
                </a:solidFill>
                <a:latin typeface="Helvetica Neue"/>
                <a:ea typeface="Helvetica Neue"/>
                <a:cs typeface="Helvetica Neue"/>
                <a:sym typeface="Helvetica Neue"/>
              </a:rPr>
              <a:t>Aerodynamics Lead</a:t>
            </a:r>
            <a:endParaRPr sz="1400" i="1"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Helvetica Neue"/>
              <a:ea typeface="Helvetica Neue"/>
              <a:cs typeface="Helvetica Neue"/>
              <a:sym typeface="Helvetica Neue"/>
            </a:endParaRPr>
          </a:p>
        </p:txBody>
      </p:sp>
      <p:sp>
        <p:nvSpPr>
          <p:cNvPr id="78" name="Google Shape;78;p16"/>
          <p:cNvSpPr txBox="1"/>
          <p:nvPr/>
        </p:nvSpPr>
        <p:spPr>
          <a:xfrm>
            <a:off x="2758403" y="3973919"/>
            <a:ext cx="1606200" cy="38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Helvetica Neue"/>
                <a:ea typeface="Helvetica Neue"/>
                <a:cs typeface="Helvetica Neue"/>
                <a:sym typeface="Helvetica Neue"/>
              </a:rPr>
              <a:t>Ellie Murray</a:t>
            </a:r>
            <a:endParaRPr sz="140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400"/>
              <a:buFont typeface="Arial"/>
              <a:buNone/>
            </a:pPr>
            <a:r>
              <a:rPr lang="en" sz="1400" i="1" u="none" strike="noStrike" cap="none">
                <a:solidFill>
                  <a:schemeClr val="dk1"/>
                </a:solidFill>
                <a:latin typeface="Helvetica Neue"/>
                <a:ea typeface="Helvetica Neue"/>
                <a:cs typeface="Helvetica Neue"/>
                <a:sym typeface="Helvetica Neue"/>
              </a:rPr>
              <a:t>Safety &amp; Testing Lead</a:t>
            </a:r>
            <a:endParaRPr sz="1400" i="1"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Helvetica Neue"/>
              <a:ea typeface="Helvetica Neue"/>
              <a:cs typeface="Helvetica Neue"/>
              <a:sym typeface="Helvetica Neue"/>
            </a:endParaRPr>
          </a:p>
        </p:txBody>
      </p:sp>
      <p:sp>
        <p:nvSpPr>
          <p:cNvPr id="79" name="Google Shape;79;p16"/>
          <p:cNvSpPr txBox="1"/>
          <p:nvPr/>
        </p:nvSpPr>
        <p:spPr>
          <a:xfrm>
            <a:off x="4381612" y="3973925"/>
            <a:ext cx="1824300" cy="44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Helvetica Neue"/>
                <a:ea typeface="Helvetica Neue"/>
                <a:cs typeface="Helvetica Neue"/>
                <a:sym typeface="Helvetica Neue"/>
              </a:rPr>
              <a:t>Jose Barbeito</a:t>
            </a:r>
            <a:endParaRPr sz="140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400"/>
              <a:buFont typeface="Arial"/>
              <a:buNone/>
            </a:pPr>
            <a:r>
              <a:rPr lang="en" i="1">
                <a:solidFill>
                  <a:schemeClr val="dk1"/>
                </a:solidFill>
                <a:latin typeface="Helvetica Neue"/>
                <a:ea typeface="Helvetica Neue"/>
                <a:cs typeface="Helvetica Neue"/>
                <a:sym typeface="Helvetica Neue"/>
              </a:rPr>
              <a:t>Thermal Analysis</a:t>
            </a:r>
            <a:r>
              <a:rPr lang="en" sz="1400" i="1" u="none" strike="noStrike" cap="none">
                <a:solidFill>
                  <a:schemeClr val="dk1"/>
                </a:solidFill>
                <a:latin typeface="Helvetica Neue"/>
                <a:ea typeface="Helvetica Neue"/>
                <a:cs typeface="Helvetica Neue"/>
                <a:sym typeface="Helvetica Neue"/>
              </a:rPr>
              <a:t> Lead</a:t>
            </a:r>
            <a:endParaRPr sz="1400" i="0" u="none" strike="noStrike" cap="none">
              <a:solidFill>
                <a:schemeClr val="dk1"/>
              </a:solidFill>
              <a:latin typeface="Helvetica Neue"/>
              <a:ea typeface="Helvetica Neue"/>
              <a:cs typeface="Helvetica Neue"/>
              <a:sym typeface="Helvetica Neue"/>
            </a:endParaRPr>
          </a:p>
        </p:txBody>
      </p:sp>
      <p:sp>
        <p:nvSpPr>
          <p:cNvPr id="80" name="Google Shape;80;p16"/>
          <p:cNvSpPr txBox="1"/>
          <p:nvPr/>
        </p:nvSpPr>
        <p:spPr>
          <a:xfrm>
            <a:off x="6146738" y="3973919"/>
            <a:ext cx="1606200" cy="38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Helvetica Neue"/>
                <a:ea typeface="Helvetica Neue"/>
                <a:cs typeface="Helvetica Neue"/>
                <a:sym typeface="Helvetica Neue"/>
              </a:rPr>
              <a:t>Rodrigo Dacosta</a:t>
            </a:r>
            <a:endParaRPr sz="140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400"/>
              <a:buFont typeface="Arial"/>
              <a:buNone/>
            </a:pPr>
            <a:r>
              <a:rPr lang="en" sz="1400" i="1" u="none" strike="noStrike" cap="none">
                <a:solidFill>
                  <a:schemeClr val="dk1"/>
                </a:solidFill>
                <a:latin typeface="Helvetica Neue"/>
                <a:ea typeface="Helvetica Neue"/>
                <a:cs typeface="Helvetica Neue"/>
                <a:sym typeface="Helvetica Neue"/>
              </a:rPr>
              <a:t>Structures Lead</a:t>
            </a:r>
            <a:endParaRPr sz="1400" i="1"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Helvetica Neue"/>
              <a:ea typeface="Helvetica Neue"/>
              <a:cs typeface="Helvetica Neue"/>
              <a:sym typeface="Helvetica Neue"/>
            </a:endParaRPr>
          </a:p>
        </p:txBody>
      </p:sp>
      <p:pic>
        <p:nvPicPr>
          <p:cNvPr id="81" name="Google Shape;81;p16" title="rodrigoheadshot.jpg"/>
          <p:cNvPicPr preferRelativeResize="0"/>
          <p:nvPr/>
        </p:nvPicPr>
        <p:blipFill rotWithShape="1">
          <a:blip r:embed="rId3">
            <a:alphaModFix/>
          </a:blip>
          <a:srcRect/>
          <a:stretch/>
        </p:blipFill>
        <p:spPr>
          <a:xfrm>
            <a:off x="6435487" y="2943494"/>
            <a:ext cx="1028697" cy="1028697"/>
          </a:xfrm>
          <a:prstGeom prst="rect">
            <a:avLst/>
          </a:prstGeom>
          <a:noFill/>
          <a:ln w="28575" cap="flat" cmpd="sng">
            <a:solidFill>
              <a:schemeClr val="dk1"/>
            </a:solidFill>
            <a:prstDash val="solid"/>
            <a:round/>
            <a:headEnd type="none" w="sm" len="sm"/>
            <a:tailEnd type="none" w="sm" len="sm"/>
          </a:ln>
        </p:spPr>
      </p:pic>
      <p:pic>
        <p:nvPicPr>
          <p:cNvPr id="82" name="Google Shape;82;p16" title="lukeheadshot2.jpg"/>
          <p:cNvPicPr preferRelativeResize="0"/>
          <p:nvPr/>
        </p:nvPicPr>
        <p:blipFill rotWithShape="1">
          <a:blip r:embed="rId4">
            <a:alphaModFix/>
          </a:blip>
          <a:srcRect/>
          <a:stretch/>
        </p:blipFill>
        <p:spPr>
          <a:xfrm>
            <a:off x="3894225" y="1214169"/>
            <a:ext cx="1028700" cy="1028700"/>
          </a:xfrm>
          <a:prstGeom prst="rect">
            <a:avLst/>
          </a:prstGeom>
          <a:noFill/>
          <a:ln w="28575" cap="flat" cmpd="sng">
            <a:solidFill>
              <a:schemeClr val="dk1"/>
            </a:solidFill>
            <a:prstDash val="solid"/>
            <a:round/>
            <a:headEnd type="none" w="sm" len="sm"/>
            <a:tailEnd type="none" w="sm" len="sm"/>
          </a:ln>
        </p:spPr>
      </p:pic>
      <p:pic>
        <p:nvPicPr>
          <p:cNvPr id="83" name="Google Shape;83;p16" title="joseheadshot.jpeg"/>
          <p:cNvPicPr preferRelativeResize="0"/>
          <p:nvPr/>
        </p:nvPicPr>
        <p:blipFill rotWithShape="1">
          <a:blip r:embed="rId5">
            <a:alphaModFix/>
          </a:blip>
          <a:srcRect/>
          <a:stretch/>
        </p:blipFill>
        <p:spPr>
          <a:xfrm flipH="1">
            <a:off x="4779412" y="2943494"/>
            <a:ext cx="1028702" cy="1028702"/>
          </a:xfrm>
          <a:prstGeom prst="rect">
            <a:avLst/>
          </a:prstGeom>
          <a:noFill/>
          <a:ln w="28575" cap="flat" cmpd="sng">
            <a:solidFill>
              <a:schemeClr val="dk1"/>
            </a:solidFill>
            <a:prstDash val="solid"/>
            <a:round/>
            <a:headEnd type="none" w="sm" len="sm"/>
            <a:tailEnd type="none" w="sm" len="sm"/>
          </a:ln>
        </p:spPr>
      </p:pic>
      <p:pic>
        <p:nvPicPr>
          <p:cNvPr id="84" name="Google Shape;84;p16" title="ellieheadshot.jpg"/>
          <p:cNvPicPr preferRelativeResize="0"/>
          <p:nvPr/>
        </p:nvPicPr>
        <p:blipFill rotWithShape="1">
          <a:blip r:embed="rId6">
            <a:alphaModFix/>
          </a:blip>
          <a:srcRect/>
          <a:stretch/>
        </p:blipFill>
        <p:spPr>
          <a:xfrm>
            <a:off x="3047138" y="2943494"/>
            <a:ext cx="1028700" cy="1028700"/>
          </a:xfrm>
          <a:prstGeom prst="rect">
            <a:avLst/>
          </a:prstGeom>
          <a:noFill/>
          <a:ln w="28575" cap="flat" cmpd="sng">
            <a:solidFill>
              <a:schemeClr val="dk1"/>
            </a:solidFill>
            <a:prstDash val="solid"/>
            <a:round/>
            <a:headEnd type="none" w="sm" len="sm"/>
            <a:tailEnd type="none" w="sm" len="sm"/>
          </a:ln>
        </p:spPr>
      </p:pic>
      <p:pic>
        <p:nvPicPr>
          <p:cNvPr id="85" name="Google Shape;85;p16" title="coreyheadshot.jpg"/>
          <p:cNvPicPr preferRelativeResize="0"/>
          <p:nvPr/>
        </p:nvPicPr>
        <p:blipFill rotWithShape="1">
          <a:blip r:embed="rId7">
            <a:alphaModFix/>
          </a:blip>
          <a:srcRect/>
          <a:stretch/>
        </p:blipFill>
        <p:spPr>
          <a:xfrm>
            <a:off x="5649676" y="1214169"/>
            <a:ext cx="1028700" cy="1028700"/>
          </a:xfrm>
          <a:prstGeom prst="rect">
            <a:avLst/>
          </a:prstGeom>
          <a:noFill/>
          <a:ln w="28575" cap="flat" cmpd="sng">
            <a:solidFill>
              <a:schemeClr val="dk1"/>
            </a:solidFill>
            <a:prstDash val="solid"/>
            <a:round/>
            <a:headEnd type="none" w="sm" len="sm"/>
            <a:tailEnd type="none" w="sm" len="sm"/>
          </a:ln>
        </p:spPr>
      </p:pic>
      <p:pic>
        <p:nvPicPr>
          <p:cNvPr id="86" name="Google Shape;86;p16" title="trevorheadshot.jpg"/>
          <p:cNvPicPr preferRelativeResize="0"/>
          <p:nvPr/>
        </p:nvPicPr>
        <p:blipFill rotWithShape="1">
          <a:blip r:embed="rId8">
            <a:alphaModFix/>
          </a:blip>
          <a:srcRect/>
          <a:stretch/>
        </p:blipFill>
        <p:spPr>
          <a:xfrm>
            <a:off x="1352963" y="2943494"/>
            <a:ext cx="1028700" cy="1028700"/>
          </a:xfrm>
          <a:prstGeom prst="rect">
            <a:avLst/>
          </a:prstGeom>
          <a:noFill/>
          <a:ln w="28575" cap="flat" cmpd="sng">
            <a:solidFill>
              <a:schemeClr val="dk1"/>
            </a:solidFill>
            <a:prstDash val="solid"/>
            <a:round/>
            <a:headEnd type="none" w="sm" len="sm"/>
            <a:tailEnd type="none" w="sm" len="sm"/>
          </a:ln>
        </p:spPr>
      </p:pic>
      <p:pic>
        <p:nvPicPr>
          <p:cNvPr id="87" name="Google Shape;87;p16"/>
          <p:cNvPicPr preferRelativeResize="0"/>
          <p:nvPr/>
        </p:nvPicPr>
        <p:blipFill rotWithShape="1">
          <a:blip r:embed="rId9">
            <a:alphaModFix/>
          </a:blip>
          <a:srcRect/>
          <a:stretch/>
        </p:blipFill>
        <p:spPr>
          <a:xfrm>
            <a:off x="2138775" y="1214169"/>
            <a:ext cx="1028700" cy="1028700"/>
          </a:xfrm>
          <a:prstGeom prst="rect">
            <a:avLst/>
          </a:prstGeom>
          <a:noFill/>
          <a:ln w="28575" cap="flat" cmpd="sng">
            <a:solidFill>
              <a:schemeClr val="dk1"/>
            </a:solidFill>
            <a:prstDash val="solid"/>
            <a:round/>
            <a:headEnd type="none" w="sm" len="sm"/>
            <a:tailEnd type="none" w="sm" len="sm"/>
          </a:ln>
        </p:spPr>
      </p:pic>
      <p:sp>
        <p:nvSpPr>
          <p:cNvPr id="88" name="Google Shape;88;p16"/>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4"/>
          <p:cNvSpPr txBox="1">
            <a:spLocks noGrp="1"/>
          </p:cNvSpPr>
          <p:nvPr>
            <p:ph type="title"/>
          </p:nvPr>
        </p:nvSpPr>
        <p:spPr>
          <a:xfrm>
            <a:off x="311700" y="126850"/>
            <a:ext cx="74748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Design Solution - Rotary Mechanical</a:t>
            </a:r>
            <a:endParaRPr/>
          </a:p>
        </p:txBody>
      </p:sp>
      <p:sp>
        <p:nvSpPr>
          <p:cNvPr id="323" name="Google Shape;323;p34"/>
          <p:cNvSpPr txBox="1">
            <a:spLocks noGrp="1"/>
          </p:cNvSpPr>
          <p:nvPr>
            <p:ph type="body" idx="1"/>
          </p:nvPr>
        </p:nvSpPr>
        <p:spPr>
          <a:xfrm>
            <a:off x="311700" y="1389600"/>
            <a:ext cx="4340400" cy="296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a:solidFill>
                  <a:srgbClr val="000000"/>
                </a:solidFill>
                <a:latin typeface="Helvetica Neue"/>
                <a:ea typeface="Helvetica Neue"/>
                <a:cs typeface="Helvetica Neue"/>
                <a:sym typeface="Helvetica Neue"/>
              </a:rPr>
              <a:t>Shaft</a:t>
            </a:r>
            <a:endParaRPr sz="1800" b="1">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400">
                <a:solidFill>
                  <a:srgbClr val="000000"/>
                </a:solidFill>
                <a:latin typeface="Helvetica Neue"/>
                <a:ea typeface="Helvetica Neue"/>
                <a:cs typeface="Helvetica Neue"/>
                <a:sym typeface="Helvetica Neue"/>
              </a:rPr>
              <a:t>Transfers power from the turbine to the motor and vice versa.</a:t>
            </a:r>
            <a:endParaRPr sz="1400">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1400">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400" b="1">
                <a:solidFill>
                  <a:srgbClr val="000000"/>
                </a:solidFill>
                <a:latin typeface="Helvetica Neue"/>
                <a:ea typeface="Helvetica Neue"/>
                <a:cs typeface="Helvetica Neue"/>
                <a:sym typeface="Helvetica Neue"/>
              </a:rPr>
              <a:t>Key elements</a:t>
            </a:r>
            <a:endParaRPr sz="1400" b="1">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420 stainless steel - case hardened, linear motion shaft</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Shaft length: 130.25 mm (5.12 in)</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2 mm shaft key</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Miniature bellows coupling</a:t>
            </a:r>
            <a:endParaRPr sz="14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Angular contact pair </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M6 threaded end with serrated flange nut</a:t>
            </a:r>
            <a:endParaRPr sz="1400" b="1">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Spacer ring preloading mechanism</a:t>
            </a:r>
            <a:endParaRPr sz="1400">
              <a:solidFill>
                <a:srgbClr val="000000"/>
              </a:solidFill>
              <a:latin typeface="Helvetica Neue"/>
              <a:ea typeface="Helvetica Neue"/>
              <a:cs typeface="Helvetica Neue"/>
              <a:sym typeface="Helvetica Neue"/>
            </a:endParaRPr>
          </a:p>
          <a:p>
            <a:pPr marL="0" lvl="0" indent="0" algn="l" rtl="0">
              <a:spcBef>
                <a:spcPts val="0"/>
              </a:spcBef>
              <a:spcAft>
                <a:spcPts val="1600"/>
              </a:spcAft>
              <a:buNone/>
            </a:pPr>
            <a:endParaRPr/>
          </a:p>
        </p:txBody>
      </p:sp>
      <p:pic>
        <p:nvPicPr>
          <p:cNvPr id="324" name="Google Shape;324;p34"/>
          <p:cNvPicPr preferRelativeResize="0"/>
          <p:nvPr/>
        </p:nvPicPr>
        <p:blipFill>
          <a:blip r:embed="rId3">
            <a:alphaModFix/>
          </a:blip>
          <a:stretch>
            <a:fillRect/>
          </a:stretch>
        </p:blipFill>
        <p:spPr>
          <a:xfrm>
            <a:off x="4652100" y="992500"/>
            <a:ext cx="4379925" cy="1577550"/>
          </a:xfrm>
          <a:prstGeom prst="rect">
            <a:avLst/>
          </a:prstGeom>
          <a:noFill/>
          <a:ln>
            <a:noFill/>
          </a:ln>
        </p:spPr>
      </p:pic>
      <p:pic>
        <p:nvPicPr>
          <p:cNvPr id="325" name="Google Shape;325;p34"/>
          <p:cNvPicPr preferRelativeResize="0"/>
          <p:nvPr/>
        </p:nvPicPr>
        <p:blipFill>
          <a:blip r:embed="rId4">
            <a:alphaModFix/>
          </a:blip>
          <a:stretch>
            <a:fillRect/>
          </a:stretch>
        </p:blipFill>
        <p:spPr>
          <a:xfrm>
            <a:off x="7601725" y="1822575"/>
            <a:ext cx="1212450" cy="1456425"/>
          </a:xfrm>
          <a:prstGeom prst="rect">
            <a:avLst/>
          </a:prstGeom>
          <a:noFill/>
          <a:ln>
            <a:noFill/>
          </a:ln>
        </p:spPr>
      </p:pic>
      <p:pic>
        <p:nvPicPr>
          <p:cNvPr id="326" name="Google Shape;326;p34"/>
          <p:cNvPicPr preferRelativeResize="0"/>
          <p:nvPr/>
        </p:nvPicPr>
        <p:blipFill>
          <a:blip r:embed="rId5">
            <a:alphaModFix/>
          </a:blip>
          <a:stretch>
            <a:fillRect/>
          </a:stretch>
        </p:blipFill>
        <p:spPr>
          <a:xfrm>
            <a:off x="4652100" y="2139326"/>
            <a:ext cx="2209875" cy="2209875"/>
          </a:xfrm>
          <a:prstGeom prst="rect">
            <a:avLst/>
          </a:prstGeom>
          <a:noFill/>
          <a:ln>
            <a:noFill/>
          </a:ln>
        </p:spPr>
      </p:pic>
      <p:pic>
        <p:nvPicPr>
          <p:cNvPr id="327" name="Google Shape;327;p34"/>
          <p:cNvPicPr preferRelativeResize="0"/>
          <p:nvPr/>
        </p:nvPicPr>
        <p:blipFill>
          <a:blip r:embed="rId6">
            <a:alphaModFix/>
          </a:blip>
          <a:stretch>
            <a:fillRect/>
          </a:stretch>
        </p:blipFill>
        <p:spPr>
          <a:xfrm>
            <a:off x="7859400" y="3522675"/>
            <a:ext cx="1099800" cy="995850"/>
          </a:xfrm>
          <a:prstGeom prst="rect">
            <a:avLst/>
          </a:prstGeom>
          <a:noFill/>
          <a:ln>
            <a:noFill/>
          </a:ln>
        </p:spPr>
      </p:pic>
      <p:pic>
        <p:nvPicPr>
          <p:cNvPr id="328" name="Google Shape;328;p34"/>
          <p:cNvPicPr preferRelativeResize="0"/>
          <p:nvPr/>
        </p:nvPicPr>
        <p:blipFill>
          <a:blip r:embed="rId7">
            <a:alphaModFix/>
          </a:blip>
          <a:stretch>
            <a:fillRect/>
          </a:stretch>
        </p:blipFill>
        <p:spPr>
          <a:xfrm>
            <a:off x="6861975" y="3352375"/>
            <a:ext cx="679206" cy="1113500"/>
          </a:xfrm>
          <a:prstGeom prst="rect">
            <a:avLst/>
          </a:prstGeom>
          <a:noFill/>
          <a:ln>
            <a:noFill/>
          </a:ln>
        </p:spPr>
      </p:pic>
      <p:pic>
        <p:nvPicPr>
          <p:cNvPr id="329" name="Google Shape;329;p34"/>
          <p:cNvPicPr preferRelativeResize="0"/>
          <p:nvPr/>
        </p:nvPicPr>
        <p:blipFill>
          <a:blip r:embed="rId8">
            <a:alphaModFix/>
          </a:blip>
          <a:stretch>
            <a:fillRect/>
          </a:stretch>
        </p:blipFill>
        <p:spPr>
          <a:xfrm>
            <a:off x="6033850" y="3943725"/>
            <a:ext cx="630700" cy="694800"/>
          </a:xfrm>
          <a:prstGeom prst="rect">
            <a:avLst/>
          </a:prstGeom>
          <a:noFill/>
          <a:ln>
            <a:noFill/>
          </a:ln>
        </p:spPr>
      </p:pic>
      <p:sp>
        <p:nvSpPr>
          <p:cNvPr id="330" name="Google Shape;330;p34"/>
          <p:cNvSpPr txBox="1"/>
          <p:nvPr/>
        </p:nvSpPr>
        <p:spPr>
          <a:xfrm>
            <a:off x="6562150" y="1992800"/>
            <a:ext cx="11496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Shaft</a:t>
            </a:r>
            <a:endParaRPr sz="1000" i="1">
              <a:solidFill>
                <a:schemeClr val="dk2"/>
              </a:solidFill>
              <a:latin typeface="Roboto Condensed"/>
              <a:ea typeface="Roboto Condensed"/>
              <a:cs typeface="Roboto Condensed"/>
              <a:sym typeface="Roboto Condensed"/>
            </a:endParaRPr>
          </a:p>
        </p:txBody>
      </p:sp>
      <p:sp>
        <p:nvSpPr>
          <p:cNvPr id="331" name="Google Shape;331;p34"/>
          <p:cNvSpPr txBox="1"/>
          <p:nvPr/>
        </p:nvSpPr>
        <p:spPr>
          <a:xfrm>
            <a:off x="7347400" y="3161775"/>
            <a:ext cx="17211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Angular Contact Bearing x2</a:t>
            </a:r>
            <a:endParaRPr sz="1000" i="1">
              <a:solidFill>
                <a:schemeClr val="dk2"/>
              </a:solidFill>
              <a:latin typeface="Roboto Condensed"/>
              <a:ea typeface="Roboto Condensed"/>
              <a:cs typeface="Roboto Condensed"/>
              <a:sym typeface="Roboto Condensed"/>
            </a:endParaRPr>
          </a:p>
        </p:txBody>
      </p:sp>
      <p:sp>
        <p:nvSpPr>
          <p:cNvPr id="332" name="Google Shape;332;p34"/>
          <p:cNvSpPr txBox="1"/>
          <p:nvPr/>
        </p:nvSpPr>
        <p:spPr>
          <a:xfrm>
            <a:off x="5488650" y="3748825"/>
            <a:ext cx="17211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Coupling</a:t>
            </a:r>
            <a:endParaRPr sz="1000" i="1">
              <a:solidFill>
                <a:schemeClr val="dk2"/>
              </a:solidFill>
              <a:latin typeface="Roboto Condensed"/>
              <a:ea typeface="Roboto Condensed"/>
              <a:cs typeface="Roboto Condensed"/>
              <a:sym typeface="Roboto Condensed"/>
            </a:endParaRPr>
          </a:p>
        </p:txBody>
      </p:sp>
      <p:sp>
        <p:nvSpPr>
          <p:cNvPr id="333" name="Google Shape;333;p34"/>
          <p:cNvSpPr txBox="1"/>
          <p:nvPr/>
        </p:nvSpPr>
        <p:spPr>
          <a:xfrm>
            <a:off x="6861975" y="4406250"/>
            <a:ext cx="11496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Preload Ring</a:t>
            </a:r>
            <a:endParaRPr sz="1000" i="1">
              <a:solidFill>
                <a:schemeClr val="dk2"/>
              </a:solidFill>
              <a:latin typeface="Roboto Condensed"/>
              <a:ea typeface="Roboto Condensed"/>
              <a:cs typeface="Roboto Condensed"/>
              <a:sym typeface="Roboto Condensed"/>
            </a:endParaRPr>
          </a:p>
        </p:txBody>
      </p:sp>
      <p:sp>
        <p:nvSpPr>
          <p:cNvPr id="334" name="Google Shape;334;p34"/>
          <p:cNvSpPr txBox="1"/>
          <p:nvPr/>
        </p:nvSpPr>
        <p:spPr>
          <a:xfrm>
            <a:off x="8078725" y="4406250"/>
            <a:ext cx="11496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Flange Nut</a:t>
            </a:r>
            <a:endParaRPr sz="1000" i="1">
              <a:solidFill>
                <a:schemeClr val="dk2"/>
              </a:solidFill>
              <a:latin typeface="Roboto Condensed"/>
              <a:ea typeface="Roboto Condensed"/>
              <a:cs typeface="Roboto Condensed"/>
              <a:sym typeface="Roboto Condensed"/>
            </a:endParaRPr>
          </a:p>
        </p:txBody>
      </p:sp>
      <p:sp>
        <p:nvSpPr>
          <p:cNvPr id="335" name="Google Shape;335;p34"/>
          <p:cNvSpPr txBox="1"/>
          <p:nvPr/>
        </p:nvSpPr>
        <p:spPr>
          <a:xfrm>
            <a:off x="6060150" y="4571400"/>
            <a:ext cx="11496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Roboto Condensed"/>
                <a:ea typeface="Roboto Condensed"/>
                <a:cs typeface="Roboto Condensed"/>
                <a:sym typeface="Roboto Condensed"/>
              </a:rPr>
              <a:t>Rotor Clip</a:t>
            </a:r>
            <a:endParaRPr sz="1000" i="1">
              <a:solidFill>
                <a:schemeClr val="dk2"/>
              </a:solidFill>
              <a:latin typeface="Roboto Condensed"/>
              <a:ea typeface="Roboto Condensed"/>
              <a:cs typeface="Roboto Condensed"/>
              <a:sym typeface="Roboto Condensed"/>
            </a:endParaRPr>
          </a:p>
        </p:txBody>
      </p:sp>
      <p:sp>
        <p:nvSpPr>
          <p:cNvPr id="2" name="Google Shape;110;p18">
            <a:extLst>
              <a:ext uri="{FF2B5EF4-FFF2-40B4-BE49-F238E27FC236}">
                <a16:creationId xmlns:a16="http://schemas.microsoft.com/office/drawing/2014/main" id="{00251F56-FBA6-89C7-0243-4123045E84CA}"/>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5"/>
          <p:cNvPicPr preferRelativeResize="0"/>
          <p:nvPr/>
        </p:nvPicPr>
        <p:blipFill>
          <a:blip r:embed="rId3">
            <a:alphaModFix/>
          </a:blip>
          <a:stretch>
            <a:fillRect/>
          </a:stretch>
        </p:blipFill>
        <p:spPr>
          <a:xfrm>
            <a:off x="2847475" y="2571750"/>
            <a:ext cx="1658326" cy="1223350"/>
          </a:xfrm>
          <a:prstGeom prst="rect">
            <a:avLst/>
          </a:prstGeom>
          <a:noFill/>
          <a:ln>
            <a:noFill/>
          </a:ln>
        </p:spPr>
      </p:pic>
      <p:sp>
        <p:nvSpPr>
          <p:cNvPr id="341" name="Google Shape;341;p35"/>
          <p:cNvSpPr txBox="1">
            <a:spLocks noGrp="1"/>
          </p:cNvSpPr>
          <p:nvPr>
            <p:ph type="title"/>
          </p:nvPr>
        </p:nvSpPr>
        <p:spPr>
          <a:xfrm>
            <a:off x="288275" y="107000"/>
            <a:ext cx="6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Analysis - Rotary Mechanical</a:t>
            </a:r>
            <a:endParaRPr/>
          </a:p>
        </p:txBody>
      </p:sp>
      <p:sp>
        <p:nvSpPr>
          <p:cNvPr id="342" name="Google Shape;342;p35"/>
          <p:cNvSpPr txBox="1">
            <a:spLocks noGrp="1"/>
          </p:cNvSpPr>
          <p:nvPr>
            <p:ph type="body" idx="1"/>
          </p:nvPr>
        </p:nvSpPr>
        <p:spPr>
          <a:xfrm>
            <a:off x="4724200" y="2822500"/>
            <a:ext cx="5377500" cy="296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000000"/>
                </a:solidFill>
                <a:latin typeface="Helvetica Neue"/>
                <a:ea typeface="Helvetica Neue"/>
                <a:cs typeface="Helvetica Neue"/>
                <a:sym typeface="Helvetica Neue"/>
              </a:rPr>
              <a:t>Finite Element Analysis</a:t>
            </a:r>
            <a:endParaRPr sz="1400" b="1">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Static Structural and Modal Analysis</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1st natural frequency: 76,000 RPM</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Gravity, rot. velocity </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Design of experiment for rot. axis position</a:t>
            </a:r>
            <a:endParaRPr sz="1400">
              <a:solidFill>
                <a:srgbClr val="000000"/>
              </a:solidFill>
              <a:latin typeface="Helvetica Neue"/>
              <a:ea typeface="Helvetica Neue"/>
              <a:cs typeface="Helvetica Neue"/>
              <a:sym typeface="Helvetica Neue"/>
            </a:endParaRPr>
          </a:p>
          <a:p>
            <a:pPr marL="914400" lvl="1" indent="-292100" algn="l" rtl="0">
              <a:lnSpc>
                <a:spcPct val="90000"/>
              </a:lnSpc>
              <a:spcBef>
                <a:spcPts val="0"/>
              </a:spcBef>
              <a:spcAft>
                <a:spcPts val="0"/>
              </a:spcAft>
              <a:buClr>
                <a:srgbClr val="000000"/>
              </a:buClr>
              <a:buSzPts val="1000"/>
              <a:buFont typeface="Helvetica Neue"/>
              <a:buChar char="❏"/>
            </a:pPr>
            <a:r>
              <a:rPr lang="en" sz="1400">
                <a:solidFill>
                  <a:srgbClr val="000000"/>
                </a:solidFill>
                <a:latin typeface="Helvetica Neue"/>
                <a:ea typeface="Helvetica Neue"/>
                <a:cs typeface="Helvetica Neue"/>
                <a:sym typeface="Helvetica Neue"/>
              </a:rPr>
              <a:t>Latin Hypercube Sampling (30 samples)</a:t>
            </a:r>
            <a:endParaRPr sz="1400">
              <a:solidFill>
                <a:srgbClr val="000000"/>
              </a:solidFill>
              <a:latin typeface="Helvetica Neue"/>
              <a:ea typeface="Helvetica Neue"/>
              <a:cs typeface="Helvetica Neue"/>
              <a:sym typeface="Helvetica Neue"/>
            </a:endParaRPr>
          </a:p>
          <a:p>
            <a:pPr marL="914400" lvl="1" indent="-292100" algn="l" rtl="0">
              <a:lnSpc>
                <a:spcPct val="90000"/>
              </a:lnSpc>
              <a:spcBef>
                <a:spcPts val="0"/>
              </a:spcBef>
              <a:spcAft>
                <a:spcPts val="0"/>
              </a:spcAft>
              <a:buClr>
                <a:srgbClr val="000000"/>
              </a:buClr>
              <a:buSzPts val="1000"/>
              <a:buFont typeface="Helvetica Neue"/>
              <a:buChar char="❏"/>
            </a:pPr>
            <a:r>
              <a:rPr lang="en" sz="1400">
                <a:solidFill>
                  <a:srgbClr val="000000"/>
                </a:solidFill>
                <a:latin typeface="Helvetica Neue"/>
                <a:ea typeface="Helvetica Neue"/>
                <a:cs typeface="Helvetica Neue"/>
                <a:sym typeface="Helvetica Neue"/>
              </a:rPr>
              <a:t>Adhere to G2.5 balance per ISO 1940-1</a:t>
            </a:r>
            <a:endParaRPr sz="1400">
              <a:solidFill>
                <a:srgbClr val="000000"/>
              </a:solidFill>
              <a:latin typeface="Helvetica Neue"/>
              <a:ea typeface="Helvetica Neue"/>
              <a:cs typeface="Helvetica Neue"/>
              <a:sym typeface="Helvetica Neue"/>
            </a:endParaRPr>
          </a:p>
          <a:p>
            <a:pPr marL="914400" lvl="1" indent="-292100" algn="l" rtl="0">
              <a:lnSpc>
                <a:spcPct val="90000"/>
              </a:lnSpc>
              <a:spcBef>
                <a:spcPts val="0"/>
              </a:spcBef>
              <a:spcAft>
                <a:spcPts val="0"/>
              </a:spcAft>
              <a:buClr>
                <a:srgbClr val="000000"/>
              </a:buClr>
              <a:buSzPts val="1000"/>
              <a:buFont typeface="Helvetica Neue"/>
              <a:buChar char="❏"/>
            </a:pPr>
            <a:r>
              <a:rPr lang="en" sz="1400">
                <a:solidFill>
                  <a:srgbClr val="000000"/>
                </a:solidFill>
                <a:latin typeface="Helvetica Neue"/>
                <a:ea typeface="Helvetica Neue"/>
                <a:cs typeface="Helvetica Neue"/>
                <a:sym typeface="Helvetica Neue"/>
              </a:rPr>
              <a:t>Max. Imbalance: 1.2 mg per mm of length</a:t>
            </a:r>
            <a:endParaRPr/>
          </a:p>
        </p:txBody>
      </p:sp>
      <p:sp>
        <p:nvSpPr>
          <p:cNvPr id="343" name="Google Shape;343;p35"/>
          <p:cNvSpPr txBox="1"/>
          <p:nvPr/>
        </p:nvSpPr>
        <p:spPr>
          <a:xfrm>
            <a:off x="-2872625" y="1411950"/>
            <a:ext cx="672900" cy="5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dk1"/>
                </a:solidFill>
                <a:latin typeface="Times New Roman"/>
                <a:ea typeface="Times New Roman"/>
                <a:cs typeface="Times New Roman"/>
                <a:sym typeface="Times New Roman"/>
              </a:rPr>
              <a:t>n</a:t>
            </a:r>
            <a:endParaRPr sz="600" i="1">
              <a:solidFill>
                <a:schemeClr val="dk1"/>
              </a:solidFill>
              <a:latin typeface="Times New Roman"/>
              <a:ea typeface="Times New Roman"/>
              <a:cs typeface="Times New Roman"/>
              <a:sym typeface="Times New Roman"/>
            </a:endParaRPr>
          </a:p>
        </p:txBody>
      </p:sp>
      <p:sp>
        <p:nvSpPr>
          <p:cNvPr id="344" name="Google Shape;344;p35"/>
          <p:cNvSpPr txBox="1"/>
          <p:nvPr/>
        </p:nvSpPr>
        <p:spPr>
          <a:xfrm>
            <a:off x="-2897600" y="1636650"/>
            <a:ext cx="672900" cy="6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dk1"/>
                </a:solidFill>
                <a:latin typeface="Times New Roman"/>
                <a:ea typeface="Times New Roman"/>
                <a:cs typeface="Times New Roman"/>
                <a:sym typeface="Times New Roman"/>
              </a:rPr>
              <a:t>i=1</a:t>
            </a:r>
            <a:endParaRPr sz="600" i="1">
              <a:solidFill>
                <a:schemeClr val="dk1"/>
              </a:solidFill>
              <a:latin typeface="Times New Roman"/>
              <a:ea typeface="Times New Roman"/>
              <a:cs typeface="Times New Roman"/>
              <a:sym typeface="Times New Roman"/>
            </a:endParaRPr>
          </a:p>
        </p:txBody>
      </p:sp>
      <p:sp>
        <p:nvSpPr>
          <p:cNvPr id="345" name="Google Shape;345;p35"/>
          <p:cNvSpPr txBox="1"/>
          <p:nvPr/>
        </p:nvSpPr>
        <p:spPr>
          <a:xfrm>
            <a:off x="-2434275" y="1636650"/>
            <a:ext cx="389100" cy="3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dk1"/>
                </a:solidFill>
                <a:latin typeface="Times New Roman"/>
                <a:ea typeface="Times New Roman"/>
                <a:cs typeface="Times New Roman"/>
                <a:sym typeface="Times New Roman"/>
              </a:rPr>
              <a:t>i=1</a:t>
            </a:r>
            <a:endParaRPr sz="600" i="1">
              <a:solidFill>
                <a:schemeClr val="dk1"/>
              </a:solidFill>
              <a:latin typeface="Times New Roman"/>
              <a:ea typeface="Times New Roman"/>
              <a:cs typeface="Times New Roman"/>
              <a:sym typeface="Times New Roman"/>
            </a:endParaRPr>
          </a:p>
        </p:txBody>
      </p:sp>
      <p:sp>
        <p:nvSpPr>
          <p:cNvPr id="346" name="Google Shape;346;p35"/>
          <p:cNvSpPr txBox="1"/>
          <p:nvPr/>
        </p:nvSpPr>
        <p:spPr>
          <a:xfrm>
            <a:off x="-2390375" y="1411950"/>
            <a:ext cx="672900" cy="5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dk1"/>
                </a:solidFill>
                <a:latin typeface="Times New Roman"/>
                <a:ea typeface="Times New Roman"/>
                <a:cs typeface="Times New Roman"/>
                <a:sym typeface="Times New Roman"/>
              </a:rPr>
              <a:t>n</a:t>
            </a:r>
            <a:endParaRPr sz="600" i="1">
              <a:solidFill>
                <a:schemeClr val="dk1"/>
              </a:solidFill>
              <a:latin typeface="Times New Roman"/>
              <a:ea typeface="Times New Roman"/>
              <a:cs typeface="Times New Roman"/>
              <a:sym typeface="Times New Roman"/>
            </a:endParaRPr>
          </a:p>
        </p:txBody>
      </p:sp>
      <p:pic>
        <p:nvPicPr>
          <p:cNvPr id="347" name="Google Shape;347;p35" title="Simulink.png"/>
          <p:cNvPicPr preferRelativeResize="0"/>
          <p:nvPr/>
        </p:nvPicPr>
        <p:blipFill>
          <a:blip r:embed="rId4">
            <a:alphaModFix/>
          </a:blip>
          <a:stretch>
            <a:fillRect/>
          </a:stretch>
        </p:blipFill>
        <p:spPr>
          <a:xfrm>
            <a:off x="4014075" y="884775"/>
            <a:ext cx="4660374" cy="1506075"/>
          </a:xfrm>
          <a:prstGeom prst="rect">
            <a:avLst/>
          </a:prstGeom>
          <a:noFill/>
          <a:ln>
            <a:noFill/>
          </a:ln>
        </p:spPr>
      </p:pic>
      <p:pic>
        <p:nvPicPr>
          <p:cNvPr id="348" name="Google Shape;348;p35"/>
          <p:cNvPicPr preferRelativeResize="0"/>
          <p:nvPr/>
        </p:nvPicPr>
        <p:blipFill>
          <a:blip r:embed="rId5">
            <a:alphaModFix/>
          </a:blip>
          <a:stretch>
            <a:fillRect/>
          </a:stretch>
        </p:blipFill>
        <p:spPr>
          <a:xfrm>
            <a:off x="153800" y="3054954"/>
            <a:ext cx="2458600" cy="1144075"/>
          </a:xfrm>
          <a:prstGeom prst="rect">
            <a:avLst/>
          </a:prstGeom>
          <a:noFill/>
          <a:ln>
            <a:noFill/>
          </a:ln>
        </p:spPr>
      </p:pic>
      <p:pic>
        <p:nvPicPr>
          <p:cNvPr id="349" name="Google Shape;349;p35"/>
          <p:cNvPicPr preferRelativeResize="0"/>
          <p:nvPr/>
        </p:nvPicPr>
        <p:blipFill>
          <a:blip r:embed="rId6">
            <a:alphaModFix/>
          </a:blip>
          <a:stretch>
            <a:fillRect/>
          </a:stretch>
        </p:blipFill>
        <p:spPr>
          <a:xfrm>
            <a:off x="2920750" y="3787900"/>
            <a:ext cx="1580084" cy="1376175"/>
          </a:xfrm>
          <a:prstGeom prst="rect">
            <a:avLst/>
          </a:prstGeom>
          <a:noFill/>
          <a:ln>
            <a:noFill/>
          </a:ln>
        </p:spPr>
      </p:pic>
      <p:cxnSp>
        <p:nvCxnSpPr>
          <p:cNvPr id="350" name="Google Shape;350;p35"/>
          <p:cNvCxnSpPr>
            <a:stCxn id="348" idx="3"/>
            <a:endCxn id="340" idx="1"/>
          </p:cNvCxnSpPr>
          <p:nvPr/>
        </p:nvCxnSpPr>
        <p:spPr>
          <a:xfrm rot="10800000" flipH="1">
            <a:off x="2612400" y="3183291"/>
            <a:ext cx="235200" cy="443700"/>
          </a:xfrm>
          <a:prstGeom prst="curvedConnector3">
            <a:avLst>
              <a:gd name="adj1" fmla="val 49973"/>
            </a:avLst>
          </a:prstGeom>
          <a:noFill/>
          <a:ln w="9525" cap="flat" cmpd="sng">
            <a:solidFill>
              <a:schemeClr val="dk2"/>
            </a:solidFill>
            <a:prstDash val="solid"/>
            <a:round/>
            <a:headEnd type="none" w="med" len="med"/>
            <a:tailEnd type="none" w="med" len="med"/>
          </a:ln>
        </p:spPr>
      </p:cxnSp>
      <p:cxnSp>
        <p:nvCxnSpPr>
          <p:cNvPr id="351" name="Google Shape;351;p35"/>
          <p:cNvCxnSpPr>
            <a:stCxn id="348" idx="3"/>
            <a:endCxn id="349" idx="1"/>
          </p:cNvCxnSpPr>
          <p:nvPr/>
        </p:nvCxnSpPr>
        <p:spPr>
          <a:xfrm>
            <a:off x="2612400" y="3626991"/>
            <a:ext cx="308400" cy="849000"/>
          </a:xfrm>
          <a:prstGeom prst="curvedConnector3">
            <a:avLst>
              <a:gd name="adj1" fmla="val 49992"/>
            </a:avLst>
          </a:prstGeom>
          <a:noFill/>
          <a:ln w="9525" cap="flat" cmpd="sng">
            <a:solidFill>
              <a:schemeClr val="dk2"/>
            </a:solidFill>
            <a:prstDash val="solid"/>
            <a:round/>
            <a:headEnd type="none" w="med" len="med"/>
            <a:tailEnd type="none" w="med" len="med"/>
          </a:ln>
        </p:spPr>
      </p:cxnSp>
      <p:sp>
        <p:nvSpPr>
          <p:cNvPr id="352" name="Google Shape;352;p35"/>
          <p:cNvSpPr txBox="1">
            <a:spLocks noGrp="1"/>
          </p:cNvSpPr>
          <p:nvPr>
            <p:ph type="body" idx="1"/>
          </p:nvPr>
        </p:nvSpPr>
        <p:spPr>
          <a:xfrm>
            <a:off x="153800" y="862700"/>
            <a:ext cx="3445800" cy="2112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000000"/>
                </a:solidFill>
                <a:latin typeface="Helvetica Neue"/>
                <a:ea typeface="Helvetica Neue"/>
                <a:cs typeface="Helvetica Neue"/>
                <a:sym typeface="Helvetica Neue"/>
              </a:rPr>
              <a:t>Simple Analysis</a:t>
            </a:r>
            <a:endParaRPr sz="1400" b="1">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Euler-Bernoulli Beam Theory</a:t>
            </a:r>
            <a:endParaRPr sz="1400">
              <a:solidFill>
                <a:schemeClr val="dk1"/>
              </a:solidFill>
              <a:latin typeface="Helvetica Neue"/>
              <a:ea typeface="Helvetica Neue"/>
              <a:cs typeface="Helvetica Neue"/>
              <a:sym typeface="Helvetica Neue"/>
            </a:endParaRPr>
          </a:p>
          <a:p>
            <a:pPr marL="457200" lvl="0" indent="-292100" algn="l" rtl="0">
              <a:lnSpc>
                <a:spcPct val="10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Rayleigh-Ritz Equation</a:t>
            </a:r>
            <a:endParaRPr sz="14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Critical velocity: 48,000</a:t>
            </a:r>
            <a:r>
              <a:rPr lang="en" sz="1400" b="1">
                <a:solidFill>
                  <a:srgbClr val="000000"/>
                </a:solidFill>
                <a:latin typeface="Helvetica Neue"/>
                <a:ea typeface="Helvetica Neue"/>
                <a:cs typeface="Helvetica Neue"/>
                <a:sym typeface="Helvetica Neue"/>
              </a:rPr>
              <a:t> </a:t>
            </a:r>
            <a:r>
              <a:rPr lang="en" sz="1400">
                <a:solidFill>
                  <a:srgbClr val="000000"/>
                </a:solidFill>
                <a:latin typeface="Helvetica Neue"/>
                <a:ea typeface="Helvetica Neue"/>
                <a:cs typeface="Helvetica Neue"/>
                <a:sym typeface="Helvetica Neue"/>
              </a:rPr>
              <a:t>RPM</a:t>
            </a:r>
            <a:endParaRPr sz="1400">
              <a:solidFill>
                <a:srgbClr val="000000"/>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1400" b="1">
                <a:solidFill>
                  <a:srgbClr val="000000"/>
                </a:solidFill>
                <a:latin typeface="Helvetica Neue"/>
                <a:ea typeface="Helvetica Neue"/>
                <a:cs typeface="Helvetica Neue"/>
                <a:sym typeface="Helvetica Neue"/>
              </a:rPr>
              <a:t>Simulink Verification</a:t>
            </a:r>
            <a:endParaRPr sz="1400" b="1">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Simscape driveline tools used  </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RPM sensor to determine stability</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Motor and shaft properly specified. </a:t>
            </a:r>
            <a:endParaRPr sz="1400">
              <a:solidFill>
                <a:srgbClr val="000000"/>
              </a:solidFill>
              <a:latin typeface="Helvetica Neue"/>
              <a:ea typeface="Helvetica Neue"/>
              <a:cs typeface="Helvetica Neue"/>
              <a:sym typeface="Helvetica Neue"/>
            </a:endParaRPr>
          </a:p>
          <a:p>
            <a:pPr marL="0" lvl="0" indent="0" algn="l" rtl="0">
              <a:spcBef>
                <a:spcPts val="0"/>
              </a:spcBef>
              <a:spcAft>
                <a:spcPts val="1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6"/>
          <p:cNvSpPr txBox="1">
            <a:spLocks noGrp="1"/>
          </p:cNvSpPr>
          <p:nvPr>
            <p:ph type="title"/>
          </p:nvPr>
        </p:nvSpPr>
        <p:spPr>
          <a:xfrm>
            <a:off x="311700" y="232850"/>
            <a:ext cx="73575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Manufacturing - Rotary Mechanical</a:t>
            </a:r>
            <a:endParaRPr/>
          </a:p>
        </p:txBody>
      </p:sp>
      <p:sp>
        <p:nvSpPr>
          <p:cNvPr id="358" name="Google Shape;358;p36"/>
          <p:cNvSpPr txBox="1">
            <a:spLocks noGrp="1"/>
          </p:cNvSpPr>
          <p:nvPr>
            <p:ph type="body" idx="1"/>
          </p:nvPr>
        </p:nvSpPr>
        <p:spPr>
          <a:xfrm>
            <a:off x="311700" y="1091250"/>
            <a:ext cx="4340400" cy="296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000000"/>
                </a:solidFill>
                <a:latin typeface="Helvetica Neue"/>
                <a:ea typeface="Helvetica Neue"/>
                <a:cs typeface="Helvetica Neue"/>
                <a:sym typeface="Helvetica Neue"/>
              </a:rPr>
              <a:t>Lathe Operations</a:t>
            </a:r>
            <a:endParaRPr sz="1400" b="1">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420 stainless steel shaft blank</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10 mm 5C collet</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Toleranced within a few micron</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Finished with high grit sandpaper </a:t>
            </a:r>
            <a:endParaRPr sz="1400" b="1">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Micrometer for verification </a:t>
            </a:r>
            <a:endParaRPr sz="1400">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rgbClr val="000000"/>
                </a:solidFill>
                <a:latin typeface="Helvetica Neue"/>
                <a:ea typeface="Helvetica Neue"/>
                <a:cs typeface="Helvetica Neue"/>
                <a:sym typeface="Helvetica Neue"/>
              </a:rPr>
              <a:t>Indicator for checking runout</a:t>
            </a:r>
            <a:endParaRPr sz="1400">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1400" b="1">
                <a:solidFill>
                  <a:schemeClr val="dk1"/>
                </a:solidFill>
                <a:latin typeface="Helvetica Neue"/>
                <a:ea typeface="Helvetica Neue"/>
                <a:cs typeface="Helvetica Neue"/>
                <a:sym typeface="Helvetica Neue"/>
              </a:rPr>
              <a:t>CNC Mill Operations</a:t>
            </a:r>
            <a:endParaRPr sz="14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Thread milling </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Milling for keyways</a:t>
            </a:r>
            <a:endParaRPr sz="1400">
              <a:solidFill>
                <a:schemeClr val="dk1"/>
              </a:solidFill>
              <a:latin typeface="Helvetica Neue"/>
              <a:ea typeface="Helvetica Neue"/>
              <a:cs typeface="Helvetica Neue"/>
              <a:sym typeface="Helvetica Neue"/>
            </a:endParaRPr>
          </a:p>
          <a:p>
            <a:pPr marL="914400" lvl="1" indent="-292100" algn="l" rtl="0">
              <a:lnSpc>
                <a:spcPct val="90000"/>
              </a:lnSpc>
              <a:spcBef>
                <a:spcPts val="0"/>
              </a:spcBef>
              <a:spcAft>
                <a:spcPts val="0"/>
              </a:spcAft>
              <a:buClr>
                <a:srgbClr val="000000"/>
              </a:buClr>
              <a:buSzPts val="1000"/>
              <a:buFont typeface="Helvetica Neue"/>
              <a:buChar char="❏"/>
            </a:pPr>
            <a:r>
              <a:rPr lang="en" sz="1400">
                <a:solidFill>
                  <a:schemeClr val="dk1"/>
                </a:solidFill>
                <a:latin typeface="Helvetica Neue"/>
                <a:ea typeface="Helvetica Neue"/>
                <a:cs typeface="Helvetica Neue"/>
                <a:sym typeface="Helvetica Neue"/>
              </a:rPr>
              <a:t>2 mm shaft key</a:t>
            </a: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a:p>
        </p:txBody>
      </p:sp>
      <p:pic>
        <p:nvPicPr>
          <p:cNvPr id="359" name="Google Shape;359;p36" title="IMG_0293.jpg"/>
          <p:cNvPicPr preferRelativeResize="0"/>
          <p:nvPr/>
        </p:nvPicPr>
        <p:blipFill rotWithShape="1">
          <a:blip r:embed="rId3">
            <a:alphaModFix/>
          </a:blip>
          <a:srcRect t="32845"/>
          <a:stretch/>
        </p:blipFill>
        <p:spPr>
          <a:xfrm>
            <a:off x="6440800" y="873875"/>
            <a:ext cx="2322094" cy="2079124"/>
          </a:xfrm>
          <a:prstGeom prst="rect">
            <a:avLst/>
          </a:prstGeom>
          <a:noFill/>
          <a:ln>
            <a:noFill/>
          </a:ln>
        </p:spPr>
      </p:pic>
      <p:pic>
        <p:nvPicPr>
          <p:cNvPr id="360" name="Google Shape;360;p36" title="IMG_0298 (1).jpg"/>
          <p:cNvPicPr preferRelativeResize="0"/>
          <p:nvPr/>
        </p:nvPicPr>
        <p:blipFill rotWithShape="1">
          <a:blip r:embed="rId4">
            <a:alphaModFix/>
          </a:blip>
          <a:srcRect t="11168" b="11168"/>
          <a:stretch/>
        </p:blipFill>
        <p:spPr>
          <a:xfrm>
            <a:off x="6597925" y="3009150"/>
            <a:ext cx="2007852" cy="2079124"/>
          </a:xfrm>
          <a:prstGeom prst="rect">
            <a:avLst/>
          </a:prstGeom>
          <a:noFill/>
          <a:ln>
            <a:noFill/>
          </a:ln>
        </p:spPr>
      </p:pic>
      <p:pic>
        <p:nvPicPr>
          <p:cNvPr id="361" name="Google Shape;361;p36"/>
          <p:cNvPicPr preferRelativeResize="0"/>
          <p:nvPr/>
        </p:nvPicPr>
        <p:blipFill>
          <a:blip r:embed="rId5">
            <a:alphaModFix/>
          </a:blip>
          <a:stretch>
            <a:fillRect/>
          </a:stretch>
        </p:blipFill>
        <p:spPr>
          <a:xfrm>
            <a:off x="677525" y="3471450"/>
            <a:ext cx="2562625" cy="1406825"/>
          </a:xfrm>
          <a:prstGeom prst="rect">
            <a:avLst/>
          </a:prstGeom>
          <a:noFill/>
          <a:ln>
            <a:noFill/>
          </a:ln>
        </p:spPr>
      </p:pic>
      <p:pic>
        <p:nvPicPr>
          <p:cNvPr id="362" name="Google Shape;362;p36"/>
          <p:cNvPicPr preferRelativeResize="0"/>
          <p:nvPr/>
        </p:nvPicPr>
        <p:blipFill>
          <a:blip r:embed="rId6">
            <a:alphaModFix/>
          </a:blip>
          <a:stretch>
            <a:fillRect/>
          </a:stretch>
        </p:blipFill>
        <p:spPr>
          <a:xfrm>
            <a:off x="3648373" y="1479267"/>
            <a:ext cx="2485520" cy="2961000"/>
          </a:xfrm>
          <a:prstGeom prst="rect">
            <a:avLst/>
          </a:prstGeom>
          <a:noFill/>
          <a:ln>
            <a:noFill/>
          </a:ln>
        </p:spPr>
      </p:pic>
      <p:sp>
        <p:nvSpPr>
          <p:cNvPr id="2" name="Google Shape;110;p18">
            <a:extLst>
              <a:ext uri="{FF2B5EF4-FFF2-40B4-BE49-F238E27FC236}">
                <a16:creationId xmlns:a16="http://schemas.microsoft.com/office/drawing/2014/main" id="{2C5C4E6B-B2F9-0C7B-1628-5C383E105F4C}"/>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7"/>
          <p:cNvSpPr txBox="1">
            <a:spLocks noGrp="1"/>
          </p:cNvSpPr>
          <p:nvPr>
            <p:ph type="title"/>
          </p:nvPr>
        </p:nvSpPr>
        <p:spPr>
          <a:xfrm>
            <a:off x="314850" y="90200"/>
            <a:ext cx="758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Design Process - Rotary Mechanical</a:t>
            </a:r>
            <a:endParaRPr/>
          </a:p>
        </p:txBody>
      </p:sp>
      <p:pic>
        <p:nvPicPr>
          <p:cNvPr id="368" name="Google Shape;368;p37"/>
          <p:cNvPicPr preferRelativeResize="0"/>
          <p:nvPr/>
        </p:nvPicPr>
        <p:blipFill rotWithShape="1">
          <a:blip r:embed="rId3">
            <a:alphaModFix/>
          </a:blip>
          <a:srcRect r="46141"/>
          <a:stretch/>
        </p:blipFill>
        <p:spPr>
          <a:xfrm>
            <a:off x="2812775" y="2967325"/>
            <a:ext cx="3132899" cy="2038388"/>
          </a:xfrm>
          <a:prstGeom prst="rect">
            <a:avLst/>
          </a:prstGeom>
          <a:noFill/>
          <a:ln>
            <a:noFill/>
          </a:ln>
        </p:spPr>
      </p:pic>
      <p:pic>
        <p:nvPicPr>
          <p:cNvPr id="369" name="Google Shape;369;p37"/>
          <p:cNvPicPr preferRelativeResize="0"/>
          <p:nvPr/>
        </p:nvPicPr>
        <p:blipFill>
          <a:blip r:embed="rId4">
            <a:alphaModFix/>
          </a:blip>
          <a:stretch>
            <a:fillRect/>
          </a:stretch>
        </p:blipFill>
        <p:spPr>
          <a:xfrm>
            <a:off x="6038150" y="745199"/>
            <a:ext cx="3040426" cy="2222126"/>
          </a:xfrm>
          <a:prstGeom prst="rect">
            <a:avLst/>
          </a:prstGeom>
          <a:noFill/>
          <a:ln>
            <a:noFill/>
          </a:ln>
        </p:spPr>
      </p:pic>
      <p:pic>
        <p:nvPicPr>
          <p:cNvPr id="370" name="Google Shape;370;p37"/>
          <p:cNvPicPr preferRelativeResize="0"/>
          <p:nvPr/>
        </p:nvPicPr>
        <p:blipFill>
          <a:blip r:embed="rId5">
            <a:alphaModFix/>
          </a:blip>
          <a:stretch>
            <a:fillRect/>
          </a:stretch>
        </p:blipFill>
        <p:spPr>
          <a:xfrm>
            <a:off x="2997726" y="887113"/>
            <a:ext cx="3040426" cy="1938289"/>
          </a:xfrm>
          <a:prstGeom prst="rect">
            <a:avLst/>
          </a:prstGeom>
          <a:noFill/>
          <a:ln>
            <a:noFill/>
          </a:ln>
        </p:spPr>
      </p:pic>
      <p:sp>
        <p:nvSpPr>
          <p:cNvPr id="371" name="Google Shape;371;p37"/>
          <p:cNvSpPr txBox="1">
            <a:spLocks noGrp="1"/>
          </p:cNvSpPr>
          <p:nvPr>
            <p:ph type="body" idx="1"/>
          </p:nvPr>
        </p:nvSpPr>
        <p:spPr>
          <a:xfrm>
            <a:off x="78800" y="845900"/>
            <a:ext cx="3132900" cy="1579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000000"/>
                </a:solidFill>
                <a:latin typeface="Helvetica Neue"/>
                <a:ea typeface="Helvetica Neue"/>
                <a:cs typeface="Helvetica Neue"/>
                <a:sym typeface="Helvetica Neue"/>
              </a:rPr>
              <a:t>Design Validation and Feasibility</a:t>
            </a:r>
            <a:endParaRPr sz="1400" b="1">
              <a:solidFill>
                <a:srgbClr val="000000"/>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Test equations against FEM</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Low stress values</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Low critical shaft velocity</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Stiffer shaft = higher critical velocity</a:t>
            </a:r>
            <a:endParaRPr/>
          </a:p>
        </p:txBody>
      </p:sp>
      <p:sp>
        <p:nvSpPr>
          <p:cNvPr id="372" name="Google Shape;372;p37"/>
          <p:cNvSpPr txBox="1">
            <a:spLocks noGrp="1"/>
          </p:cNvSpPr>
          <p:nvPr>
            <p:ph type="body" idx="1"/>
          </p:nvPr>
        </p:nvSpPr>
        <p:spPr>
          <a:xfrm>
            <a:off x="78800" y="2715275"/>
            <a:ext cx="2799600" cy="2361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chemeClr val="dk1"/>
                </a:solidFill>
                <a:latin typeface="Helvetica Neue"/>
                <a:ea typeface="Helvetica Neue"/>
                <a:cs typeface="Helvetica Neue"/>
                <a:sym typeface="Helvetica Neue"/>
              </a:rPr>
              <a:t>Key Changes</a:t>
            </a:r>
            <a:endParaRPr sz="14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Increased length for torque transducer</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Addition of keyways and preload clip</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Thicker shaft diameter</a:t>
            </a:r>
            <a:endParaRPr sz="14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1055 Carbon → 420 SS </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Spacer ring preloading mechanism added</a:t>
            </a: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400">
              <a:solidFill>
                <a:srgbClr val="000000"/>
              </a:solidFill>
              <a:latin typeface="Helvetica Neue"/>
              <a:ea typeface="Helvetica Neue"/>
              <a:cs typeface="Helvetica Neue"/>
              <a:sym typeface="Helvetica Neue"/>
            </a:endParaRPr>
          </a:p>
          <a:p>
            <a:pPr marL="0" lvl="0" indent="0" algn="l" rtl="0">
              <a:spcBef>
                <a:spcPts val="0"/>
              </a:spcBef>
              <a:spcAft>
                <a:spcPts val="1600"/>
              </a:spcAft>
              <a:buNone/>
            </a:pPr>
            <a:endParaRPr/>
          </a:p>
        </p:txBody>
      </p:sp>
      <p:pic>
        <p:nvPicPr>
          <p:cNvPr id="373" name="Google Shape;373;p37"/>
          <p:cNvPicPr preferRelativeResize="0"/>
          <p:nvPr/>
        </p:nvPicPr>
        <p:blipFill rotWithShape="1">
          <a:blip r:embed="rId3">
            <a:alphaModFix/>
          </a:blip>
          <a:srcRect l="54826"/>
          <a:stretch/>
        </p:blipFill>
        <p:spPr>
          <a:xfrm>
            <a:off x="5945675" y="2967325"/>
            <a:ext cx="3132899" cy="2038413"/>
          </a:xfrm>
          <a:prstGeom prst="rect">
            <a:avLst/>
          </a:prstGeom>
          <a:noFill/>
          <a:ln>
            <a:noFill/>
          </a:ln>
        </p:spPr>
      </p:pic>
      <p:sp>
        <p:nvSpPr>
          <p:cNvPr id="2" name="Google Shape;110;p18">
            <a:extLst>
              <a:ext uri="{FF2B5EF4-FFF2-40B4-BE49-F238E27FC236}">
                <a16:creationId xmlns:a16="http://schemas.microsoft.com/office/drawing/2014/main" id="{AB982341-2623-18E1-0520-2ED2B886D586}"/>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8"/>
          <p:cNvSpPr txBox="1">
            <a:spLocks noGrp="1"/>
          </p:cNvSpPr>
          <p:nvPr>
            <p:ph type="title"/>
          </p:nvPr>
        </p:nvSpPr>
        <p:spPr>
          <a:xfrm>
            <a:off x="4804850" y="1604050"/>
            <a:ext cx="38370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rPr>
              <a:t>Turbine</a:t>
            </a:r>
            <a:endParaRPr>
              <a:solidFill>
                <a:schemeClr val="lt1"/>
              </a:solidFill>
            </a:endParaRPr>
          </a:p>
        </p:txBody>
      </p:sp>
      <p:pic>
        <p:nvPicPr>
          <p:cNvPr id="379" name="Google Shape;379;p38" title="statormesh3D.png"/>
          <p:cNvPicPr preferRelativeResize="0"/>
          <p:nvPr/>
        </p:nvPicPr>
        <p:blipFill>
          <a:blip r:embed="rId3">
            <a:alphaModFix/>
          </a:blip>
          <a:stretch>
            <a:fillRect/>
          </a:stretch>
        </p:blipFill>
        <p:spPr>
          <a:xfrm>
            <a:off x="238900" y="691066"/>
            <a:ext cx="3735575" cy="37613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9"/>
          <p:cNvSpPr txBox="1">
            <a:spLocks noGrp="1"/>
          </p:cNvSpPr>
          <p:nvPr>
            <p:ph type="title"/>
          </p:nvPr>
        </p:nvSpPr>
        <p:spPr>
          <a:xfrm>
            <a:off x="311700" y="387250"/>
            <a:ext cx="6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Design Solution - Turbine</a:t>
            </a:r>
            <a:endParaRPr/>
          </a:p>
        </p:txBody>
      </p:sp>
      <p:sp>
        <p:nvSpPr>
          <p:cNvPr id="385" name="Google Shape;385;p39"/>
          <p:cNvSpPr txBox="1">
            <a:spLocks noGrp="1"/>
          </p:cNvSpPr>
          <p:nvPr>
            <p:ph type="body" idx="1"/>
          </p:nvPr>
        </p:nvSpPr>
        <p:spPr>
          <a:xfrm>
            <a:off x="311700" y="1303100"/>
            <a:ext cx="4624200" cy="296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800" b="1">
                <a:solidFill>
                  <a:schemeClr val="dk1"/>
                </a:solidFill>
                <a:latin typeface="Helvetica Neue"/>
                <a:ea typeface="Helvetica Neue"/>
                <a:cs typeface="Helvetica Neue"/>
                <a:sym typeface="Helvetica Neue"/>
              </a:rPr>
              <a:t>Turbine Stage</a:t>
            </a:r>
            <a:endParaRPr sz="1800" b="1">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latin typeface="Helvetica Neue"/>
                <a:ea typeface="Helvetica Neue"/>
                <a:cs typeface="Helvetica Neue"/>
                <a:sym typeface="Helvetica Neue"/>
              </a:rPr>
              <a:t>Extracts work from exhaust gas and converts it to mechanical power</a:t>
            </a:r>
            <a:endParaRPr sz="14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r>
              <a:rPr lang="en" sz="1400" b="1">
                <a:solidFill>
                  <a:schemeClr val="dk1"/>
                </a:solidFill>
                <a:latin typeface="Helvetica Neue"/>
                <a:ea typeface="Helvetica Neue"/>
                <a:cs typeface="Helvetica Neue"/>
                <a:sym typeface="Helvetica Neue"/>
              </a:rPr>
              <a:t>Key elements</a:t>
            </a:r>
            <a:endParaRPr sz="14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Stator</a:t>
            </a:r>
            <a:endParaRPr sz="1400">
              <a:solidFill>
                <a:schemeClr val="dk1"/>
              </a:solidFill>
              <a:latin typeface="Helvetica Neue"/>
              <a:ea typeface="Helvetica Neue"/>
              <a:cs typeface="Helvetica Neue"/>
              <a:sym typeface="Helvetica Neue"/>
            </a:endParaRPr>
          </a:p>
          <a:p>
            <a:pPr marL="914400" lvl="1" indent="-304800" algn="l" rtl="0">
              <a:lnSpc>
                <a:spcPct val="90000"/>
              </a:lnSpc>
              <a:spcBef>
                <a:spcPts val="0"/>
              </a:spcBef>
              <a:spcAft>
                <a:spcPts val="0"/>
              </a:spcAft>
              <a:buClr>
                <a:srgbClr val="FF0000"/>
              </a:buClr>
              <a:buSzPts val="1200"/>
              <a:buFont typeface="Helvetica Neue"/>
              <a:buChar char="❏"/>
            </a:pPr>
            <a:r>
              <a:rPr lang="en" sz="1400">
                <a:solidFill>
                  <a:schemeClr val="dk1"/>
                </a:solidFill>
                <a:latin typeface="Helvetica Neue"/>
                <a:ea typeface="Helvetica Neue"/>
                <a:cs typeface="Helvetica Neue"/>
                <a:sym typeface="Helvetica Neue"/>
              </a:rPr>
              <a:t>Redirect gas flow at optimal angle into rotor</a:t>
            </a:r>
            <a:endParaRPr sz="1400">
              <a:solidFill>
                <a:schemeClr val="dk1"/>
              </a:solidFill>
              <a:latin typeface="Helvetica Neue"/>
              <a:ea typeface="Helvetica Neue"/>
              <a:cs typeface="Helvetica Neue"/>
              <a:sym typeface="Helvetica Neue"/>
            </a:endParaRPr>
          </a:p>
          <a:p>
            <a:pPr marL="914400" lvl="1" indent="-304800" algn="l" rtl="0">
              <a:lnSpc>
                <a:spcPct val="90000"/>
              </a:lnSpc>
              <a:spcBef>
                <a:spcPts val="0"/>
              </a:spcBef>
              <a:spcAft>
                <a:spcPts val="0"/>
              </a:spcAft>
              <a:buClr>
                <a:srgbClr val="FF0000"/>
              </a:buClr>
              <a:buSzPts val="1200"/>
              <a:buFont typeface="Helvetica Neue"/>
              <a:buChar char="❏"/>
            </a:pPr>
            <a:r>
              <a:rPr lang="en" sz="1400">
                <a:solidFill>
                  <a:schemeClr val="dk1"/>
                </a:solidFill>
                <a:latin typeface="Helvetica Neue"/>
                <a:ea typeface="Helvetica Neue"/>
                <a:cs typeface="Helvetica Neue"/>
                <a:sym typeface="Helvetica Neue"/>
              </a:rPr>
              <a:t>Custom camber airfoil with 15 blades</a:t>
            </a:r>
            <a:endParaRPr sz="1400">
              <a:solidFill>
                <a:schemeClr val="dk1"/>
              </a:solidFill>
              <a:latin typeface="Helvetica Neue"/>
              <a:ea typeface="Helvetica Neue"/>
              <a:cs typeface="Helvetica Neue"/>
              <a:sym typeface="Helvetica Neue"/>
            </a:endParaRPr>
          </a:p>
          <a:p>
            <a:pPr marL="914400" lvl="1" indent="-304800" algn="l" rtl="0">
              <a:lnSpc>
                <a:spcPct val="90000"/>
              </a:lnSpc>
              <a:spcBef>
                <a:spcPts val="0"/>
              </a:spcBef>
              <a:spcAft>
                <a:spcPts val="0"/>
              </a:spcAft>
              <a:buClr>
                <a:srgbClr val="FF0000"/>
              </a:buClr>
              <a:buSzPts val="1200"/>
              <a:buFont typeface="Helvetica Neue"/>
              <a:buChar char="❏"/>
            </a:pPr>
            <a:r>
              <a:rPr lang="en" sz="1400">
                <a:solidFill>
                  <a:schemeClr val="dk1"/>
                </a:solidFill>
                <a:latin typeface="Helvetica Neue"/>
                <a:ea typeface="Helvetica Neue"/>
                <a:cs typeface="Helvetica Neue"/>
                <a:sym typeface="Helvetica Neue"/>
              </a:rPr>
              <a:t>Inconel 718</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Rotor</a:t>
            </a:r>
            <a:endParaRPr sz="1400">
              <a:solidFill>
                <a:schemeClr val="dk1"/>
              </a:solidFill>
              <a:latin typeface="Helvetica Neue"/>
              <a:ea typeface="Helvetica Neue"/>
              <a:cs typeface="Helvetica Neue"/>
              <a:sym typeface="Helvetica Neue"/>
            </a:endParaRPr>
          </a:p>
          <a:p>
            <a:pPr marL="914400" lvl="1" indent="-304800" algn="l" rtl="0">
              <a:lnSpc>
                <a:spcPct val="90000"/>
              </a:lnSpc>
              <a:spcBef>
                <a:spcPts val="0"/>
              </a:spcBef>
              <a:spcAft>
                <a:spcPts val="0"/>
              </a:spcAft>
              <a:buClr>
                <a:srgbClr val="FF0000"/>
              </a:buClr>
              <a:buSzPts val="1200"/>
              <a:buFont typeface="Helvetica Neue"/>
              <a:buChar char="❏"/>
            </a:pPr>
            <a:r>
              <a:rPr lang="en" sz="1400">
                <a:solidFill>
                  <a:schemeClr val="dk1"/>
                </a:solidFill>
                <a:latin typeface="Helvetica Neue"/>
                <a:ea typeface="Helvetica Neue"/>
                <a:cs typeface="Helvetica Neue"/>
                <a:sym typeface="Helvetica Neue"/>
              </a:rPr>
              <a:t>Rotating component that extracts work</a:t>
            </a:r>
            <a:endParaRPr sz="1400">
              <a:solidFill>
                <a:schemeClr val="dk1"/>
              </a:solidFill>
              <a:latin typeface="Helvetica Neue"/>
              <a:ea typeface="Helvetica Neue"/>
              <a:cs typeface="Helvetica Neue"/>
              <a:sym typeface="Helvetica Neue"/>
            </a:endParaRPr>
          </a:p>
          <a:p>
            <a:pPr marL="914400" lvl="1" indent="-304800" algn="l" rtl="0">
              <a:lnSpc>
                <a:spcPct val="90000"/>
              </a:lnSpc>
              <a:spcBef>
                <a:spcPts val="0"/>
              </a:spcBef>
              <a:spcAft>
                <a:spcPts val="0"/>
              </a:spcAft>
              <a:buClr>
                <a:srgbClr val="FF0000"/>
              </a:buClr>
              <a:buSzPts val="1200"/>
              <a:buFont typeface="Helvetica Neue"/>
              <a:buChar char="❏"/>
            </a:pPr>
            <a:r>
              <a:rPr lang="en" sz="1400">
                <a:solidFill>
                  <a:schemeClr val="dk1"/>
                </a:solidFill>
                <a:latin typeface="Helvetica Neue"/>
                <a:ea typeface="Helvetica Neue"/>
                <a:cs typeface="Helvetica Neue"/>
                <a:sym typeface="Helvetica Neue"/>
              </a:rPr>
              <a:t>NACA 0020 airfoil with 15 blades</a:t>
            </a:r>
            <a:endParaRPr sz="1400">
              <a:solidFill>
                <a:schemeClr val="dk1"/>
              </a:solidFill>
              <a:latin typeface="Helvetica Neue"/>
              <a:ea typeface="Helvetica Neue"/>
              <a:cs typeface="Helvetica Neue"/>
              <a:sym typeface="Helvetica Neue"/>
            </a:endParaRPr>
          </a:p>
          <a:p>
            <a:pPr marL="914400" lvl="1" indent="-304800" algn="l" rtl="0">
              <a:lnSpc>
                <a:spcPct val="90000"/>
              </a:lnSpc>
              <a:spcBef>
                <a:spcPts val="0"/>
              </a:spcBef>
              <a:spcAft>
                <a:spcPts val="0"/>
              </a:spcAft>
              <a:buClr>
                <a:srgbClr val="FF0000"/>
              </a:buClr>
              <a:buSzPts val="1200"/>
              <a:buFont typeface="Helvetica Neue"/>
              <a:buChar char="❏"/>
            </a:pPr>
            <a:r>
              <a:rPr lang="en" sz="1400">
                <a:solidFill>
                  <a:schemeClr val="dk1"/>
                </a:solidFill>
                <a:latin typeface="Helvetica Neue"/>
                <a:ea typeface="Helvetica Neue"/>
                <a:cs typeface="Helvetica Neue"/>
                <a:sym typeface="Helvetica Neue"/>
              </a:rPr>
              <a:t>303 Stainless</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Designed for high inlet mach number, low pressure ratio, targets 3kW</a:t>
            </a:r>
            <a:endParaRPr sz="1400">
              <a:solidFill>
                <a:schemeClr val="dk1"/>
              </a:solidFill>
              <a:latin typeface="Helvetica Neue"/>
              <a:ea typeface="Helvetica Neue"/>
              <a:cs typeface="Helvetica Neue"/>
              <a:sym typeface="Helvetica Neue"/>
            </a:endParaRPr>
          </a:p>
        </p:txBody>
      </p:sp>
      <p:pic>
        <p:nvPicPr>
          <p:cNvPr id="386" name="Google Shape;386;p39"/>
          <p:cNvPicPr preferRelativeResize="0"/>
          <p:nvPr/>
        </p:nvPicPr>
        <p:blipFill>
          <a:blip r:embed="rId3">
            <a:alphaModFix/>
          </a:blip>
          <a:stretch>
            <a:fillRect/>
          </a:stretch>
        </p:blipFill>
        <p:spPr>
          <a:xfrm>
            <a:off x="6833400" y="2463650"/>
            <a:ext cx="2050100" cy="2401875"/>
          </a:xfrm>
          <a:prstGeom prst="rect">
            <a:avLst/>
          </a:prstGeom>
          <a:noFill/>
          <a:ln>
            <a:noFill/>
          </a:ln>
        </p:spPr>
      </p:pic>
      <p:pic>
        <p:nvPicPr>
          <p:cNvPr id="387" name="Google Shape;387;p39"/>
          <p:cNvPicPr preferRelativeResize="0"/>
          <p:nvPr/>
        </p:nvPicPr>
        <p:blipFill>
          <a:blip r:embed="rId4">
            <a:alphaModFix/>
          </a:blip>
          <a:stretch>
            <a:fillRect/>
          </a:stretch>
        </p:blipFill>
        <p:spPr>
          <a:xfrm>
            <a:off x="5722175" y="592450"/>
            <a:ext cx="1823824" cy="2011775"/>
          </a:xfrm>
          <a:prstGeom prst="rect">
            <a:avLst/>
          </a:prstGeom>
          <a:noFill/>
          <a:ln>
            <a:noFill/>
          </a:ln>
        </p:spPr>
      </p:pic>
      <p:sp>
        <p:nvSpPr>
          <p:cNvPr id="2" name="Google Shape;110;p18">
            <a:extLst>
              <a:ext uri="{FF2B5EF4-FFF2-40B4-BE49-F238E27FC236}">
                <a16:creationId xmlns:a16="http://schemas.microsoft.com/office/drawing/2014/main" id="{5651CC9E-A8EF-CC14-A955-3D1CE4FAE101}"/>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311700" y="400675"/>
            <a:ext cx="6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Analysis - Turbine</a:t>
            </a:r>
            <a:endParaRPr/>
          </a:p>
        </p:txBody>
      </p:sp>
      <p:sp>
        <p:nvSpPr>
          <p:cNvPr id="393" name="Google Shape;393;p40"/>
          <p:cNvSpPr txBox="1">
            <a:spLocks noGrp="1"/>
          </p:cNvSpPr>
          <p:nvPr>
            <p:ph type="body" idx="1"/>
          </p:nvPr>
        </p:nvSpPr>
        <p:spPr>
          <a:xfrm>
            <a:off x="311700" y="1389600"/>
            <a:ext cx="4865400" cy="29610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600" b="1">
                <a:solidFill>
                  <a:schemeClr val="dk1"/>
                </a:solidFill>
                <a:latin typeface="Helvetica Neue"/>
                <a:ea typeface="Helvetica Neue"/>
                <a:cs typeface="Helvetica Neue"/>
                <a:sym typeface="Helvetica Neue"/>
              </a:rPr>
              <a:t>0D Analysis</a:t>
            </a:r>
            <a:endParaRPr sz="16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Euler’s Turbomachinery Equation: P = ⍵ṁ(V</a:t>
            </a:r>
            <a:r>
              <a:rPr lang="en" sz="1400" baseline="-25000">
                <a:solidFill>
                  <a:schemeClr val="dk1"/>
                </a:solidFill>
                <a:latin typeface="Helvetica Neue"/>
                <a:ea typeface="Helvetica Neue"/>
                <a:cs typeface="Helvetica Neue"/>
                <a:sym typeface="Helvetica Neue"/>
              </a:rPr>
              <a:t>3</a:t>
            </a:r>
            <a:r>
              <a:rPr lang="en" sz="1400">
                <a:solidFill>
                  <a:schemeClr val="dk1"/>
                </a:solidFill>
                <a:latin typeface="Helvetica Neue"/>
                <a:ea typeface="Helvetica Neue"/>
                <a:cs typeface="Helvetica Neue"/>
                <a:sym typeface="Helvetica Neue"/>
              </a:rPr>
              <a:t>r</a:t>
            </a:r>
            <a:r>
              <a:rPr lang="en" sz="1400" baseline="-25000">
                <a:solidFill>
                  <a:schemeClr val="dk1"/>
                </a:solidFill>
                <a:latin typeface="Helvetica Neue"/>
                <a:ea typeface="Helvetica Neue"/>
                <a:cs typeface="Helvetica Neue"/>
                <a:sym typeface="Helvetica Neue"/>
              </a:rPr>
              <a:t>3</a:t>
            </a:r>
            <a:r>
              <a:rPr lang="en" sz="1400">
                <a:solidFill>
                  <a:schemeClr val="dk1"/>
                </a:solidFill>
                <a:latin typeface="Helvetica Neue"/>
                <a:ea typeface="Helvetica Neue"/>
                <a:cs typeface="Helvetica Neue"/>
                <a:sym typeface="Helvetica Neue"/>
              </a:rPr>
              <a:t>-V</a:t>
            </a:r>
            <a:r>
              <a:rPr lang="en" sz="1400" baseline="-25000">
                <a:solidFill>
                  <a:schemeClr val="dk1"/>
                </a:solidFill>
                <a:latin typeface="Helvetica Neue"/>
                <a:ea typeface="Helvetica Neue"/>
                <a:cs typeface="Helvetica Neue"/>
                <a:sym typeface="Helvetica Neue"/>
              </a:rPr>
              <a:t>2</a:t>
            </a:r>
            <a:r>
              <a:rPr lang="en" sz="1400">
                <a:solidFill>
                  <a:schemeClr val="dk1"/>
                </a:solidFill>
                <a:latin typeface="Helvetica Neue"/>
                <a:ea typeface="Helvetica Neue"/>
                <a:cs typeface="Helvetica Neue"/>
                <a:sym typeface="Helvetica Neue"/>
              </a:rPr>
              <a:t>r</a:t>
            </a:r>
            <a:r>
              <a:rPr lang="en" sz="1400" baseline="-25000">
                <a:solidFill>
                  <a:schemeClr val="dk1"/>
                </a:solidFill>
                <a:latin typeface="Helvetica Neue"/>
                <a:ea typeface="Helvetica Neue"/>
                <a:cs typeface="Helvetica Neue"/>
                <a:sym typeface="Helvetica Neue"/>
              </a:rPr>
              <a:t>2</a:t>
            </a:r>
            <a:r>
              <a:rPr lang="en" sz="1400">
                <a:solidFill>
                  <a:schemeClr val="dk1"/>
                </a:solidFill>
                <a:latin typeface="Helvetica Neue"/>
                <a:ea typeface="Helvetica Neue"/>
                <a:cs typeface="Helvetica Neue"/>
                <a:sym typeface="Helvetica Neue"/>
              </a:rPr>
              <a:t>)</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Isentropic, 0D MATLAB model</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Analyzed for power target of 3kW</a:t>
            </a: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1600" b="1">
                <a:solidFill>
                  <a:schemeClr val="dk1"/>
                </a:solidFill>
                <a:latin typeface="Helvetica Neue"/>
                <a:ea typeface="Helvetica Neue"/>
                <a:cs typeface="Helvetica Neue"/>
                <a:sym typeface="Helvetica Neue"/>
              </a:rPr>
              <a:t>Advanced Design Technology TURBOdesign</a:t>
            </a:r>
            <a:endParaRPr sz="16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Numerical blade generator from set on inlet conditions</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Inverse solver uses geometric conditions to generate blade</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Manufacturing modifications created from software</a:t>
            </a: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1600" b="1">
                <a:solidFill>
                  <a:schemeClr val="dk1"/>
                </a:solidFill>
                <a:latin typeface="Helvetica Neue"/>
                <a:ea typeface="Helvetica Neue"/>
                <a:cs typeface="Helvetica Neue"/>
                <a:sym typeface="Helvetica Neue"/>
              </a:rPr>
              <a:t>Aerodynamics Solutions ADSCFD</a:t>
            </a:r>
            <a:endParaRPr sz="16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Specialized turbomachinery CFD code</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Integrated meshing and solver</a:t>
            </a:r>
            <a:endParaRPr sz="1400">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20% efficiency prediction with current blade design</a:t>
            </a:r>
            <a:endParaRPr sz="1400">
              <a:solidFill>
                <a:schemeClr val="dk1"/>
              </a:solidFill>
              <a:latin typeface="Helvetica Neue"/>
              <a:ea typeface="Helvetica Neue"/>
              <a:cs typeface="Helvetica Neue"/>
              <a:sym typeface="Helvetica Neue"/>
            </a:endParaRPr>
          </a:p>
        </p:txBody>
      </p:sp>
      <p:pic>
        <p:nvPicPr>
          <p:cNvPr id="394" name="Google Shape;394;p40"/>
          <p:cNvPicPr preferRelativeResize="0"/>
          <p:nvPr/>
        </p:nvPicPr>
        <p:blipFill>
          <a:blip r:embed="rId3">
            <a:alphaModFix/>
          </a:blip>
          <a:stretch>
            <a:fillRect/>
          </a:stretch>
        </p:blipFill>
        <p:spPr>
          <a:xfrm>
            <a:off x="7078175" y="821475"/>
            <a:ext cx="1207800" cy="1527525"/>
          </a:xfrm>
          <a:prstGeom prst="rect">
            <a:avLst/>
          </a:prstGeom>
          <a:noFill/>
          <a:ln>
            <a:noFill/>
          </a:ln>
        </p:spPr>
      </p:pic>
      <p:pic>
        <p:nvPicPr>
          <p:cNvPr id="395" name="Google Shape;395;p40"/>
          <p:cNvPicPr preferRelativeResize="0"/>
          <p:nvPr/>
        </p:nvPicPr>
        <p:blipFill>
          <a:blip r:embed="rId4">
            <a:alphaModFix/>
          </a:blip>
          <a:stretch>
            <a:fillRect/>
          </a:stretch>
        </p:blipFill>
        <p:spPr>
          <a:xfrm>
            <a:off x="5325300" y="1574587"/>
            <a:ext cx="1372807" cy="1281824"/>
          </a:xfrm>
          <a:prstGeom prst="rect">
            <a:avLst/>
          </a:prstGeom>
          <a:noFill/>
          <a:ln>
            <a:noFill/>
          </a:ln>
        </p:spPr>
      </p:pic>
      <p:pic>
        <p:nvPicPr>
          <p:cNvPr id="396" name="Google Shape;396;p40"/>
          <p:cNvPicPr preferRelativeResize="0"/>
          <p:nvPr/>
        </p:nvPicPr>
        <p:blipFill>
          <a:blip r:embed="rId5">
            <a:alphaModFix/>
          </a:blip>
          <a:stretch>
            <a:fillRect/>
          </a:stretch>
        </p:blipFill>
        <p:spPr>
          <a:xfrm>
            <a:off x="5177100" y="3783425"/>
            <a:ext cx="2205701" cy="1281825"/>
          </a:xfrm>
          <a:prstGeom prst="rect">
            <a:avLst/>
          </a:prstGeom>
          <a:noFill/>
          <a:ln>
            <a:noFill/>
          </a:ln>
        </p:spPr>
      </p:pic>
      <p:pic>
        <p:nvPicPr>
          <p:cNvPr id="397" name="Google Shape;397;p40"/>
          <p:cNvPicPr preferRelativeResize="0"/>
          <p:nvPr/>
        </p:nvPicPr>
        <p:blipFill>
          <a:blip r:embed="rId6">
            <a:alphaModFix/>
          </a:blip>
          <a:stretch>
            <a:fillRect/>
          </a:stretch>
        </p:blipFill>
        <p:spPr>
          <a:xfrm>
            <a:off x="5325300" y="132500"/>
            <a:ext cx="1494475" cy="1023875"/>
          </a:xfrm>
          <a:prstGeom prst="rect">
            <a:avLst/>
          </a:prstGeom>
          <a:noFill/>
          <a:ln>
            <a:noFill/>
          </a:ln>
        </p:spPr>
      </p:pic>
      <p:cxnSp>
        <p:nvCxnSpPr>
          <p:cNvPr id="398" name="Google Shape;398;p40"/>
          <p:cNvCxnSpPr/>
          <p:nvPr/>
        </p:nvCxnSpPr>
        <p:spPr>
          <a:xfrm flipH="1">
            <a:off x="6680407" y="1828987"/>
            <a:ext cx="504600" cy="286800"/>
          </a:xfrm>
          <a:prstGeom prst="straightConnector1">
            <a:avLst/>
          </a:prstGeom>
          <a:noFill/>
          <a:ln w="9525" cap="flat" cmpd="sng">
            <a:solidFill>
              <a:schemeClr val="dk2"/>
            </a:solidFill>
            <a:prstDash val="solid"/>
            <a:round/>
            <a:headEnd type="none" w="med" len="med"/>
            <a:tailEnd type="triangle" w="med" len="med"/>
          </a:ln>
        </p:spPr>
      </p:cxnSp>
      <p:cxnSp>
        <p:nvCxnSpPr>
          <p:cNvPr id="399" name="Google Shape;399;p40"/>
          <p:cNvCxnSpPr/>
          <p:nvPr/>
        </p:nvCxnSpPr>
        <p:spPr>
          <a:xfrm>
            <a:off x="6698100" y="2833938"/>
            <a:ext cx="305400" cy="231300"/>
          </a:xfrm>
          <a:prstGeom prst="straightConnector1">
            <a:avLst/>
          </a:prstGeom>
          <a:noFill/>
          <a:ln w="9525" cap="flat" cmpd="sng">
            <a:solidFill>
              <a:schemeClr val="dk2"/>
            </a:solidFill>
            <a:prstDash val="solid"/>
            <a:round/>
            <a:headEnd type="none" w="med" len="med"/>
            <a:tailEnd type="triangle" w="med" len="med"/>
          </a:ln>
        </p:spPr>
      </p:cxnSp>
      <p:cxnSp>
        <p:nvCxnSpPr>
          <p:cNvPr id="400" name="Google Shape;400;p40"/>
          <p:cNvCxnSpPr/>
          <p:nvPr/>
        </p:nvCxnSpPr>
        <p:spPr>
          <a:xfrm>
            <a:off x="6680400" y="897250"/>
            <a:ext cx="340800" cy="312600"/>
          </a:xfrm>
          <a:prstGeom prst="straightConnector1">
            <a:avLst/>
          </a:prstGeom>
          <a:noFill/>
          <a:ln w="9525" cap="flat" cmpd="sng">
            <a:solidFill>
              <a:schemeClr val="dk2"/>
            </a:solidFill>
            <a:prstDash val="solid"/>
            <a:round/>
            <a:headEnd type="none" w="med" len="med"/>
            <a:tailEnd type="triangle" w="med" len="med"/>
          </a:ln>
        </p:spPr>
      </p:cxnSp>
      <p:cxnSp>
        <p:nvCxnSpPr>
          <p:cNvPr id="401" name="Google Shape;401;p40"/>
          <p:cNvCxnSpPr/>
          <p:nvPr/>
        </p:nvCxnSpPr>
        <p:spPr>
          <a:xfrm flipH="1">
            <a:off x="7429782" y="3976337"/>
            <a:ext cx="504600" cy="286800"/>
          </a:xfrm>
          <a:prstGeom prst="straightConnector1">
            <a:avLst/>
          </a:prstGeom>
          <a:noFill/>
          <a:ln w="9525" cap="flat" cmpd="sng">
            <a:solidFill>
              <a:schemeClr val="dk2"/>
            </a:solidFill>
            <a:prstDash val="solid"/>
            <a:round/>
            <a:headEnd type="none" w="med" len="med"/>
            <a:tailEnd type="triangle" w="med" len="med"/>
          </a:ln>
        </p:spPr>
      </p:cxnSp>
      <p:pic>
        <p:nvPicPr>
          <p:cNvPr id="402" name="Google Shape;402;p40" title="statormesh3D.png"/>
          <p:cNvPicPr preferRelativeResize="0"/>
          <p:nvPr/>
        </p:nvPicPr>
        <p:blipFill>
          <a:blip r:embed="rId7">
            <a:alphaModFix/>
          </a:blip>
          <a:stretch>
            <a:fillRect/>
          </a:stretch>
        </p:blipFill>
        <p:spPr>
          <a:xfrm>
            <a:off x="7078175" y="2471530"/>
            <a:ext cx="1372800" cy="1382270"/>
          </a:xfrm>
          <a:prstGeom prst="rect">
            <a:avLst/>
          </a:prstGeom>
          <a:noFill/>
          <a:ln>
            <a:noFill/>
          </a:ln>
        </p:spPr>
      </p:pic>
      <p:sp>
        <p:nvSpPr>
          <p:cNvPr id="2" name="Google Shape;110;p18">
            <a:extLst>
              <a:ext uri="{FF2B5EF4-FFF2-40B4-BE49-F238E27FC236}">
                <a16:creationId xmlns:a16="http://schemas.microsoft.com/office/drawing/2014/main" id="{D7252505-7196-5027-D2A1-2B8AF280DCE4}"/>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311700" y="400675"/>
            <a:ext cx="6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Manufacturing - Turbine</a:t>
            </a:r>
            <a:endParaRPr/>
          </a:p>
        </p:txBody>
      </p:sp>
      <p:sp>
        <p:nvSpPr>
          <p:cNvPr id="408" name="Google Shape;408;p41"/>
          <p:cNvSpPr txBox="1">
            <a:spLocks noGrp="1"/>
          </p:cNvSpPr>
          <p:nvPr>
            <p:ph type="body" idx="1"/>
          </p:nvPr>
        </p:nvSpPr>
        <p:spPr>
          <a:xfrm>
            <a:off x="311700" y="1091250"/>
            <a:ext cx="4340400" cy="296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a:solidFill>
                  <a:schemeClr val="dk1"/>
                </a:solidFill>
                <a:latin typeface="Helvetica Neue"/>
                <a:ea typeface="Helvetica Neue"/>
                <a:cs typeface="Helvetica Neue"/>
                <a:sym typeface="Helvetica Neue"/>
              </a:rPr>
              <a:t>Mill Turn Operations (rotor)</a:t>
            </a:r>
            <a:endParaRPr sz="1500" b="1">
              <a:solidFill>
                <a:schemeClr val="dk1"/>
              </a:solidFill>
              <a:latin typeface="Helvetica Neue"/>
              <a:ea typeface="Helvetica Neue"/>
              <a:cs typeface="Helvetica Neue"/>
              <a:sym typeface="Helvetica Neue"/>
            </a:endParaRPr>
          </a:p>
          <a:p>
            <a:pPr marL="457200" lvl="0" indent="-298450" algn="l" rtl="0">
              <a:lnSpc>
                <a:spcPct val="90000"/>
              </a:lnSpc>
              <a:spcBef>
                <a:spcPts val="0"/>
              </a:spcBef>
              <a:spcAft>
                <a:spcPts val="0"/>
              </a:spcAft>
              <a:buClr>
                <a:srgbClr val="FF0000"/>
              </a:buClr>
              <a:buSzPts val="1100"/>
              <a:buFont typeface="Helvetica Neue"/>
              <a:buChar char="❏"/>
            </a:pPr>
            <a:r>
              <a:rPr lang="en" sz="1500">
                <a:solidFill>
                  <a:schemeClr val="dk1"/>
                </a:solidFill>
                <a:latin typeface="Helvetica Neue"/>
                <a:ea typeface="Helvetica Neue"/>
                <a:cs typeface="Helvetica Neue"/>
                <a:sym typeface="Helvetica Neue"/>
              </a:rPr>
              <a:t>Completed by NC State’s CAMAL lab</a:t>
            </a:r>
            <a:endParaRPr sz="1500">
              <a:solidFill>
                <a:schemeClr val="dk1"/>
              </a:solidFill>
              <a:latin typeface="Helvetica Neue"/>
              <a:ea typeface="Helvetica Neue"/>
              <a:cs typeface="Helvetica Neue"/>
              <a:sym typeface="Helvetica Neue"/>
            </a:endParaRPr>
          </a:p>
          <a:p>
            <a:pPr marL="457200" lvl="0" indent="-298450" algn="l" rtl="0">
              <a:lnSpc>
                <a:spcPct val="90000"/>
              </a:lnSpc>
              <a:spcBef>
                <a:spcPts val="0"/>
              </a:spcBef>
              <a:spcAft>
                <a:spcPts val="0"/>
              </a:spcAft>
              <a:buClr>
                <a:srgbClr val="FF0000"/>
              </a:buClr>
              <a:buSzPts val="1100"/>
              <a:buFont typeface="Helvetica Neue"/>
              <a:buChar char="❏"/>
            </a:pPr>
            <a:r>
              <a:rPr lang="en" sz="1500">
                <a:solidFill>
                  <a:schemeClr val="dk1"/>
                </a:solidFill>
                <a:latin typeface="Helvetica Neue"/>
                <a:ea typeface="Helvetica Neue"/>
                <a:cs typeface="Helvetica Neue"/>
                <a:sym typeface="Helvetica Neue"/>
              </a:rPr>
              <a:t>303 stainless steel stock</a:t>
            </a:r>
            <a:endParaRPr sz="1500">
              <a:solidFill>
                <a:schemeClr val="dk1"/>
              </a:solidFill>
              <a:latin typeface="Helvetica Neue"/>
              <a:ea typeface="Helvetica Neue"/>
              <a:cs typeface="Helvetica Neue"/>
              <a:sym typeface="Helvetica Neue"/>
            </a:endParaRPr>
          </a:p>
          <a:p>
            <a:pPr marL="457200" lvl="0" indent="-298450" algn="l" rtl="0">
              <a:lnSpc>
                <a:spcPct val="90000"/>
              </a:lnSpc>
              <a:spcBef>
                <a:spcPts val="0"/>
              </a:spcBef>
              <a:spcAft>
                <a:spcPts val="0"/>
              </a:spcAft>
              <a:buClr>
                <a:srgbClr val="FF0000"/>
              </a:buClr>
              <a:buSzPts val="1100"/>
              <a:buFont typeface="Helvetica Neue"/>
              <a:buChar char="❏"/>
            </a:pPr>
            <a:r>
              <a:rPr lang="en" sz="1500">
                <a:solidFill>
                  <a:schemeClr val="dk1"/>
                </a:solidFill>
                <a:latin typeface="Helvetica Neue"/>
                <a:ea typeface="Helvetica Neue"/>
                <a:cs typeface="Helvetica Neue"/>
                <a:sym typeface="Helvetica Neue"/>
              </a:rPr>
              <a:t>Major diameters turned down from stock</a:t>
            </a:r>
            <a:endParaRPr sz="1500">
              <a:solidFill>
                <a:schemeClr val="dk1"/>
              </a:solidFill>
              <a:latin typeface="Helvetica Neue"/>
              <a:ea typeface="Helvetica Neue"/>
              <a:cs typeface="Helvetica Neue"/>
              <a:sym typeface="Helvetica Neue"/>
            </a:endParaRPr>
          </a:p>
          <a:p>
            <a:pPr marL="457200" lvl="0" indent="-298450" algn="l" rtl="0">
              <a:lnSpc>
                <a:spcPct val="90000"/>
              </a:lnSpc>
              <a:spcBef>
                <a:spcPts val="0"/>
              </a:spcBef>
              <a:spcAft>
                <a:spcPts val="0"/>
              </a:spcAft>
              <a:buClr>
                <a:srgbClr val="FF0000"/>
              </a:buClr>
              <a:buSzPts val="1100"/>
              <a:buFont typeface="Helvetica Neue"/>
              <a:buChar char="❏"/>
            </a:pPr>
            <a:r>
              <a:rPr lang="en" sz="1500">
                <a:solidFill>
                  <a:schemeClr val="dk1"/>
                </a:solidFill>
                <a:latin typeface="Helvetica Neue"/>
                <a:ea typeface="Helvetica Neue"/>
                <a:cs typeface="Helvetica Neue"/>
                <a:sym typeface="Helvetica Neue"/>
              </a:rPr>
              <a:t>Full 4 axis milling of blades</a:t>
            </a:r>
            <a:endParaRPr sz="1500">
              <a:solidFill>
                <a:schemeClr val="dk1"/>
              </a:solidFill>
              <a:latin typeface="Helvetica Neue"/>
              <a:ea typeface="Helvetica Neue"/>
              <a:cs typeface="Helvetica Neue"/>
              <a:sym typeface="Helvetica Neue"/>
            </a:endParaRPr>
          </a:p>
          <a:p>
            <a:pPr marL="457200" lvl="0" indent="-298450" algn="l" rtl="0">
              <a:lnSpc>
                <a:spcPct val="90000"/>
              </a:lnSpc>
              <a:spcBef>
                <a:spcPts val="0"/>
              </a:spcBef>
              <a:spcAft>
                <a:spcPts val="0"/>
              </a:spcAft>
              <a:buClr>
                <a:srgbClr val="FF0000"/>
              </a:buClr>
              <a:buSzPts val="1100"/>
              <a:buFont typeface="Helvetica Neue"/>
              <a:buChar char="❏"/>
            </a:pPr>
            <a:r>
              <a:rPr lang="en" sz="1500">
                <a:solidFill>
                  <a:schemeClr val="dk1"/>
                </a:solidFill>
                <a:latin typeface="Helvetica Neue"/>
                <a:ea typeface="Helvetica Neue"/>
                <a:cs typeface="Helvetica Neue"/>
                <a:sym typeface="Helvetica Neue"/>
              </a:rPr>
              <a:t>Indicator for checking runout</a:t>
            </a:r>
            <a:endParaRPr sz="15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5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r>
              <a:rPr lang="en" sz="1500" b="1">
                <a:solidFill>
                  <a:schemeClr val="dk1"/>
                </a:solidFill>
                <a:latin typeface="Helvetica Neue"/>
                <a:ea typeface="Helvetica Neue"/>
                <a:cs typeface="Helvetica Neue"/>
                <a:sym typeface="Helvetica Neue"/>
              </a:rPr>
              <a:t>CNC Mill Operations (stator)</a:t>
            </a:r>
            <a:endParaRPr sz="1500" b="1">
              <a:solidFill>
                <a:schemeClr val="dk1"/>
              </a:solidFill>
              <a:latin typeface="Helvetica Neue"/>
              <a:ea typeface="Helvetica Neue"/>
              <a:cs typeface="Helvetica Neue"/>
              <a:sym typeface="Helvetica Neue"/>
            </a:endParaRPr>
          </a:p>
          <a:p>
            <a:pPr marL="457200" lvl="0" indent="-298450" algn="l" rtl="0">
              <a:lnSpc>
                <a:spcPct val="90000"/>
              </a:lnSpc>
              <a:spcBef>
                <a:spcPts val="0"/>
              </a:spcBef>
              <a:spcAft>
                <a:spcPts val="0"/>
              </a:spcAft>
              <a:buClr>
                <a:srgbClr val="FF0000"/>
              </a:buClr>
              <a:buSzPts val="1100"/>
              <a:buFont typeface="Helvetica Neue"/>
              <a:buChar char="❏"/>
            </a:pPr>
            <a:r>
              <a:rPr lang="en" sz="1500">
                <a:solidFill>
                  <a:schemeClr val="dk1"/>
                </a:solidFill>
                <a:latin typeface="Helvetica Neue"/>
                <a:ea typeface="Helvetica Neue"/>
                <a:cs typeface="Helvetica Neue"/>
                <a:sym typeface="Helvetica Neue"/>
              </a:rPr>
              <a:t>Thread milling</a:t>
            </a:r>
            <a:endParaRPr sz="15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500"/>
          </a:p>
          <a:p>
            <a:pPr marL="0" lvl="0" indent="0" algn="l" rtl="0">
              <a:lnSpc>
                <a:spcPct val="90000"/>
              </a:lnSpc>
              <a:spcBef>
                <a:spcPts val="0"/>
              </a:spcBef>
              <a:spcAft>
                <a:spcPts val="0"/>
              </a:spcAft>
              <a:buNone/>
            </a:pPr>
            <a:endParaRPr sz="1500"/>
          </a:p>
          <a:p>
            <a:pPr marL="0" lvl="0" indent="0" algn="l" rtl="0">
              <a:lnSpc>
                <a:spcPct val="90000"/>
              </a:lnSpc>
              <a:spcBef>
                <a:spcPts val="0"/>
              </a:spcBef>
              <a:spcAft>
                <a:spcPts val="0"/>
              </a:spcAft>
              <a:buNone/>
            </a:pPr>
            <a:endParaRPr sz="1500"/>
          </a:p>
          <a:p>
            <a:pPr marL="0" lvl="0" indent="0" algn="l" rtl="0">
              <a:lnSpc>
                <a:spcPct val="90000"/>
              </a:lnSpc>
              <a:spcBef>
                <a:spcPts val="0"/>
              </a:spcBef>
              <a:spcAft>
                <a:spcPts val="0"/>
              </a:spcAft>
              <a:buNone/>
            </a:pPr>
            <a:endParaRPr sz="1500"/>
          </a:p>
          <a:p>
            <a:pPr marL="0" lvl="0" indent="0" algn="l" rtl="0">
              <a:lnSpc>
                <a:spcPct val="90000"/>
              </a:lnSpc>
              <a:spcBef>
                <a:spcPts val="0"/>
              </a:spcBef>
              <a:spcAft>
                <a:spcPts val="0"/>
              </a:spcAft>
              <a:buNone/>
            </a:pPr>
            <a:endParaRPr sz="1500"/>
          </a:p>
          <a:p>
            <a:pPr marL="0" lvl="0" indent="0" algn="l" rtl="0">
              <a:lnSpc>
                <a:spcPct val="90000"/>
              </a:lnSpc>
              <a:spcBef>
                <a:spcPts val="0"/>
              </a:spcBef>
              <a:spcAft>
                <a:spcPts val="0"/>
              </a:spcAft>
              <a:buNone/>
            </a:pPr>
            <a:endParaRPr sz="1500"/>
          </a:p>
          <a:p>
            <a:pPr marL="0" lvl="0" indent="0" algn="l" rtl="0">
              <a:lnSpc>
                <a:spcPct val="90000"/>
              </a:lnSpc>
              <a:spcBef>
                <a:spcPts val="0"/>
              </a:spcBef>
              <a:spcAft>
                <a:spcPts val="0"/>
              </a:spcAft>
              <a:buNone/>
            </a:pPr>
            <a:endParaRPr sz="1000"/>
          </a:p>
        </p:txBody>
      </p:sp>
      <p:pic>
        <p:nvPicPr>
          <p:cNvPr id="409" name="Google Shape;409;p41"/>
          <p:cNvPicPr preferRelativeResize="0"/>
          <p:nvPr/>
        </p:nvPicPr>
        <p:blipFill rotWithShape="1">
          <a:blip r:embed="rId3">
            <a:alphaModFix/>
          </a:blip>
          <a:srcRect t="26152" r="21023" b="18193"/>
          <a:stretch/>
        </p:blipFill>
        <p:spPr>
          <a:xfrm>
            <a:off x="4572000" y="1028125"/>
            <a:ext cx="4340401" cy="4061524"/>
          </a:xfrm>
          <a:prstGeom prst="rect">
            <a:avLst/>
          </a:prstGeom>
          <a:noFill/>
          <a:ln>
            <a:noFill/>
          </a:ln>
        </p:spPr>
      </p:pic>
      <p:pic>
        <p:nvPicPr>
          <p:cNvPr id="410" name="Google Shape;410;p41"/>
          <p:cNvPicPr preferRelativeResize="0"/>
          <p:nvPr/>
        </p:nvPicPr>
        <p:blipFill>
          <a:blip r:embed="rId4">
            <a:alphaModFix/>
          </a:blip>
          <a:stretch>
            <a:fillRect/>
          </a:stretch>
        </p:blipFill>
        <p:spPr>
          <a:xfrm>
            <a:off x="743925" y="3188425"/>
            <a:ext cx="3298999" cy="19012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2"/>
          <p:cNvSpPr txBox="1">
            <a:spLocks noGrp="1"/>
          </p:cNvSpPr>
          <p:nvPr>
            <p:ph type="title"/>
          </p:nvPr>
        </p:nvSpPr>
        <p:spPr>
          <a:xfrm>
            <a:off x="311700" y="400675"/>
            <a:ext cx="6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Further Work - Turbine</a:t>
            </a:r>
            <a:endParaRPr/>
          </a:p>
        </p:txBody>
      </p:sp>
      <p:sp>
        <p:nvSpPr>
          <p:cNvPr id="416" name="Google Shape;416;p42"/>
          <p:cNvSpPr txBox="1">
            <a:spLocks noGrp="1"/>
          </p:cNvSpPr>
          <p:nvPr>
            <p:ph type="body" idx="1"/>
          </p:nvPr>
        </p:nvSpPr>
        <p:spPr>
          <a:xfrm>
            <a:off x="311700" y="1333450"/>
            <a:ext cx="3984900" cy="29610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600" b="1">
                <a:solidFill>
                  <a:schemeClr val="dk1"/>
                </a:solidFill>
                <a:latin typeface="Helvetica Neue"/>
                <a:ea typeface="Helvetica Neue"/>
                <a:cs typeface="Helvetica Neue"/>
                <a:sym typeface="Helvetica Neue"/>
              </a:rPr>
              <a:t>Optimized Blade Design</a:t>
            </a:r>
            <a:endParaRPr sz="16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Thinner blades created to reduce flow separation from previous design</a:t>
            </a:r>
            <a:endParaRPr sz="1400">
              <a:solidFill>
                <a:schemeClr val="dk1"/>
              </a:solidFill>
              <a:latin typeface="Helvetica Neue"/>
              <a:ea typeface="Helvetica Neue"/>
              <a:cs typeface="Helvetica Neue"/>
              <a:sym typeface="Helvetica Neue"/>
            </a:endParaRPr>
          </a:p>
        </p:txBody>
      </p:sp>
      <p:pic>
        <p:nvPicPr>
          <p:cNvPr id="417" name="Google Shape;417;p42"/>
          <p:cNvPicPr preferRelativeResize="0"/>
          <p:nvPr/>
        </p:nvPicPr>
        <p:blipFill>
          <a:blip r:embed="rId3">
            <a:alphaModFix/>
          </a:blip>
          <a:stretch>
            <a:fillRect/>
          </a:stretch>
        </p:blipFill>
        <p:spPr>
          <a:xfrm>
            <a:off x="216555" y="2666800"/>
            <a:ext cx="3991194" cy="2319500"/>
          </a:xfrm>
          <a:prstGeom prst="rect">
            <a:avLst/>
          </a:prstGeom>
          <a:noFill/>
          <a:ln>
            <a:noFill/>
          </a:ln>
        </p:spPr>
      </p:pic>
      <p:cxnSp>
        <p:nvCxnSpPr>
          <p:cNvPr id="418" name="Google Shape;418;p42"/>
          <p:cNvCxnSpPr/>
          <p:nvPr/>
        </p:nvCxnSpPr>
        <p:spPr>
          <a:xfrm rot="10800000" flipH="1">
            <a:off x="4222850" y="3946625"/>
            <a:ext cx="639300" cy="7200"/>
          </a:xfrm>
          <a:prstGeom prst="straightConnector1">
            <a:avLst/>
          </a:prstGeom>
          <a:noFill/>
          <a:ln w="9525" cap="flat" cmpd="sng">
            <a:solidFill>
              <a:schemeClr val="dk2"/>
            </a:solidFill>
            <a:prstDash val="solid"/>
            <a:round/>
            <a:headEnd type="none" w="med" len="med"/>
            <a:tailEnd type="triangle" w="med" len="med"/>
          </a:ln>
        </p:spPr>
      </p:cxnSp>
      <p:pic>
        <p:nvPicPr>
          <p:cNvPr id="419" name="Google Shape;419;p42" title="unnamed (1).png"/>
          <p:cNvPicPr preferRelativeResize="0"/>
          <p:nvPr/>
        </p:nvPicPr>
        <p:blipFill rotWithShape="1">
          <a:blip r:embed="rId4">
            <a:alphaModFix/>
          </a:blip>
          <a:srcRect t="4130" b="-4130"/>
          <a:stretch/>
        </p:blipFill>
        <p:spPr>
          <a:xfrm>
            <a:off x="4877250" y="2666806"/>
            <a:ext cx="4183500" cy="2319494"/>
          </a:xfrm>
          <a:prstGeom prst="rect">
            <a:avLst/>
          </a:prstGeom>
          <a:noFill/>
          <a:ln>
            <a:noFill/>
          </a:ln>
        </p:spPr>
      </p:pic>
      <p:sp>
        <p:nvSpPr>
          <p:cNvPr id="420" name="Google Shape;420;p42"/>
          <p:cNvSpPr txBox="1">
            <a:spLocks noGrp="1"/>
          </p:cNvSpPr>
          <p:nvPr>
            <p:ph type="body" idx="1"/>
          </p:nvPr>
        </p:nvSpPr>
        <p:spPr>
          <a:xfrm>
            <a:off x="4450175" y="1333450"/>
            <a:ext cx="4183500" cy="1462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600" b="1">
                <a:solidFill>
                  <a:schemeClr val="dk1"/>
                </a:solidFill>
                <a:latin typeface="Helvetica Neue"/>
                <a:ea typeface="Helvetica Neue"/>
                <a:cs typeface="Helvetica Neue"/>
                <a:sym typeface="Helvetica Neue"/>
              </a:rPr>
              <a:t>Further Work</a:t>
            </a:r>
            <a:endParaRPr sz="16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Modifying blade shapes for improved efficiency</a:t>
            </a:r>
            <a:endParaRPr sz="1600" b="1">
              <a:solidFill>
                <a:schemeClr val="dk1"/>
              </a:solidFill>
              <a:latin typeface="Helvetica Neue"/>
              <a:ea typeface="Helvetica Neue"/>
              <a:cs typeface="Helvetica Neue"/>
              <a:sym typeface="Helvetica Neue"/>
            </a:endParaRPr>
          </a:p>
          <a:p>
            <a:pPr marL="457200" lvl="0" indent="-292100" algn="l" rtl="0">
              <a:lnSpc>
                <a:spcPct val="90000"/>
              </a:lnSpc>
              <a:spcBef>
                <a:spcPts val="0"/>
              </a:spcBef>
              <a:spcAft>
                <a:spcPts val="0"/>
              </a:spcAft>
              <a:buClr>
                <a:srgbClr val="FF0000"/>
              </a:buClr>
              <a:buSzPts val="1000"/>
              <a:buFont typeface="Helvetica Neue"/>
              <a:buChar char="❏"/>
            </a:pPr>
            <a:r>
              <a:rPr lang="en" sz="1400">
                <a:solidFill>
                  <a:schemeClr val="dk1"/>
                </a:solidFill>
                <a:latin typeface="Helvetica Neue"/>
                <a:ea typeface="Helvetica Neue"/>
                <a:cs typeface="Helvetica Neue"/>
                <a:sym typeface="Helvetica Neue"/>
              </a:rPr>
              <a:t>Changing blade count &amp; RPM to characterize performances changes and off-design operation</a:t>
            </a:r>
            <a:endParaRPr sz="1400">
              <a:solidFill>
                <a:schemeClr val="dk1"/>
              </a:solidFill>
              <a:latin typeface="Helvetica Neue"/>
              <a:ea typeface="Helvetica Neue"/>
              <a:cs typeface="Helvetica Neue"/>
              <a:sym typeface="Helvetica Neue"/>
            </a:endParaRPr>
          </a:p>
        </p:txBody>
      </p:sp>
      <p:sp>
        <p:nvSpPr>
          <p:cNvPr id="2" name="Google Shape;110;p18">
            <a:extLst>
              <a:ext uri="{FF2B5EF4-FFF2-40B4-BE49-F238E27FC236}">
                <a16:creationId xmlns:a16="http://schemas.microsoft.com/office/drawing/2014/main" id="{B41B1D00-911C-D64A-3E87-1A9C3DF178A5}"/>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3"/>
          <p:cNvSpPr txBox="1"/>
          <p:nvPr/>
        </p:nvSpPr>
        <p:spPr>
          <a:xfrm>
            <a:off x="144680" y="450295"/>
            <a:ext cx="4754400" cy="6279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4400"/>
              <a:buFont typeface="Arial"/>
              <a:buNone/>
            </a:pPr>
            <a:r>
              <a:rPr lang="en" sz="3100">
                <a:solidFill>
                  <a:schemeClr val="dk1"/>
                </a:solidFill>
                <a:latin typeface="Helvetica Neue"/>
                <a:ea typeface="Helvetica Neue"/>
                <a:cs typeface="Helvetica Neue"/>
                <a:sym typeface="Helvetica Neue"/>
              </a:rPr>
              <a:t>A Special Thanks to…</a:t>
            </a:r>
            <a:endParaRPr sz="100" i="0" u="none" strike="noStrike" cap="none">
              <a:solidFill>
                <a:srgbClr val="000000"/>
              </a:solidFill>
              <a:latin typeface="Helvetica Neue"/>
              <a:ea typeface="Helvetica Neue"/>
              <a:cs typeface="Helvetica Neue"/>
              <a:sym typeface="Helvetica Neue"/>
            </a:endParaRPr>
          </a:p>
        </p:txBody>
      </p:sp>
      <p:sp>
        <p:nvSpPr>
          <p:cNvPr id="426" name="Google Shape;426;p43"/>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427" name="Google Shape;427;p43" descr="A logo with a wolf head and airplanes in the background&#10;&#10;Description automatically generated"/>
          <p:cNvPicPr preferRelativeResize="0"/>
          <p:nvPr/>
        </p:nvPicPr>
        <p:blipFill>
          <a:blip r:embed="rId3">
            <a:alphaModFix/>
          </a:blip>
          <a:stretch>
            <a:fillRect/>
          </a:stretch>
        </p:blipFill>
        <p:spPr>
          <a:xfrm>
            <a:off x="5880698" y="700388"/>
            <a:ext cx="1594948" cy="1495700"/>
          </a:xfrm>
          <a:prstGeom prst="rect">
            <a:avLst/>
          </a:prstGeom>
          <a:noFill/>
          <a:ln>
            <a:noFill/>
          </a:ln>
        </p:spPr>
      </p:pic>
      <p:grpSp>
        <p:nvGrpSpPr>
          <p:cNvPr id="428" name="Google Shape;428;p43"/>
          <p:cNvGrpSpPr/>
          <p:nvPr/>
        </p:nvGrpSpPr>
        <p:grpSpPr>
          <a:xfrm>
            <a:off x="-3173600" y="2726775"/>
            <a:ext cx="1980300" cy="836400"/>
            <a:chOff x="250600" y="2681475"/>
            <a:chExt cx="1980300" cy="836400"/>
          </a:xfrm>
        </p:grpSpPr>
        <p:sp>
          <p:nvSpPr>
            <p:cNvPr id="429" name="Google Shape;429;p43"/>
            <p:cNvSpPr/>
            <p:nvPr/>
          </p:nvSpPr>
          <p:spPr>
            <a:xfrm>
              <a:off x="250600" y="2681475"/>
              <a:ext cx="1980300" cy="836400"/>
            </a:xfrm>
            <a:prstGeom prst="rect">
              <a:avLst/>
            </a:prstGeom>
            <a:solidFill>
              <a:srgbClr val="1A23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p:txBody>
        </p:sp>
        <p:pic>
          <p:nvPicPr>
            <p:cNvPr id="430" name="Google Shape;430;p43"/>
            <p:cNvPicPr preferRelativeResize="0"/>
            <p:nvPr/>
          </p:nvPicPr>
          <p:blipFill>
            <a:blip r:embed="rId4">
              <a:alphaModFix/>
            </a:blip>
            <a:stretch>
              <a:fillRect/>
            </a:stretch>
          </p:blipFill>
          <p:spPr>
            <a:xfrm>
              <a:off x="381012" y="2729271"/>
              <a:ext cx="1799075" cy="740804"/>
            </a:xfrm>
            <a:prstGeom prst="rect">
              <a:avLst/>
            </a:prstGeom>
            <a:noFill/>
            <a:ln>
              <a:noFill/>
            </a:ln>
          </p:spPr>
        </p:pic>
      </p:grpSp>
      <p:pic>
        <p:nvPicPr>
          <p:cNvPr id="431" name="Google Shape;431;p43"/>
          <p:cNvPicPr preferRelativeResize="0"/>
          <p:nvPr/>
        </p:nvPicPr>
        <p:blipFill>
          <a:blip r:embed="rId5">
            <a:alphaModFix/>
          </a:blip>
          <a:stretch>
            <a:fillRect/>
          </a:stretch>
        </p:blipFill>
        <p:spPr>
          <a:xfrm>
            <a:off x="2975450" y="3695249"/>
            <a:ext cx="3072476" cy="781625"/>
          </a:xfrm>
          <a:prstGeom prst="rect">
            <a:avLst/>
          </a:prstGeom>
          <a:noFill/>
          <a:ln>
            <a:noFill/>
          </a:ln>
        </p:spPr>
      </p:pic>
      <p:pic>
        <p:nvPicPr>
          <p:cNvPr id="432" name="Google Shape;432;p43"/>
          <p:cNvPicPr preferRelativeResize="0"/>
          <p:nvPr/>
        </p:nvPicPr>
        <p:blipFill>
          <a:blip r:embed="rId6">
            <a:alphaModFix/>
          </a:blip>
          <a:stretch>
            <a:fillRect/>
          </a:stretch>
        </p:blipFill>
        <p:spPr>
          <a:xfrm>
            <a:off x="522084" y="1888100"/>
            <a:ext cx="2229410" cy="2229410"/>
          </a:xfrm>
          <a:prstGeom prst="rect">
            <a:avLst/>
          </a:prstGeom>
          <a:noFill/>
          <a:ln>
            <a:noFill/>
          </a:ln>
        </p:spPr>
      </p:pic>
      <p:grpSp>
        <p:nvGrpSpPr>
          <p:cNvPr id="433" name="Google Shape;433;p43"/>
          <p:cNvGrpSpPr/>
          <p:nvPr/>
        </p:nvGrpSpPr>
        <p:grpSpPr>
          <a:xfrm>
            <a:off x="991048" y="1263460"/>
            <a:ext cx="3846113" cy="720230"/>
            <a:chOff x="62675" y="-361687"/>
            <a:chExt cx="4173300" cy="781500"/>
          </a:xfrm>
        </p:grpSpPr>
        <p:sp>
          <p:nvSpPr>
            <p:cNvPr id="434" name="Google Shape;434;p43"/>
            <p:cNvSpPr/>
            <p:nvPr/>
          </p:nvSpPr>
          <p:spPr>
            <a:xfrm>
              <a:off x="62675" y="-361687"/>
              <a:ext cx="4173300" cy="7815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p:txBody>
        </p:sp>
        <p:pic>
          <p:nvPicPr>
            <p:cNvPr id="435" name="Google Shape;435;p43"/>
            <p:cNvPicPr preferRelativeResize="0"/>
            <p:nvPr/>
          </p:nvPicPr>
          <p:blipFill>
            <a:blip r:embed="rId7">
              <a:alphaModFix/>
            </a:blip>
            <a:stretch>
              <a:fillRect/>
            </a:stretch>
          </p:blipFill>
          <p:spPr>
            <a:xfrm>
              <a:off x="251950" y="-254588"/>
              <a:ext cx="3792329" cy="530926"/>
            </a:xfrm>
            <a:prstGeom prst="rect">
              <a:avLst/>
            </a:prstGeom>
            <a:noFill/>
            <a:ln>
              <a:noFill/>
            </a:ln>
          </p:spPr>
        </p:pic>
      </p:grpSp>
      <p:pic>
        <p:nvPicPr>
          <p:cNvPr id="436" name="Google Shape;436;p43"/>
          <p:cNvPicPr preferRelativeResize="0"/>
          <p:nvPr/>
        </p:nvPicPr>
        <p:blipFill>
          <a:blip r:embed="rId8">
            <a:alphaModFix/>
          </a:blip>
          <a:stretch>
            <a:fillRect/>
          </a:stretch>
        </p:blipFill>
        <p:spPr>
          <a:xfrm>
            <a:off x="5110625" y="2310387"/>
            <a:ext cx="3313025" cy="1384875"/>
          </a:xfrm>
          <a:prstGeom prst="rect">
            <a:avLst/>
          </a:prstGeom>
          <a:noFill/>
          <a:ln>
            <a:noFill/>
          </a:ln>
        </p:spPr>
      </p:pic>
      <p:pic>
        <p:nvPicPr>
          <p:cNvPr id="437" name="Google Shape;437;p43"/>
          <p:cNvPicPr preferRelativeResize="0"/>
          <p:nvPr/>
        </p:nvPicPr>
        <p:blipFill>
          <a:blip r:embed="rId9">
            <a:alphaModFix/>
          </a:blip>
          <a:stretch>
            <a:fillRect/>
          </a:stretch>
        </p:blipFill>
        <p:spPr>
          <a:xfrm>
            <a:off x="-3896727" y="1983700"/>
            <a:ext cx="3072475" cy="4294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3</a:t>
            </a:fld>
            <a:endParaRPr sz="1000">
              <a:solidFill>
                <a:schemeClr val="dk2"/>
              </a:solidFill>
            </a:endParaRPr>
          </a:p>
        </p:txBody>
      </p:sp>
      <p:sp>
        <p:nvSpPr>
          <p:cNvPr id="95" name="Google Shape;95;p17"/>
          <p:cNvSpPr txBox="1"/>
          <p:nvPr/>
        </p:nvSpPr>
        <p:spPr>
          <a:xfrm>
            <a:off x="221900" y="724575"/>
            <a:ext cx="87294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latin typeface="Times New Roman"/>
                <a:ea typeface="Times New Roman"/>
                <a:cs typeface="Times New Roman"/>
                <a:sym typeface="Times New Roman"/>
              </a:rPr>
              <a:t>Turbofans utilize a deflagration process similar to gasoline engines. RDEs use detonation combustion, using shock waves for higher efficiency:</a:t>
            </a: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000">
              <a:solidFill>
                <a:schemeClr val="dk1"/>
              </a:solidFill>
              <a:latin typeface="Times New Roman"/>
              <a:ea typeface="Times New Roman"/>
              <a:cs typeface="Times New Roman"/>
              <a:sym typeface="Times New Roman"/>
            </a:endParaRPr>
          </a:p>
        </p:txBody>
      </p:sp>
      <p:sp>
        <p:nvSpPr>
          <p:cNvPr id="96" name="Google Shape;96;p17"/>
          <p:cNvSpPr txBox="1"/>
          <p:nvPr/>
        </p:nvSpPr>
        <p:spPr>
          <a:xfrm>
            <a:off x="221900" y="1536975"/>
            <a:ext cx="4362600" cy="123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1"/>
                </a:solidFill>
                <a:latin typeface="Times New Roman"/>
                <a:ea typeface="Times New Roman"/>
                <a:cs typeface="Times New Roman"/>
                <a:sym typeface="Times New Roman"/>
              </a:rPr>
              <a:t>Turbofans</a:t>
            </a:r>
            <a:r>
              <a:rPr lang="e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marL="0" lvl="0" indent="0" algn="l" rtl="0">
              <a:spcBef>
                <a:spcPts val="1000"/>
              </a:spcBef>
              <a:spcAft>
                <a:spcPts val="0"/>
              </a:spcAft>
              <a:buNone/>
            </a:pPr>
            <a:r>
              <a:rPr lang="en" sz="2000">
                <a:solidFill>
                  <a:schemeClr val="dk1"/>
                </a:solidFill>
                <a:latin typeface="Times New Roman"/>
                <a:ea typeface="Times New Roman"/>
                <a:cs typeface="Times New Roman"/>
                <a:sym typeface="Times New Roman"/>
              </a:rPr>
              <a:t>Subsonic combustion, steady operation, lower peak efficiency.</a:t>
            </a:r>
            <a:endParaRPr/>
          </a:p>
        </p:txBody>
      </p:sp>
      <p:sp>
        <p:nvSpPr>
          <p:cNvPr id="97" name="Google Shape;97;p17"/>
          <p:cNvSpPr txBox="1"/>
          <p:nvPr/>
        </p:nvSpPr>
        <p:spPr>
          <a:xfrm>
            <a:off x="4584500" y="1536975"/>
            <a:ext cx="4362600" cy="154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1"/>
                </a:solidFill>
                <a:latin typeface="Times New Roman"/>
                <a:ea typeface="Times New Roman"/>
                <a:cs typeface="Times New Roman"/>
                <a:sym typeface="Times New Roman"/>
              </a:rPr>
              <a:t>RDEs</a:t>
            </a:r>
            <a:r>
              <a:rPr lang="e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marL="0" lvl="0" indent="0" algn="l" rtl="0">
              <a:spcBef>
                <a:spcPts val="1000"/>
              </a:spcBef>
              <a:spcAft>
                <a:spcPts val="0"/>
              </a:spcAft>
              <a:buNone/>
            </a:pPr>
            <a:r>
              <a:rPr lang="en" sz="2000">
                <a:solidFill>
                  <a:schemeClr val="dk1"/>
                </a:solidFill>
                <a:latin typeface="Times New Roman"/>
                <a:ea typeface="Times New Roman"/>
                <a:cs typeface="Times New Roman"/>
                <a:sym typeface="Times New Roman"/>
              </a:rPr>
              <a:t>Supersonic detonation, rapid pressure rise, and higher thermodynamic efficiency.</a:t>
            </a:r>
            <a:endParaRPr/>
          </a:p>
        </p:txBody>
      </p:sp>
      <p:pic>
        <p:nvPicPr>
          <p:cNvPr id="98" name="Google Shape;98;p17"/>
          <p:cNvPicPr preferRelativeResize="0"/>
          <p:nvPr/>
        </p:nvPicPr>
        <p:blipFill>
          <a:blip r:embed="rId3">
            <a:alphaModFix/>
          </a:blip>
          <a:stretch>
            <a:fillRect/>
          </a:stretch>
        </p:blipFill>
        <p:spPr>
          <a:xfrm>
            <a:off x="5971092" y="2773563"/>
            <a:ext cx="1589419" cy="2136338"/>
          </a:xfrm>
          <a:prstGeom prst="rect">
            <a:avLst/>
          </a:prstGeom>
          <a:noFill/>
          <a:ln>
            <a:noFill/>
          </a:ln>
        </p:spPr>
      </p:pic>
      <p:sp>
        <p:nvSpPr>
          <p:cNvPr id="99" name="Google Shape;99;p17"/>
          <p:cNvSpPr txBox="1"/>
          <p:nvPr/>
        </p:nvSpPr>
        <p:spPr>
          <a:xfrm>
            <a:off x="5971100" y="4713775"/>
            <a:ext cx="17766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Times New Roman"/>
                <a:ea typeface="Times New Roman"/>
                <a:cs typeface="Times New Roman"/>
                <a:sym typeface="Times New Roman"/>
              </a:rPr>
              <a:t>[2]</a:t>
            </a:r>
            <a:endParaRPr sz="700">
              <a:latin typeface="Times New Roman"/>
              <a:ea typeface="Times New Roman"/>
              <a:cs typeface="Times New Roman"/>
              <a:sym typeface="Times New Roman"/>
            </a:endParaRPr>
          </a:p>
        </p:txBody>
      </p:sp>
      <p:pic>
        <p:nvPicPr>
          <p:cNvPr id="100" name="Google Shape;100;p17"/>
          <p:cNvPicPr preferRelativeResize="0"/>
          <p:nvPr/>
        </p:nvPicPr>
        <p:blipFill>
          <a:blip r:embed="rId4">
            <a:alphaModFix/>
          </a:blip>
          <a:stretch>
            <a:fillRect/>
          </a:stretch>
        </p:blipFill>
        <p:spPr>
          <a:xfrm>
            <a:off x="1312000" y="2661900"/>
            <a:ext cx="1882549" cy="2359675"/>
          </a:xfrm>
          <a:prstGeom prst="rect">
            <a:avLst/>
          </a:prstGeom>
          <a:noFill/>
          <a:ln>
            <a:noFill/>
          </a:ln>
        </p:spPr>
      </p:pic>
      <p:sp>
        <p:nvSpPr>
          <p:cNvPr id="101" name="Google Shape;101;p17"/>
          <p:cNvSpPr txBox="1"/>
          <p:nvPr/>
        </p:nvSpPr>
        <p:spPr>
          <a:xfrm>
            <a:off x="1132975" y="4524475"/>
            <a:ext cx="322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latin typeface="Times New Roman"/>
                <a:ea typeface="Times New Roman"/>
                <a:cs typeface="Times New Roman"/>
                <a:sym typeface="Times New Roman"/>
              </a:rPr>
              <a:t>[1]</a:t>
            </a:r>
            <a:endParaRPr sz="700">
              <a:latin typeface="Times New Roman"/>
              <a:ea typeface="Times New Roman"/>
              <a:cs typeface="Times New Roman"/>
              <a:sym typeface="Times New Roman"/>
            </a:endParaRPr>
          </a:p>
        </p:txBody>
      </p:sp>
      <p:sp>
        <p:nvSpPr>
          <p:cNvPr id="102" name="Google Shape;102;p17"/>
          <p:cNvSpPr txBox="1">
            <a:spLocks noGrp="1"/>
          </p:cNvSpPr>
          <p:nvPr>
            <p:ph type="title"/>
          </p:nvPr>
        </p:nvSpPr>
        <p:spPr>
          <a:xfrm>
            <a:off x="236950" y="56775"/>
            <a:ext cx="73587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a:t>Overview</a:t>
            </a:r>
            <a:endParaRP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4"/>
          <p:cNvSpPr txBox="1">
            <a:spLocks noGrp="1"/>
          </p:cNvSpPr>
          <p:nvPr>
            <p:ph type="title"/>
          </p:nvPr>
        </p:nvSpPr>
        <p:spPr>
          <a:xfrm>
            <a:off x="311700" y="3427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a:t>
            </a:r>
            <a:endParaRPr/>
          </a:p>
        </p:txBody>
      </p:sp>
      <p:pic>
        <p:nvPicPr>
          <p:cNvPr id="443" name="Google Shape;443;p44"/>
          <p:cNvPicPr preferRelativeResize="0"/>
          <p:nvPr/>
        </p:nvPicPr>
        <p:blipFill rotWithShape="1">
          <a:blip r:embed="rId3">
            <a:alphaModFix/>
          </a:blip>
          <a:srcRect l="4680" t="11834" b="14840"/>
          <a:stretch/>
        </p:blipFill>
        <p:spPr>
          <a:xfrm>
            <a:off x="31875" y="1438697"/>
            <a:ext cx="9080248" cy="33654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5"/>
          <p:cNvSpPr txBox="1">
            <a:spLocks noGrp="1"/>
          </p:cNvSpPr>
          <p:nvPr>
            <p:ph type="title"/>
          </p:nvPr>
        </p:nvSpPr>
        <p:spPr>
          <a:xfrm>
            <a:off x="311700" y="400675"/>
            <a:ext cx="6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a:t>Links for Images</a:t>
            </a:r>
            <a:endParaRPr sz="2300"/>
          </a:p>
        </p:txBody>
      </p:sp>
      <p:sp>
        <p:nvSpPr>
          <p:cNvPr id="449" name="Google Shape;449;p45"/>
          <p:cNvSpPr txBox="1"/>
          <p:nvPr/>
        </p:nvSpPr>
        <p:spPr>
          <a:xfrm>
            <a:off x="222575" y="1265000"/>
            <a:ext cx="8823000" cy="227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Roboto Condensed"/>
                <a:ea typeface="Roboto Condensed"/>
                <a:cs typeface="Roboto Condensed"/>
                <a:sym typeface="Roboto Condensed"/>
              </a:rPr>
              <a:t>[1] </a:t>
            </a:r>
            <a:r>
              <a:rPr lang="en" sz="1600" u="sng">
                <a:solidFill>
                  <a:schemeClr val="hlink"/>
                </a:solidFill>
                <a:latin typeface="Roboto Condensed"/>
                <a:ea typeface="Roboto Condensed"/>
                <a:cs typeface="Roboto Condensed"/>
                <a:sym typeface="Roboto Condensed"/>
                <a:hlinkClick r:id="rId3"/>
              </a:rPr>
              <a:t>https://leehamnews.com/2016/12/02/bjorns-corner-turbofan-engine-challenges-part-5/</a:t>
            </a:r>
            <a:endParaRPr sz="1600">
              <a:solidFill>
                <a:schemeClr val="dk2"/>
              </a:solidFill>
              <a:latin typeface="Roboto Condensed"/>
              <a:ea typeface="Roboto Condensed"/>
              <a:cs typeface="Roboto Condensed"/>
              <a:sym typeface="Roboto Condensed"/>
            </a:endParaRPr>
          </a:p>
          <a:p>
            <a:pPr marL="0" lvl="0" indent="0" algn="l" rtl="0">
              <a:spcBef>
                <a:spcPts val="0"/>
              </a:spcBef>
              <a:spcAft>
                <a:spcPts val="0"/>
              </a:spcAft>
              <a:buNone/>
            </a:pPr>
            <a:r>
              <a:rPr lang="en" sz="1600">
                <a:solidFill>
                  <a:schemeClr val="dk2"/>
                </a:solidFill>
                <a:latin typeface="Roboto Condensed"/>
                <a:ea typeface="Roboto Condensed"/>
                <a:cs typeface="Roboto Condensed"/>
                <a:sym typeface="Roboto Condensed"/>
              </a:rPr>
              <a:t>[2] </a:t>
            </a:r>
            <a:r>
              <a:rPr lang="en" sz="1600" u="sng">
                <a:solidFill>
                  <a:schemeClr val="hlink"/>
                </a:solidFill>
                <a:latin typeface="Roboto Condensed"/>
                <a:ea typeface="Roboto Condensed"/>
                <a:cs typeface="Roboto Condensed"/>
                <a:sym typeface="Roboto Condensed"/>
                <a:hlinkClick r:id="rId4"/>
              </a:rPr>
              <a:t>https://arc.aiaa.org/doi/10.2514/1.B37959</a:t>
            </a:r>
            <a:r>
              <a:rPr lang="en" sz="1600">
                <a:solidFill>
                  <a:schemeClr val="dk2"/>
                </a:solidFill>
                <a:latin typeface="Roboto Condensed"/>
                <a:ea typeface="Roboto Condensed"/>
                <a:cs typeface="Roboto Condensed"/>
                <a:sym typeface="Roboto Condensed"/>
              </a:rPr>
              <a:t> </a:t>
            </a:r>
            <a:endParaRPr sz="1600">
              <a:solidFill>
                <a:schemeClr val="dk2"/>
              </a:solidFill>
              <a:latin typeface="Roboto Condensed"/>
              <a:ea typeface="Roboto Condensed"/>
              <a:cs typeface="Roboto Condensed"/>
              <a:sym typeface="Roboto Condensed"/>
            </a:endParaRPr>
          </a:p>
          <a:p>
            <a:pPr marL="0" lvl="0" indent="0" algn="l" rtl="0">
              <a:spcBef>
                <a:spcPts val="0"/>
              </a:spcBef>
              <a:spcAft>
                <a:spcPts val="0"/>
              </a:spcAft>
              <a:buNone/>
            </a:pPr>
            <a:r>
              <a:rPr lang="en" sz="1600">
                <a:solidFill>
                  <a:schemeClr val="dk2"/>
                </a:solidFill>
                <a:latin typeface="Roboto Condensed"/>
                <a:ea typeface="Roboto Condensed"/>
                <a:cs typeface="Roboto Condensed"/>
                <a:sym typeface="Roboto Condensed"/>
              </a:rPr>
              <a:t>[3] </a:t>
            </a:r>
            <a:r>
              <a:rPr lang="en" sz="1600" u="sng">
                <a:solidFill>
                  <a:schemeClr val="hlink"/>
                </a:solidFill>
                <a:latin typeface="Roboto Condensed"/>
                <a:ea typeface="Roboto Condensed"/>
                <a:cs typeface="Roboto Condensed"/>
                <a:sym typeface="Roboto Condensed"/>
                <a:hlinkClick r:id="rId5"/>
              </a:rPr>
              <a:t>https://www.amazon.com/15HP-Stroke-Cooled-Gasoline-Splitter/dp/B0CPXP21DH</a:t>
            </a:r>
            <a:r>
              <a:rPr lang="en" sz="1600">
                <a:solidFill>
                  <a:schemeClr val="dk2"/>
                </a:solidFill>
                <a:latin typeface="Roboto Condensed"/>
                <a:ea typeface="Roboto Condensed"/>
                <a:cs typeface="Roboto Condensed"/>
                <a:sym typeface="Roboto Condensed"/>
              </a:rPr>
              <a:t> </a:t>
            </a:r>
            <a:endParaRPr sz="1600">
              <a:solidFill>
                <a:schemeClr val="dk2"/>
              </a:solidFill>
              <a:latin typeface="Roboto Condensed"/>
              <a:ea typeface="Roboto Condensed"/>
              <a:cs typeface="Roboto Condensed"/>
              <a:sym typeface="Roboto Condensed"/>
            </a:endParaRPr>
          </a:p>
          <a:p>
            <a:pPr marL="0" lvl="0" indent="0" algn="l" rtl="0">
              <a:spcBef>
                <a:spcPts val="0"/>
              </a:spcBef>
              <a:spcAft>
                <a:spcPts val="0"/>
              </a:spcAft>
              <a:buNone/>
            </a:pPr>
            <a:r>
              <a:rPr lang="en" sz="1600">
                <a:solidFill>
                  <a:schemeClr val="dk2"/>
                </a:solidFill>
                <a:latin typeface="Roboto Condensed"/>
                <a:ea typeface="Roboto Condensed"/>
                <a:cs typeface="Roboto Condensed"/>
                <a:sym typeface="Roboto Condensed"/>
              </a:rPr>
              <a:t>[4] </a:t>
            </a:r>
            <a:r>
              <a:rPr lang="en" sz="1600" u="sng">
                <a:solidFill>
                  <a:schemeClr val="hlink"/>
                </a:solidFill>
                <a:latin typeface="Roboto Condensed"/>
                <a:ea typeface="Roboto Condensed"/>
                <a:cs typeface="Roboto Condensed"/>
                <a:sym typeface="Roboto Condensed"/>
                <a:hlinkClick r:id="rId6"/>
              </a:rPr>
              <a:t>https://aeroreport.de/en/good-to-know/wie-funktioniert-ein-turbofan-triebwerk-aufbau-eines-triebwerk</a:t>
            </a:r>
            <a:endParaRPr sz="1600">
              <a:solidFill>
                <a:schemeClr val="dk2"/>
              </a:solidFill>
              <a:latin typeface="Roboto Condensed"/>
              <a:ea typeface="Roboto Condensed"/>
              <a:cs typeface="Roboto Condensed"/>
              <a:sym typeface="Roboto Condensed"/>
            </a:endParaRPr>
          </a:p>
          <a:p>
            <a:pPr marL="0" lvl="0" indent="0" algn="l" rtl="0">
              <a:spcBef>
                <a:spcPts val="0"/>
              </a:spcBef>
              <a:spcAft>
                <a:spcPts val="0"/>
              </a:spcAft>
              <a:buNone/>
            </a:pPr>
            <a:r>
              <a:rPr lang="en" sz="1600">
                <a:solidFill>
                  <a:schemeClr val="dk2"/>
                </a:solidFill>
                <a:latin typeface="Roboto Condensed"/>
                <a:ea typeface="Roboto Condensed"/>
                <a:cs typeface="Roboto Condensed"/>
                <a:sym typeface="Roboto Condensed"/>
              </a:rPr>
              <a:t>[5] </a:t>
            </a:r>
            <a:r>
              <a:rPr lang="en" sz="1600" u="sng">
                <a:solidFill>
                  <a:schemeClr val="hlink"/>
                </a:solidFill>
                <a:latin typeface="Roboto Condensed"/>
                <a:ea typeface="Roboto Condensed"/>
                <a:cs typeface="Roboto Condensed"/>
                <a:sym typeface="Roboto Condensed"/>
                <a:hlinkClick r:id="rId7"/>
              </a:rPr>
              <a:t>https://www.uti.edu/blog/diesel/diesel-engines-explained</a:t>
            </a:r>
            <a:r>
              <a:rPr lang="en" sz="1600">
                <a:solidFill>
                  <a:schemeClr val="dk2"/>
                </a:solidFill>
                <a:latin typeface="Roboto Condensed"/>
                <a:ea typeface="Roboto Condensed"/>
                <a:cs typeface="Roboto Condensed"/>
                <a:sym typeface="Roboto Condensed"/>
              </a:rPr>
              <a:t> </a:t>
            </a:r>
            <a:endParaRPr sz="1600">
              <a:solidFill>
                <a:schemeClr val="dk2"/>
              </a:solidFill>
              <a:latin typeface="Roboto Condensed"/>
              <a:ea typeface="Roboto Condensed"/>
              <a:cs typeface="Roboto Condensed"/>
              <a:sym typeface="Roboto Condensed"/>
            </a:endParaRPr>
          </a:p>
          <a:p>
            <a:pPr marL="0" lvl="0" indent="0" algn="l" rtl="0">
              <a:spcBef>
                <a:spcPts val="0"/>
              </a:spcBef>
              <a:spcAft>
                <a:spcPts val="0"/>
              </a:spcAft>
              <a:buNone/>
            </a:pPr>
            <a:r>
              <a:rPr lang="en" sz="1600">
                <a:solidFill>
                  <a:schemeClr val="dk2"/>
                </a:solidFill>
                <a:latin typeface="Roboto Condensed"/>
                <a:ea typeface="Roboto Condensed"/>
                <a:cs typeface="Roboto Condensed"/>
                <a:sym typeface="Roboto Condensed"/>
              </a:rPr>
              <a:t>[6] </a:t>
            </a:r>
            <a:r>
              <a:rPr lang="en" sz="1600" u="sng">
                <a:solidFill>
                  <a:schemeClr val="hlink"/>
                </a:solidFill>
                <a:latin typeface="Roboto Condensed"/>
                <a:ea typeface="Roboto Condensed"/>
                <a:cs typeface="Roboto Condensed"/>
                <a:sym typeface="Roboto Condensed"/>
                <a:hlinkClick r:id="rId4"/>
              </a:rPr>
              <a:t>https://arc.aiaa.org/doi/10.2514/1.B37959</a:t>
            </a:r>
            <a:r>
              <a:rPr lang="en" sz="1600">
                <a:solidFill>
                  <a:schemeClr val="dk2"/>
                </a:solidFill>
                <a:latin typeface="Roboto Condensed"/>
                <a:ea typeface="Roboto Condensed"/>
                <a:cs typeface="Roboto Condensed"/>
                <a:sym typeface="Roboto Condensed"/>
              </a:rPr>
              <a:t>  </a:t>
            </a:r>
            <a:endParaRPr sz="1600">
              <a:solidFill>
                <a:schemeClr val="dk2"/>
              </a:solidFill>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8"/>
          <p:cNvPicPr preferRelativeResize="0"/>
          <p:nvPr/>
        </p:nvPicPr>
        <p:blipFill>
          <a:blip r:embed="rId3">
            <a:alphaModFix/>
          </a:blip>
          <a:stretch>
            <a:fillRect/>
          </a:stretch>
        </p:blipFill>
        <p:spPr>
          <a:xfrm>
            <a:off x="4594075" y="1284863"/>
            <a:ext cx="3548544" cy="1996049"/>
          </a:xfrm>
          <a:prstGeom prst="rect">
            <a:avLst/>
          </a:prstGeom>
          <a:noFill/>
          <a:ln>
            <a:noFill/>
          </a:ln>
        </p:spPr>
      </p:pic>
      <p:sp>
        <p:nvSpPr>
          <p:cNvPr id="109" name="Google Shape;109;p18"/>
          <p:cNvSpPr txBox="1">
            <a:spLocks noGrp="1"/>
          </p:cNvSpPr>
          <p:nvPr>
            <p:ph type="title"/>
          </p:nvPr>
        </p:nvSpPr>
        <p:spPr>
          <a:xfrm>
            <a:off x="311700" y="4430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Comparisons - Types of Engines</a:t>
            </a:r>
            <a:endParaRPr/>
          </a:p>
        </p:txBody>
      </p:sp>
      <p:sp>
        <p:nvSpPr>
          <p:cNvPr id="110" name="Google Shape;11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11" name="Google Shape;111;p18"/>
          <p:cNvPicPr preferRelativeResize="0"/>
          <p:nvPr/>
        </p:nvPicPr>
        <p:blipFill>
          <a:blip r:embed="rId4">
            <a:alphaModFix/>
          </a:blip>
          <a:stretch>
            <a:fillRect/>
          </a:stretch>
        </p:blipFill>
        <p:spPr>
          <a:xfrm>
            <a:off x="1353897" y="3122625"/>
            <a:ext cx="1676250" cy="1528775"/>
          </a:xfrm>
          <a:prstGeom prst="rect">
            <a:avLst/>
          </a:prstGeom>
          <a:noFill/>
          <a:ln>
            <a:noFill/>
          </a:ln>
        </p:spPr>
      </p:pic>
      <p:pic>
        <p:nvPicPr>
          <p:cNvPr id="112" name="Google Shape;112;p18"/>
          <p:cNvPicPr preferRelativeResize="0"/>
          <p:nvPr/>
        </p:nvPicPr>
        <p:blipFill>
          <a:blip r:embed="rId5">
            <a:alphaModFix/>
          </a:blip>
          <a:stretch>
            <a:fillRect/>
          </a:stretch>
        </p:blipFill>
        <p:spPr>
          <a:xfrm>
            <a:off x="5048998" y="3441851"/>
            <a:ext cx="2812350" cy="1337683"/>
          </a:xfrm>
          <a:prstGeom prst="rect">
            <a:avLst/>
          </a:prstGeom>
          <a:noFill/>
          <a:ln w="28575" cap="flat" cmpd="sng">
            <a:solidFill>
              <a:srgbClr val="FF0000"/>
            </a:solidFill>
            <a:prstDash val="solid"/>
            <a:round/>
            <a:headEnd type="none" w="sm" len="sm"/>
            <a:tailEnd type="none" w="sm" len="sm"/>
          </a:ln>
        </p:spPr>
      </p:pic>
      <p:pic>
        <p:nvPicPr>
          <p:cNvPr id="113" name="Google Shape;113;p18"/>
          <p:cNvPicPr preferRelativeResize="0"/>
          <p:nvPr/>
        </p:nvPicPr>
        <p:blipFill>
          <a:blip r:embed="rId6">
            <a:alphaModFix/>
          </a:blip>
          <a:stretch>
            <a:fillRect/>
          </a:stretch>
        </p:blipFill>
        <p:spPr>
          <a:xfrm>
            <a:off x="1330500" y="1502088"/>
            <a:ext cx="1475607" cy="1302300"/>
          </a:xfrm>
          <a:prstGeom prst="rect">
            <a:avLst/>
          </a:prstGeom>
          <a:noFill/>
          <a:ln>
            <a:noFill/>
          </a:ln>
        </p:spPr>
      </p:pic>
      <p:sp>
        <p:nvSpPr>
          <p:cNvPr id="114" name="Google Shape;114;p18"/>
          <p:cNvSpPr txBox="1"/>
          <p:nvPr/>
        </p:nvSpPr>
        <p:spPr>
          <a:xfrm>
            <a:off x="6457950" y="2440150"/>
            <a:ext cx="1096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latin typeface="Times New Roman"/>
                <a:ea typeface="Times New Roman"/>
                <a:cs typeface="Times New Roman"/>
                <a:sym typeface="Times New Roman"/>
              </a:rPr>
              <a:t>[4]</a:t>
            </a:r>
            <a:endParaRPr sz="1300"/>
          </a:p>
        </p:txBody>
      </p:sp>
      <p:sp>
        <p:nvSpPr>
          <p:cNvPr id="115" name="Google Shape;115;p18"/>
          <p:cNvSpPr txBox="1"/>
          <p:nvPr/>
        </p:nvSpPr>
        <p:spPr>
          <a:xfrm>
            <a:off x="7821225" y="4555450"/>
            <a:ext cx="1096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Times New Roman"/>
                <a:ea typeface="Times New Roman"/>
                <a:cs typeface="Times New Roman"/>
                <a:sym typeface="Times New Roman"/>
              </a:rPr>
              <a:t>[6]</a:t>
            </a:r>
            <a:endParaRPr sz="700">
              <a:latin typeface="Times New Roman"/>
              <a:ea typeface="Times New Roman"/>
              <a:cs typeface="Times New Roman"/>
              <a:sym typeface="Times New Roman"/>
            </a:endParaRPr>
          </a:p>
        </p:txBody>
      </p:sp>
      <p:cxnSp>
        <p:nvCxnSpPr>
          <p:cNvPr id="116" name="Google Shape;116;p18"/>
          <p:cNvCxnSpPr/>
          <p:nvPr/>
        </p:nvCxnSpPr>
        <p:spPr>
          <a:xfrm>
            <a:off x="3194550" y="2003400"/>
            <a:ext cx="1570200" cy="0"/>
          </a:xfrm>
          <a:prstGeom prst="straightConnector1">
            <a:avLst/>
          </a:prstGeom>
          <a:noFill/>
          <a:ln w="9525" cap="flat" cmpd="sng">
            <a:solidFill>
              <a:schemeClr val="dk2"/>
            </a:solidFill>
            <a:prstDash val="solid"/>
            <a:round/>
            <a:headEnd type="none" w="med" len="med"/>
            <a:tailEnd type="triangle" w="med" len="med"/>
          </a:ln>
        </p:spPr>
      </p:cxnSp>
      <p:sp>
        <p:nvSpPr>
          <p:cNvPr id="117" name="Google Shape;117;p18"/>
          <p:cNvSpPr txBox="1"/>
          <p:nvPr/>
        </p:nvSpPr>
        <p:spPr>
          <a:xfrm>
            <a:off x="253300" y="3514425"/>
            <a:ext cx="596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Diesel</a:t>
            </a:r>
            <a:endParaRPr sz="1200">
              <a:solidFill>
                <a:schemeClr val="dk1"/>
              </a:solidFill>
              <a:latin typeface="Times New Roman"/>
              <a:ea typeface="Times New Roman"/>
              <a:cs typeface="Times New Roman"/>
              <a:sym typeface="Times New Roman"/>
            </a:endParaRPr>
          </a:p>
        </p:txBody>
      </p:sp>
      <p:sp>
        <p:nvSpPr>
          <p:cNvPr id="118" name="Google Shape;118;p18"/>
          <p:cNvSpPr txBox="1"/>
          <p:nvPr/>
        </p:nvSpPr>
        <p:spPr>
          <a:xfrm>
            <a:off x="162950" y="1968600"/>
            <a:ext cx="779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Gasoline</a:t>
            </a:r>
            <a:endParaRPr sz="1200">
              <a:solidFill>
                <a:schemeClr val="dk1"/>
              </a:solidFill>
              <a:latin typeface="Times New Roman"/>
              <a:ea typeface="Times New Roman"/>
              <a:cs typeface="Times New Roman"/>
              <a:sym typeface="Times New Roman"/>
            </a:endParaRPr>
          </a:p>
        </p:txBody>
      </p:sp>
      <p:cxnSp>
        <p:nvCxnSpPr>
          <p:cNvPr id="119" name="Google Shape;119;p18"/>
          <p:cNvCxnSpPr/>
          <p:nvPr/>
        </p:nvCxnSpPr>
        <p:spPr>
          <a:xfrm>
            <a:off x="3194550" y="3984600"/>
            <a:ext cx="1570200" cy="0"/>
          </a:xfrm>
          <a:prstGeom prst="straightConnector1">
            <a:avLst/>
          </a:prstGeom>
          <a:noFill/>
          <a:ln w="9525" cap="flat" cmpd="sng">
            <a:solidFill>
              <a:schemeClr val="dk2"/>
            </a:solidFill>
            <a:prstDash val="solid"/>
            <a:round/>
            <a:headEnd type="none" w="med" len="med"/>
            <a:tailEnd type="triangle" w="med" len="med"/>
          </a:ln>
        </p:spPr>
      </p:cxnSp>
      <p:sp>
        <p:nvSpPr>
          <p:cNvPr id="120" name="Google Shape;120;p18"/>
          <p:cNvSpPr txBox="1"/>
          <p:nvPr/>
        </p:nvSpPr>
        <p:spPr>
          <a:xfrm>
            <a:off x="1437400" y="2571738"/>
            <a:ext cx="1261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latin typeface="Times New Roman"/>
                <a:ea typeface="Times New Roman"/>
                <a:cs typeface="Times New Roman"/>
                <a:sym typeface="Times New Roman"/>
              </a:rPr>
              <a:t>[3]</a:t>
            </a:r>
            <a:endParaRPr sz="800"/>
          </a:p>
        </p:txBody>
      </p:sp>
      <p:sp>
        <p:nvSpPr>
          <p:cNvPr id="121" name="Google Shape;121;p18"/>
          <p:cNvSpPr txBox="1"/>
          <p:nvPr/>
        </p:nvSpPr>
        <p:spPr>
          <a:xfrm>
            <a:off x="1268150" y="4358900"/>
            <a:ext cx="1017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latin typeface="Times New Roman"/>
                <a:ea typeface="Times New Roman"/>
                <a:cs typeface="Times New Roman"/>
                <a:sym typeface="Times New Roman"/>
              </a:rPr>
              <a:t>[5]</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9"/>
          <p:cNvPicPr preferRelativeResize="0"/>
          <p:nvPr/>
        </p:nvPicPr>
        <p:blipFill>
          <a:blip r:embed="rId3">
            <a:alphaModFix/>
          </a:blip>
          <a:stretch>
            <a:fillRect/>
          </a:stretch>
        </p:blipFill>
        <p:spPr>
          <a:xfrm>
            <a:off x="452838" y="503738"/>
            <a:ext cx="8238322" cy="4136029"/>
          </a:xfrm>
          <a:prstGeom prst="rect">
            <a:avLst/>
          </a:prstGeom>
          <a:noFill/>
          <a:ln>
            <a:noFill/>
          </a:ln>
        </p:spPr>
      </p:pic>
      <p:sp>
        <p:nvSpPr>
          <p:cNvPr id="2" name="Google Shape;110;p18">
            <a:extLst>
              <a:ext uri="{FF2B5EF4-FFF2-40B4-BE49-F238E27FC236}">
                <a16:creationId xmlns:a16="http://schemas.microsoft.com/office/drawing/2014/main" id="{1799DAD5-AA2F-4E9F-17BA-4A75B5D06FAE}"/>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0"/>
          <p:cNvPicPr preferRelativeResize="0"/>
          <p:nvPr/>
        </p:nvPicPr>
        <p:blipFill rotWithShape="1">
          <a:blip r:embed="rId3">
            <a:alphaModFix/>
          </a:blip>
          <a:srcRect l="8334" t="7749" r="6797"/>
          <a:stretch/>
        </p:blipFill>
        <p:spPr>
          <a:xfrm>
            <a:off x="1085363" y="701575"/>
            <a:ext cx="6668474" cy="4335976"/>
          </a:xfrm>
          <a:prstGeom prst="rect">
            <a:avLst/>
          </a:prstGeom>
          <a:noFill/>
          <a:ln>
            <a:noFill/>
          </a:ln>
        </p:spPr>
      </p:pic>
      <p:sp>
        <p:nvSpPr>
          <p:cNvPr id="2" name="Google Shape;110;p18">
            <a:extLst>
              <a:ext uri="{FF2B5EF4-FFF2-40B4-BE49-F238E27FC236}">
                <a16:creationId xmlns:a16="http://schemas.microsoft.com/office/drawing/2014/main" id="{B649DB4D-ED6D-41FC-CAE3-E77175CCEC67}"/>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1"/>
          <p:cNvPicPr preferRelativeResize="0"/>
          <p:nvPr/>
        </p:nvPicPr>
        <p:blipFill rotWithShape="1">
          <a:blip r:embed="rId3">
            <a:alphaModFix/>
          </a:blip>
          <a:srcRect l="4680" t="11834" b="14840"/>
          <a:stretch/>
        </p:blipFill>
        <p:spPr>
          <a:xfrm>
            <a:off x="63750" y="900819"/>
            <a:ext cx="9016500" cy="3341856"/>
          </a:xfrm>
          <a:prstGeom prst="rect">
            <a:avLst/>
          </a:prstGeom>
          <a:noFill/>
          <a:ln>
            <a:noFill/>
          </a:ln>
        </p:spPr>
      </p:pic>
      <p:sp>
        <p:nvSpPr>
          <p:cNvPr id="137" name="Google Shape;137;p21"/>
          <p:cNvSpPr/>
          <p:nvPr/>
        </p:nvSpPr>
        <p:spPr>
          <a:xfrm>
            <a:off x="347875" y="701025"/>
            <a:ext cx="1105500" cy="40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Prestator Sensor Shroud</a:t>
            </a:r>
            <a:endParaRPr sz="1100" b="1">
              <a:latin typeface="Roboto Condensed"/>
              <a:ea typeface="Roboto Condensed"/>
              <a:cs typeface="Roboto Condensed"/>
              <a:sym typeface="Roboto Condensed"/>
            </a:endParaRPr>
          </a:p>
        </p:txBody>
      </p:sp>
      <p:cxnSp>
        <p:nvCxnSpPr>
          <p:cNvPr id="138" name="Google Shape;138;p21"/>
          <p:cNvCxnSpPr>
            <a:stCxn id="137" idx="2"/>
          </p:cNvCxnSpPr>
          <p:nvPr/>
        </p:nvCxnSpPr>
        <p:spPr>
          <a:xfrm>
            <a:off x="900625" y="1101525"/>
            <a:ext cx="941400" cy="905100"/>
          </a:xfrm>
          <a:prstGeom prst="straightConnector1">
            <a:avLst/>
          </a:prstGeom>
          <a:noFill/>
          <a:ln w="19050" cap="flat" cmpd="sng">
            <a:solidFill>
              <a:srgbClr val="FF0000"/>
            </a:solidFill>
            <a:prstDash val="solid"/>
            <a:round/>
            <a:headEnd type="none" w="med" len="med"/>
            <a:tailEnd type="triangle" w="med" len="med"/>
          </a:ln>
        </p:spPr>
      </p:cxnSp>
      <p:sp>
        <p:nvSpPr>
          <p:cNvPr id="139" name="Google Shape;139;p21"/>
          <p:cNvSpPr/>
          <p:nvPr/>
        </p:nvSpPr>
        <p:spPr>
          <a:xfrm>
            <a:off x="1854300" y="599425"/>
            <a:ext cx="564900" cy="2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Stator</a:t>
            </a:r>
            <a:endParaRPr sz="1100" b="1">
              <a:latin typeface="Roboto Condensed"/>
              <a:ea typeface="Roboto Condensed"/>
              <a:cs typeface="Roboto Condensed"/>
              <a:sym typeface="Roboto Condensed"/>
            </a:endParaRPr>
          </a:p>
        </p:txBody>
      </p:sp>
      <p:cxnSp>
        <p:nvCxnSpPr>
          <p:cNvPr id="140" name="Google Shape;140;p21"/>
          <p:cNvCxnSpPr>
            <a:stCxn id="139" idx="2"/>
          </p:cNvCxnSpPr>
          <p:nvPr/>
        </p:nvCxnSpPr>
        <p:spPr>
          <a:xfrm>
            <a:off x="2136750" y="866725"/>
            <a:ext cx="273300" cy="1296900"/>
          </a:xfrm>
          <a:prstGeom prst="straightConnector1">
            <a:avLst/>
          </a:prstGeom>
          <a:noFill/>
          <a:ln w="19050" cap="flat" cmpd="sng">
            <a:solidFill>
              <a:srgbClr val="FF0000"/>
            </a:solidFill>
            <a:prstDash val="solid"/>
            <a:round/>
            <a:headEnd type="none" w="med" len="med"/>
            <a:tailEnd type="triangle" w="med" len="med"/>
          </a:ln>
        </p:spPr>
      </p:cxnSp>
      <p:sp>
        <p:nvSpPr>
          <p:cNvPr id="141" name="Google Shape;141;p21"/>
          <p:cNvSpPr/>
          <p:nvPr/>
        </p:nvSpPr>
        <p:spPr>
          <a:xfrm>
            <a:off x="1301650" y="4276775"/>
            <a:ext cx="929400" cy="40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Stator Shroud</a:t>
            </a:r>
            <a:endParaRPr sz="1100" b="1">
              <a:latin typeface="Roboto Condensed"/>
              <a:ea typeface="Roboto Condensed"/>
              <a:cs typeface="Roboto Condensed"/>
              <a:sym typeface="Roboto Condensed"/>
            </a:endParaRPr>
          </a:p>
        </p:txBody>
      </p:sp>
      <p:cxnSp>
        <p:nvCxnSpPr>
          <p:cNvPr id="142" name="Google Shape;142;p21"/>
          <p:cNvCxnSpPr>
            <a:stCxn id="141" idx="0"/>
          </p:cNvCxnSpPr>
          <p:nvPr/>
        </p:nvCxnSpPr>
        <p:spPr>
          <a:xfrm rot="10800000" flipH="1">
            <a:off x="1766350" y="3380375"/>
            <a:ext cx="631200" cy="896400"/>
          </a:xfrm>
          <a:prstGeom prst="straightConnector1">
            <a:avLst/>
          </a:prstGeom>
          <a:noFill/>
          <a:ln w="19050" cap="flat" cmpd="sng">
            <a:solidFill>
              <a:srgbClr val="FF0000"/>
            </a:solidFill>
            <a:prstDash val="solid"/>
            <a:round/>
            <a:headEnd type="none" w="med" len="med"/>
            <a:tailEnd type="triangle" w="med" len="med"/>
          </a:ln>
        </p:spPr>
      </p:cxnSp>
      <p:sp>
        <p:nvSpPr>
          <p:cNvPr id="143" name="Google Shape;143;p21"/>
          <p:cNvSpPr/>
          <p:nvPr/>
        </p:nvSpPr>
        <p:spPr>
          <a:xfrm>
            <a:off x="2546025" y="362325"/>
            <a:ext cx="1194000" cy="40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Turbine Shroud</a:t>
            </a:r>
            <a:endParaRPr sz="1100" b="1">
              <a:latin typeface="Roboto Condensed"/>
              <a:ea typeface="Roboto Condensed"/>
              <a:cs typeface="Roboto Condensed"/>
              <a:sym typeface="Roboto Condensed"/>
            </a:endParaRPr>
          </a:p>
        </p:txBody>
      </p:sp>
      <p:cxnSp>
        <p:nvCxnSpPr>
          <p:cNvPr id="144" name="Google Shape;144;p21"/>
          <p:cNvCxnSpPr>
            <a:stCxn id="143" idx="2"/>
          </p:cNvCxnSpPr>
          <p:nvPr/>
        </p:nvCxnSpPr>
        <p:spPr>
          <a:xfrm flipH="1">
            <a:off x="2952525" y="762825"/>
            <a:ext cx="190500" cy="1338900"/>
          </a:xfrm>
          <a:prstGeom prst="straightConnector1">
            <a:avLst/>
          </a:prstGeom>
          <a:noFill/>
          <a:ln w="19050" cap="flat" cmpd="sng">
            <a:solidFill>
              <a:srgbClr val="FF0000"/>
            </a:solidFill>
            <a:prstDash val="solid"/>
            <a:round/>
            <a:headEnd type="none" w="med" len="med"/>
            <a:tailEnd type="triangle" w="med" len="med"/>
          </a:ln>
        </p:spPr>
      </p:cxnSp>
      <p:sp>
        <p:nvSpPr>
          <p:cNvPr id="145" name="Google Shape;145;p21"/>
          <p:cNvSpPr/>
          <p:nvPr/>
        </p:nvSpPr>
        <p:spPr>
          <a:xfrm>
            <a:off x="2231050" y="4437250"/>
            <a:ext cx="929400" cy="2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Rotor</a:t>
            </a:r>
            <a:endParaRPr sz="1100" b="1">
              <a:latin typeface="Roboto Condensed"/>
              <a:ea typeface="Roboto Condensed"/>
              <a:cs typeface="Roboto Condensed"/>
              <a:sym typeface="Roboto Condensed"/>
            </a:endParaRPr>
          </a:p>
        </p:txBody>
      </p:sp>
      <p:cxnSp>
        <p:nvCxnSpPr>
          <p:cNvPr id="146" name="Google Shape;146;p21"/>
          <p:cNvCxnSpPr>
            <a:stCxn id="145" idx="0"/>
          </p:cNvCxnSpPr>
          <p:nvPr/>
        </p:nvCxnSpPr>
        <p:spPr>
          <a:xfrm rot="10800000" flipH="1">
            <a:off x="2695750" y="2810650"/>
            <a:ext cx="300" cy="1626600"/>
          </a:xfrm>
          <a:prstGeom prst="straightConnector1">
            <a:avLst/>
          </a:prstGeom>
          <a:noFill/>
          <a:ln w="19050" cap="flat" cmpd="sng">
            <a:solidFill>
              <a:srgbClr val="FF0000"/>
            </a:solidFill>
            <a:prstDash val="solid"/>
            <a:round/>
            <a:headEnd type="none" w="med" len="med"/>
            <a:tailEnd type="triangle" w="med" len="med"/>
          </a:ln>
        </p:spPr>
      </p:cxnSp>
      <p:sp>
        <p:nvSpPr>
          <p:cNvPr id="147" name="Google Shape;147;p21"/>
          <p:cNvSpPr/>
          <p:nvPr/>
        </p:nvSpPr>
        <p:spPr>
          <a:xfrm>
            <a:off x="3344400" y="4169938"/>
            <a:ext cx="929400" cy="2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Deflector</a:t>
            </a:r>
            <a:endParaRPr sz="1100" b="1">
              <a:latin typeface="Roboto Condensed"/>
              <a:ea typeface="Roboto Condensed"/>
              <a:cs typeface="Roboto Condensed"/>
              <a:sym typeface="Roboto Condensed"/>
            </a:endParaRPr>
          </a:p>
        </p:txBody>
      </p:sp>
      <p:cxnSp>
        <p:nvCxnSpPr>
          <p:cNvPr id="148" name="Google Shape;148;p21"/>
          <p:cNvCxnSpPr>
            <a:stCxn id="147" idx="0"/>
          </p:cNvCxnSpPr>
          <p:nvPr/>
        </p:nvCxnSpPr>
        <p:spPr>
          <a:xfrm rot="10800000">
            <a:off x="3284700" y="2968438"/>
            <a:ext cx="524400" cy="1201500"/>
          </a:xfrm>
          <a:prstGeom prst="straightConnector1">
            <a:avLst/>
          </a:prstGeom>
          <a:noFill/>
          <a:ln w="19050" cap="flat" cmpd="sng">
            <a:solidFill>
              <a:srgbClr val="FF0000"/>
            </a:solidFill>
            <a:prstDash val="solid"/>
            <a:round/>
            <a:headEnd type="none" w="med" len="med"/>
            <a:tailEnd type="triangle" w="med" len="med"/>
          </a:ln>
        </p:spPr>
      </p:cxnSp>
      <p:sp>
        <p:nvSpPr>
          <p:cNvPr id="149" name="Google Shape;149;p21"/>
          <p:cNvSpPr/>
          <p:nvPr/>
        </p:nvSpPr>
        <p:spPr>
          <a:xfrm>
            <a:off x="3411750" y="722280"/>
            <a:ext cx="9294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Deflector Shroud</a:t>
            </a:r>
            <a:endParaRPr sz="1100" b="1">
              <a:latin typeface="Roboto Condensed"/>
              <a:ea typeface="Roboto Condensed"/>
              <a:cs typeface="Roboto Condensed"/>
              <a:sym typeface="Roboto Condensed"/>
            </a:endParaRPr>
          </a:p>
        </p:txBody>
      </p:sp>
      <p:cxnSp>
        <p:nvCxnSpPr>
          <p:cNvPr id="150" name="Google Shape;150;p21"/>
          <p:cNvCxnSpPr>
            <a:stCxn id="149" idx="2"/>
          </p:cNvCxnSpPr>
          <p:nvPr/>
        </p:nvCxnSpPr>
        <p:spPr>
          <a:xfrm flipH="1">
            <a:off x="3741750" y="1156080"/>
            <a:ext cx="134700" cy="682200"/>
          </a:xfrm>
          <a:prstGeom prst="straightConnector1">
            <a:avLst/>
          </a:prstGeom>
          <a:noFill/>
          <a:ln w="19050" cap="flat" cmpd="sng">
            <a:solidFill>
              <a:srgbClr val="FF0000"/>
            </a:solidFill>
            <a:prstDash val="solid"/>
            <a:round/>
            <a:headEnd type="none" w="med" len="med"/>
            <a:tailEnd type="triangle" w="med" len="med"/>
          </a:ln>
        </p:spPr>
      </p:cxnSp>
      <p:sp>
        <p:nvSpPr>
          <p:cNvPr id="151" name="Google Shape;151;p21"/>
          <p:cNvSpPr/>
          <p:nvPr/>
        </p:nvSpPr>
        <p:spPr>
          <a:xfrm>
            <a:off x="4341150" y="1281813"/>
            <a:ext cx="929400" cy="30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Flanges</a:t>
            </a:r>
            <a:endParaRPr sz="1100" b="1">
              <a:latin typeface="Roboto Condensed"/>
              <a:ea typeface="Roboto Condensed"/>
              <a:cs typeface="Roboto Condensed"/>
              <a:sym typeface="Roboto Condensed"/>
            </a:endParaRPr>
          </a:p>
        </p:txBody>
      </p:sp>
      <p:cxnSp>
        <p:nvCxnSpPr>
          <p:cNvPr id="152" name="Google Shape;152;p21"/>
          <p:cNvCxnSpPr>
            <a:stCxn id="151" idx="2"/>
          </p:cNvCxnSpPr>
          <p:nvPr/>
        </p:nvCxnSpPr>
        <p:spPr>
          <a:xfrm flipH="1">
            <a:off x="3780450" y="1582713"/>
            <a:ext cx="1025400" cy="526800"/>
          </a:xfrm>
          <a:prstGeom prst="straightConnector1">
            <a:avLst/>
          </a:prstGeom>
          <a:noFill/>
          <a:ln w="19050" cap="flat" cmpd="sng">
            <a:solidFill>
              <a:srgbClr val="FF0000"/>
            </a:solidFill>
            <a:prstDash val="solid"/>
            <a:round/>
            <a:headEnd type="none" w="med" len="med"/>
            <a:tailEnd type="triangle" w="med" len="med"/>
          </a:ln>
        </p:spPr>
      </p:cxnSp>
      <p:cxnSp>
        <p:nvCxnSpPr>
          <p:cNvPr id="153" name="Google Shape;153;p21"/>
          <p:cNvCxnSpPr>
            <a:stCxn id="151" idx="2"/>
          </p:cNvCxnSpPr>
          <p:nvPr/>
        </p:nvCxnSpPr>
        <p:spPr>
          <a:xfrm>
            <a:off x="4805850" y="1582713"/>
            <a:ext cx="128700" cy="503400"/>
          </a:xfrm>
          <a:prstGeom prst="straightConnector1">
            <a:avLst/>
          </a:prstGeom>
          <a:noFill/>
          <a:ln w="19050" cap="flat" cmpd="sng">
            <a:solidFill>
              <a:srgbClr val="FF0000"/>
            </a:solidFill>
            <a:prstDash val="solid"/>
            <a:round/>
            <a:headEnd type="none" w="med" len="med"/>
            <a:tailEnd type="triangle" w="med" len="med"/>
          </a:ln>
        </p:spPr>
      </p:cxnSp>
      <p:cxnSp>
        <p:nvCxnSpPr>
          <p:cNvPr id="154" name="Google Shape;154;p21"/>
          <p:cNvCxnSpPr>
            <a:stCxn id="151" idx="2"/>
          </p:cNvCxnSpPr>
          <p:nvPr/>
        </p:nvCxnSpPr>
        <p:spPr>
          <a:xfrm>
            <a:off x="4805850" y="1582713"/>
            <a:ext cx="1050000" cy="433800"/>
          </a:xfrm>
          <a:prstGeom prst="straightConnector1">
            <a:avLst/>
          </a:prstGeom>
          <a:noFill/>
          <a:ln w="19050" cap="flat" cmpd="sng">
            <a:solidFill>
              <a:srgbClr val="FF0000"/>
            </a:solidFill>
            <a:prstDash val="solid"/>
            <a:round/>
            <a:headEnd type="none" w="med" len="med"/>
            <a:tailEnd type="triangle" w="med" len="med"/>
          </a:ln>
        </p:spPr>
      </p:cxnSp>
      <p:sp>
        <p:nvSpPr>
          <p:cNvPr id="155" name="Google Shape;155;p21"/>
          <p:cNvSpPr/>
          <p:nvPr/>
        </p:nvSpPr>
        <p:spPr>
          <a:xfrm>
            <a:off x="5125500" y="3869400"/>
            <a:ext cx="929400" cy="2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Motor Mount</a:t>
            </a:r>
            <a:endParaRPr sz="1100" b="1">
              <a:latin typeface="Roboto Condensed"/>
              <a:ea typeface="Roboto Condensed"/>
              <a:cs typeface="Roboto Condensed"/>
              <a:sym typeface="Roboto Condensed"/>
            </a:endParaRPr>
          </a:p>
        </p:txBody>
      </p:sp>
      <p:cxnSp>
        <p:nvCxnSpPr>
          <p:cNvPr id="156" name="Google Shape;156;p21"/>
          <p:cNvCxnSpPr>
            <a:stCxn id="155" idx="0"/>
          </p:cNvCxnSpPr>
          <p:nvPr/>
        </p:nvCxnSpPr>
        <p:spPr>
          <a:xfrm rot="10800000">
            <a:off x="5375700" y="3178200"/>
            <a:ext cx="214500" cy="691200"/>
          </a:xfrm>
          <a:prstGeom prst="straightConnector1">
            <a:avLst/>
          </a:prstGeom>
          <a:noFill/>
          <a:ln w="19050" cap="flat" cmpd="sng">
            <a:solidFill>
              <a:srgbClr val="FF0000"/>
            </a:solidFill>
            <a:prstDash val="solid"/>
            <a:round/>
            <a:headEnd type="none" w="med" len="med"/>
            <a:tailEnd type="triangle" w="med" len="med"/>
          </a:ln>
        </p:spPr>
      </p:cxnSp>
      <p:sp>
        <p:nvSpPr>
          <p:cNvPr id="157" name="Google Shape;157;p21"/>
          <p:cNvSpPr/>
          <p:nvPr/>
        </p:nvSpPr>
        <p:spPr>
          <a:xfrm>
            <a:off x="6207175" y="3556300"/>
            <a:ext cx="1194000" cy="40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Helvetica Neue"/>
                <a:ea typeface="Helvetica Neue"/>
                <a:cs typeface="Helvetica Neue"/>
                <a:sym typeface="Helvetica Neue"/>
              </a:rPr>
              <a:t>MK2/15/30/8/8 Coupling</a:t>
            </a:r>
            <a:endParaRPr sz="1100" b="1">
              <a:latin typeface="Roboto Condensed"/>
              <a:ea typeface="Roboto Condensed"/>
              <a:cs typeface="Roboto Condensed"/>
              <a:sym typeface="Roboto Condensed"/>
            </a:endParaRPr>
          </a:p>
        </p:txBody>
      </p:sp>
      <p:cxnSp>
        <p:nvCxnSpPr>
          <p:cNvPr id="158" name="Google Shape;158;p21"/>
          <p:cNvCxnSpPr>
            <a:stCxn id="157" idx="0"/>
          </p:cNvCxnSpPr>
          <p:nvPr/>
        </p:nvCxnSpPr>
        <p:spPr>
          <a:xfrm rot="10800000">
            <a:off x="5610175" y="2764600"/>
            <a:ext cx="1194000" cy="791700"/>
          </a:xfrm>
          <a:prstGeom prst="straightConnector1">
            <a:avLst/>
          </a:prstGeom>
          <a:noFill/>
          <a:ln w="19050" cap="flat" cmpd="sng">
            <a:solidFill>
              <a:srgbClr val="FF0000"/>
            </a:solidFill>
            <a:prstDash val="solid"/>
            <a:round/>
            <a:headEnd type="none" w="med" len="med"/>
            <a:tailEnd type="triangle" w="med" len="med"/>
          </a:ln>
        </p:spPr>
      </p:cxnSp>
      <p:cxnSp>
        <p:nvCxnSpPr>
          <p:cNvPr id="159" name="Google Shape;159;p21"/>
          <p:cNvCxnSpPr>
            <a:stCxn id="160" idx="0"/>
          </p:cNvCxnSpPr>
          <p:nvPr/>
        </p:nvCxnSpPr>
        <p:spPr>
          <a:xfrm rot="10800000">
            <a:off x="4422175" y="2635600"/>
            <a:ext cx="651300" cy="1579800"/>
          </a:xfrm>
          <a:prstGeom prst="straightConnector1">
            <a:avLst/>
          </a:prstGeom>
          <a:noFill/>
          <a:ln w="19050" cap="flat" cmpd="sng">
            <a:solidFill>
              <a:srgbClr val="FF0000"/>
            </a:solidFill>
            <a:prstDash val="solid"/>
            <a:round/>
            <a:headEnd type="none" w="med" len="med"/>
            <a:tailEnd type="triangle" w="med" len="med"/>
          </a:ln>
        </p:spPr>
      </p:cxnSp>
      <p:sp>
        <p:nvSpPr>
          <p:cNvPr id="160" name="Google Shape;160;p21"/>
          <p:cNvSpPr/>
          <p:nvPr/>
        </p:nvSpPr>
        <p:spPr>
          <a:xfrm>
            <a:off x="4608775" y="4215400"/>
            <a:ext cx="929400" cy="2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Shaft</a:t>
            </a:r>
            <a:endParaRPr sz="1100" b="1">
              <a:latin typeface="Roboto Condensed"/>
              <a:ea typeface="Roboto Condensed"/>
              <a:cs typeface="Roboto Condensed"/>
              <a:sym typeface="Roboto Condensed"/>
            </a:endParaRPr>
          </a:p>
        </p:txBody>
      </p:sp>
      <p:cxnSp>
        <p:nvCxnSpPr>
          <p:cNvPr id="161" name="Google Shape;161;p21"/>
          <p:cNvCxnSpPr>
            <a:stCxn id="162" idx="0"/>
          </p:cNvCxnSpPr>
          <p:nvPr/>
        </p:nvCxnSpPr>
        <p:spPr>
          <a:xfrm rot="10800000">
            <a:off x="2866875" y="2818700"/>
            <a:ext cx="638400" cy="2010000"/>
          </a:xfrm>
          <a:prstGeom prst="straightConnector1">
            <a:avLst/>
          </a:prstGeom>
          <a:noFill/>
          <a:ln w="19050" cap="flat" cmpd="sng">
            <a:solidFill>
              <a:srgbClr val="FF0000"/>
            </a:solidFill>
            <a:prstDash val="solid"/>
            <a:round/>
            <a:headEnd type="none" w="med" len="med"/>
            <a:tailEnd type="triangle" w="med" len="med"/>
          </a:ln>
        </p:spPr>
      </p:cxnSp>
      <p:sp>
        <p:nvSpPr>
          <p:cNvPr id="162" name="Google Shape;162;p21"/>
          <p:cNvSpPr/>
          <p:nvPr/>
        </p:nvSpPr>
        <p:spPr>
          <a:xfrm>
            <a:off x="2952525" y="4828700"/>
            <a:ext cx="1105500" cy="2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Forward Bearing</a:t>
            </a:r>
            <a:endParaRPr sz="1100" b="1">
              <a:latin typeface="Roboto Condensed"/>
              <a:ea typeface="Roboto Condensed"/>
              <a:cs typeface="Roboto Condensed"/>
              <a:sym typeface="Roboto Condensed"/>
            </a:endParaRPr>
          </a:p>
        </p:txBody>
      </p:sp>
      <p:cxnSp>
        <p:nvCxnSpPr>
          <p:cNvPr id="163" name="Google Shape;163;p21"/>
          <p:cNvCxnSpPr>
            <a:stCxn id="164" idx="0"/>
          </p:cNvCxnSpPr>
          <p:nvPr/>
        </p:nvCxnSpPr>
        <p:spPr>
          <a:xfrm rot="10800000">
            <a:off x="3534300" y="2774325"/>
            <a:ext cx="1037700" cy="1725000"/>
          </a:xfrm>
          <a:prstGeom prst="straightConnector1">
            <a:avLst/>
          </a:prstGeom>
          <a:noFill/>
          <a:ln w="19050" cap="flat" cmpd="sng">
            <a:solidFill>
              <a:srgbClr val="FF0000"/>
            </a:solidFill>
            <a:prstDash val="solid"/>
            <a:round/>
            <a:headEnd type="none" w="med" len="med"/>
            <a:tailEnd type="triangle" w="med" len="med"/>
          </a:ln>
        </p:spPr>
      </p:cxnSp>
      <p:sp>
        <p:nvSpPr>
          <p:cNvPr id="164" name="Google Shape;164;p21"/>
          <p:cNvSpPr/>
          <p:nvPr/>
        </p:nvSpPr>
        <p:spPr>
          <a:xfrm>
            <a:off x="4019250" y="4499325"/>
            <a:ext cx="1105500" cy="2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Rear Bearing</a:t>
            </a:r>
            <a:endParaRPr sz="1100" b="1">
              <a:latin typeface="Roboto Condensed"/>
              <a:ea typeface="Roboto Condensed"/>
              <a:cs typeface="Roboto Condensed"/>
              <a:sym typeface="Roboto Condensed"/>
            </a:endParaRPr>
          </a:p>
        </p:txBody>
      </p:sp>
      <p:cxnSp>
        <p:nvCxnSpPr>
          <p:cNvPr id="165" name="Google Shape;165;p21"/>
          <p:cNvCxnSpPr/>
          <p:nvPr/>
        </p:nvCxnSpPr>
        <p:spPr>
          <a:xfrm rot="10800000" flipH="1">
            <a:off x="508375" y="2968447"/>
            <a:ext cx="945000" cy="900"/>
          </a:xfrm>
          <a:prstGeom prst="straightConnector1">
            <a:avLst/>
          </a:prstGeom>
          <a:noFill/>
          <a:ln w="28575" cap="flat" cmpd="sng">
            <a:solidFill>
              <a:srgbClr val="0000FF"/>
            </a:solidFill>
            <a:prstDash val="solid"/>
            <a:round/>
            <a:headEnd type="none" w="med" len="med"/>
            <a:tailEnd type="triangle" w="med" len="med"/>
          </a:ln>
        </p:spPr>
      </p:cxnSp>
      <p:cxnSp>
        <p:nvCxnSpPr>
          <p:cNvPr id="166" name="Google Shape;166;p21"/>
          <p:cNvCxnSpPr/>
          <p:nvPr/>
        </p:nvCxnSpPr>
        <p:spPr>
          <a:xfrm rot="10800000" flipH="1">
            <a:off x="3165883" y="1371947"/>
            <a:ext cx="2700" cy="593700"/>
          </a:xfrm>
          <a:prstGeom prst="straightConnector1">
            <a:avLst/>
          </a:prstGeom>
          <a:noFill/>
          <a:ln w="28575" cap="flat" cmpd="sng">
            <a:solidFill>
              <a:srgbClr val="0000FF"/>
            </a:solidFill>
            <a:prstDash val="solid"/>
            <a:round/>
            <a:headEnd type="none" w="med" len="med"/>
            <a:tailEnd type="triangle" w="med" len="med"/>
          </a:ln>
        </p:spPr>
      </p:cxnSp>
      <p:cxnSp>
        <p:nvCxnSpPr>
          <p:cNvPr id="167" name="Google Shape;167;p21"/>
          <p:cNvCxnSpPr/>
          <p:nvPr/>
        </p:nvCxnSpPr>
        <p:spPr>
          <a:xfrm flipH="1">
            <a:off x="3156433" y="3226947"/>
            <a:ext cx="2700" cy="593700"/>
          </a:xfrm>
          <a:prstGeom prst="straightConnector1">
            <a:avLst/>
          </a:prstGeom>
          <a:noFill/>
          <a:ln w="28575" cap="flat" cmpd="sng">
            <a:solidFill>
              <a:srgbClr val="0000FF"/>
            </a:solidFill>
            <a:prstDash val="solid"/>
            <a:round/>
            <a:headEnd type="none" w="med" len="med"/>
            <a:tailEnd type="triangle" w="med" len="med"/>
          </a:ln>
        </p:spPr>
      </p:cxnSp>
      <p:sp>
        <p:nvSpPr>
          <p:cNvPr id="168" name="Google Shape;168;p21"/>
          <p:cNvSpPr txBox="1"/>
          <p:nvPr/>
        </p:nvSpPr>
        <p:spPr>
          <a:xfrm>
            <a:off x="416379" y="1923300"/>
            <a:ext cx="1650300" cy="4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00FF"/>
                </a:solidFill>
                <a:latin typeface="Roboto Condensed"/>
                <a:ea typeface="Roboto Condensed"/>
                <a:cs typeface="Roboto Condensed"/>
                <a:sym typeface="Roboto Condensed"/>
              </a:rPr>
              <a:t>Exhaust</a:t>
            </a:r>
            <a:endParaRPr sz="1800" dirty="0">
              <a:solidFill>
                <a:srgbClr val="0000FF"/>
              </a:solidFill>
              <a:latin typeface="Roboto Condensed"/>
              <a:ea typeface="Roboto Condensed"/>
              <a:cs typeface="Roboto Condensed"/>
              <a:sym typeface="Roboto Condensed"/>
            </a:endParaRPr>
          </a:p>
        </p:txBody>
      </p:sp>
      <p:cxnSp>
        <p:nvCxnSpPr>
          <p:cNvPr id="169" name="Google Shape;169;p21"/>
          <p:cNvCxnSpPr/>
          <p:nvPr/>
        </p:nvCxnSpPr>
        <p:spPr>
          <a:xfrm rot="10800000" flipH="1">
            <a:off x="508375" y="2290597"/>
            <a:ext cx="945000" cy="900"/>
          </a:xfrm>
          <a:prstGeom prst="straightConnector1">
            <a:avLst/>
          </a:prstGeom>
          <a:noFill/>
          <a:ln w="28575" cap="flat" cmpd="sng">
            <a:solidFill>
              <a:srgbClr val="0000FF"/>
            </a:solidFill>
            <a:prstDash val="solid"/>
            <a:round/>
            <a:headEnd type="none" w="med" len="med"/>
            <a:tailEnd type="triangle" w="med" len="med"/>
          </a:ln>
        </p:spPr>
      </p:cxnSp>
      <p:sp>
        <p:nvSpPr>
          <p:cNvPr id="2" name="Google Shape;110;p18">
            <a:extLst>
              <a:ext uri="{FF2B5EF4-FFF2-40B4-BE49-F238E27FC236}">
                <a16:creationId xmlns:a16="http://schemas.microsoft.com/office/drawing/2014/main" id="{0E902C77-94AD-86DF-0970-82A3EB260E78}"/>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2"/>
          <p:cNvPicPr preferRelativeResize="0"/>
          <p:nvPr/>
        </p:nvPicPr>
        <p:blipFill rotWithShape="1">
          <a:blip r:embed="rId3">
            <a:alphaModFix/>
          </a:blip>
          <a:srcRect l="4680" t="11834" b="14840"/>
          <a:stretch/>
        </p:blipFill>
        <p:spPr>
          <a:xfrm>
            <a:off x="63750" y="900819"/>
            <a:ext cx="9016500" cy="3341856"/>
          </a:xfrm>
          <a:prstGeom prst="rect">
            <a:avLst/>
          </a:prstGeom>
          <a:noFill/>
          <a:ln>
            <a:noFill/>
          </a:ln>
        </p:spPr>
      </p:pic>
      <p:sp>
        <p:nvSpPr>
          <p:cNvPr id="175" name="Google Shape;175;p22"/>
          <p:cNvSpPr/>
          <p:nvPr/>
        </p:nvSpPr>
        <p:spPr>
          <a:xfrm>
            <a:off x="347875" y="800625"/>
            <a:ext cx="1105500" cy="30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Static Pressure</a:t>
            </a:r>
            <a:endParaRPr sz="1100" b="1">
              <a:latin typeface="Roboto Condensed"/>
              <a:ea typeface="Roboto Condensed"/>
              <a:cs typeface="Roboto Condensed"/>
              <a:sym typeface="Roboto Condensed"/>
            </a:endParaRPr>
          </a:p>
        </p:txBody>
      </p:sp>
      <p:cxnSp>
        <p:nvCxnSpPr>
          <p:cNvPr id="176" name="Google Shape;176;p22"/>
          <p:cNvCxnSpPr>
            <a:stCxn id="175" idx="2"/>
          </p:cNvCxnSpPr>
          <p:nvPr/>
        </p:nvCxnSpPr>
        <p:spPr>
          <a:xfrm>
            <a:off x="900625" y="1101525"/>
            <a:ext cx="1073700" cy="629400"/>
          </a:xfrm>
          <a:prstGeom prst="straightConnector1">
            <a:avLst/>
          </a:prstGeom>
          <a:noFill/>
          <a:ln w="19050" cap="flat" cmpd="sng">
            <a:solidFill>
              <a:srgbClr val="FF0000"/>
            </a:solidFill>
            <a:prstDash val="solid"/>
            <a:round/>
            <a:headEnd type="none" w="med" len="med"/>
            <a:tailEnd type="triangle" w="med" len="med"/>
          </a:ln>
        </p:spPr>
      </p:cxnSp>
      <p:sp>
        <p:nvSpPr>
          <p:cNvPr id="177" name="Google Shape;177;p22"/>
          <p:cNvSpPr/>
          <p:nvPr/>
        </p:nvSpPr>
        <p:spPr>
          <a:xfrm>
            <a:off x="1334850" y="565825"/>
            <a:ext cx="1187700" cy="30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Static Pressure</a:t>
            </a:r>
            <a:endParaRPr sz="1100" b="1">
              <a:latin typeface="Roboto Condensed"/>
              <a:ea typeface="Roboto Condensed"/>
              <a:cs typeface="Roboto Condensed"/>
              <a:sym typeface="Roboto Condensed"/>
            </a:endParaRPr>
          </a:p>
        </p:txBody>
      </p:sp>
      <p:cxnSp>
        <p:nvCxnSpPr>
          <p:cNvPr id="178" name="Google Shape;178;p22"/>
          <p:cNvCxnSpPr>
            <a:stCxn id="177" idx="2"/>
          </p:cNvCxnSpPr>
          <p:nvPr/>
        </p:nvCxnSpPr>
        <p:spPr>
          <a:xfrm>
            <a:off x="1928700" y="866725"/>
            <a:ext cx="522000" cy="870900"/>
          </a:xfrm>
          <a:prstGeom prst="straightConnector1">
            <a:avLst/>
          </a:prstGeom>
          <a:noFill/>
          <a:ln w="19050" cap="flat" cmpd="sng">
            <a:solidFill>
              <a:srgbClr val="FF0000"/>
            </a:solidFill>
            <a:prstDash val="solid"/>
            <a:round/>
            <a:headEnd type="none" w="med" len="med"/>
            <a:tailEnd type="triangle" w="med" len="med"/>
          </a:ln>
        </p:spPr>
      </p:cxnSp>
      <p:sp>
        <p:nvSpPr>
          <p:cNvPr id="179" name="Google Shape;179;p22"/>
          <p:cNvSpPr/>
          <p:nvPr/>
        </p:nvSpPr>
        <p:spPr>
          <a:xfrm>
            <a:off x="1156525" y="4276775"/>
            <a:ext cx="1056000" cy="40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Thermocouple</a:t>
            </a:r>
            <a:endParaRPr sz="1100" b="1">
              <a:latin typeface="Roboto Condensed"/>
              <a:ea typeface="Roboto Condensed"/>
              <a:cs typeface="Roboto Condensed"/>
              <a:sym typeface="Roboto Condensed"/>
            </a:endParaRPr>
          </a:p>
        </p:txBody>
      </p:sp>
      <p:cxnSp>
        <p:nvCxnSpPr>
          <p:cNvPr id="180" name="Google Shape;180;p22"/>
          <p:cNvCxnSpPr>
            <a:stCxn id="179" idx="0"/>
          </p:cNvCxnSpPr>
          <p:nvPr/>
        </p:nvCxnSpPr>
        <p:spPr>
          <a:xfrm rot="10800000" flipH="1">
            <a:off x="1684525" y="3550475"/>
            <a:ext cx="403800" cy="726300"/>
          </a:xfrm>
          <a:prstGeom prst="straightConnector1">
            <a:avLst/>
          </a:prstGeom>
          <a:noFill/>
          <a:ln w="19050" cap="flat" cmpd="sng">
            <a:solidFill>
              <a:srgbClr val="FF0000"/>
            </a:solidFill>
            <a:prstDash val="solid"/>
            <a:round/>
            <a:headEnd type="none" w="med" len="med"/>
            <a:tailEnd type="triangle" w="med" len="med"/>
          </a:ln>
        </p:spPr>
      </p:cxnSp>
      <p:sp>
        <p:nvSpPr>
          <p:cNvPr id="181" name="Google Shape;181;p22"/>
          <p:cNvSpPr/>
          <p:nvPr/>
        </p:nvSpPr>
        <p:spPr>
          <a:xfrm>
            <a:off x="3285150" y="4127425"/>
            <a:ext cx="1056000" cy="2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Static Pressure</a:t>
            </a:r>
            <a:endParaRPr sz="1100" b="1">
              <a:latin typeface="Roboto Condensed"/>
              <a:ea typeface="Roboto Condensed"/>
              <a:cs typeface="Roboto Condensed"/>
              <a:sym typeface="Roboto Condensed"/>
            </a:endParaRPr>
          </a:p>
        </p:txBody>
      </p:sp>
      <p:cxnSp>
        <p:nvCxnSpPr>
          <p:cNvPr id="182" name="Google Shape;182;p22"/>
          <p:cNvCxnSpPr>
            <a:stCxn id="181" idx="0"/>
          </p:cNvCxnSpPr>
          <p:nvPr/>
        </p:nvCxnSpPr>
        <p:spPr>
          <a:xfrm rot="10800000">
            <a:off x="2915250" y="3489325"/>
            <a:ext cx="897900" cy="638100"/>
          </a:xfrm>
          <a:prstGeom prst="straightConnector1">
            <a:avLst/>
          </a:prstGeom>
          <a:noFill/>
          <a:ln w="19050" cap="flat" cmpd="sng">
            <a:solidFill>
              <a:srgbClr val="FF0000"/>
            </a:solidFill>
            <a:prstDash val="solid"/>
            <a:round/>
            <a:headEnd type="none" w="med" len="med"/>
            <a:tailEnd type="triangle" w="med" len="med"/>
          </a:ln>
        </p:spPr>
      </p:cxnSp>
      <p:sp>
        <p:nvSpPr>
          <p:cNvPr id="183" name="Google Shape;183;p22"/>
          <p:cNvSpPr/>
          <p:nvPr/>
        </p:nvSpPr>
        <p:spPr>
          <a:xfrm>
            <a:off x="3844125" y="931280"/>
            <a:ext cx="9294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Air Sealing Line</a:t>
            </a:r>
            <a:endParaRPr sz="1100" b="1">
              <a:latin typeface="Roboto Condensed"/>
              <a:ea typeface="Roboto Condensed"/>
              <a:cs typeface="Roboto Condensed"/>
              <a:sym typeface="Roboto Condensed"/>
            </a:endParaRPr>
          </a:p>
        </p:txBody>
      </p:sp>
      <p:cxnSp>
        <p:nvCxnSpPr>
          <p:cNvPr id="184" name="Google Shape;184;p22"/>
          <p:cNvCxnSpPr/>
          <p:nvPr/>
        </p:nvCxnSpPr>
        <p:spPr>
          <a:xfrm flipH="1">
            <a:off x="3559700" y="1363425"/>
            <a:ext cx="693900" cy="394500"/>
          </a:xfrm>
          <a:prstGeom prst="straightConnector1">
            <a:avLst/>
          </a:prstGeom>
          <a:noFill/>
          <a:ln w="19050" cap="flat" cmpd="sng">
            <a:solidFill>
              <a:srgbClr val="FF0000"/>
            </a:solidFill>
            <a:prstDash val="solid"/>
            <a:round/>
            <a:headEnd type="none" w="med" len="med"/>
            <a:tailEnd type="triangle" w="med" len="med"/>
          </a:ln>
        </p:spPr>
      </p:cxnSp>
      <p:sp>
        <p:nvSpPr>
          <p:cNvPr id="185" name="Google Shape;185;p22"/>
          <p:cNvSpPr/>
          <p:nvPr/>
        </p:nvSpPr>
        <p:spPr>
          <a:xfrm>
            <a:off x="4341150" y="1365075"/>
            <a:ext cx="1147200" cy="30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Torque Sensor</a:t>
            </a:r>
            <a:endParaRPr sz="1100" b="1">
              <a:latin typeface="Roboto Condensed"/>
              <a:ea typeface="Roboto Condensed"/>
              <a:cs typeface="Roboto Condensed"/>
              <a:sym typeface="Roboto Condensed"/>
            </a:endParaRPr>
          </a:p>
        </p:txBody>
      </p:sp>
      <p:cxnSp>
        <p:nvCxnSpPr>
          <p:cNvPr id="186" name="Google Shape;186;p22"/>
          <p:cNvCxnSpPr>
            <a:stCxn id="185" idx="2"/>
          </p:cNvCxnSpPr>
          <p:nvPr/>
        </p:nvCxnSpPr>
        <p:spPr>
          <a:xfrm flipH="1">
            <a:off x="4476750" y="1665975"/>
            <a:ext cx="438000" cy="731700"/>
          </a:xfrm>
          <a:prstGeom prst="straightConnector1">
            <a:avLst/>
          </a:prstGeom>
          <a:noFill/>
          <a:ln w="19050" cap="flat" cmpd="sng">
            <a:solidFill>
              <a:srgbClr val="FF0000"/>
            </a:solidFill>
            <a:prstDash val="solid"/>
            <a:round/>
            <a:headEnd type="none" w="med" len="med"/>
            <a:tailEnd type="triangle" w="med" len="med"/>
          </a:ln>
        </p:spPr>
      </p:cxnSp>
      <p:sp>
        <p:nvSpPr>
          <p:cNvPr id="187" name="Google Shape;187;p22"/>
          <p:cNvSpPr/>
          <p:nvPr/>
        </p:nvSpPr>
        <p:spPr>
          <a:xfrm>
            <a:off x="6207175" y="3556300"/>
            <a:ext cx="15498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Helvetica Neue"/>
                <a:ea typeface="Helvetica Neue"/>
                <a:cs typeface="Helvetica Neue"/>
                <a:sym typeface="Helvetica Neue"/>
              </a:rPr>
              <a:t>1539/0.5Y/1692 Motor</a:t>
            </a:r>
            <a:endParaRPr sz="1000" b="1">
              <a:solidFill>
                <a:schemeClr val="dk1"/>
              </a:solidFill>
              <a:latin typeface="Helvetica Neue"/>
              <a:ea typeface="Helvetica Neue"/>
              <a:cs typeface="Helvetica Neue"/>
              <a:sym typeface="Helvetica Neue"/>
            </a:endParaRPr>
          </a:p>
        </p:txBody>
      </p:sp>
      <p:cxnSp>
        <p:nvCxnSpPr>
          <p:cNvPr id="188" name="Google Shape;188;p22"/>
          <p:cNvCxnSpPr>
            <a:stCxn id="187" idx="0"/>
          </p:cNvCxnSpPr>
          <p:nvPr/>
        </p:nvCxnSpPr>
        <p:spPr>
          <a:xfrm rot="10800000" flipH="1">
            <a:off x="6982075" y="2887900"/>
            <a:ext cx="98100" cy="668400"/>
          </a:xfrm>
          <a:prstGeom prst="straightConnector1">
            <a:avLst/>
          </a:prstGeom>
          <a:noFill/>
          <a:ln w="19050" cap="flat" cmpd="sng">
            <a:solidFill>
              <a:srgbClr val="FF0000"/>
            </a:solidFill>
            <a:prstDash val="solid"/>
            <a:round/>
            <a:headEnd type="none" w="med" len="med"/>
            <a:tailEnd type="triangle" w="med" len="med"/>
          </a:ln>
        </p:spPr>
      </p:cxnSp>
      <p:sp>
        <p:nvSpPr>
          <p:cNvPr id="189" name="Google Shape;189;p22"/>
          <p:cNvSpPr/>
          <p:nvPr/>
        </p:nvSpPr>
        <p:spPr>
          <a:xfrm>
            <a:off x="2212525" y="131225"/>
            <a:ext cx="1056000" cy="40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Thermocouple</a:t>
            </a:r>
            <a:endParaRPr sz="1100" b="1">
              <a:latin typeface="Roboto Condensed"/>
              <a:ea typeface="Roboto Condensed"/>
              <a:cs typeface="Roboto Condensed"/>
              <a:sym typeface="Roboto Condensed"/>
            </a:endParaRPr>
          </a:p>
        </p:txBody>
      </p:sp>
      <p:cxnSp>
        <p:nvCxnSpPr>
          <p:cNvPr id="190" name="Google Shape;190;p22"/>
          <p:cNvCxnSpPr>
            <a:stCxn id="189" idx="2"/>
          </p:cNvCxnSpPr>
          <p:nvPr/>
        </p:nvCxnSpPr>
        <p:spPr>
          <a:xfrm>
            <a:off x="2740525" y="531725"/>
            <a:ext cx="114600" cy="1185300"/>
          </a:xfrm>
          <a:prstGeom prst="straightConnector1">
            <a:avLst/>
          </a:prstGeom>
          <a:noFill/>
          <a:ln w="19050" cap="flat" cmpd="sng">
            <a:solidFill>
              <a:srgbClr val="FF0000"/>
            </a:solidFill>
            <a:prstDash val="solid"/>
            <a:round/>
            <a:headEnd type="none" w="med" len="med"/>
            <a:tailEnd type="triangle" w="med" len="med"/>
          </a:ln>
        </p:spPr>
      </p:cxnSp>
      <p:sp>
        <p:nvSpPr>
          <p:cNvPr id="191" name="Google Shape;191;p22"/>
          <p:cNvSpPr/>
          <p:nvPr/>
        </p:nvSpPr>
        <p:spPr>
          <a:xfrm>
            <a:off x="3927200" y="3438480"/>
            <a:ext cx="9294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Air Sealing Line</a:t>
            </a:r>
            <a:endParaRPr sz="1100" b="1">
              <a:latin typeface="Roboto Condensed"/>
              <a:ea typeface="Roboto Condensed"/>
              <a:cs typeface="Roboto Condensed"/>
              <a:sym typeface="Roboto Condensed"/>
            </a:endParaRPr>
          </a:p>
        </p:txBody>
      </p:sp>
      <p:cxnSp>
        <p:nvCxnSpPr>
          <p:cNvPr id="192" name="Google Shape;192;p22"/>
          <p:cNvCxnSpPr>
            <a:stCxn id="191" idx="0"/>
          </p:cNvCxnSpPr>
          <p:nvPr/>
        </p:nvCxnSpPr>
        <p:spPr>
          <a:xfrm rot="10800000">
            <a:off x="3341900" y="2771880"/>
            <a:ext cx="1050000" cy="666600"/>
          </a:xfrm>
          <a:prstGeom prst="straightConnector1">
            <a:avLst/>
          </a:prstGeom>
          <a:noFill/>
          <a:ln w="19050" cap="flat" cmpd="sng">
            <a:solidFill>
              <a:srgbClr val="FF0000"/>
            </a:solidFill>
            <a:prstDash val="solid"/>
            <a:round/>
            <a:headEnd type="none" w="med" len="med"/>
            <a:tailEnd type="triangle" w="med" len="med"/>
          </a:ln>
        </p:spPr>
      </p:cxnSp>
      <p:sp>
        <p:nvSpPr>
          <p:cNvPr id="193" name="Google Shape;193;p22"/>
          <p:cNvSpPr/>
          <p:nvPr/>
        </p:nvSpPr>
        <p:spPr>
          <a:xfrm>
            <a:off x="528525" y="3912125"/>
            <a:ext cx="1056000" cy="40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Total Pressure</a:t>
            </a:r>
            <a:endParaRPr sz="1100" b="1">
              <a:latin typeface="Roboto Condensed"/>
              <a:ea typeface="Roboto Condensed"/>
              <a:cs typeface="Roboto Condensed"/>
              <a:sym typeface="Roboto Condensed"/>
            </a:endParaRPr>
          </a:p>
        </p:txBody>
      </p:sp>
      <p:cxnSp>
        <p:nvCxnSpPr>
          <p:cNvPr id="194" name="Google Shape;194;p22"/>
          <p:cNvCxnSpPr>
            <a:stCxn id="193" idx="0"/>
          </p:cNvCxnSpPr>
          <p:nvPr/>
        </p:nvCxnSpPr>
        <p:spPr>
          <a:xfrm rot="10800000" flipH="1">
            <a:off x="1056525" y="3349925"/>
            <a:ext cx="745200" cy="562200"/>
          </a:xfrm>
          <a:prstGeom prst="straightConnector1">
            <a:avLst/>
          </a:prstGeom>
          <a:noFill/>
          <a:ln w="19050" cap="flat" cmpd="sng">
            <a:solidFill>
              <a:srgbClr val="FF0000"/>
            </a:solidFill>
            <a:prstDash val="solid"/>
            <a:round/>
            <a:headEnd type="none" w="med" len="med"/>
            <a:tailEnd type="triangle" w="med" len="med"/>
          </a:ln>
        </p:spPr>
      </p:cxnSp>
      <p:sp>
        <p:nvSpPr>
          <p:cNvPr id="195" name="Google Shape;195;p22"/>
          <p:cNvSpPr/>
          <p:nvPr/>
        </p:nvSpPr>
        <p:spPr>
          <a:xfrm>
            <a:off x="1584525" y="4677275"/>
            <a:ext cx="1187700" cy="30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2x Thermocouple</a:t>
            </a:r>
            <a:endParaRPr sz="1100" b="1">
              <a:latin typeface="Roboto Condensed"/>
              <a:ea typeface="Roboto Condensed"/>
              <a:cs typeface="Roboto Condensed"/>
              <a:sym typeface="Roboto Condensed"/>
            </a:endParaRPr>
          </a:p>
        </p:txBody>
      </p:sp>
      <p:cxnSp>
        <p:nvCxnSpPr>
          <p:cNvPr id="196" name="Google Shape;196;p22"/>
          <p:cNvCxnSpPr>
            <a:stCxn id="195" idx="0"/>
          </p:cNvCxnSpPr>
          <p:nvPr/>
        </p:nvCxnSpPr>
        <p:spPr>
          <a:xfrm rot="10800000" flipH="1">
            <a:off x="2178375" y="3441575"/>
            <a:ext cx="281700" cy="1235700"/>
          </a:xfrm>
          <a:prstGeom prst="straightConnector1">
            <a:avLst/>
          </a:prstGeom>
          <a:noFill/>
          <a:ln w="19050" cap="flat" cmpd="sng">
            <a:solidFill>
              <a:srgbClr val="FF0000"/>
            </a:solidFill>
            <a:prstDash val="solid"/>
            <a:round/>
            <a:headEnd type="none" w="med" len="med"/>
            <a:tailEnd type="triangle" w="med" len="med"/>
          </a:ln>
        </p:spPr>
      </p:cxnSp>
      <p:sp>
        <p:nvSpPr>
          <p:cNvPr id="197" name="Google Shape;197;p22"/>
          <p:cNvSpPr/>
          <p:nvPr/>
        </p:nvSpPr>
        <p:spPr>
          <a:xfrm>
            <a:off x="2795925" y="4649875"/>
            <a:ext cx="1050000" cy="394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Surface Thermocouple</a:t>
            </a:r>
            <a:endParaRPr sz="1100" b="1">
              <a:latin typeface="Roboto Condensed"/>
              <a:ea typeface="Roboto Condensed"/>
              <a:cs typeface="Roboto Condensed"/>
              <a:sym typeface="Roboto Condensed"/>
            </a:endParaRPr>
          </a:p>
        </p:txBody>
      </p:sp>
      <p:cxnSp>
        <p:nvCxnSpPr>
          <p:cNvPr id="198" name="Google Shape;198;p22"/>
          <p:cNvCxnSpPr>
            <a:stCxn id="197" idx="0"/>
          </p:cNvCxnSpPr>
          <p:nvPr/>
        </p:nvCxnSpPr>
        <p:spPr>
          <a:xfrm rot="10800000">
            <a:off x="2758725" y="3573775"/>
            <a:ext cx="562200" cy="1076100"/>
          </a:xfrm>
          <a:prstGeom prst="straightConnector1">
            <a:avLst/>
          </a:prstGeom>
          <a:noFill/>
          <a:ln w="19050" cap="flat" cmpd="sng">
            <a:solidFill>
              <a:srgbClr val="FF0000"/>
            </a:solidFill>
            <a:prstDash val="solid"/>
            <a:round/>
            <a:headEnd type="none" w="med" len="med"/>
            <a:tailEnd type="triangle" w="med" len="med"/>
          </a:ln>
        </p:spPr>
      </p:cxnSp>
      <p:sp>
        <p:nvSpPr>
          <p:cNvPr id="199" name="Google Shape;199;p22"/>
          <p:cNvSpPr/>
          <p:nvPr/>
        </p:nvSpPr>
        <p:spPr>
          <a:xfrm>
            <a:off x="2926025" y="633275"/>
            <a:ext cx="1056000" cy="40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Condensed"/>
                <a:ea typeface="Roboto Condensed"/>
                <a:cs typeface="Roboto Condensed"/>
                <a:sym typeface="Roboto Condensed"/>
              </a:rPr>
              <a:t>Total Pressure</a:t>
            </a:r>
            <a:endParaRPr sz="1100" b="1">
              <a:latin typeface="Roboto Condensed"/>
              <a:ea typeface="Roboto Condensed"/>
              <a:cs typeface="Roboto Condensed"/>
              <a:sym typeface="Roboto Condensed"/>
            </a:endParaRPr>
          </a:p>
        </p:txBody>
      </p:sp>
      <p:cxnSp>
        <p:nvCxnSpPr>
          <p:cNvPr id="200" name="Google Shape;200;p22"/>
          <p:cNvCxnSpPr>
            <a:stCxn id="199" idx="2"/>
          </p:cNvCxnSpPr>
          <p:nvPr/>
        </p:nvCxnSpPr>
        <p:spPr>
          <a:xfrm flipH="1">
            <a:off x="2975525" y="1033775"/>
            <a:ext cx="478500" cy="1105200"/>
          </a:xfrm>
          <a:prstGeom prst="straightConnector1">
            <a:avLst/>
          </a:prstGeom>
          <a:noFill/>
          <a:ln w="19050" cap="flat" cmpd="sng">
            <a:solidFill>
              <a:srgbClr val="FF0000"/>
            </a:solidFill>
            <a:prstDash val="solid"/>
            <a:round/>
            <a:headEnd type="none" w="med" len="med"/>
            <a:tailEnd type="triangle" w="med" len="med"/>
          </a:ln>
        </p:spPr>
      </p:cxnSp>
      <p:cxnSp>
        <p:nvCxnSpPr>
          <p:cNvPr id="201" name="Google Shape;201;p22"/>
          <p:cNvCxnSpPr/>
          <p:nvPr/>
        </p:nvCxnSpPr>
        <p:spPr>
          <a:xfrm rot="10800000" flipH="1">
            <a:off x="508375" y="2290597"/>
            <a:ext cx="945000" cy="900"/>
          </a:xfrm>
          <a:prstGeom prst="straightConnector1">
            <a:avLst/>
          </a:prstGeom>
          <a:noFill/>
          <a:ln w="28575" cap="flat" cmpd="sng">
            <a:solidFill>
              <a:srgbClr val="0000FF"/>
            </a:solidFill>
            <a:prstDash val="solid"/>
            <a:round/>
            <a:headEnd type="none" w="med" len="med"/>
            <a:tailEnd type="triangle" w="med" len="med"/>
          </a:ln>
        </p:spPr>
      </p:cxnSp>
      <p:cxnSp>
        <p:nvCxnSpPr>
          <p:cNvPr id="202" name="Google Shape;202;p22"/>
          <p:cNvCxnSpPr/>
          <p:nvPr/>
        </p:nvCxnSpPr>
        <p:spPr>
          <a:xfrm rot="10800000" flipH="1">
            <a:off x="508375" y="2968447"/>
            <a:ext cx="945000" cy="900"/>
          </a:xfrm>
          <a:prstGeom prst="straightConnector1">
            <a:avLst/>
          </a:prstGeom>
          <a:noFill/>
          <a:ln w="28575" cap="flat" cmpd="sng">
            <a:solidFill>
              <a:srgbClr val="0000FF"/>
            </a:solidFill>
            <a:prstDash val="solid"/>
            <a:round/>
            <a:headEnd type="none" w="med" len="med"/>
            <a:tailEnd type="triangle" w="med" len="med"/>
          </a:ln>
        </p:spPr>
      </p:cxnSp>
      <p:cxnSp>
        <p:nvCxnSpPr>
          <p:cNvPr id="203" name="Google Shape;203;p22"/>
          <p:cNvCxnSpPr/>
          <p:nvPr/>
        </p:nvCxnSpPr>
        <p:spPr>
          <a:xfrm rot="10800000" flipH="1">
            <a:off x="3165883" y="1371947"/>
            <a:ext cx="2700" cy="593700"/>
          </a:xfrm>
          <a:prstGeom prst="straightConnector1">
            <a:avLst/>
          </a:prstGeom>
          <a:noFill/>
          <a:ln w="28575" cap="flat" cmpd="sng">
            <a:solidFill>
              <a:srgbClr val="0000FF"/>
            </a:solidFill>
            <a:prstDash val="solid"/>
            <a:round/>
            <a:headEnd type="none" w="med" len="med"/>
            <a:tailEnd type="triangle" w="med" len="med"/>
          </a:ln>
        </p:spPr>
      </p:cxnSp>
      <p:cxnSp>
        <p:nvCxnSpPr>
          <p:cNvPr id="204" name="Google Shape;204;p22"/>
          <p:cNvCxnSpPr/>
          <p:nvPr/>
        </p:nvCxnSpPr>
        <p:spPr>
          <a:xfrm flipH="1">
            <a:off x="3156433" y="3226947"/>
            <a:ext cx="2700" cy="593700"/>
          </a:xfrm>
          <a:prstGeom prst="straightConnector1">
            <a:avLst/>
          </a:prstGeom>
          <a:noFill/>
          <a:ln w="28575" cap="flat" cmpd="sng">
            <a:solidFill>
              <a:srgbClr val="0000FF"/>
            </a:solidFill>
            <a:prstDash val="solid"/>
            <a:round/>
            <a:headEnd type="none" w="med" len="med"/>
            <a:tailEnd type="triangle" w="med" len="med"/>
          </a:ln>
        </p:spPr>
      </p:cxnSp>
      <p:sp>
        <p:nvSpPr>
          <p:cNvPr id="205" name="Google Shape;205;p22"/>
          <p:cNvSpPr txBox="1"/>
          <p:nvPr/>
        </p:nvSpPr>
        <p:spPr>
          <a:xfrm>
            <a:off x="415379" y="1923300"/>
            <a:ext cx="1650300" cy="4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FF"/>
                </a:solidFill>
                <a:latin typeface="Roboto Condensed"/>
                <a:ea typeface="Roboto Condensed"/>
                <a:cs typeface="Roboto Condensed"/>
                <a:sym typeface="Roboto Condensed"/>
              </a:rPr>
              <a:t>Exhaust</a:t>
            </a:r>
            <a:endParaRPr sz="1800">
              <a:solidFill>
                <a:srgbClr val="0000FF"/>
              </a:solidFill>
              <a:latin typeface="Roboto Condensed"/>
              <a:ea typeface="Roboto Condensed"/>
              <a:cs typeface="Roboto Condensed"/>
              <a:sym typeface="Roboto Condensed"/>
            </a:endParaRPr>
          </a:p>
        </p:txBody>
      </p:sp>
      <p:sp>
        <p:nvSpPr>
          <p:cNvPr id="2" name="Google Shape;110;p18">
            <a:extLst>
              <a:ext uri="{FF2B5EF4-FFF2-40B4-BE49-F238E27FC236}">
                <a16:creationId xmlns:a16="http://schemas.microsoft.com/office/drawing/2014/main" id="{6C606FB4-4ED7-51D8-7D43-3F5F34D6EF3C}"/>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3"/>
          <p:cNvSpPr txBox="1">
            <a:spLocks noGrp="1"/>
          </p:cNvSpPr>
          <p:nvPr>
            <p:ph type="title"/>
          </p:nvPr>
        </p:nvSpPr>
        <p:spPr>
          <a:xfrm>
            <a:off x="4572000" y="1868700"/>
            <a:ext cx="41580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chemeClr val="lt1"/>
                </a:solidFill>
              </a:rPr>
              <a:t>Safety and</a:t>
            </a:r>
            <a:endParaRPr b="1">
              <a:solidFill>
                <a:schemeClr val="lt1"/>
              </a:solidFill>
            </a:endParaRPr>
          </a:p>
          <a:p>
            <a:pPr marL="0" lvl="0" indent="0" algn="ctr" rtl="0">
              <a:spcBef>
                <a:spcPts val="0"/>
              </a:spcBef>
              <a:spcAft>
                <a:spcPts val="0"/>
              </a:spcAft>
              <a:buNone/>
            </a:pPr>
            <a:r>
              <a:rPr lang="en" b="1">
                <a:solidFill>
                  <a:schemeClr val="lt1"/>
                </a:solidFill>
              </a:rPr>
              <a:t>Instrumentation</a:t>
            </a:r>
            <a:endParaRPr b="1">
              <a:solidFill>
                <a:schemeClr val="lt1"/>
              </a:solidFill>
            </a:endParaRPr>
          </a:p>
        </p:txBody>
      </p:sp>
      <p:sp>
        <p:nvSpPr>
          <p:cNvPr id="211" name="Google Shape;211;p23"/>
          <p:cNvSpPr txBox="1">
            <a:spLocks noGrp="1"/>
          </p:cNvSpPr>
          <p:nvPr>
            <p:ph type="body" idx="2"/>
          </p:nvPr>
        </p:nvSpPr>
        <p:spPr>
          <a:xfrm>
            <a:off x="72525" y="914700"/>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Clr>
                <a:srgbClr val="434343"/>
              </a:buClr>
              <a:buSzPts val="1800"/>
              <a:buChar char="●"/>
            </a:pPr>
            <a:r>
              <a:rPr lang="en">
                <a:solidFill>
                  <a:srgbClr val="434343"/>
                </a:solidFill>
              </a:rPr>
              <a:t>Hierarchy of Controls: Elimination, Substitution, Controls, PPE</a:t>
            </a:r>
            <a:endParaRPr>
              <a:solidFill>
                <a:srgbClr val="434343"/>
              </a:solidFill>
            </a:endParaRPr>
          </a:p>
          <a:p>
            <a:pPr marL="457200" lvl="0" indent="-342900" algn="l" rtl="0">
              <a:spcBef>
                <a:spcPts val="0"/>
              </a:spcBef>
              <a:spcAft>
                <a:spcPts val="0"/>
              </a:spcAft>
              <a:buClr>
                <a:srgbClr val="434343"/>
              </a:buClr>
              <a:buSzPts val="1800"/>
              <a:buChar char="●"/>
            </a:pPr>
            <a:r>
              <a:rPr lang="en">
                <a:solidFill>
                  <a:srgbClr val="434343"/>
                </a:solidFill>
              </a:rPr>
              <a:t>FMECA to identify most significant risks</a:t>
            </a:r>
            <a:endParaRPr>
              <a:solidFill>
                <a:srgbClr val="434343"/>
              </a:solidFill>
            </a:endParaRPr>
          </a:p>
          <a:p>
            <a:pPr marL="457200" lvl="0" indent="-342900" algn="l" rtl="0">
              <a:spcBef>
                <a:spcPts val="0"/>
              </a:spcBef>
              <a:spcAft>
                <a:spcPts val="0"/>
              </a:spcAft>
              <a:buClr>
                <a:srgbClr val="434343"/>
              </a:buClr>
              <a:buSzPts val="1800"/>
              <a:buChar char="●"/>
            </a:pPr>
            <a:r>
              <a:rPr lang="en">
                <a:solidFill>
                  <a:srgbClr val="434343"/>
                </a:solidFill>
              </a:rPr>
              <a:t>VV&amp;T to ensure system meets requirements</a:t>
            </a:r>
            <a:endParaRPr>
              <a:solidFill>
                <a:srgbClr val="434343"/>
              </a:solidFill>
            </a:endParaRPr>
          </a:p>
          <a:p>
            <a:pPr marL="457200" lvl="0" indent="-342900" algn="l" rtl="0">
              <a:spcBef>
                <a:spcPts val="0"/>
              </a:spcBef>
              <a:spcAft>
                <a:spcPts val="0"/>
              </a:spcAft>
              <a:buClr>
                <a:srgbClr val="434343"/>
              </a:buClr>
              <a:buSzPts val="1800"/>
              <a:buChar char="●"/>
            </a:pPr>
            <a:r>
              <a:rPr lang="en">
                <a:solidFill>
                  <a:srgbClr val="434343"/>
                </a:solidFill>
              </a:rPr>
              <a:t>Instrumentation monitors operating conditions</a:t>
            </a:r>
            <a:endParaRPr>
              <a:solidFill>
                <a:srgbClr val="434343"/>
              </a:solidFill>
            </a:endParaRPr>
          </a:p>
        </p:txBody>
      </p:sp>
    </p:spTree>
  </p:cSld>
  <p:clrMapOvr>
    <a:masterClrMapping/>
  </p:clrMapOvr>
</p:sld>
</file>

<file path=ppt/theme/theme1.xml><?xml version="1.0" encoding="utf-8"?>
<a:theme xmlns:a="http://schemas.openxmlformats.org/drawingml/2006/main" name="LRL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1449</Words>
  <Application>Microsoft Office PowerPoint</Application>
  <PresentationFormat>On-screen Show (16:9)</PresentationFormat>
  <Paragraphs>366</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Lato</vt:lpstr>
      <vt:lpstr>Assistant SemiBold</vt:lpstr>
      <vt:lpstr>Arial</vt:lpstr>
      <vt:lpstr>Roboto Condensed</vt:lpstr>
      <vt:lpstr>Times New Roman</vt:lpstr>
      <vt:lpstr>Helvetica Neue</vt:lpstr>
      <vt:lpstr>Lexend SemiBold</vt:lpstr>
      <vt:lpstr>LRL Theme</vt:lpstr>
      <vt:lpstr>PowerPoint Presentation</vt:lpstr>
      <vt:lpstr>PowerPoint Presentation</vt:lpstr>
      <vt:lpstr>Overview</vt:lpstr>
      <vt:lpstr>Comparisons - Types of Engines</vt:lpstr>
      <vt:lpstr>PowerPoint Presentation</vt:lpstr>
      <vt:lpstr>PowerPoint Presentation</vt:lpstr>
      <vt:lpstr>PowerPoint Presentation</vt:lpstr>
      <vt:lpstr>PowerPoint Presentation</vt:lpstr>
      <vt:lpstr>Safety and Instrumentation</vt:lpstr>
      <vt:lpstr>Risk Management Techniques</vt:lpstr>
      <vt:lpstr>Instrumentation</vt:lpstr>
      <vt:lpstr>Performance Parameters</vt:lpstr>
      <vt:lpstr>Starter Generator</vt:lpstr>
      <vt:lpstr>Starter Generator</vt:lpstr>
      <vt:lpstr>PowerPoint Presentation</vt:lpstr>
      <vt:lpstr>Static Mechanical</vt:lpstr>
      <vt:lpstr>Design Solution - Static Mechanical </vt:lpstr>
      <vt:lpstr>Manufacturing - Static Mechanical</vt:lpstr>
      <vt:lpstr> Rotary Mechanical</vt:lpstr>
      <vt:lpstr>Design Solution - Rotary Mechanical</vt:lpstr>
      <vt:lpstr>Analysis - Rotary Mechanical</vt:lpstr>
      <vt:lpstr>Manufacturing - Rotary Mechanical</vt:lpstr>
      <vt:lpstr>Design Process - Rotary Mechanical</vt:lpstr>
      <vt:lpstr>Turbine</vt:lpstr>
      <vt:lpstr>Design Solution - Turbine</vt:lpstr>
      <vt:lpstr>Analysis - Turbine</vt:lpstr>
      <vt:lpstr>Manufacturing - Turbine</vt:lpstr>
      <vt:lpstr>Further Work - Turbine</vt:lpstr>
      <vt:lpstr>PowerPoint Presentation</vt:lpstr>
      <vt:lpstr>Questions?</vt:lpstr>
      <vt:lpstr>Links for Images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LCNICOL</cp:lastModifiedBy>
  <cp:revision>2</cp:revision>
  <dcterms:modified xsi:type="dcterms:W3CDTF">2025-04-03T11:56:37Z</dcterms:modified>
</cp:coreProperties>
</file>