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4837" r:id="rId5"/>
  </p:sldMasterIdLst>
  <p:notesMasterIdLst>
    <p:notesMasterId r:id="rId31"/>
  </p:notesMasterIdLst>
  <p:handoutMasterIdLst>
    <p:handoutMasterId r:id="rId32"/>
  </p:handoutMasterIdLst>
  <p:sldIdLst>
    <p:sldId id="404" r:id="rId6"/>
    <p:sldId id="419" r:id="rId7"/>
    <p:sldId id="433" r:id="rId8"/>
    <p:sldId id="418" r:id="rId9"/>
    <p:sldId id="417" r:id="rId10"/>
    <p:sldId id="422" r:id="rId11"/>
    <p:sldId id="424" r:id="rId12"/>
    <p:sldId id="434" r:id="rId13"/>
    <p:sldId id="421" r:id="rId14"/>
    <p:sldId id="407" r:id="rId15"/>
    <p:sldId id="408" r:id="rId16"/>
    <p:sldId id="427" r:id="rId17"/>
    <p:sldId id="409" r:id="rId18"/>
    <p:sldId id="420" r:id="rId19"/>
    <p:sldId id="410" r:id="rId20"/>
    <p:sldId id="415" r:id="rId21"/>
    <p:sldId id="416" r:id="rId22"/>
    <p:sldId id="428" r:id="rId23"/>
    <p:sldId id="429" r:id="rId24"/>
    <p:sldId id="430" r:id="rId25"/>
    <p:sldId id="431" r:id="rId26"/>
    <p:sldId id="411" r:id="rId27"/>
    <p:sldId id="412" r:id="rId28"/>
    <p:sldId id="435" r:id="rId29"/>
    <p:sldId id="405" r:id="rId30"/>
  </p:sldIdLst>
  <p:sldSz cx="9144000" cy="5143500" type="screen16x9"/>
  <p:notesSz cx="6858000" cy="9296400"/>
  <p:defaultTextStyle>
    <a:defPPr>
      <a:defRPr lang="en-US"/>
    </a:defPPr>
    <a:lvl1pPr algn="l" rtl="0" fontAlgn="base">
      <a:spcBef>
        <a:spcPct val="0"/>
      </a:spcBef>
      <a:spcAft>
        <a:spcPct val="0"/>
      </a:spcAft>
      <a:defRPr sz="1800" kern="1200">
        <a:solidFill>
          <a:schemeClr val="tx1"/>
        </a:solidFill>
        <a:latin typeface="Arial" charset="0"/>
        <a:ea typeface="ＭＳ Ｐゴシック" charset="-128"/>
        <a:cs typeface="Arial" charset="0"/>
      </a:defRPr>
    </a:lvl1pPr>
    <a:lvl2pPr marL="342900" algn="l" rtl="0" fontAlgn="base">
      <a:spcBef>
        <a:spcPct val="0"/>
      </a:spcBef>
      <a:spcAft>
        <a:spcPct val="0"/>
      </a:spcAft>
      <a:defRPr sz="1800" kern="1200">
        <a:solidFill>
          <a:schemeClr val="tx1"/>
        </a:solidFill>
        <a:latin typeface="Arial" charset="0"/>
        <a:ea typeface="ＭＳ Ｐゴシック" charset="-128"/>
        <a:cs typeface="Arial" charset="0"/>
      </a:defRPr>
    </a:lvl2pPr>
    <a:lvl3pPr marL="685800" algn="l" rtl="0" fontAlgn="base">
      <a:spcBef>
        <a:spcPct val="0"/>
      </a:spcBef>
      <a:spcAft>
        <a:spcPct val="0"/>
      </a:spcAft>
      <a:defRPr sz="1800" kern="1200">
        <a:solidFill>
          <a:schemeClr val="tx1"/>
        </a:solidFill>
        <a:latin typeface="Arial" charset="0"/>
        <a:ea typeface="ＭＳ Ｐゴシック" charset="-128"/>
        <a:cs typeface="Arial" charset="0"/>
      </a:defRPr>
    </a:lvl3pPr>
    <a:lvl4pPr marL="1028700" algn="l" rtl="0" fontAlgn="base">
      <a:spcBef>
        <a:spcPct val="0"/>
      </a:spcBef>
      <a:spcAft>
        <a:spcPct val="0"/>
      </a:spcAft>
      <a:defRPr sz="1800" kern="1200">
        <a:solidFill>
          <a:schemeClr val="tx1"/>
        </a:solidFill>
        <a:latin typeface="Arial" charset="0"/>
        <a:ea typeface="ＭＳ Ｐゴシック" charset="-128"/>
        <a:cs typeface="Arial" charset="0"/>
      </a:defRPr>
    </a:lvl4pPr>
    <a:lvl5pPr marL="1371600" algn="l" rtl="0" fontAlgn="base">
      <a:spcBef>
        <a:spcPct val="0"/>
      </a:spcBef>
      <a:spcAft>
        <a:spcPct val="0"/>
      </a:spcAft>
      <a:defRPr sz="1800" kern="1200">
        <a:solidFill>
          <a:schemeClr val="tx1"/>
        </a:solidFill>
        <a:latin typeface="Arial" charset="0"/>
        <a:ea typeface="ＭＳ Ｐゴシック" charset="-128"/>
        <a:cs typeface="Arial" charset="0"/>
      </a:defRPr>
    </a:lvl5pPr>
    <a:lvl6pPr marL="1714500" algn="l" defTabSz="685800" rtl="0" eaLnBrk="1" latinLnBrk="0" hangingPunct="1">
      <a:defRPr sz="1800" kern="1200">
        <a:solidFill>
          <a:schemeClr val="tx1"/>
        </a:solidFill>
        <a:latin typeface="Arial" charset="0"/>
        <a:ea typeface="ＭＳ Ｐゴシック" charset="-128"/>
        <a:cs typeface="Arial" charset="0"/>
      </a:defRPr>
    </a:lvl6pPr>
    <a:lvl7pPr marL="2057400" algn="l" defTabSz="685800" rtl="0" eaLnBrk="1" latinLnBrk="0" hangingPunct="1">
      <a:defRPr sz="1800" kern="1200">
        <a:solidFill>
          <a:schemeClr val="tx1"/>
        </a:solidFill>
        <a:latin typeface="Arial" charset="0"/>
        <a:ea typeface="ＭＳ Ｐゴシック" charset="-128"/>
        <a:cs typeface="Arial" charset="0"/>
      </a:defRPr>
    </a:lvl7pPr>
    <a:lvl8pPr marL="2400300" algn="l" defTabSz="685800" rtl="0" eaLnBrk="1" latinLnBrk="0" hangingPunct="1">
      <a:defRPr sz="1800" kern="1200">
        <a:solidFill>
          <a:schemeClr val="tx1"/>
        </a:solidFill>
        <a:latin typeface="Arial" charset="0"/>
        <a:ea typeface="ＭＳ Ｐゴシック" charset="-128"/>
        <a:cs typeface="Arial" charset="0"/>
      </a:defRPr>
    </a:lvl8pPr>
    <a:lvl9pPr marL="2743200" algn="l" defTabSz="685800" rtl="0" eaLnBrk="1" latinLnBrk="0" hangingPunct="1">
      <a:defRPr sz="1800" kern="1200">
        <a:solidFill>
          <a:schemeClr val="tx1"/>
        </a:solidFill>
        <a:latin typeface="Arial" charset="0"/>
        <a:ea typeface="ＭＳ Ｐゴシック" charset="-128"/>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9FA"/>
    <a:srgbClr val="0B3A7F"/>
    <a:srgbClr val="FF0000"/>
    <a:srgbClr val="1B3D6C"/>
    <a:srgbClr val="E98B01"/>
    <a:srgbClr val="1380DC"/>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B8D91-3D15-5262-7A15-C8183412DD6E}" v="1068" dt="2025-04-02T17:40:24.189"/>
    <p1510:client id="{319D1816-5245-4680-9317-E0A58BF18191}" v="719" dt="2025-04-01T17:27:17.705"/>
    <p1510:client id="{523E5249-A118-312C-C978-460EB2F2DEDD}" v="143" dt="2025-04-01T18:21:48.634"/>
    <p1510:client id="{8B9BBD59-FFDF-AD2C-074E-AD154092C03D}" v="5" dt="2025-04-01T18:46:36.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757" y="4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563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a:p>
        </p:txBody>
      </p:sp>
      <p:sp>
        <p:nvSpPr>
          <p:cNvPr id="563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563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9301CC6A-B4E8-405F-AE79-859651258FE4}" type="slidenum">
              <a:rPr lang="en-US"/>
              <a:pPr>
                <a:defRPr/>
              </a:pPr>
              <a:t>‹#›</a:t>
            </a:fld>
            <a:endParaRPr lang="en-US"/>
          </a:p>
        </p:txBody>
      </p:sp>
    </p:spTree>
    <p:extLst>
      <p:ext uri="{BB962C8B-B14F-4D97-AF65-F5344CB8AC3E}">
        <p14:creationId xmlns:p14="http://schemas.microsoft.com/office/powerpoint/2010/main" val="818623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6147" name="Rectangle 3"/>
          <p:cNvSpPr>
            <a:spLocks noGrp="1" noChangeArrowheads="1"/>
          </p:cNvSpPr>
          <p:nvPr>
            <p:ph type="dt"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B7B05DEF-6DE7-4BF9-8DBB-FF904A788E50}" type="slidenum">
              <a:rPr lang="en-US"/>
              <a:pPr>
                <a:defRPr/>
              </a:pPr>
              <a:t>‹#›</a:t>
            </a:fld>
            <a:endParaRPr lang="en-US"/>
          </a:p>
        </p:txBody>
      </p:sp>
    </p:spTree>
    <p:extLst>
      <p:ext uri="{BB962C8B-B14F-4D97-AF65-F5344CB8AC3E}">
        <p14:creationId xmlns:p14="http://schemas.microsoft.com/office/powerpoint/2010/main" val="3823580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1pPr>
    <a:lvl2pPr marL="3429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2pPr>
    <a:lvl3pPr marL="6858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3pPr>
    <a:lvl4pPr marL="10287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4pPr>
    <a:lvl5pPr marL="13716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3A0C6-14BC-E4D5-4AE0-A073E2161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52737-0D52-8FBE-2272-A1CA579EB3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75F0E-6C2A-F8FD-48A0-CECCD2C3999D}"/>
              </a:ext>
            </a:extLst>
          </p:cNvPr>
          <p:cNvSpPr>
            <a:spLocks noGrp="1"/>
          </p:cNvSpPr>
          <p:nvPr>
            <p:ph type="body" idx="1"/>
          </p:nvPr>
        </p:nvSpPr>
        <p:spPr/>
        <p:txBody>
          <a:bodyPr/>
          <a:lstStyle/>
          <a:p>
            <a:r>
              <a:rPr lang="en-US"/>
              <a:t>The American Wake Experiment is a Department of Energy (D.O.E) sponsored study reaching out to across the US and across the globe.  </a:t>
            </a:r>
          </a:p>
        </p:txBody>
      </p:sp>
      <p:sp>
        <p:nvSpPr>
          <p:cNvPr id="4" name="Slide Number Placeholder 3">
            <a:extLst>
              <a:ext uri="{FF2B5EF4-FFF2-40B4-BE49-F238E27FC236}">
                <a16:creationId xmlns:a16="http://schemas.microsoft.com/office/drawing/2014/main" id="{123A3840-6760-6C54-500F-D177AE5BD0AB}"/>
              </a:ext>
            </a:extLst>
          </p:cNvPr>
          <p:cNvSpPr>
            <a:spLocks noGrp="1"/>
          </p:cNvSpPr>
          <p:nvPr>
            <p:ph type="sldNum" sz="quarter" idx="10"/>
          </p:nvPr>
        </p:nvSpPr>
        <p:spPr/>
        <p:txBody>
          <a:bodyPr/>
          <a:lstStyle/>
          <a:p>
            <a:pPr>
              <a:defRPr/>
            </a:pPr>
            <a:fld id="{B7B05DEF-6DE7-4BF9-8DBB-FF904A788E50}" type="slidenum">
              <a:rPr lang="en-US" smtClean="0"/>
              <a:pPr>
                <a:defRPr/>
              </a:pPr>
              <a:t>2</a:t>
            </a:fld>
            <a:endParaRPr lang="en-US"/>
          </a:p>
        </p:txBody>
      </p:sp>
    </p:spTree>
    <p:extLst>
      <p:ext uri="{BB962C8B-B14F-4D97-AF65-F5344CB8AC3E}">
        <p14:creationId xmlns:p14="http://schemas.microsoft.com/office/powerpoint/2010/main" val="403532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58002-76D9-1423-B924-7456F5F4E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A249E-99B5-BB22-C6A3-8C5B2F5A6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B57FC1-6AA0-2C85-3630-50B22932EC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E72962-583D-8360-98C5-8B8A952D2E60}"/>
              </a:ext>
            </a:extLst>
          </p:cNvPr>
          <p:cNvSpPr>
            <a:spLocks noGrp="1"/>
          </p:cNvSpPr>
          <p:nvPr>
            <p:ph type="sldNum" sz="quarter" idx="10"/>
          </p:nvPr>
        </p:nvSpPr>
        <p:spPr/>
        <p:txBody>
          <a:bodyPr/>
          <a:lstStyle/>
          <a:p>
            <a:pPr>
              <a:defRPr/>
            </a:pPr>
            <a:fld id="{B7B05DEF-6DE7-4BF9-8DBB-FF904A788E50}" type="slidenum">
              <a:rPr lang="en-US" smtClean="0"/>
              <a:pPr>
                <a:defRPr/>
              </a:pPr>
              <a:t>15</a:t>
            </a:fld>
            <a:endParaRPr lang="en-US"/>
          </a:p>
        </p:txBody>
      </p:sp>
    </p:spTree>
    <p:extLst>
      <p:ext uri="{BB962C8B-B14F-4D97-AF65-F5344CB8AC3E}">
        <p14:creationId xmlns:p14="http://schemas.microsoft.com/office/powerpoint/2010/main" val="267961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0CD99-337D-8BC3-29CB-2914ECCC73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67A71-2CA4-BC41-6CF7-0C62860EDC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4C8137-4DDC-473D-963F-7A6DEF395F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BCC212-633D-E6A6-1F2C-A07AAC8C2748}"/>
              </a:ext>
            </a:extLst>
          </p:cNvPr>
          <p:cNvSpPr>
            <a:spLocks noGrp="1"/>
          </p:cNvSpPr>
          <p:nvPr>
            <p:ph type="sldNum" sz="quarter" idx="10"/>
          </p:nvPr>
        </p:nvSpPr>
        <p:spPr/>
        <p:txBody>
          <a:bodyPr/>
          <a:lstStyle/>
          <a:p>
            <a:pPr>
              <a:defRPr/>
            </a:pPr>
            <a:fld id="{B7B05DEF-6DE7-4BF9-8DBB-FF904A788E50}" type="slidenum">
              <a:rPr lang="en-US" smtClean="0"/>
              <a:pPr>
                <a:defRPr/>
              </a:pPr>
              <a:t>16</a:t>
            </a:fld>
            <a:endParaRPr lang="en-US"/>
          </a:p>
        </p:txBody>
      </p:sp>
    </p:spTree>
    <p:extLst>
      <p:ext uri="{BB962C8B-B14F-4D97-AF65-F5344CB8AC3E}">
        <p14:creationId xmlns:p14="http://schemas.microsoft.com/office/powerpoint/2010/main" val="893152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6F336-3A42-C2E9-17D9-30425C7E46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5514A-7363-6EE7-A6FC-3C31E6E1F3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91B0A-41E7-841D-FC78-A01177040C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43D432-BF59-0B00-7796-DDA9748586B6}"/>
              </a:ext>
            </a:extLst>
          </p:cNvPr>
          <p:cNvSpPr>
            <a:spLocks noGrp="1"/>
          </p:cNvSpPr>
          <p:nvPr>
            <p:ph type="sldNum" sz="quarter" idx="10"/>
          </p:nvPr>
        </p:nvSpPr>
        <p:spPr/>
        <p:txBody>
          <a:bodyPr/>
          <a:lstStyle/>
          <a:p>
            <a:pPr>
              <a:defRPr/>
            </a:pPr>
            <a:fld id="{B7B05DEF-6DE7-4BF9-8DBB-FF904A788E50}" type="slidenum">
              <a:rPr lang="en-US" smtClean="0"/>
              <a:pPr>
                <a:defRPr/>
              </a:pPr>
              <a:t>17</a:t>
            </a:fld>
            <a:endParaRPr lang="en-US"/>
          </a:p>
        </p:txBody>
      </p:sp>
    </p:spTree>
    <p:extLst>
      <p:ext uri="{BB962C8B-B14F-4D97-AF65-F5344CB8AC3E}">
        <p14:creationId xmlns:p14="http://schemas.microsoft.com/office/powerpoint/2010/main" val="3971112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A724B-408D-EE85-D7A8-F2A632A755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1E4247-54BB-BB41-58DF-CB2D09939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BED72C-7A70-F6AD-1243-0F2A51A90B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61F815-DFF6-2429-2B66-092E74225CC4}"/>
              </a:ext>
            </a:extLst>
          </p:cNvPr>
          <p:cNvSpPr>
            <a:spLocks noGrp="1"/>
          </p:cNvSpPr>
          <p:nvPr>
            <p:ph type="sldNum" sz="quarter" idx="10"/>
          </p:nvPr>
        </p:nvSpPr>
        <p:spPr/>
        <p:txBody>
          <a:bodyPr/>
          <a:lstStyle/>
          <a:p>
            <a:pPr>
              <a:defRPr/>
            </a:pPr>
            <a:fld id="{B7B05DEF-6DE7-4BF9-8DBB-FF904A788E50}" type="slidenum">
              <a:rPr lang="en-US" smtClean="0"/>
              <a:pPr>
                <a:defRPr/>
              </a:pPr>
              <a:t>18</a:t>
            </a:fld>
            <a:endParaRPr lang="en-US"/>
          </a:p>
        </p:txBody>
      </p:sp>
    </p:spTree>
    <p:extLst>
      <p:ext uri="{BB962C8B-B14F-4D97-AF65-F5344CB8AC3E}">
        <p14:creationId xmlns:p14="http://schemas.microsoft.com/office/powerpoint/2010/main" val="3204358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32140-77C4-6955-5025-512D2DACA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9144FF-D2DD-1CAD-143F-77C0FAE61D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6CF4F5-CC24-51A5-6277-08F00EB29B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B77A53-4DDA-878F-544D-99030D9EDFAC}"/>
              </a:ext>
            </a:extLst>
          </p:cNvPr>
          <p:cNvSpPr>
            <a:spLocks noGrp="1"/>
          </p:cNvSpPr>
          <p:nvPr>
            <p:ph type="sldNum" sz="quarter" idx="10"/>
          </p:nvPr>
        </p:nvSpPr>
        <p:spPr/>
        <p:txBody>
          <a:bodyPr/>
          <a:lstStyle/>
          <a:p>
            <a:pPr>
              <a:defRPr/>
            </a:pPr>
            <a:fld id="{B7B05DEF-6DE7-4BF9-8DBB-FF904A788E50}" type="slidenum">
              <a:rPr lang="en-US" smtClean="0"/>
              <a:pPr>
                <a:defRPr/>
              </a:pPr>
              <a:t>19</a:t>
            </a:fld>
            <a:endParaRPr lang="en-US"/>
          </a:p>
        </p:txBody>
      </p:sp>
    </p:spTree>
    <p:extLst>
      <p:ext uri="{BB962C8B-B14F-4D97-AF65-F5344CB8AC3E}">
        <p14:creationId xmlns:p14="http://schemas.microsoft.com/office/powerpoint/2010/main" val="2053065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C7506-392C-322C-7A56-ECB413788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02058-7ED3-A073-600F-78D19472C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432CD2-8669-BF3D-9D76-E9F01F7651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7F5619-510B-1051-3B5F-1715FD8DF3F3}"/>
              </a:ext>
            </a:extLst>
          </p:cNvPr>
          <p:cNvSpPr>
            <a:spLocks noGrp="1"/>
          </p:cNvSpPr>
          <p:nvPr>
            <p:ph type="sldNum" sz="quarter" idx="10"/>
          </p:nvPr>
        </p:nvSpPr>
        <p:spPr/>
        <p:txBody>
          <a:bodyPr/>
          <a:lstStyle/>
          <a:p>
            <a:pPr>
              <a:defRPr/>
            </a:pPr>
            <a:fld id="{B7B05DEF-6DE7-4BF9-8DBB-FF904A788E50}" type="slidenum">
              <a:rPr lang="en-US" smtClean="0"/>
              <a:pPr>
                <a:defRPr/>
              </a:pPr>
              <a:t>20</a:t>
            </a:fld>
            <a:endParaRPr lang="en-US"/>
          </a:p>
        </p:txBody>
      </p:sp>
    </p:spTree>
    <p:extLst>
      <p:ext uri="{BB962C8B-B14F-4D97-AF65-F5344CB8AC3E}">
        <p14:creationId xmlns:p14="http://schemas.microsoft.com/office/powerpoint/2010/main" val="2322202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CDC46-332E-C4F5-55A6-3CA0CA309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DB23E-1884-51C6-73E4-F8C6A20ED7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E4B4C-C574-7F9A-997D-23E5B56699CE}"/>
              </a:ext>
            </a:extLst>
          </p:cNvPr>
          <p:cNvSpPr>
            <a:spLocks noGrp="1"/>
          </p:cNvSpPr>
          <p:nvPr>
            <p:ph type="body" idx="1"/>
          </p:nvPr>
        </p:nvSpPr>
        <p:spPr/>
        <p:txBody>
          <a:bodyPr/>
          <a:lstStyle/>
          <a:p>
            <a:r>
              <a:rPr lang="en-US"/>
              <a:t>This shows how the up wind turbine takes max power from downwind turbine 75</a:t>
            </a:r>
          </a:p>
        </p:txBody>
      </p:sp>
      <p:sp>
        <p:nvSpPr>
          <p:cNvPr id="4" name="Slide Number Placeholder 3">
            <a:extLst>
              <a:ext uri="{FF2B5EF4-FFF2-40B4-BE49-F238E27FC236}">
                <a16:creationId xmlns:a16="http://schemas.microsoft.com/office/drawing/2014/main" id="{7ECE314C-E747-065C-638D-F60769887FEA}"/>
              </a:ext>
            </a:extLst>
          </p:cNvPr>
          <p:cNvSpPr>
            <a:spLocks noGrp="1"/>
          </p:cNvSpPr>
          <p:nvPr>
            <p:ph type="sldNum" sz="quarter" idx="10"/>
          </p:nvPr>
        </p:nvSpPr>
        <p:spPr/>
        <p:txBody>
          <a:bodyPr/>
          <a:lstStyle/>
          <a:p>
            <a:pPr>
              <a:defRPr/>
            </a:pPr>
            <a:fld id="{B7B05DEF-6DE7-4BF9-8DBB-FF904A788E50}" type="slidenum">
              <a:rPr lang="en-US" smtClean="0"/>
              <a:pPr>
                <a:defRPr/>
              </a:pPr>
              <a:t>21</a:t>
            </a:fld>
            <a:endParaRPr lang="en-US"/>
          </a:p>
        </p:txBody>
      </p:sp>
    </p:spTree>
    <p:extLst>
      <p:ext uri="{BB962C8B-B14F-4D97-AF65-F5344CB8AC3E}">
        <p14:creationId xmlns:p14="http://schemas.microsoft.com/office/powerpoint/2010/main" val="3732090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0A4C0-303C-A817-CF84-459186BBB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51F22-B1D2-8BAB-8D88-6A23DF2081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E61D6A-D613-E249-1C8F-A8E9AB1828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D93B87-FAD2-8013-EAC2-30658528A062}"/>
              </a:ext>
            </a:extLst>
          </p:cNvPr>
          <p:cNvSpPr>
            <a:spLocks noGrp="1"/>
          </p:cNvSpPr>
          <p:nvPr>
            <p:ph type="sldNum" sz="quarter" idx="10"/>
          </p:nvPr>
        </p:nvSpPr>
        <p:spPr/>
        <p:txBody>
          <a:bodyPr/>
          <a:lstStyle/>
          <a:p>
            <a:pPr>
              <a:defRPr/>
            </a:pPr>
            <a:fld id="{B7B05DEF-6DE7-4BF9-8DBB-FF904A788E50}" type="slidenum">
              <a:rPr lang="en-US" smtClean="0"/>
              <a:pPr>
                <a:defRPr/>
              </a:pPr>
              <a:t>22</a:t>
            </a:fld>
            <a:endParaRPr lang="en-US"/>
          </a:p>
        </p:txBody>
      </p:sp>
    </p:spTree>
    <p:extLst>
      <p:ext uri="{BB962C8B-B14F-4D97-AF65-F5344CB8AC3E}">
        <p14:creationId xmlns:p14="http://schemas.microsoft.com/office/powerpoint/2010/main" val="1815500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DB180-650F-BA00-D6F6-7AEACA389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E35EC-3347-302A-FF6F-8B001B0EA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E15C90-D150-14C3-A703-F903AB5A79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593A60-F2A3-53B6-A4E1-79ACF60D1C73}"/>
              </a:ext>
            </a:extLst>
          </p:cNvPr>
          <p:cNvSpPr>
            <a:spLocks noGrp="1"/>
          </p:cNvSpPr>
          <p:nvPr>
            <p:ph type="sldNum" sz="quarter" idx="10"/>
          </p:nvPr>
        </p:nvSpPr>
        <p:spPr/>
        <p:txBody>
          <a:bodyPr/>
          <a:lstStyle/>
          <a:p>
            <a:pPr>
              <a:defRPr/>
            </a:pPr>
            <a:fld id="{B7B05DEF-6DE7-4BF9-8DBB-FF904A788E50}" type="slidenum">
              <a:rPr lang="en-US" smtClean="0"/>
              <a:pPr>
                <a:defRPr/>
              </a:pPr>
              <a:t>23</a:t>
            </a:fld>
            <a:endParaRPr lang="en-US"/>
          </a:p>
        </p:txBody>
      </p:sp>
    </p:spTree>
    <p:extLst>
      <p:ext uri="{BB962C8B-B14F-4D97-AF65-F5344CB8AC3E}">
        <p14:creationId xmlns:p14="http://schemas.microsoft.com/office/powerpoint/2010/main" val="1069858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8316-8E38-4375-2322-7F5E7E818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2F2F8-2BE7-857B-7AAC-635AD35F1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26B3E-4191-24A8-395A-2B0CC54964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AEA5E5-4758-0E9E-BF1D-A46FF51A8E63}"/>
              </a:ext>
            </a:extLst>
          </p:cNvPr>
          <p:cNvSpPr>
            <a:spLocks noGrp="1"/>
          </p:cNvSpPr>
          <p:nvPr>
            <p:ph type="sldNum" sz="quarter" idx="10"/>
          </p:nvPr>
        </p:nvSpPr>
        <p:spPr/>
        <p:txBody>
          <a:bodyPr/>
          <a:lstStyle/>
          <a:p>
            <a:pPr>
              <a:defRPr/>
            </a:pPr>
            <a:fld id="{B7B05DEF-6DE7-4BF9-8DBB-FF904A788E50}" type="slidenum">
              <a:rPr lang="en-US" smtClean="0"/>
              <a:pPr>
                <a:defRPr/>
              </a:pPr>
              <a:t>24</a:t>
            </a:fld>
            <a:endParaRPr lang="en-US"/>
          </a:p>
        </p:txBody>
      </p:sp>
    </p:spTree>
    <p:extLst>
      <p:ext uri="{BB962C8B-B14F-4D97-AF65-F5344CB8AC3E}">
        <p14:creationId xmlns:p14="http://schemas.microsoft.com/office/powerpoint/2010/main" val="1533690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AB5FD-5F16-D4BD-0949-9E8B1ADD4A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810444-2B09-A36C-85E6-8BEE8EED1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548769-5817-761A-4ECC-95DAFF7D6132}"/>
              </a:ext>
            </a:extLst>
          </p:cNvPr>
          <p:cNvSpPr>
            <a:spLocks noGrp="1"/>
          </p:cNvSpPr>
          <p:nvPr>
            <p:ph type="body" idx="1"/>
          </p:nvPr>
        </p:nvSpPr>
        <p:spPr/>
        <p:txBody>
          <a:bodyPr/>
          <a:lstStyle/>
          <a:p>
            <a:r>
              <a:rPr lang="en-US"/>
              <a:t>The American Wake Experiment is a Department of Energy (D.O.E) sponsored study reaching out to across the US and across the globe.  </a:t>
            </a:r>
          </a:p>
        </p:txBody>
      </p:sp>
      <p:sp>
        <p:nvSpPr>
          <p:cNvPr id="4" name="Slide Number Placeholder 3">
            <a:extLst>
              <a:ext uri="{FF2B5EF4-FFF2-40B4-BE49-F238E27FC236}">
                <a16:creationId xmlns:a16="http://schemas.microsoft.com/office/drawing/2014/main" id="{995A33D6-B8E1-4BE5-04A2-DE17CE32FE13}"/>
              </a:ext>
            </a:extLst>
          </p:cNvPr>
          <p:cNvSpPr>
            <a:spLocks noGrp="1"/>
          </p:cNvSpPr>
          <p:nvPr>
            <p:ph type="sldNum" sz="quarter" idx="10"/>
          </p:nvPr>
        </p:nvSpPr>
        <p:spPr/>
        <p:txBody>
          <a:bodyPr/>
          <a:lstStyle/>
          <a:p>
            <a:pPr>
              <a:defRPr/>
            </a:pPr>
            <a:fld id="{B7B05DEF-6DE7-4BF9-8DBB-FF904A788E50}" type="slidenum">
              <a:rPr lang="en-US" smtClean="0"/>
              <a:pPr>
                <a:defRPr/>
              </a:pPr>
              <a:t>3</a:t>
            </a:fld>
            <a:endParaRPr lang="en-US"/>
          </a:p>
        </p:txBody>
      </p:sp>
    </p:spTree>
    <p:extLst>
      <p:ext uri="{BB962C8B-B14F-4D97-AF65-F5344CB8AC3E}">
        <p14:creationId xmlns:p14="http://schemas.microsoft.com/office/powerpoint/2010/main" val="395526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2F37D-7960-B8BC-9B41-5394E52F71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7681EB-38E8-1C01-D7BC-D2A8C8961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77C816-D2FD-6268-9835-A4C7082559C2}"/>
              </a:ext>
            </a:extLst>
          </p:cNvPr>
          <p:cNvSpPr>
            <a:spLocks noGrp="1"/>
          </p:cNvSpPr>
          <p:nvPr>
            <p:ph type="body" idx="1"/>
          </p:nvPr>
        </p:nvSpPr>
        <p:spPr/>
        <p:txBody>
          <a:bodyPr/>
          <a:lstStyle/>
          <a:p>
            <a:r>
              <a:rPr lang="en-US"/>
              <a:t>Why study turbine wake? Well, we want to develop a better understanding of wakes, to help with the cost of energy, and to lower CO2 emissions for a cleaner future.</a:t>
            </a:r>
          </a:p>
          <a:p>
            <a:endParaRPr lang="en-US"/>
          </a:p>
        </p:txBody>
      </p:sp>
      <p:sp>
        <p:nvSpPr>
          <p:cNvPr id="4" name="Slide Number Placeholder 3">
            <a:extLst>
              <a:ext uri="{FF2B5EF4-FFF2-40B4-BE49-F238E27FC236}">
                <a16:creationId xmlns:a16="http://schemas.microsoft.com/office/drawing/2014/main" id="{30688E61-BB16-2F2F-5AD2-8AC867821092}"/>
              </a:ext>
            </a:extLst>
          </p:cNvPr>
          <p:cNvSpPr>
            <a:spLocks noGrp="1"/>
          </p:cNvSpPr>
          <p:nvPr>
            <p:ph type="sldNum" sz="quarter" idx="10"/>
          </p:nvPr>
        </p:nvSpPr>
        <p:spPr/>
        <p:txBody>
          <a:bodyPr/>
          <a:lstStyle/>
          <a:p>
            <a:pPr>
              <a:defRPr/>
            </a:pPr>
            <a:fld id="{B7B05DEF-6DE7-4BF9-8DBB-FF904A788E50}" type="slidenum">
              <a:rPr lang="en-US" smtClean="0"/>
              <a:pPr>
                <a:defRPr/>
              </a:pPr>
              <a:t>4</a:t>
            </a:fld>
            <a:endParaRPr lang="en-US"/>
          </a:p>
        </p:txBody>
      </p:sp>
    </p:spTree>
    <p:extLst>
      <p:ext uri="{BB962C8B-B14F-4D97-AF65-F5344CB8AC3E}">
        <p14:creationId xmlns:p14="http://schemas.microsoft.com/office/powerpoint/2010/main" val="2172222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Large-Eddy simulation and calculations of the wind farm</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6</a:t>
            </a:fld>
            <a:endParaRPr lang="en-US"/>
          </a:p>
        </p:txBody>
      </p:sp>
    </p:spTree>
    <p:extLst>
      <p:ext uri="{BB962C8B-B14F-4D97-AF65-F5344CB8AC3E}">
        <p14:creationId xmlns:p14="http://schemas.microsoft.com/office/powerpoint/2010/main" val="3869611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 of the actuator disk</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7</a:t>
            </a:fld>
            <a:endParaRPr lang="en-US"/>
          </a:p>
        </p:txBody>
      </p:sp>
    </p:spTree>
    <p:extLst>
      <p:ext uri="{BB962C8B-B14F-4D97-AF65-F5344CB8AC3E}">
        <p14:creationId xmlns:p14="http://schemas.microsoft.com/office/powerpoint/2010/main" val="1482026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Actuator disk setup for the model to be ran in the HPC </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8</a:t>
            </a:fld>
            <a:endParaRPr lang="en-US"/>
          </a:p>
        </p:txBody>
      </p:sp>
    </p:spTree>
    <p:extLst>
      <p:ext uri="{BB962C8B-B14F-4D97-AF65-F5344CB8AC3E}">
        <p14:creationId xmlns:p14="http://schemas.microsoft.com/office/powerpoint/2010/main" val="247791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E2D63-F380-64B4-CD8F-353EDBF3C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715BF-3BE1-C391-60E6-A36A79E0F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2FF24-521C-A1C1-5744-0C2BA66AFF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A693C9-212B-2C54-FA61-B011CB37FC42}"/>
              </a:ext>
            </a:extLst>
          </p:cNvPr>
          <p:cNvSpPr>
            <a:spLocks noGrp="1"/>
          </p:cNvSpPr>
          <p:nvPr>
            <p:ph type="sldNum" sz="quarter" idx="10"/>
          </p:nvPr>
        </p:nvSpPr>
        <p:spPr/>
        <p:txBody>
          <a:bodyPr/>
          <a:lstStyle/>
          <a:p>
            <a:pPr>
              <a:defRPr/>
            </a:pPr>
            <a:fld id="{B7B05DEF-6DE7-4BF9-8DBB-FF904A788E50}" type="slidenum">
              <a:rPr lang="en-US" smtClean="0"/>
              <a:pPr>
                <a:defRPr/>
              </a:pPr>
              <a:t>10</a:t>
            </a:fld>
            <a:endParaRPr lang="en-US"/>
          </a:p>
        </p:txBody>
      </p:sp>
    </p:spTree>
    <p:extLst>
      <p:ext uri="{BB962C8B-B14F-4D97-AF65-F5344CB8AC3E}">
        <p14:creationId xmlns:p14="http://schemas.microsoft.com/office/powerpoint/2010/main" val="49667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F4C29-9A5C-BFF6-B0EE-83C7636482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30862C-4CCF-D020-FB07-31DA03F0FA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E3FF7-904F-8005-753F-A76B2E0419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A39C42-73C4-9FE7-5C3F-95A085E20F3C}"/>
              </a:ext>
            </a:extLst>
          </p:cNvPr>
          <p:cNvSpPr>
            <a:spLocks noGrp="1"/>
          </p:cNvSpPr>
          <p:nvPr>
            <p:ph type="sldNum" sz="quarter" idx="10"/>
          </p:nvPr>
        </p:nvSpPr>
        <p:spPr/>
        <p:txBody>
          <a:bodyPr/>
          <a:lstStyle/>
          <a:p>
            <a:pPr>
              <a:defRPr/>
            </a:pPr>
            <a:fld id="{B7B05DEF-6DE7-4BF9-8DBB-FF904A788E50}" type="slidenum">
              <a:rPr lang="en-US" smtClean="0"/>
              <a:pPr>
                <a:defRPr/>
              </a:pPr>
              <a:t>11</a:t>
            </a:fld>
            <a:endParaRPr lang="en-US"/>
          </a:p>
        </p:txBody>
      </p:sp>
    </p:spTree>
    <p:extLst>
      <p:ext uri="{BB962C8B-B14F-4D97-AF65-F5344CB8AC3E}">
        <p14:creationId xmlns:p14="http://schemas.microsoft.com/office/powerpoint/2010/main" val="3694496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36F51-7DF2-C2FD-5F9B-32982BE76D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F0037-D5CB-B9FC-76C0-9DE538E055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D4D9E7-3B4A-9CC9-8AF2-D97308285C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39D489-C3FC-68FB-9CFE-60503A515A59}"/>
              </a:ext>
            </a:extLst>
          </p:cNvPr>
          <p:cNvSpPr>
            <a:spLocks noGrp="1"/>
          </p:cNvSpPr>
          <p:nvPr>
            <p:ph type="sldNum" sz="quarter" idx="10"/>
          </p:nvPr>
        </p:nvSpPr>
        <p:spPr/>
        <p:txBody>
          <a:bodyPr/>
          <a:lstStyle/>
          <a:p>
            <a:pPr>
              <a:defRPr/>
            </a:pPr>
            <a:fld id="{B7B05DEF-6DE7-4BF9-8DBB-FF904A788E50}" type="slidenum">
              <a:rPr lang="en-US" smtClean="0"/>
              <a:pPr>
                <a:defRPr/>
              </a:pPr>
              <a:t>13</a:t>
            </a:fld>
            <a:endParaRPr lang="en-US"/>
          </a:p>
        </p:txBody>
      </p:sp>
    </p:spTree>
    <p:extLst>
      <p:ext uri="{BB962C8B-B14F-4D97-AF65-F5344CB8AC3E}">
        <p14:creationId xmlns:p14="http://schemas.microsoft.com/office/powerpoint/2010/main" val="1317543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1555" y="-19050"/>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9" name="Subtitle 2"/>
          <p:cNvSpPr txBox="1">
            <a:spLocks/>
          </p:cNvSpPr>
          <p:nvPr userDrawn="1"/>
        </p:nvSpPr>
        <p:spPr bwMode="auto">
          <a:xfrm>
            <a:off x="0" y="2647950"/>
            <a:ext cx="9144000" cy="1104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a:solidFill>
                  <a:schemeClr val="bg1"/>
                </a:solidFill>
                <a:latin typeface="+mj-lt"/>
              </a:rPr>
              <a:t>Author</a:t>
            </a:r>
          </a:p>
          <a:p>
            <a:pPr marL="0" indent="0" algn="ctr" eaLnBrk="1" hangingPunct="1">
              <a:buClr>
                <a:srgbClr val="00529B"/>
              </a:buClr>
              <a:buNone/>
            </a:pPr>
            <a:r>
              <a:rPr lang="en-US" altLang="en-US" sz="1600" b="1" kern="0">
                <a:solidFill>
                  <a:schemeClr val="bg1"/>
                </a:solidFill>
                <a:latin typeface="+mj-lt"/>
              </a:rPr>
              <a:t>Company/Organization</a:t>
            </a:r>
          </a:p>
          <a:p>
            <a:pPr marL="0" indent="0" algn="ctr" eaLnBrk="1" hangingPunct="1">
              <a:buClr>
                <a:srgbClr val="00529B"/>
              </a:buClr>
              <a:buNone/>
            </a:pPr>
            <a:r>
              <a:rPr lang="en-US" altLang="en-US" sz="1600" kern="0">
                <a:solidFill>
                  <a:schemeClr val="bg1"/>
                </a:solidFill>
                <a:latin typeface="+mj-lt"/>
              </a:rPr>
              <a:t>Conference Name, Conference Dates</a:t>
            </a:r>
          </a:p>
          <a:p>
            <a:pPr marL="0" indent="0" algn="ctr" eaLnBrk="1" hangingPunct="1">
              <a:buClr>
                <a:srgbClr val="00529B"/>
              </a:buClr>
              <a:buNone/>
            </a:pPr>
            <a:r>
              <a:rPr lang="en-US" altLang="en-US" sz="1600" kern="0">
                <a:solidFill>
                  <a:schemeClr val="bg1"/>
                </a:solidFill>
                <a:latin typeface="+mj-lt"/>
              </a:rPr>
              <a:t>Conference Location</a:t>
            </a:r>
          </a:p>
          <a:p>
            <a:pPr>
              <a:buClr>
                <a:srgbClr val="00529B"/>
              </a:buClr>
              <a:buFont typeface="Wingdings" charset="2"/>
              <a:buChar char="Ø"/>
            </a:pPr>
            <a:endParaRPr lang="en-US" sz="2400" kern="0"/>
          </a:p>
        </p:txBody>
      </p:sp>
      <p:sp>
        <p:nvSpPr>
          <p:cNvPr id="10" name="Title 1"/>
          <p:cNvSpPr txBox="1">
            <a:spLocks/>
          </p:cNvSpPr>
          <p:nvPr userDrawn="1"/>
        </p:nvSpPr>
        <p:spPr bwMode="auto">
          <a:xfrm>
            <a:off x="0" y="742950"/>
            <a:ext cx="9144000" cy="9906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5400" b="1" kern="0">
                <a:solidFill>
                  <a:schemeClr val="bg1"/>
                </a:solidFill>
              </a:rPr>
              <a:t>Presentation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1B3D6C"/>
              </a:buClr>
              <a:buFont typeface="Wingdings" charset="2"/>
              <a:buChar char="Ø"/>
              <a:defRPr/>
            </a:lvl1pPr>
            <a:lvl2pPr marL="685800" indent="-342900">
              <a:buClr>
                <a:srgbClr val="1B3D6C"/>
              </a:buClr>
              <a:buFont typeface="Wingdings" charset="2"/>
              <a:buChar char="Ø"/>
              <a:defRPr/>
            </a:lvl2pPr>
            <a:lvl3pPr marL="971550" indent="-285750">
              <a:buClr>
                <a:srgbClr val="1B3D6C"/>
              </a:buClr>
              <a:buFont typeface="Wingdings" charset="2"/>
              <a:buChar char="Ø"/>
              <a:defRPr/>
            </a:lvl3pPr>
            <a:lvl4pPr marL="1314450" indent="-285750">
              <a:buClr>
                <a:srgbClr val="1B3D6C"/>
              </a:buClr>
              <a:buFont typeface="Wingdings" charset="2"/>
              <a:buChar char="Ø"/>
              <a:defRPr/>
            </a:lvl4pPr>
            <a:lvl5pPr marL="1657350" indent="-285750">
              <a:buClr>
                <a:srgbClr val="1B3D6C"/>
              </a:buClr>
              <a:buFont typeface="Wingdings"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123950"/>
            <a:ext cx="39624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123950"/>
            <a:ext cx="44196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
        <p:nvSpPr>
          <p:cNvPr id="11" name="Title 1"/>
          <p:cNvSpPr>
            <a:spLocks noGrp="1"/>
          </p:cNvSpPr>
          <p:nvPr>
            <p:ph type="title"/>
          </p:nvPr>
        </p:nvSpPr>
        <p:spPr>
          <a:xfrm>
            <a:off x="228600" y="144198"/>
            <a:ext cx="8686800" cy="514350"/>
          </a:xfrm>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 and/or 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Tree>
    <p:extLst>
      <p:ext uri="{BB962C8B-B14F-4D97-AF65-F5344CB8AC3E}">
        <p14:creationId xmlns:p14="http://schemas.microsoft.com/office/powerpoint/2010/main" val="383842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FC34-5206-45FA-A6B2-955DFABF1CC2}"/>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F603E2-753D-49F2-B2B1-D76008093D9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FD0B8-A1D4-4313-AC8C-31D5E0DBD37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9CFA06F-9FF0-4DD3-9CA0-DF2D4EF2E0C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3CCD405-43AD-4B88-9D41-03F2E0B3D058}"/>
              </a:ext>
            </a:extLst>
          </p:cNvPr>
          <p:cNvSpPr>
            <a:spLocks noGrp="1"/>
          </p:cNvSpPr>
          <p:nvPr>
            <p:ph type="sldNum" sz="quarter" idx="12"/>
          </p:nvPr>
        </p:nvSpPr>
        <p:spPr/>
        <p:txBody>
          <a:body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2125721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1028" name="Rectangle 3"/>
          <p:cNvSpPr>
            <a:spLocks noGrp="1" noChangeArrowheads="1"/>
          </p:cNvSpPr>
          <p:nvPr>
            <p:ph type="body" idx="1"/>
          </p:nvPr>
        </p:nvSpPr>
        <p:spPr bwMode="auto">
          <a:xfrm>
            <a:off x="230886" y="1123950"/>
            <a:ext cx="8686800" cy="3363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noChangeArrowheads="1"/>
          </p:cNvSpPr>
          <p:nvPr userDrawn="1"/>
        </p:nvSpPr>
        <p:spPr bwMode="auto">
          <a:xfrm>
            <a:off x="1181100" y="4572000"/>
            <a:ext cx="19050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a:p>
        </p:txBody>
      </p:sp>
      <p:sp>
        <p:nvSpPr>
          <p:cNvPr id="10" name="Rectangle 9"/>
          <p:cNvSpPr>
            <a:spLocks noGrp="1" noChangeArrowheads="1"/>
          </p:cNvSpPr>
          <p:nvPr userDrawn="1"/>
        </p:nvSpPr>
        <p:spPr bwMode="auto">
          <a:xfrm>
            <a:off x="3181350" y="4572000"/>
            <a:ext cx="28956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a:p>
        </p:txBody>
      </p:sp>
      <p:sp>
        <p:nvSpPr>
          <p:cNvPr id="12"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a:p>
        </p:txBody>
      </p:sp>
      <p:sp>
        <p:nvSpPr>
          <p:cNvPr id="13"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a:p>
        </p:txBody>
      </p:sp>
      <p:sp>
        <p:nvSpPr>
          <p:cNvPr id="14"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
        <p:nvSpPr>
          <p:cNvPr id="15" name="Rectangle 14"/>
          <p:cNvSpPr/>
          <p:nvPr userDrawn="1"/>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1027" name="Rectangle 2"/>
          <p:cNvSpPr>
            <a:spLocks noGrp="1" noChangeArrowheads="1"/>
          </p:cNvSpPr>
          <p:nvPr>
            <p:ph type="title"/>
          </p:nvPr>
        </p:nvSpPr>
        <p:spPr bwMode="auto">
          <a:xfrm>
            <a:off x="228600" y="144198"/>
            <a:ext cx="8686800" cy="514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b="1" kern="0">
                <a:solidFill>
                  <a:schemeClr val="bg1"/>
                </a:solidFill>
              </a:rPr>
              <a:t>Presentation Title</a:t>
            </a:r>
          </a:p>
        </p:txBody>
      </p:sp>
    </p:spTree>
  </p:cSld>
  <p:clrMap bg1="lt1" tx1="dk1" bg2="lt2" tx2="dk2" accent1="accent1" accent2="accent2" accent3="accent3" accent4="accent4" accent5="accent5" accent6="accent6" hlink="hlink" folHlink="folHlink"/>
  <p:sldLayoutIdLst>
    <p:sldLayoutId id="2147484830" r:id="rId1"/>
    <p:sldLayoutId id="2147484825" r:id="rId2"/>
    <p:sldLayoutId id="2147484827" r:id="rId3"/>
    <p:sldLayoutId id="2147484836" r:id="rId4"/>
  </p:sldLayoutIdLst>
  <p:hf sldNum="0" hdr="0" ftr="0" dt="0"/>
  <p:txStyles>
    <p:titleStyle>
      <a:lvl1pPr marL="0" marR="0" indent="0" algn="ctr" defTabSz="914400" rtl="0" eaLnBrk="0" fontAlgn="base" latinLnBrk="0" hangingPunct="0">
        <a:lnSpc>
          <a:spcPct val="100000"/>
        </a:lnSpc>
        <a:spcBef>
          <a:spcPct val="0"/>
        </a:spcBef>
        <a:spcAft>
          <a:spcPct val="0"/>
        </a:spcAft>
        <a:buClrTx/>
        <a:buSzTx/>
        <a:buFontTx/>
        <a:buNone/>
        <a:tabLst/>
        <a:defRPr sz="2800">
          <a:solidFill>
            <a:schemeClr val="tx2"/>
          </a:solidFill>
          <a:latin typeface="+mj-lt"/>
          <a:ea typeface="+mj-ea"/>
          <a:cs typeface="+mj-cs"/>
        </a:defRPr>
      </a:lvl1pPr>
      <a:lvl2pPr algn="l" rtl="0" eaLnBrk="0" fontAlgn="base" hangingPunct="0">
        <a:spcBef>
          <a:spcPct val="0"/>
        </a:spcBef>
        <a:spcAft>
          <a:spcPct val="0"/>
        </a:spcAft>
        <a:defRPr sz="1800">
          <a:solidFill>
            <a:schemeClr val="tx2"/>
          </a:solidFill>
          <a:latin typeface="Arial" charset="0"/>
          <a:ea typeface="ＭＳ Ｐゴシック" pitchFamily="80" charset="-128"/>
        </a:defRPr>
      </a:lvl2pPr>
      <a:lvl3pPr algn="l" rtl="0" eaLnBrk="0" fontAlgn="base" hangingPunct="0">
        <a:spcBef>
          <a:spcPct val="0"/>
        </a:spcBef>
        <a:spcAft>
          <a:spcPct val="0"/>
        </a:spcAft>
        <a:defRPr sz="1800">
          <a:solidFill>
            <a:schemeClr val="tx2"/>
          </a:solidFill>
          <a:latin typeface="Arial" charset="0"/>
          <a:ea typeface="ＭＳ Ｐゴシック" pitchFamily="80" charset="-128"/>
        </a:defRPr>
      </a:lvl3pPr>
      <a:lvl4pPr algn="l" rtl="0" eaLnBrk="0" fontAlgn="base" hangingPunct="0">
        <a:spcBef>
          <a:spcPct val="0"/>
        </a:spcBef>
        <a:spcAft>
          <a:spcPct val="0"/>
        </a:spcAft>
        <a:defRPr sz="1800">
          <a:solidFill>
            <a:schemeClr val="tx2"/>
          </a:solidFill>
          <a:latin typeface="Arial" charset="0"/>
          <a:ea typeface="ＭＳ Ｐゴシック" pitchFamily="80" charset="-128"/>
        </a:defRPr>
      </a:lvl4pPr>
      <a:lvl5pPr algn="l" rtl="0" eaLnBrk="0" fontAlgn="base" hangingPunct="0">
        <a:spcBef>
          <a:spcPct val="0"/>
        </a:spcBef>
        <a:spcAft>
          <a:spcPct val="0"/>
        </a:spcAft>
        <a:defRPr sz="1800">
          <a:solidFill>
            <a:schemeClr val="tx2"/>
          </a:solidFill>
          <a:latin typeface="Arial" charset="0"/>
          <a:ea typeface="ＭＳ Ｐゴシック" pitchFamily="80" charset="-128"/>
        </a:defRPr>
      </a:lvl5pPr>
      <a:lvl6pPr marL="342900" algn="l" rtl="0" fontAlgn="base">
        <a:spcBef>
          <a:spcPct val="0"/>
        </a:spcBef>
        <a:spcAft>
          <a:spcPct val="0"/>
        </a:spcAft>
        <a:defRPr sz="1800">
          <a:solidFill>
            <a:schemeClr val="tx2"/>
          </a:solidFill>
          <a:latin typeface="Arial" charset="0"/>
          <a:ea typeface="ＭＳ Ｐゴシック" pitchFamily="80" charset="-128"/>
        </a:defRPr>
      </a:lvl6pPr>
      <a:lvl7pPr marL="685800" algn="l" rtl="0" fontAlgn="base">
        <a:spcBef>
          <a:spcPct val="0"/>
        </a:spcBef>
        <a:spcAft>
          <a:spcPct val="0"/>
        </a:spcAft>
        <a:defRPr sz="1800">
          <a:solidFill>
            <a:schemeClr val="tx2"/>
          </a:solidFill>
          <a:latin typeface="Arial" charset="0"/>
          <a:ea typeface="ＭＳ Ｐゴシック" pitchFamily="80" charset="-128"/>
        </a:defRPr>
      </a:lvl7pPr>
      <a:lvl8pPr marL="1028700" algn="l" rtl="0" fontAlgn="base">
        <a:spcBef>
          <a:spcPct val="0"/>
        </a:spcBef>
        <a:spcAft>
          <a:spcPct val="0"/>
        </a:spcAft>
        <a:defRPr sz="1800">
          <a:solidFill>
            <a:schemeClr val="tx2"/>
          </a:solidFill>
          <a:latin typeface="Arial" charset="0"/>
          <a:ea typeface="ＭＳ Ｐゴシック" pitchFamily="80" charset="-128"/>
        </a:defRPr>
      </a:lvl8pPr>
      <a:lvl9pPr marL="1371600" algn="l" rtl="0" fontAlgn="base">
        <a:spcBef>
          <a:spcPct val="0"/>
        </a:spcBef>
        <a:spcAft>
          <a:spcPct val="0"/>
        </a:spcAft>
        <a:defRPr sz="18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557213" indent="-214313"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857250" indent="-1714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200150" indent="-1714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543050" indent="-1714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8" name="Rectangle 3"/>
          <p:cNvSpPr>
            <a:spLocks noGrp="1" noChangeArrowheads="1"/>
          </p:cNvSpPr>
          <p:nvPr>
            <p:ph type="body" idx="1"/>
          </p:nvPr>
        </p:nvSpPr>
        <p:spPr bwMode="auto">
          <a:xfrm>
            <a:off x="230886" y="438150"/>
            <a:ext cx="8686800" cy="4049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a:p>
        </p:txBody>
      </p:sp>
      <p:sp>
        <p:nvSpPr>
          <p:cNvPr id="10"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a:p>
        </p:txBody>
      </p:sp>
      <p:sp>
        <p:nvSpPr>
          <p:cNvPr id="11"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749289507"/>
      </p:ext>
    </p:extLst>
  </p:cSld>
  <p:clrMap bg1="lt1" tx1="dk1" bg2="lt2" tx2="dk2" accent1="accent1" accent2="accent2" accent3="accent3" accent4="accent4" accent5="accent5" accent6="accent6" hlink="hlink" folHlink="folHlink"/>
  <p:sldLayoutIdLst>
    <p:sldLayoutId id="214748483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B3D6C"/>
        </a:buClr>
        <a:buFont typeface="Wingdings" charset="2"/>
        <a:buChar char="Ø"/>
        <a:defRPr sz="24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1B3D6C"/>
        </a:buClr>
        <a:buFont typeface="Wingdings" charset="2"/>
        <a:buChar char="Ø"/>
        <a:defRPr sz="21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1B3D6C"/>
        </a:buClr>
        <a:buFont typeface="Wingdings" charset="2"/>
        <a:buChar char="Ø"/>
        <a:defRPr sz="18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4667"/>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4" name="Subtitle 2"/>
          <p:cNvSpPr txBox="1">
            <a:spLocks/>
          </p:cNvSpPr>
          <p:nvPr/>
        </p:nvSpPr>
        <p:spPr bwMode="auto">
          <a:xfrm>
            <a:off x="676" y="1352550"/>
            <a:ext cx="9144000" cy="128859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algn="ctr">
              <a:buNone/>
            </a:pPr>
            <a:r>
              <a:rPr lang="en-US" sz="1600" kern="0">
                <a:solidFill>
                  <a:schemeClr val="bg1"/>
                </a:solidFill>
                <a:latin typeface="Helvetica"/>
                <a:ea typeface="ＭＳ Ｐゴシック"/>
                <a:cs typeface="Helvetica"/>
              </a:rPr>
              <a:t>Christopher M </a:t>
            </a:r>
            <a:r>
              <a:rPr lang="en-US" sz="1600" kern="0" err="1">
                <a:solidFill>
                  <a:schemeClr val="bg1"/>
                </a:solidFill>
                <a:latin typeface="Helvetica"/>
                <a:ea typeface="ＭＳ Ｐゴシック"/>
                <a:cs typeface="Helvetica"/>
              </a:rPr>
              <a:t>Cicalla</a:t>
            </a:r>
            <a:r>
              <a:rPr lang="en-US" sz="1600" kern="0">
                <a:solidFill>
                  <a:schemeClr val="bg1"/>
                </a:solidFill>
                <a:latin typeface="Helvetica"/>
                <a:ea typeface="ＭＳ Ｐゴシック"/>
                <a:cs typeface="Helvetica"/>
              </a:rPr>
              <a:t> Jr</a:t>
            </a:r>
            <a:r>
              <a:rPr lang="en-US" sz="1600" kern="0" baseline="30000">
                <a:solidFill>
                  <a:schemeClr val="bg1"/>
                </a:solidFill>
                <a:latin typeface="Helvetica"/>
                <a:ea typeface="ＭＳ Ｐゴシック"/>
                <a:cs typeface="Helvetica"/>
              </a:rPr>
              <a:t>1</a:t>
            </a:r>
            <a:r>
              <a:rPr lang="en-US" sz="1600" kern="0">
                <a:solidFill>
                  <a:schemeClr val="bg1"/>
                </a:solidFill>
                <a:latin typeface="Helvetica"/>
                <a:ea typeface="ＭＳ Ｐゴシック"/>
                <a:cs typeface="Helvetica"/>
              </a:rPr>
              <a:t>, Bryan Mendoza</a:t>
            </a:r>
            <a:r>
              <a:rPr lang="en-US" sz="1600" kern="0" baseline="30000">
                <a:solidFill>
                  <a:schemeClr val="bg1"/>
                </a:solidFill>
                <a:latin typeface="Helvetica"/>
                <a:ea typeface="ＭＳ Ｐゴシック"/>
                <a:cs typeface="Helvetica"/>
              </a:rPr>
              <a:t>2</a:t>
            </a:r>
            <a:r>
              <a:rPr lang="en-US" sz="1600" kern="0">
                <a:solidFill>
                  <a:schemeClr val="bg1"/>
                </a:solidFill>
                <a:latin typeface="Helvetica"/>
                <a:ea typeface="ＭＳ Ｐゴシック"/>
                <a:cs typeface="Helvetica"/>
              </a:rPr>
              <a:t>, Ali M Alabadi,</a:t>
            </a:r>
            <a:r>
              <a:rPr lang="en-US" sz="1600" kern="0" baseline="30000">
                <a:solidFill>
                  <a:schemeClr val="bg1"/>
                </a:solidFill>
                <a:latin typeface="Helvetica"/>
                <a:ea typeface="ＭＳ Ｐゴシック"/>
                <a:cs typeface="Helvetica"/>
              </a:rPr>
              <a:t>3</a:t>
            </a:r>
          </a:p>
          <a:p>
            <a:pPr algn="ctr">
              <a:buNone/>
            </a:pPr>
            <a:r>
              <a:rPr lang="en-US" sz="1600" kern="0">
                <a:solidFill>
                  <a:schemeClr val="bg1"/>
                </a:solidFill>
                <a:latin typeface="Helvetica"/>
                <a:ea typeface="ＭＳ Ｐゴシック"/>
                <a:cs typeface="Helvetica"/>
              </a:rPr>
              <a:t>Brandon Burnett</a:t>
            </a:r>
            <a:r>
              <a:rPr lang="en-US" sz="1600" kern="0" baseline="30000">
                <a:solidFill>
                  <a:schemeClr val="bg1"/>
                </a:solidFill>
                <a:latin typeface="Helvetica"/>
                <a:ea typeface="ＭＳ Ｐゴシック"/>
                <a:cs typeface="Helvetica"/>
              </a:rPr>
              <a:t>4</a:t>
            </a:r>
            <a:r>
              <a:rPr lang="en-US" sz="1600" kern="0">
                <a:solidFill>
                  <a:schemeClr val="bg1"/>
                </a:solidFill>
                <a:latin typeface="Helvetica"/>
                <a:ea typeface="ＭＳ Ｐゴシック"/>
                <a:cs typeface="Helvetica"/>
              </a:rPr>
              <a:t>, and Natania Middleton</a:t>
            </a:r>
            <a:r>
              <a:rPr lang="en-US" sz="1600" kern="0" baseline="30000">
                <a:solidFill>
                  <a:schemeClr val="bg1"/>
                </a:solidFill>
                <a:latin typeface="Helvetica"/>
                <a:ea typeface="ＭＳ Ｐゴシック"/>
                <a:cs typeface="Helvetica"/>
              </a:rPr>
              <a:t>5</a:t>
            </a:r>
          </a:p>
          <a:p>
            <a:pPr marL="0" indent="0" algn="ctr">
              <a:buNone/>
            </a:pPr>
            <a:endParaRPr lang="en-US" altLang="en-US" sz="1600" b="1" kern="0">
              <a:solidFill>
                <a:schemeClr val="bg1"/>
              </a:solidFill>
              <a:latin typeface="Arial"/>
              <a:cs typeface="Arial"/>
            </a:endParaRPr>
          </a:p>
          <a:p>
            <a:pPr marL="0" indent="0" algn="ctr" eaLnBrk="1" hangingPunct="1">
              <a:buClr>
                <a:srgbClr val="00529B"/>
              </a:buClr>
              <a:buNone/>
            </a:pPr>
            <a:r>
              <a:rPr lang="en-US" altLang="en-US" sz="1600" kern="0">
                <a:solidFill>
                  <a:schemeClr val="bg1"/>
                </a:solidFill>
                <a:latin typeface="Arial"/>
                <a:ea typeface="ＭＳ Ｐゴシック"/>
                <a:cs typeface="Arial"/>
              </a:rPr>
              <a:t>Region II Conference, April 3-4, 2025</a:t>
            </a:r>
          </a:p>
          <a:p>
            <a:pPr marL="0" indent="0" algn="ctr" eaLnBrk="1" hangingPunct="1">
              <a:buClr>
                <a:srgbClr val="00529B"/>
              </a:buClr>
              <a:buNone/>
            </a:pPr>
            <a:endParaRPr lang="en-US" altLang="en-US" sz="1600" kern="0">
              <a:solidFill>
                <a:schemeClr val="bg1"/>
              </a:solidFill>
              <a:latin typeface="Arial"/>
              <a:cs typeface="Arial"/>
            </a:endParaRPr>
          </a:p>
          <a:p>
            <a:pPr marL="0" indent="0" algn="ctr" eaLnBrk="1" hangingPunct="1">
              <a:buClr>
                <a:srgbClr val="00529B"/>
              </a:buClr>
              <a:buNone/>
            </a:pPr>
            <a:r>
              <a:rPr lang="en-US" sz="1600">
                <a:solidFill>
                  <a:srgbClr val="FF0000"/>
                </a:solidFill>
                <a:latin typeface="Arial Narrow"/>
                <a:ea typeface="ＭＳ Ｐゴシック"/>
                <a:cs typeface="Tahoma"/>
              </a:rPr>
              <a:t> </a:t>
            </a:r>
            <a:br>
              <a:rPr lang="en-US" sz="1600"/>
            </a:br>
            <a:r>
              <a:rPr lang="en-US" sz="1600">
                <a:solidFill>
                  <a:schemeClr val="bg1"/>
                </a:solidFill>
                <a:latin typeface="Helvetica"/>
                <a:ea typeface="ＭＳ Ｐゴシック"/>
                <a:cs typeface="Tahoma"/>
              </a:rPr>
              <a:t>Published by the American Institute of Aeronautics and Astronautics, Inc., with permission</a:t>
            </a:r>
            <a:r>
              <a:rPr lang="en-US" sz="1600">
                <a:solidFill>
                  <a:schemeClr val="bg1"/>
                </a:solidFill>
                <a:latin typeface="Arial Narrow"/>
                <a:ea typeface="ＭＳ Ｐゴシック"/>
                <a:cs typeface="Tahoma"/>
              </a:rPr>
              <a:t>.</a:t>
            </a:r>
          </a:p>
          <a:p>
            <a:pPr marL="0" indent="0" algn="ctr" eaLnBrk="1" hangingPunct="1">
              <a:buClr>
                <a:srgbClr val="00529B"/>
              </a:buClr>
              <a:buNone/>
            </a:pPr>
            <a:br>
              <a:rPr lang="en-US" altLang="en-US" sz="1600" kern="0">
                <a:latin typeface="+mj-lt"/>
              </a:rPr>
            </a:br>
            <a:endParaRPr lang="en-US" altLang="en-US" sz="1600" kern="0">
              <a:solidFill>
                <a:schemeClr val="bg1"/>
              </a:solidFill>
              <a:latin typeface="+mj-lt"/>
            </a:endParaRPr>
          </a:p>
          <a:p>
            <a:pPr marL="0" indent="0" algn="ctr" eaLnBrk="1" hangingPunct="1">
              <a:buClr>
                <a:srgbClr val="00529B"/>
              </a:buClr>
              <a:buNone/>
            </a:pPr>
            <a:endParaRPr lang="en-US" altLang="en-US" sz="1600" kern="0">
              <a:solidFill>
                <a:schemeClr val="bg1"/>
              </a:solidFill>
              <a:latin typeface="+mj-lt"/>
            </a:endParaRPr>
          </a:p>
          <a:p>
            <a:pPr marL="0" indent="0" algn="ctr" eaLnBrk="1" hangingPunct="1">
              <a:buClr>
                <a:srgbClr val="00529B"/>
              </a:buClr>
              <a:buNone/>
            </a:pPr>
            <a:endParaRPr lang="en-US" altLang="en-US" sz="1600" kern="0">
              <a:solidFill>
                <a:schemeClr val="bg1"/>
              </a:solidFill>
              <a:latin typeface="+mj-lt"/>
            </a:endParaRPr>
          </a:p>
          <a:p>
            <a:pPr>
              <a:buClr>
                <a:srgbClr val="00529B"/>
              </a:buClr>
              <a:buFont typeface="Wingdings" charset="2"/>
              <a:buChar char="Ø"/>
            </a:pPr>
            <a:endParaRPr lang="en-US" sz="2400" kern="0"/>
          </a:p>
        </p:txBody>
      </p:sp>
      <p:sp>
        <p:nvSpPr>
          <p:cNvPr id="6" name="Title 1"/>
          <p:cNvSpPr txBox="1">
            <a:spLocks/>
          </p:cNvSpPr>
          <p:nvPr/>
        </p:nvSpPr>
        <p:spPr bwMode="auto">
          <a:xfrm>
            <a:off x="0" y="1361"/>
            <a:ext cx="9144000" cy="1351189"/>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3600" b="1" kern="0">
                <a:solidFill>
                  <a:schemeClr val="bg1"/>
                </a:solidFill>
                <a:latin typeface="Helvetica" panose="020B0604020202020204" pitchFamily="34" charset="0"/>
                <a:ea typeface="+mj-lt"/>
                <a:cs typeface="Helvetica" panose="020B0604020202020204" pitchFamily="34" charset="0"/>
              </a:rPr>
              <a:t>Computational Simulations of the King’s Plain Wind Farm</a:t>
            </a:r>
            <a:endParaRPr lang="en-US" sz="3600" kern="0">
              <a:solidFill>
                <a:schemeClr val="bg1"/>
              </a:solidFill>
              <a:latin typeface="Helvetica" panose="020B0604020202020204" pitchFamily="34" charset="0"/>
              <a:ea typeface="+mj-lt"/>
              <a:cs typeface="Helvetica" panose="020B0604020202020204" pitchFamily="34" charset="0"/>
            </a:endParaRPr>
          </a:p>
        </p:txBody>
      </p:sp>
    </p:spTree>
    <p:extLst>
      <p:ext uri="{BB962C8B-B14F-4D97-AF65-F5344CB8AC3E}">
        <p14:creationId xmlns:p14="http://schemas.microsoft.com/office/powerpoint/2010/main" val="32406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FD968-3D6B-5BF2-FA80-918A1F046B8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5957C60-AE68-8808-2972-6B01227C8CE9}"/>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0A7D3209-6BEF-EB7C-5CF0-62D7C1B6A7D3}"/>
              </a:ext>
            </a:extLst>
          </p:cNvPr>
          <p:cNvSpPr txBox="1">
            <a:spLocks/>
          </p:cNvSpPr>
          <p:nvPr/>
        </p:nvSpPr>
        <p:spPr bwMode="auto">
          <a:xfrm>
            <a:off x="0" y="85725"/>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2400" b="1" kern="0">
                <a:solidFill>
                  <a:schemeClr val="bg1"/>
                </a:solidFill>
                <a:latin typeface="Helvetica"/>
                <a:cs typeface="Helvetica"/>
              </a:rPr>
              <a:t>Computational Simulations of the King’s Plain Wind Farm</a:t>
            </a:r>
            <a:endParaRPr lang="en-US" b="1" kern="0">
              <a:solidFill>
                <a:schemeClr val="bg1"/>
              </a:solidFill>
            </a:endParaRPr>
          </a:p>
        </p:txBody>
      </p:sp>
      <p:pic>
        <p:nvPicPr>
          <p:cNvPr id="13" name="Content Placeholder 12">
            <a:extLst>
              <a:ext uri="{FF2B5EF4-FFF2-40B4-BE49-F238E27FC236}">
                <a16:creationId xmlns:a16="http://schemas.microsoft.com/office/drawing/2014/main" id="{633650B5-104F-E2AA-E7CD-C46417F76360}"/>
              </a:ext>
            </a:extLst>
          </p:cNvPr>
          <p:cNvPicPr>
            <a:picLocks noGrp="1" noChangeAspect="1"/>
          </p:cNvPicPr>
          <p:nvPr>
            <p:ph idx="1"/>
          </p:nvPr>
        </p:nvPicPr>
        <p:blipFill>
          <a:blip r:embed="rId3"/>
          <a:stretch>
            <a:fillRect/>
          </a:stretch>
        </p:blipFill>
        <p:spPr>
          <a:xfrm>
            <a:off x="3371093" y="753533"/>
            <a:ext cx="5647698" cy="2970279"/>
          </a:xfrm>
        </p:spPr>
      </p:pic>
      <p:sp>
        <p:nvSpPr>
          <p:cNvPr id="14" name="TextBox 13">
            <a:extLst>
              <a:ext uri="{FF2B5EF4-FFF2-40B4-BE49-F238E27FC236}">
                <a16:creationId xmlns:a16="http://schemas.microsoft.com/office/drawing/2014/main" id="{FA6D442F-5FAD-4446-BDDA-C0EAC859DB6A}"/>
              </a:ext>
            </a:extLst>
          </p:cNvPr>
          <p:cNvSpPr txBox="1"/>
          <p:nvPr/>
        </p:nvSpPr>
        <p:spPr>
          <a:xfrm>
            <a:off x="3681400" y="3713229"/>
            <a:ext cx="54610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latin typeface="Times New Roman"/>
                <a:cs typeface="Times New Roman"/>
              </a:rPr>
              <a:t>Figure 1: (a) Average inflow streamwise velocity U normalized by maximum velocity and (b) streamwise-vertical Reynolds stress normalized by friction velocity. </a:t>
            </a:r>
            <a:endParaRPr lang="en-US" sz="1000" i="1">
              <a:latin typeface="Times New Roman"/>
              <a:cs typeface="Times New Roman"/>
            </a:endParaRPr>
          </a:p>
        </p:txBody>
      </p:sp>
      <p:sp>
        <p:nvSpPr>
          <p:cNvPr id="7" name="TextBox 6">
            <a:extLst>
              <a:ext uri="{FF2B5EF4-FFF2-40B4-BE49-F238E27FC236}">
                <a16:creationId xmlns:a16="http://schemas.microsoft.com/office/drawing/2014/main" id="{BA04F331-AD66-DBB8-C124-1B001BD4BDD8}"/>
              </a:ext>
            </a:extLst>
          </p:cNvPr>
          <p:cNvSpPr txBox="1"/>
          <p:nvPr/>
        </p:nvSpPr>
        <p:spPr>
          <a:xfrm>
            <a:off x="-2608" y="755243"/>
            <a:ext cx="3201334"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Helvetica"/>
                <a:ea typeface="ＭＳ Ｐゴシック"/>
                <a:cs typeface="Arial"/>
              </a:rPr>
              <a:t>Fig (a): averaged streamwise velocity</a:t>
            </a:r>
          </a:p>
          <a:p>
            <a:endParaRPr lang="en-US" sz="2000" dirty="0">
              <a:latin typeface="Helvetica"/>
            </a:endParaRPr>
          </a:p>
          <a:p>
            <a:r>
              <a:rPr lang="en-US" sz="2000" dirty="0">
                <a:latin typeface="Helvetica"/>
                <a:ea typeface="ＭＳ Ｐゴシック"/>
                <a:cs typeface="Arial"/>
              </a:rPr>
              <a:t>Velocity decreases to around 60% of the max above the turbine </a:t>
            </a:r>
            <a:endParaRPr lang="en-US" sz="2000" dirty="0">
              <a:latin typeface="Helvetica"/>
            </a:endParaRPr>
          </a:p>
          <a:p>
            <a:endParaRPr lang="en-US" sz="2000" dirty="0">
              <a:latin typeface="Helvetica"/>
            </a:endParaRPr>
          </a:p>
          <a:p>
            <a:r>
              <a:rPr lang="en-US" sz="2000" dirty="0">
                <a:latin typeface="Helvetica"/>
                <a:ea typeface="ＭＳ Ｐゴシック"/>
                <a:cs typeface="Arial"/>
              </a:rPr>
              <a:t>Fig (b) shows how the streamwise-vertical Reynolds stress is affected by friction velocity</a:t>
            </a:r>
            <a:endParaRPr lang="en-US" sz="2000" dirty="0">
              <a:latin typeface="Helvetica"/>
            </a:endParaRPr>
          </a:p>
          <a:p>
            <a:endParaRPr lang="en-US"/>
          </a:p>
        </p:txBody>
      </p:sp>
    </p:spTree>
    <p:extLst>
      <p:ext uri="{BB962C8B-B14F-4D97-AF65-F5344CB8AC3E}">
        <p14:creationId xmlns:p14="http://schemas.microsoft.com/office/powerpoint/2010/main" val="3918368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18CC4-317F-283A-9816-799CBEF2BBE3}"/>
            </a:ext>
          </a:extLst>
        </p:cNvPr>
        <p:cNvGrpSpPr/>
        <p:nvPr/>
      </p:nvGrpSpPr>
      <p:grpSpPr>
        <a:xfrm>
          <a:off x="0" y="0"/>
          <a:ext cx="0" cy="0"/>
          <a:chOff x="0" y="0"/>
          <a:chExt cx="0" cy="0"/>
        </a:xfrm>
      </p:grpSpPr>
      <p:pic>
        <p:nvPicPr>
          <p:cNvPr id="3" name="Content Placeholder 2" descr="A screenshot of a graph&#10;&#10;AI-generated content may be incorrect.">
            <a:extLst>
              <a:ext uri="{FF2B5EF4-FFF2-40B4-BE49-F238E27FC236}">
                <a16:creationId xmlns:a16="http://schemas.microsoft.com/office/drawing/2014/main" id="{2E188AC7-A9A3-65F6-55A0-A116858543E7}"/>
              </a:ext>
            </a:extLst>
          </p:cNvPr>
          <p:cNvPicPr>
            <a:picLocks noGrp="1" noChangeAspect="1"/>
          </p:cNvPicPr>
          <p:nvPr>
            <p:ph idx="1"/>
          </p:nvPr>
        </p:nvPicPr>
        <p:blipFill>
          <a:blip r:embed="rId3"/>
          <a:srcRect t="-516" r="46929" b="6975"/>
          <a:stretch/>
        </p:blipFill>
        <p:spPr>
          <a:xfrm>
            <a:off x="4878054" y="745993"/>
            <a:ext cx="4095451" cy="3823608"/>
          </a:xfrm>
        </p:spPr>
      </p:pic>
      <p:sp>
        <p:nvSpPr>
          <p:cNvPr id="2" name="Rectangle 1">
            <a:extLst>
              <a:ext uri="{FF2B5EF4-FFF2-40B4-BE49-F238E27FC236}">
                <a16:creationId xmlns:a16="http://schemas.microsoft.com/office/drawing/2014/main" id="{709D467E-05E4-0913-DE98-0212AC95E9FB}"/>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C37F7B4E-7FB7-A442-CADB-F55E4CE5C66C}"/>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2400" b="1" kern="0">
                <a:solidFill>
                  <a:schemeClr val="bg1"/>
                </a:solidFill>
                <a:latin typeface="Helvetica"/>
                <a:cs typeface="Helvetica"/>
              </a:rPr>
              <a:t>Computational Simulations of the King’s Plain Wind Farm</a:t>
            </a:r>
            <a:endParaRPr lang="en-US" b="1" kern="0">
              <a:solidFill>
                <a:schemeClr val="bg1"/>
              </a:solidFill>
            </a:endParaRPr>
          </a:p>
        </p:txBody>
      </p:sp>
      <p:sp>
        <p:nvSpPr>
          <p:cNvPr id="8" name="TextBox 7">
            <a:extLst>
              <a:ext uri="{FF2B5EF4-FFF2-40B4-BE49-F238E27FC236}">
                <a16:creationId xmlns:a16="http://schemas.microsoft.com/office/drawing/2014/main" id="{C0B170BD-DAE6-ED98-4228-912B2DBDD6AB}"/>
              </a:ext>
            </a:extLst>
          </p:cNvPr>
          <p:cNvSpPr txBox="1"/>
          <p:nvPr/>
        </p:nvSpPr>
        <p:spPr>
          <a:xfrm>
            <a:off x="0" y="971042"/>
            <a:ext cx="3998554" cy="1569660"/>
          </a:xfrm>
          <a:prstGeom prst="rect">
            <a:avLst/>
          </a:prstGeom>
          <a:noFill/>
        </p:spPr>
        <p:txBody>
          <a:bodyPr wrap="square" lIns="91440" tIns="45720" rIns="91440" bIns="45720" rtlCol="0" anchor="t">
            <a:spAutoFit/>
          </a:bodyPr>
          <a:lstStyle/>
          <a:p>
            <a:r>
              <a:rPr lang="en-US" sz="2400" dirty="0">
                <a:latin typeface="Helvetica"/>
                <a:ea typeface="Tahoma"/>
                <a:cs typeface="Tahoma"/>
              </a:rPr>
              <a:t>This figure shows the average  incoming stream velocities and the wake downstream</a:t>
            </a:r>
          </a:p>
        </p:txBody>
      </p:sp>
      <p:sp>
        <p:nvSpPr>
          <p:cNvPr id="10" name="TextBox 9">
            <a:extLst>
              <a:ext uri="{FF2B5EF4-FFF2-40B4-BE49-F238E27FC236}">
                <a16:creationId xmlns:a16="http://schemas.microsoft.com/office/drawing/2014/main" id="{BECFCC33-1592-5DEF-05B3-0BB1BAD0B4D2}"/>
              </a:ext>
            </a:extLst>
          </p:cNvPr>
          <p:cNvSpPr txBox="1"/>
          <p:nvPr/>
        </p:nvSpPr>
        <p:spPr>
          <a:xfrm>
            <a:off x="0" y="2771521"/>
            <a:ext cx="3998552" cy="1200329"/>
          </a:xfrm>
          <a:prstGeom prst="rect">
            <a:avLst/>
          </a:prstGeom>
          <a:noFill/>
        </p:spPr>
        <p:txBody>
          <a:bodyPr wrap="square" lIns="91440" tIns="45720" rIns="91440" bIns="45720" rtlCol="0" anchor="t">
            <a:spAutoFit/>
          </a:bodyPr>
          <a:lstStyle/>
          <a:p>
            <a:r>
              <a:rPr lang="en-US" sz="2400" dirty="0">
                <a:latin typeface="Helvetica"/>
                <a:ea typeface="ＭＳ Ｐゴシック"/>
                <a:cs typeface="Arial"/>
              </a:rPr>
              <a:t>This allows us to see the interactions going on at the hub and downstream hubs</a:t>
            </a:r>
          </a:p>
        </p:txBody>
      </p:sp>
    </p:spTree>
    <p:extLst>
      <p:ext uri="{BB962C8B-B14F-4D97-AF65-F5344CB8AC3E}">
        <p14:creationId xmlns:p14="http://schemas.microsoft.com/office/powerpoint/2010/main" val="3312916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2" descr="A screenshot of a graph&#10;&#10;AI-generated content may be incorrect.">
            <a:extLst>
              <a:ext uri="{FF2B5EF4-FFF2-40B4-BE49-F238E27FC236}">
                <a16:creationId xmlns:a16="http://schemas.microsoft.com/office/drawing/2014/main" id="{B0083A4C-D72F-2AD1-0415-5E3B42821779}"/>
              </a:ext>
            </a:extLst>
          </p:cNvPr>
          <p:cNvPicPr>
            <a:picLocks noChangeAspect="1"/>
          </p:cNvPicPr>
          <p:nvPr/>
        </p:nvPicPr>
        <p:blipFill>
          <a:blip r:embed="rId2"/>
          <a:srcRect l="53006" b="5789"/>
          <a:stretch/>
        </p:blipFill>
        <p:spPr bwMode="auto">
          <a:xfrm>
            <a:off x="5345528" y="755975"/>
            <a:ext cx="3632309" cy="3816878"/>
          </a:xfrm>
          <a:prstGeom prst="rect">
            <a:avLst/>
          </a:prstGeom>
          <a:noFill/>
          <a:ln w="9525">
            <a:noFill/>
            <a:miter lim="800000"/>
            <a:headEnd/>
            <a:tailEnd/>
          </a:ln>
        </p:spPr>
      </p:pic>
      <p:sp>
        <p:nvSpPr>
          <p:cNvPr id="2" name="Title 1">
            <a:extLst>
              <a:ext uri="{FF2B5EF4-FFF2-40B4-BE49-F238E27FC236}">
                <a16:creationId xmlns:a16="http://schemas.microsoft.com/office/drawing/2014/main" id="{2987F027-C84A-544F-D863-6C57FF971090}"/>
              </a:ext>
            </a:extLst>
          </p:cNvPr>
          <p:cNvSpPr>
            <a:spLocks noGrp="1"/>
          </p:cNvSpPr>
          <p:nvPr>
            <p:ph type="title"/>
          </p:nvPr>
        </p:nvSpPr>
        <p:spPr/>
        <p:txBody>
          <a:bodyPr/>
          <a:lstStyle/>
          <a:p>
            <a:r>
              <a:rPr lang="en-US" sz="2400" dirty="0">
                <a:latin typeface="Helvetica"/>
                <a:cs typeface="Helvetica"/>
              </a:rPr>
              <a:t>Computational Simulations of the King’s Plain Wind Farm</a:t>
            </a:r>
            <a:endParaRPr lang="en-US" dirty="0"/>
          </a:p>
        </p:txBody>
      </p:sp>
      <p:sp>
        <p:nvSpPr>
          <p:cNvPr id="3" name="TextBox 2">
            <a:extLst>
              <a:ext uri="{FF2B5EF4-FFF2-40B4-BE49-F238E27FC236}">
                <a16:creationId xmlns:a16="http://schemas.microsoft.com/office/drawing/2014/main" id="{015DBC29-B201-2AA4-1C46-EB508A10D3F2}"/>
              </a:ext>
            </a:extLst>
          </p:cNvPr>
          <p:cNvSpPr txBox="1"/>
          <p:nvPr/>
        </p:nvSpPr>
        <p:spPr>
          <a:xfrm>
            <a:off x="170089" y="952500"/>
            <a:ext cx="376917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Helvetica"/>
                <a:ea typeface="ＭＳ Ｐゴシック"/>
                <a:cs typeface="Times New Roman"/>
              </a:rPr>
              <a:t>Here we have the streamwise velocity variance at hub height.</a:t>
            </a:r>
          </a:p>
          <a:p>
            <a:endParaRPr lang="en-US" sz="2400">
              <a:latin typeface="Helvetica"/>
              <a:ea typeface="ＭＳ Ｐゴシック"/>
              <a:cs typeface="Times New Roman"/>
            </a:endParaRPr>
          </a:p>
          <a:p>
            <a:r>
              <a:rPr lang="en-US" sz="2400" dirty="0">
                <a:latin typeface="Helvetica"/>
                <a:ea typeface="ＭＳ Ｐゴシック"/>
                <a:cs typeface="Times New Roman"/>
              </a:rPr>
              <a:t>We see how, as the air moves over the hub, velocity gains speed as it enters the wake.</a:t>
            </a:r>
            <a:endParaRPr lang="en-US" sz="2400" dirty="0">
              <a:latin typeface="Helvetica"/>
              <a:ea typeface="ＭＳ Ｐゴシック"/>
            </a:endParaRPr>
          </a:p>
        </p:txBody>
      </p:sp>
    </p:spTree>
    <p:extLst>
      <p:ext uri="{BB962C8B-B14F-4D97-AF65-F5344CB8AC3E}">
        <p14:creationId xmlns:p14="http://schemas.microsoft.com/office/powerpoint/2010/main" val="328833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D9AFB-3997-BE4E-A3A7-0CC6DE284074}"/>
            </a:ext>
          </a:extLst>
        </p:cNvPr>
        <p:cNvGrpSpPr/>
        <p:nvPr/>
      </p:nvGrpSpPr>
      <p:grpSpPr>
        <a:xfrm>
          <a:off x="0" y="0"/>
          <a:ext cx="0" cy="0"/>
          <a:chOff x="0" y="0"/>
          <a:chExt cx="0" cy="0"/>
        </a:xfrm>
      </p:grpSpPr>
      <p:pic>
        <p:nvPicPr>
          <p:cNvPr id="3" name="Content Placeholder 2" descr="A screenshot of a graph&#10;&#10;AI-generated content may be incorrect.">
            <a:extLst>
              <a:ext uri="{FF2B5EF4-FFF2-40B4-BE49-F238E27FC236}">
                <a16:creationId xmlns:a16="http://schemas.microsoft.com/office/drawing/2014/main" id="{265C879E-97CB-AAC5-5DBA-D696171834F5}"/>
              </a:ext>
            </a:extLst>
          </p:cNvPr>
          <p:cNvPicPr>
            <a:picLocks noGrp="1" noChangeAspect="1"/>
          </p:cNvPicPr>
          <p:nvPr>
            <p:ph idx="1"/>
          </p:nvPr>
        </p:nvPicPr>
        <p:blipFill>
          <a:blip r:embed="rId3"/>
          <a:srcRect l="2216" t="12517" r="48280" b="8633"/>
          <a:stretch/>
        </p:blipFill>
        <p:spPr>
          <a:xfrm>
            <a:off x="2000" y="786564"/>
            <a:ext cx="5324454" cy="4011594"/>
          </a:xfrm>
        </p:spPr>
      </p:pic>
      <p:sp>
        <p:nvSpPr>
          <p:cNvPr id="2" name="Rectangle 1">
            <a:extLst>
              <a:ext uri="{FF2B5EF4-FFF2-40B4-BE49-F238E27FC236}">
                <a16:creationId xmlns:a16="http://schemas.microsoft.com/office/drawing/2014/main" id="{37A28A18-CBA3-DB20-D57D-C1953C5207CF}"/>
              </a:ext>
            </a:extLst>
          </p:cNvPr>
          <p:cNvSpPr/>
          <p:nvPr/>
        </p:nvSpPr>
        <p:spPr bwMode="auto">
          <a:xfrm>
            <a:off x="0" y="43132"/>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A6CFFAE5-D949-1CE9-BBA2-5A5683113A8F}"/>
              </a:ext>
            </a:extLst>
          </p:cNvPr>
          <p:cNvSpPr txBox="1">
            <a:spLocks/>
          </p:cNvSpPr>
          <p:nvPr/>
        </p:nvSpPr>
        <p:spPr bwMode="auto">
          <a:xfrm>
            <a:off x="0" y="45198"/>
            <a:ext cx="9144000" cy="65364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Helvetica"/>
                <a:cs typeface="Helvetica"/>
              </a:rPr>
              <a:t>Computational Simulations of the King’s Plain Wind Farm</a:t>
            </a:r>
            <a:endParaRPr lang="en-US" dirty="0"/>
          </a:p>
        </p:txBody>
      </p:sp>
      <p:sp>
        <p:nvSpPr>
          <p:cNvPr id="7" name="TextBox 6">
            <a:extLst>
              <a:ext uri="{FF2B5EF4-FFF2-40B4-BE49-F238E27FC236}">
                <a16:creationId xmlns:a16="http://schemas.microsoft.com/office/drawing/2014/main" id="{4AC27204-F703-7EC6-DF9F-507454B5729E}"/>
              </a:ext>
            </a:extLst>
          </p:cNvPr>
          <p:cNvSpPr txBox="1"/>
          <p:nvPr/>
        </p:nvSpPr>
        <p:spPr>
          <a:xfrm>
            <a:off x="5006947" y="4134180"/>
            <a:ext cx="170371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latin typeface="Times New Roman"/>
                <a:ea typeface="ＭＳ Ｐゴシック"/>
                <a:cs typeface="Times New Roman"/>
              </a:rPr>
              <a:t>Figure </a:t>
            </a:r>
            <a:r>
              <a:rPr lang="en-US" sz="1000" i="1">
                <a:latin typeface="Times New Roman"/>
                <a:ea typeface="ＭＳ Ｐゴシック"/>
                <a:cs typeface="Times New Roman"/>
              </a:rPr>
              <a:t>3</a:t>
            </a:r>
            <a:r>
              <a:rPr lang="en-US" sz="1000" b="1">
                <a:latin typeface="Times New Roman"/>
                <a:ea typeface="ＭＳ Ｐゴシック"/>
                <a:cs typeface="Times New Roman"/>
              </a:rPr>
              <a:t>: (a) Instantaneous streamwise velocity at hub height.  </a:t>
            </a:r>
          </a:p>
        </p:txBody>
      </p:sp>
      <p:sp>
        <p:nvSpPr>
          <p:cNvPr id="8" name="TextBox 7">
            <a:extLst>
              <a:ext uri="{FF2B5EF4-FFF2-40B4-BE49-F238E27FC236}">
                <a16:creationId xmlns:a16="http://schemas.microsoft.com/office/drawing/2014/main" id="{49057411-DD1F-9615-68D3-751E19BF0A01}"/>
              </a:ext>
            </a:extLst>
          </p:cNvPr>
          <p:cNvSpPr txBox="1"/>
          <p:nvPr/>
        </p:nvSpPr>
        <p:spPr>
          <a:xfrm>
            <a:off x="5504089" y="1000125"/>
            <a:ext cx="322489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Helvetica"/>
                <a:ea typeface="ＭＳ Ｐゴシック"/>
                <a:cs typeface="Arial"/>
              </a:rPr>
              <a:t>We are looking at a fraction of time and seeing the incoming flow at the hub.</a:t>
            </a:r>
          </a:p>
          <a:p>
            <a:r>
              <a:rPr lang="en-US" sz="2400" dirty="0">
                <a:latin typeface="Helvetica"/>
                <a:ea typeface="ＭＳ Ｐゴシック"/>
                <a:cs typeface="Arial"/>
              </a:rPr>
              <a:t>From there we can see what effect it has downwind.</a:t>
            </a:r>
            <a:endParaRPr lang="en-US" sz="2400" dirty="0">
              <a:latin typeface="Helvetica"/>
            </a:endParaRPr>
          </a:p>
        </p:txBody>
      </p:sp>
    </p:spTree>
    <p:extLst>
      <p:ext uri="{BB962C8B-B14F-4D97-AF65-F5344CB8AC3E}">
        <p14:creationId xmlns:p14="http://schemas.microsoft.com/office/powerpoint/2010/main" val="40221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D56-6F0E-9990-D1C2-ED7F16371E0B}"/>
              </a:ext>
            </a:extLst>
          </p:cNvPr>
          <p:cNvSpPr>
            <a:spLocks noGrp="1"/>
          </p:cNvSpPr>
          <p:nvPr>
            <p:ph type="title"/>
          </p:nvPr>
        </p:nvSpPr>
        <p:spPr/>
        <p:txBody>
          <a:bodyPr/>
          <a:lstStyle/>
          <a:p>
            <a:r>
              <a:rPr lang="en-US" sz="2400" dirty="0">
                <a:latin typeface="Helvetica"/>
                <a:cs typeface="Helvetica"/>
              </a:rPr>
              <a:t>Computational Simulations of the King’s Plain Wind Farm</a:t>
            </a:r>
            <a:endParaRPr lang="en-US" dirty="0"/>
          </a:p>
        </p:txBody>
      </p:sp>
      <p:pic>
        <p:nvPicPr>
          <p:cNvPr id="6" name="Content Placeholder 2" descr="A screenshot of a graph&#10;&#10;AI-generated content may be incorrect.">
            <a:extLst>
              <a:ext uri="{FF2B5EF4-FFF2-40B4-BE49-F238E27FC236}">
                <a16:creationId xmlns:a16="http://schemas.microsoft.com/office/drawing/2014/main" id="{9174C6A2-87CD-B79C-C86F-683F5FC87120}"/>
              </a:ext>
            </a:extLst>
          </p:cNvPr>
          <p:cNvPicPr>
            <a:picLocks noChangeAspect="1"/>
          </p:cNvPicPr>
          <p:nvPr/>
        </p:nvPicPr>
        <p:blipFill>
          <a:blip r:embed="rId2"/>
          <a:srcRect t="14400" r="48276" b="8590"/>
          <a:stretch/>
        </p:blipFill>
        <p:spPr bwMode="auto">
          <a:xfrm>
            <a:off x="75739" y="1096633"/>
            <a:ext cx="1820099" cy="1619111"/>
          </a:xfrm>
          <a:prstGeom prst="rect">
            <a:avLst/>
          </a:prstGeom>
          <a:noFill/>
          <a:ln w="9525">
            <a:noFill/>
            <a:miter lim="800000"/>
            <a:headEnd/>
            <a:tailEnd/>
          </a:ln>
        </p:spPr>
      </p:pic>
      <p:pic>
        <p:nvPicPr>
          <p:cNvPr id="8" name="Content Placeholder 2" descr="A screenshot of a graph&#10;&#10;AI-generated content may be incorrect.">
            <a:extLst>
              <a:ext uri="{FF2B5EF4-FFF2-40B4-BE49-F238E27FC236}">
                <a16:creationId xmlns:a16="http://schemas.microsoft.com/office/drawing/2014/main" id="{71A475A4-F2A2-573A-1A33-8BA2FDB3E5C8}"/>
              </a:ext>
            </a:extLst>
          </p:cNvPr>
          <p:cNvPicPr>
            <a:picLocks noChangeAspect="1"/>
          </p:cNvPicPr>
          <p:nvPr/>
        </p:nvPicPr>
        <p:blipFill>
          <a:blip r:embed="rId2"/>
          <a:srcRect l="51389" t="13933" r="-3108" b="8799"/>
          <a:stretch/>
        </p:blipFill>
        <p:spPr bwMode="auto">
          <a:xfrm>
            <a:off x="1896780" y="857114"/>
            <a:ext cx="4548278" cy="3858811"/>
          </a:xfrm>
          <a:prstGeom prst="rect">
            <a:avLst/>
          </a:prstGeom>
          <a:noFill/>
          <a:ln w="9525">
            <a:noFill/>
            <a:miter lim="800000"/>
            <a:headEnd/>
            <a:tailEnd/>
          </a:ln>
        </p:spPr>
      </p:pic>
      <p:cxnSp>
        <p:nvCxnSpPr>
          <p:cNvPr id="9" name="Straight Arrow Connector 8">
            <a:extLst>
              <a:ext uri="{FF2B5EF4-FFF2-40B4-BE49-F238E27FC236}">
                <a16:creationId xmlns:a16="http://schemas.microsoft.com/office/drawing/2014/main" id="{446438A5-AACB-4EF4-703D-52E866521674}"/>
              </a:ext>
            </a:extLst>
          </p:cNvPr>
          <p:cNvCxnSpPr/>
          <p:nvPr/>
        </p:nvCxnSpPr>
        <p:spPr bwMode="auto">
          <a:xfrm flipV="1">
            <a:off x="992295" y="1008424"/>
            <a:ext cx="1361075" cy="34158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ED64C5E6-ACA4-F92E-C68E-1EFFF9E83211}"/>
              </a:ext>
            </a:extLst>
          </p:cNvPr>
          <p:cNvCxnSpPr>
            <a:cxnSpLocks/>
          </p:cNvCxnSpPr>
          <p:nvPr/>
        </p:nvCxnSpPr>
        <p:spPr bwMode="auto">
          <a:xfrm>
            <a:off x="541284" y="1794809"/>
            <a:ext cx="1771415" cy="241687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 name="TextBox 2">
            <a:extLst>
              <a:ext uri="{FF2B5EF4-FFF2-40B4-BE49-F238E27FC236}">
                <a16:creationId xmlns:a16="http://schemas.microsoft.com/office/drawing/2014/main" id="{F045CBAA-1133-3D77-15E7-9920B3F40B54}"/>
              </a:ext>
            </a:extLst>
          </p:cNvPr>
          <p:cNvSpPr txBox="1"/>
          <p:nvPr/>
        </p:nvSpPr>
        <p:spPr>
          <a:xfrm>
            <a:off x="6446708" y="855343"/>
            <a:ext cx="26669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Helvetica"/>
                <a:ea typeface="ＭＳ Ｐゴシック"/>
                <a:cs typeface="Arial"/>
              </a:rPr>
              <a:t>Zoomed in to get a better look</a:t>
            </a:r>
            <a:endParaRPr lang="en-US" sz="2400" dirty="0">
              <a:latin typeface="Helvetica"/>
            </a:endParaRPr>
          </a:p>
        </p:txBody>
      </p:sp>
      <p:sp>
        <p:nvSpPr>
          <p:cNvPr id="5" name="TextBox 4">
            <a:extLst>
              <a:ext uri="{FF2B5EF4-FFF2-40B4-BE49-F238E27FC236}">
                <a16:creationId xmlns:a16="http://schemas.microsoft.com/office/drawing/2014/main" id="{6C5DA1D7-3E48-AC29-159A-1957E6B8C835}"/>
              </a:ext>
            </a:extLst>
          </p:cNvPr>
          <p:cNvSpPr txBox="1"/>
          <p:nvPr/>
        </p:nvSpPr>
        <p:spPr>
          <a:xfrm>
            <a:off x="6446362" y="2296877"/>
            <a:ext cx="244248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Helvetica"/>
                <a:ea typeface="ＭＳ Ｐゴシック"/>
                <a:cs typeface="Arial"/>
              </a:rPr>
              <a:t>This allows us to make assumptions about the rest of the farms and the velocities</a:t>
            </a:r>
            <a:endParaRPr lang="en-US" sz="2400" dirty="0">
              <a:latin typeface="Helvetica"/>
            </a:endParaRPr>
          </a:p>
        </p:txBody>
      </p:sp>
    </p:spTree>
    <p:extLst>
      <p:ext uri="{BB962C8B-B14F-4D97-AF65-F5344CB8AC3E}">
        <p14:creationId xmlns:p14="http://schemas.microsoft.com/office/powerpoint/2010/main" val="120165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2C596-FA07-23A8-B1A6-C725E1E634A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B2084F7-1851-D12C-1113-12155ACCAD2B}"/>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A3F60CC9-AA48-5142-DC0E-177B9E11F127}"/>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2400" b="1" kern="0">
                <a:solidFill>
                  <a:schemeClr val="bg1"/>
                </a:solidFill>
                <a:latin typeface="Helvetica"/>
                <a:cs typeface="Helvetica"/>
              </a:rPr>
              <a:t>Computational Simulations of the King’s Plain Wind Farm</a:t>
            </a:r>
            <a:endParaRPr lang="en-US" b="1" kern="0">
              <a:solidFill>
                <a:schemeClr val="bg1"/>
              </a:solidFill>
            </a:endParaRPr>
          </a:p>
        </p:txBody>
      </p:sp>
      <p:pic>
        <p:nvPicPr>
          <p:cNvPr id="3" name="Content Placeholder 2">
            <a:extLst>
              <a:ext uri="{FF2B5EF4-FFF2-40B4-BE49-F238E27FC236}">
                <a16:creationId xmlns:a16="http://schemas.microsoft.com/office/drawing/2014/main" id="{14B654C3-EC06-9941-4C72-C92243DF80EB}"/>
              </a:ext>
            </a:extLst>
          </p:cNvPr>
          <p:cNvPicPr>
            <a:picLocks noGrp="1" noChangeAspect="1"/>
          </p:cNvPicPr>
          <p:nvPr>
            <p:ph idx="1"/>
          </p:nvPr>
        </p:nvPicPr>
        <p:blipFill>
          <a:blip r:embed="rId3"/>
          <a:stretch>
            <a:fillRect/>
          </a:stretch>
        </p:blipFill>
        <p:spPr>
          <a:xfrm>
            <a:off x="161548" y="743985"/>
            <a:ext cx="8628621" cy="3754857"/>
          </a:xfrm>
        </p:spPr>
      </p:pic>
      <p:sp>
        <p:nvSpPr>
          <p:cNvPr id="5" name="TextBox 4">
            <a:extLst>
              <a:ext uri="{FF2B5EF4-FFF2-40B4-BE49-F238E27FC236}">
                <a16:creationId xmlns:a16="http://schemas.microsoft.com/office/drawing/2014/main" id="{73C2DEB5-7EE3-A9AE-00B2-7A2725EE2C2E}"/>
              </a:ext>
            </a:extLst>
          </p:cNvPr>
          <p:cNvSpPr txBox="1"/>
          <p:nvPr/>
        </p:nvSpPr>
        <p:spPr>
          <a:xfrm>
            <a:off x="819041" y="4464467"/>
            <a:ext cx="68036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latin typeface="Times New Roman"/>
                <a:ea typeface="ＭＳ Ｐゴシック"/>
                <a:cs typeface="Times New Roman"/>
              </a:rPr>
              <a:t>Figure 4: Instantaneous streamwise velocity on planes centered on upwind turbines 58, 57, 70, 67, and 62.  The red lines represent the upwind turbine rotor.  Red dashed lines are downwind turbines</a:t>
            </a:r>
            <a:r>
              <a:rPr lang="en-US" sz="1000">
                <a:solidFill>
                  <a:srgbClr val="0E2841"/>
                </a:solidFill>
                <a:latin typeface="Times New Roman"/>
                <a:ea typeface="ＭＳ Ｐゴシック"/>
                <a:cs typeface="Times New Roman"/>
              </a:rPr>
              <a:t>. </a:t>
            </a:r>
            <a:endParaRPr lang="en-US" sz="1000" i="1">
              <a:solidFill>
                <a:srgbClr val="0E2841"/>
              </a:solidFill>
              <a:latin typeface="Times New Roman"/>
              <a:ea typeface="ＭＳ Ｐゴシック"/>
              <a:cs typeface="Times New Roman"/>
            </a:endParaRPr>
          </a:p>
        </p:txBody>
      </p:sp>
    </p:spTree>
    <p:extLst>
      <p:ext uri="{BB962C8B-B14F-4D97-AF65-F5344CB8AC3E}">
        <p14:creationId xmlns:p14="http://schemas.microsoft.com/office/powerpoint/2010/main" val="819610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D02CD-7A9A-7112-976E-7287B979B3A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A5FFCEB-585C-4975-D489-9007D70A5BA8}"/>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6E28D9DC-7D2E-D569-1D82-53F50F374AF6}"/>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2400" b="1" kern="0">
                <a:solidFill>
                  <a:schemeClr val="bg1"/>
                </a:solidFill>
                <a:latin typeface="Helvetica"/>
                <a:cs typeface="Helvetica"/>
              </a:rPr>
              <a:t>Computational Simulations of the King’s Plain Wind Farm</a:t>
            </a:r>
            <a:endParaRPr lang="en-US" b="1" kern="0">
              <a:solidFill>
                <a:schemeClr val="bg1"/>
              </a:solidFill>
            </a:endParaRPr>
          </a:p>
        </p:txBody>
      </p:sp>
      <p:pic>
        <p:nvPicPr>
          <p:cNvPr id="3" name="Content Placeholder 2">
            <a:extLst>
              <a:ext uri="{FF2B5EF4-FFF2-40B4-BE49-F238E27FC236}">
                <a16:creationId xmlns:a16="http://schemas.microsoft.com/office/drawing/2014/main" id="{9461EEAF-FDC1-0245-A03C-60BB419002D0}"/>
              </a:ext>
            </a:extLst>
          </p:cNvPr>
          <p:cNvPicPr>
            <a:picLocks noGrp="1" noChangeAspect="1"/>
          </p:cNvPicPr>
          <p:nvPr>
            <p:ph idx="1"/>
          </p:nvPr>
        </p:nvPicPr>
        <p:blipFill>
          <a:blip r:embed="rId3"/>
          <a:stretch>
            <a:fillRect/>
          </a:stretch>
        </p:blipFill>
        <p:spPr>
          <a:xfrm>
            <a:off x="3282670" y="742950"/>
            <a:ext cx="5861330" cy="3513158"/>
          </a:xfrm>
        </p:spPr>
      </p:pic>
      <p:sp>
        <p:nvSpPr>
          <p:cNvPr id="5" name="TextBox 4">
            <a:extLst>
              <a:ext uri="{FF2B5EF4-FFF2-40B4-BE49-F238E27FC236}">
                <a16:creationId xmlns:a16="http://schemas.microsoft.com/office/drawing/2014/main" id="{1D065C26-CF01-0843-1AA0-3CAA1FE7FA41}"/>
              </a:ext>
            </a:extLst>
          </p:cNvPr>
          <p:cNvSpPr txBox="1"/>
          <p:nvPr/>
        </p:nvSpPr>
        <p:spPr>
          <a:xfrm>
            <a:off x="0" y="890177"/>
            <a:ext cx="3289950" cy="4093428"/>
          </a:xfrm>
          <a:prstGeom prst="rect">
            <a:avLst/>
          </a:prstGeom>
          <a:noFill/>
        </p:spPr>
        <p:txBody>
          <a:bodyPr wrap="square" lIns="91440" tIns="45720" rIns="91440" bIns="45720" rtlCol="0" anchor="t">
            <a:spAutoFit/>
          </a:bodyPr>
          <a:lstStyle/>
          <a:p>
            <a:r>
              <a:rPr lang="en-US" sz="2000" dirty="0">
                <a:latin typeface="Helvetica"/>
                <a:ea typeface="ＭＳ Ｐゴシック"/>
                <a:cs typeface="Arial"/>
              </a:rPr>
              <a:t>Here we can see incoming wind when it hits the upwind turbine, as shown by the solid red line. Turbine 58 is by itself in the first figure(a). </a:t>
            </a:r>
          </a:p>
          <a:p>
            <a:endParaRPr lang="en-US" sz="2000" dirty="0">
              <a:latin typeface="Helvetica"/>
            </a:endParaRPr>
          </a:p>
          <a:p>
            <a:endParaRPr lang="en-US" sz="2000" dirty="0">
              <a:latin typeface="Helvetica"/>
            </a:endParaRPr>
          </a:p>
          <a:p>
            <a:r>
              <a:rPr lang="en-US" sz="2000" dirty="0">
                <a:latin typeface="Helvetica"/>
                <a:ea typeface="ＭＳ Ｐゴシック"/>
                <a:cs typeface="Arial"/>
              </a:rPr>
              <a:t>In the remaining figures(b-e), we can easily how the wake affects the velocities downwind, represented by the red dashed lines. </a:t>
            </a:r>
          </a:p>
        </p:txBody>
      </p:sp>
    </p:spTree>
    <p:extLst>
      <p:ext uri="{BB962C8B-B14F-4D97-AF65-F5344CB8AC3E}">
        <p14:creationId xmlns:p14="http://schemas.microsoft.com/office/powerpoint/2010/main" val="2914653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7FFFF-3690-93F9-DEB3-1848826350C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4DFF679-EFC5-A4F0-527E-DB240831FF74}"/>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E867C219-78CF-8755-B6F0-C0DBD3F7C353}"/>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2400" b="1" kern="0">
                <a:solidFill>
                  <a:schemeClr val="bg1"/>
                </a:solidFill>
                <a:latin typeface="Helvetica"/>
                <a:cs typeface="Helvetica"/>
              </a:rPr>
              <a:t>Computational Simulations of the King’s Plain Wind Farm</a:t>
            </a:r>
            <a:endParaRPr lang="en-US" b="1" kern="0">
              <a:solidFill>
                <a:schemeClr val="bg1"/>
              </a:solidFill>
            </a:endParaRPr>
          </a:p>
        </p:txBody>
      </p:sp>
      <p:pic>
        <p:nvPicPr>
          <p:cNvPr id="5" name="Content Placeholder 2">
            <a:extLst>
              <a:ext uri="{FF2B5EF4-FFF2-40B4-BE49-F238E27FC236}">
                <a16:creationId xmlns:a16="http://schemas.microsoft.com/office/drawing/2014/main" id="{0589D1C2-0080-9030-A2BD-B860AD3F32E7}"/>
              </a:ext>
            </a:extLst>
          </p:cNvPr>
          <p:cNvPicPr>
            <a:picLocks noChangeAspect="1"/>
          </p:cNvPicPr>
          <p:nvPr/>
        </p:nvPicPr>
        <p:blipFill>
          <a:blip r:embed="rId3"/>
          <a:srcRect t="927" r="-142" b="78671"/>
          <a:stretch/>
        </p:blipFill>
        <p:spPr bwMode="auto">
          <a:xfrm>
            <a:off x="2846233" y="974543"/>
            <a:ext cx="6300299" cy="1180626"/>
          </a:xfrm>
          <a:prstGeom prst="rect">
            <a:avLst/>
          </a:prstGeom>
          <a:noFill/>
          <a:ln w="9525">
            <a:noFill/>
            <a:miter lim="800000"/>
            <a:headEnd/>
            <a:tailEnd/>
          </a:ln>
        </p:spPr>
      </p:pic>
      <p:pic>
        <p:nvPicPr>
          <p:cNvPr id="18" name="Picture 17" descr="A green rectangular object with black text&#10;&#10;AI-generated content may be incorrect.">
            <a:extLst>
              <a:ext uri="{FF2B5EF4-FFF2-40B4-BE49-F238E27FC236}">
                <a16:creationId xmlns:a16="http://schemas.microsoft.com/office/drawing/2014/main" id="{5F1178F7-8B3F-714E-3592-4AAFD3AB8070}"/>
              </a:ext>
            </a:extLst>
          </p:cNvPr>
          <p:cNvPicPr>
            <a:picLocks noChangeAspect="1"/>
          </p:cNvPicPr>
          <p:nvPr/>
        </p:nvPicPr>
        <p:blipFill>
          <a:blip r:embed="rId4"/>
          <a:stretch>
            <a:fillRect/>
          </a:stretch>
        </p:blipFill>
        <p:spPr>
          <a:xfrm>
            <a:off x="2842690" y="2054573"/>
            <a:ext cx="6303093" cy="1177414"/>
          </a:xfrm>
          <a:prstGeom prst="rect">
            <a:avLst/>
          </a:prstGeom>
        </p:spPr>
      </p:pic>
      <p:pic>
        <p:nvPicPr>
          <p:cNvPr id="7" name="Content Placeholder 6" descr="A graph of a function&#10;&#10;AI-generated content may be incorrect.">
            <a:extLst>
              <a:ext uri="{FF2B5EF4-FFF2-40B4-BE49-F238E27FC236}">
                <a16:creationId xmlns:a16="http://schemas.microsoft.com/office/drawing/2014/main" id="{4189E691-07AE-8087-F613-691E96E72B98}"/>
              </a:ext>
            </a:extLst>
          </p:cNvPr>
          <p:cNvPicPr>
            <a:picLocks noGrp="1" noChangeAspect="1"/>
          </p:cNvPicPr>
          <p:nvPr>
            <p:ph idx="1"/>
          </p:nvPr>
        </p:nvPicPr>
        <p:blipFill>
          <a:blip r:embed="rId5"/>
          <a:srcRect l="754" t="3381" r="65584" b="53188"/>
          <a:stretch/>
        </p:blipFill>
        <p:spPr>
          <a:xfrm>
            <a:off x="-860" y="901065"/>
            <a:ext cx="2945633" cy="2511522"/>
          </a:xfrm>
        </p:spPr>
      </p:pic>
      <p:pic>
        <p:nvPicPr>
          <p:cNvPr id="4" name="Picture 3" descr="A blue and green rectangular object with a question mark&#10;&#10;AI-generated content may be incorrect.">
            <a:extLst>
              <a:ext uri="{FF2B5EF4-FFF2-40B4-BE49-F238E27FC236}">
                <a16:creationId xmlns:a16="http://schemas.microsoft.com/office/drawing/2014/main" id="{69FB0EA4-8F32-206A-959B-9E39968E8313}"/>
              </a:ext>
            </a:extLst>
          </p:cNvPr>
          <p:cNvPicPr>
            <a:picLocks noChangeAspect="1"/>
          </p:cNvPicPr>
          <p:nvPr/>
        </p:nvPicPr>
        <p:blipFill>
          <a:blip r:embed="rId6"/>
          <a:stretch>
            <a:fillRect/>
          </a:stretch>
        </p:blipFill>
        <p:spPr>
          <a:xfrm>
            <a:off x="6960778" y="3223444"/>
            <a:ext cx="2181840" cy="374241"/>
          </a:xfrm>
          <a:prstGeom prst="rect">
            <a:avLst/>
          </a:prstGeom>
        </p:spPr>
      </p:pic>
      <p:sp>
        <p:nvSpPr>
          <p:cNvPr id="8" name="TextBox 7">
            <a:extLst>
              <a:ext uri="{FF2B5EF4-FFF2-40B4-BE49-F238E27FC236}">
                <a16:creationId xmlns:a16="http://schemas.microsoft.com/office/drawing/2014/main" id="{77F44E8B-937A-0BAA-70BB-12711950E76F}"/>
              </a:ext>
            </a:extLst>
          </p:cNvPr>
          <p:cNvSpPr txBox="1"/>
          <p:nvPr/>
        </p:nvSpPr>
        <p:spPr>
          <a:xfrm>
            <a:off x="170886" y="3224921"/>
            <a:ext cx="295168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ea typeface="ＭＳ Ｐゴシック"/>
                <a:cs typeface="Arial"/>
              </a:rPr>
              <a:t>Turbine 58 shows a lot of wake meandering meaning airflow is not stable, leading to power uncertainty and turbulence</a:t>
            </a:r>
          </a:p>
          <a:p>
            <a:pPr algn="l"/>
            <a:endParaRPr lang="en-US" dirty="0"/>
          </a:p>
        </p:txBody>
      </p:sp>
    </p:spTree>
    <p:extLst>
      <p:ext uri="{BB962C8B-B14F-4D97-AF65-F5344CB8AC3E}">
        <p14:creationId xmlns:p14="http://schemas.microsoft.com/office/powerpoint/2010/main" val="3298595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33F7E-337A-B50A-7B13-C75FC5CF18A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32F5FB-1316-AFA3-FD7A-5522061ABC61}"/>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B7C7FD4E-FD35-A4A8-A661-B12C979D8CB1}"/>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2400" b="1" kern="0">
                <a:solidFill>
                  <a:schemeClr val="bg1"/>
                </a:solidFill>
                <a:latin typeface="Helvetica"/>
                <a:cs typeface="Helvetica"/>
              </a:rPr>
              <a:t>Computational Simulations of the King’s Plain Wind Farm</a:t>
            </a:r>
            <a:endParaRPr lang="en-US" b="1" kern="0">
              <a:solidFill>
                <a:schemeClr val="bg1"/>
              </a:solidFill>
            </a:endParaRPr>
          </a:p>
        </p:txBody>
      </p:sp>
      <p:pic>
        <p:nvPicPr>
          <p:cNvPr id="5" name="Content Placeholder 2">
            <a:extLst>
              <a:ext uri="{FF2B5EF4-FFF2-40B4-BE49-F238E27FC236}">
                <a16:creationId xmlns:a16="http://schemas.microsoft.com/office/drawing/2014/main" id="{0EFB2080-F8E7-A886-A9D0-F17266FFE19E}"/>
              </a:ext>
            </a:extLst>
          </p:cNvPr>
          <p:cNvPicPr>
            <a:picLocks noChangeAspect="1"/>
          </p:cNvPicPr>
          <p:nvPr/>
        </p:nvPicPr>
        <p:blipFill>
          <a:blip r:embed="rId3"/>
          <a:srcRect t="18302" r="-142" b="59815"/>
          <a:stretch/>
        </p:blipFill>
        <p:spPr bwMode="auto">
          <a:xfrm>
            <a:off x="2842830" y="825222"/>
            <a:ext cx="6300299" cy="1266363"/>
          </a:xfrm>
          <a:prstGeom prst="rect">
            <a:avLst/>
          </a:prstGeom>
          <a:noFill/>
          <a:ln w="9525">
            <a:noFill/>
            <a:miter lim="800000"/>
            <a:headEnd/>
            <a:tailEnd/>
          </a:ln>
        </p:spPr>
      </p:pic>
      <p:pic>
        <p:nvPicPr>
          <p:cNvPr id="7" name="Picture 6" descr="A green and blue gradient with black text&#10;&#10;AI-generated content may be incorrect.">
            <a:extLst>
              <a:ext uri="{FF2B5EF4-FFF2-40B4-BE49-F238E27FC236}">
                <a16:creationId xmlns:a16="http://schemas.microsoft.com/office/drawing/2014/main" id="{EB00C2EC-BC5B-2FAD-D1D7-E745DDF74040}"/>
              </a:ext>
            </a:extLst>
          </p:cNvPr>
          <p:cNvPicPr>
            <a:picLocks noChangeAspect="1"/>
          </p:cNvPicPr>
          <p:nvPr/>
        </p:nvPicPr>
        <p:blipFill>
          <a:blip r:embed="rId4"/>
          <a:srcRect l="-422" t="6015" r="129" b="752"/>
          <a:stretch/>
        </p:blipFill>
        <p:spPr>
          <a:xfrm>
            <a:off x="2835210" y="1999931"/>
            <a:ext cx="6308559" cy="1137862"/>
          </a:xfrm>
          <a:prstGeom prst="rect">
            <a:avLst/>
          </a:prstGeom>
        </p:spPr>
      </p:pic>
      <p:pic>
        <p:nvPicPr>
          <p:cNvPr id="8" name="Content Placeholder 6" descr="A graph of a function&#10;&#10;AI-generated content may be incorrect.">
            <a:extLst>
              <a:ext uri="{FF2B5EF4-FFF2-40B4-BE49-F238E27FC236}">
                <a16:creationId xmlns:a16="http://schemas.microsoft.com/office/drawing/2014/main" id="{CE95D386-46EC-4AB9-F878-9B77A0772C57}"/>
              </a:ext>
            </a:extLst>
          </p:cNvPr>
          <p:cNvPicPr>
            <a:picLocks noGrp="1" noChangeAspect="1"/>
          </p:cNvPicPr>
          <p:nvPr>
            <p:ph idx="1"/>
          </p:nvPr>
        </p:nvPicPr>
        <p:blipFill>
          <a:blip r:embed="rId5"/>
          <a:srcRect l="34328" t="1955" r="32040" b="54586"/>
          <a:stretch/>
        </p:blipFill>
        <p:spPr>
          <a:xfrm>
            <a:off x="-860" y="832485"/>
            <a:ext cx="2946374" cy="2512929"/>
          </a:xfrm>
        </p:spPr>
      </p:pic>
      <p:pic>
        <p:nvPicPr>
          <p:cNvPr id="4" name="Picture 3" descr="A blue and green rectangular object with a question mark&#10;&#10;AI-generated content may be incorrect.">
            <a:extLst>
              <a:ext uri="{FF2B5EF4-FFF2-40B4-BE49-F238E27FC236}">
                <a16:creationId xmlns:a16="http://schemas.microsoft.com/office/drawing/2014/main" id="{8F679B79-6D79-3D48-80FB-2F34859828E0}"/>
              </a:ext>
            </a:extLst>
          </p:cNvPr>
          <p:cNvPicPr>
            <a:picLocks noChangeAspect="1"/>
          </p:cNvPicPr>
          <p:nvPr/>
        </p:nvPicPr>
        <p:blipFill>
          <a:blip r:embed="rId6"/>
          <a:stretch>
            <a:fillRect/>
          </a:stretch>
        </p:blipFill>
        <p:spPr>
          <a:xfrm>
            <a:off x="6960778" y="3168137"/>
            <a:ext cx="2181840" cy="374241"/>
          </a:xfrm>
          <a:prstGeom prst="rect">
            <a:avLst/>
          </a:prstGeom>
        </p:spPr>
      </p:pic>
      <p:sp>
        <p:nvSpPr>
          <p:cNvPr id="3" name="TextBox 2">
            <a:extLst>
              <a:ext uri="{FF2B5EF4-FFF2-40B4-BE49-F238E27FC236}">
                <a16:creationId xmlns:a16="http://schemas.microsoft.com/office/drawing/2014/main" id="{06459086-7918-1ACF-A884-44F61AA5A2FC}"/>
              </a:ext>
            </a:extLst>
          </p:cNvPr>
          <p:cNvSpPr txBox="1"/>
          <p:nvPr/>
        </p:nvSpPr>
        <p:spPr>
          <a:xfrm>
            <a:off x="3625" y="3546859"/>
            <a:ext cx="914859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Helvetica"/>
                <a:ea typeface="ＭＳ Ｐゴシック"/>
                <a:cs typeface="Arial"/>
              </a:rPr>
              <a:t>Here we see turbine 57 with more wake meandering and how it directly affects turbine 48 and the decreased power</a:t>
            </a:r>
            <a:endParaRPr lang="en-US" sz="2400" dirty="0">
              <a:latin typeface="Helvetica"/>
            </a:endParaRPr>
          </a:p>
        </p:txBody>
      </p:sp>
    </p:spTree>
    <p:extLst>
      <p:ext uri="{BB962C8B-B14F-4D97-AF65-F5344CB8AC3E}">
        <p14:creationId xmlns:p14="http://schemas.microsoft.com/office/powerpoint/2010/main" val="155898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46E80-ABFE-5E67-0BBA-7A202E2EA9E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9814970-0F84-99BA-EE87-EBF79D9857ED}"/>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03D0CF70-DE9A-F28A-D8CE-F9E539A0A2F3}"/>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2400" b="1" kern="0">
                <a:solidFill>
                  <a:schemeClr val="bg1"/>
                </a:solidFill>
                <a:latin typeface="Helvetica"/>
                <a:cs typeface="Helvetica"/>
              </a:rPr>
              <a:t>Computational Simulations of the King’s Plain Wind Farm</a:t>
            </a:r>
            <a:endParaRPr lang="en-US" b="1" kern="0">
              <a:solidFill>
                <a:schemeClr val="bg1"/>
              </a:solidFill>
            </a:endParaRPr>
          </a:p>
        </p:txBody>
      </p:sp>
      <p:pic>
        <p:nvPicPr>
          <p:cNvPr id="5" name="Content Placeholder 2">
            <a:extLst>
              <a:ext uri="{FF2B5EF4-FFF2-40B4-BE49-F238E27FC236}">
                <a16:creationId xmlns:a16="http://schemas.microsoft.com/office/drawing/2014/main" id="{F67D61C3-9D3F-5F1D-4715-1DE4DD9B80AE}"/>
              </a:ext>
            </a:extLst>
          </p:cNvPr>
          <p:cNvPicPr>
            <a:picLocks noChangeAspect="1"/>
          </p:cNvPicPr>
          <p:nvPr/>
        </p:nvPicPr>
        <p:blipFill>
          <a:blip r:embed="rId3"/>
          <a:srcRect t="39314" r="-121" b="39578"/>
          <a:stretch/>
        </p:blipFill>
        <p:spPr bwMode="auto">
          <a:xfrm>
            <a:off x="-144" y="879987"/>
            <a:ext cx="6298990" cy="1221497"/>
          </a:xfrm>
          <a:prstGeom prst="rect">
            <a:avLst/>
          </a:prstGeom>
          <a:noFill/>
          <a:ln w="9525">
            <a:noFill/>
            <a:miter lim="800000"/>
            <a:headEnd/>
            <a:tailEnd/>
          </a:ln>
        </p:spPr>
      </p:pic>
      <p:pic>
        <p:nvPicPr>
          <p:cNvPr id="10" name="Picture 9" descr="A green and blue rectangular graph&#10;&#10;AI-generated content may be incorrect.">
            <a:extLst>
              <a:ext uri="{FF2B5EF4-FFF2-40B4-BE49-F238E27FC236}">
                <a16:creationId xmlns:a16="http://schemas.microsoft.com/office/drawing/2014/main" id="{FF533674-9F96-4B14-9626-D208DCAE180E}"/>
              </a:ext>
            </a:extLst>
          </p:cNvPr>
          <p:cNvPicPr>
            <a:picLocks noChangeAspect="1"/>
          </p:cNvPicPr>
          <p:nvPr/>
        </p:nvPicPr>
        <p:blipFill>
          <a:blip r:embed="rId4"/>
          <a:srcRect l="3062" r="-139" b="746"/>
          <a:stretch/>
        </p:blipFill>
        <p:spPr>
          <a:xfrm>
            <a:off x="-144" y="1960385"/>
            <a:ext cx="6415432" cy="1231972"/>
          </a:xfrm>
          <a:prstGeom prst="rect">
            <a:avLst/>
          </a:prstGeom>
        </p:spPr>
      </p:pic>
      <p:pic>
        <p:nvPicPr>
          <p:cNvPr id="12" name="Content Placeholder 6" descr="A graph of a function&#10;&#10;AI-generated content may be incorrect.">
            <a:extLst>
              <a:ext uri="{FF2B5EF4-FFF2-40B4-BE49-F238E27FC236}">
                <a16:creationId xmlns:a16="http://schemas.microsoft.com/office/drawing/2014/main" id="{564EC91F-50E1-66E9-5884-A6911CAB5EA2}"/>
              </a:ext>
            </a:extLst>
          </p:cNvPr>
          <p:cNvPicPr>
            <a:picLocks noGrp="1" noChangeAspect="1"/>
          </p:cNvPicPr>
          <p:nvPr>
            <p:ph idx="1"/>
          </p:nvPr>
        </p:nvPicPr>
        <p:blipFill>
          <a:blip r:embed="rId5"/>
          <a:srcRect l="67730" t="3221" r="2426" b="53748"/>
          <a:stretch/>
        </p:blipFill>
        <p:spPr>
          <a:xfrm>
            <a:off x="6267920" y="879987"/>
            <a:ext cx="2609248" cy="2489187"/>
          </a:xfrm>
        </p:spPr>
      </p:pic>
      <p:pic>
        <p:nvPicPr>
          <p:cNvPr id="4" name="Picture 3" descr="A blue and green rectangular object with a question mark&#10;&#10;AI-generated content may be incorrect.">
            <a:extLst>
              <a:ext uri="{FF2B5EF4-FFF2-40B4-BE49-F238E27FC236}">
                <a16:creationId xmlns:a16="http://schemas.microsoft.com/office/drawing/2014/main" id="{2C1C10F2-05FB-0459-D3A2-529C72E1F3B6}"/>
              </a:ext>
            </a:extLst>
          </p:cNvPr>
          <p:cNvPicPr>
            <a:picLocks noChangeAspect="1"/>
          </p:cNvPicPr>
          <p:nvPr/>
        </p:nvPicPr>
        <p:blipFill>
          <a:blip r:embed="rId6"/>
          <a:stretch>
            <a:fillRect/>
          </a:stretch>
        </p:blipFill>
        <p:spPr>
          <a:xfrm>
            <a:off x="4029536" y="3205008"/>
            <a:ext cx="2181840" cy="374241"/>
          </a:xfrm>
          <a:prstGeom prst="rect">
            <a:avLst/>
          </a:prstGeom>
        </p:spPr>
      </p:pic>
      <p:sp>
        <p:nvSpPr>
          <p:cNvPr id="7" name="TextBox 6">
            <a:extLst>
              <a:ext uri="{FF2B5EF4-FFF2-40B4-BE49-F238E27FC236}">
                <a16:creationId xmlns:a16="http://schemas.microsoft.com/office/drawing/2014/main" id="{8023BB03-1C32-A08B-31B9-87245AB320DC}"/>
              </a:ext>
            </a:extLst>
          </p:cNvPr>
          <p:cNvSpPr txBox="1"/>
          <p:nvPr/>
        </p:nvSpPr>
        <p:spPr>
          <a:xfrm>
            <a:off x="88671" y="3608929"/>
            <a:ext cx="869867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Helvetica"/>
                <a:ea typeface="ＭＳ Ｐゴシック"/>
                <a:cs typeface="Arial"/>
              </a:rPr>
              <a:t>We can see that 70 does the same but what differs is at 56 the wind almost gather back to full strength but we see the same results from 56 to 47</a:t>
            </a:r>
            <a:endParaRPr lang="en-US" sz="2400" dirty="0">
              <a:latin typeface="Helvetica"/>
            </a:endParaRPr>
          </a:p>
        </p:txBody>
      </p:sp>
    </p:spTree>
    <p:extLst>
      <p:ext uri="{BB962C8B-B14F-4D97-AF65-F5344CB8AC3E}">
        <p14:creationId xmlns:p14="http://schemas.microsoft.com/office/powerpoint/2010/main" val="4290562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E967-5B8D-BB4A-89A5-BE0A2395C0E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A44DCB-9B99-2E04-2FA1-9170112CF146}"/>
              </a:ext>
            </a:extLst>
          </p:cNvPr>
          <p:cNvSpPr>
            <a:spLocks noGrp="1"/>
          </p:cNvSpPr>
          <p:nvPr>
            <p:ph idx="1"/>
          </p:nvPr>
        </p:nvSpPr>
        <p:spPr>
          <a:xfrm>
            <a:off x="0" y="826770"/>
            <a:ext cx="4844175" cy="1238694"/>
          </a:xfrm>
        </p:spPr>
        <p:txBody>
          <a:bodyPr/>
          <a:lstStyle/>
          <a:p>
            <a:pPr>
              <a:lnSpc>
                <a:spcPts val="2100"/>
              </a:lnSpc>
              <a:buNone/>
            </a:pPr>
            <a:endParaRPr lang="en-US" sz="2000">
              <a:latin typeface="Microsoft Sans Serif"/>
              <a:cs typeface="Helvetica"/>
            </a:endParaRPr>
          </a:p>
          <a:p>
            <a:pPr>
              <a:lnSpc>
                <a:spcPts val="2100"/>
              </a:lnSpc>
              <a:buNone/>
            </a:pPr>
            <a:r>
              <a:rPr lang="en-US" sz="2800" b="1" i="0" u="none" strike="noStrike">
                <a:effectLst/>
                <a:latin typeface="Helvetica"/>
                <a:cs typeface="Helvetica"/>
              </a:rPr>
              <a:t>AWAKEN:</a:t>
            </a:r>
            <a:r>
              <a:rPr lang="en-US" sz="2000" b="0" i="0" u="none" strike="noStrike">
                <a:effectLst/>
                <a:latin typeface="Helvetica"/>
                <a:cs typeface="Helvetica"/>
              </a:rPr>
              <a:t> </a:t>
            </a:r>
            <a:endParaRPr lang="en-US" sz="2000">
              <a:latin typeface="Helvetica"/>
            </a:endParaRPr>
          </a:p>
          <a:p>
            <a:pPr>
              <a:lnSpc>
                <a:spcPts val="2100"/>
              </a:lnSpc>
              <a:buNone/>
            </a:pPr>
            <a:r>
              <a:rPr lang="en-US" b="0" i="0" u="none" strike="noStrike">
                <a:effectLst/>
                <a:latin typeface="Helvetica"/>
                <a:cs typeface="Helvetica"/>
              </a:rPr>
              <a:t>The American </a:t>
            </a:r>
            <a:r>
              <a:rPr lang="en-US">
                <a:latin typeface="Helvetica"/>
                <a:cs typeface="Helvetica"/>
              </a:rPr>
              <a:t>WAKE Experiment</a:t>
            </a:r>
            <a:endParaRPr lang="en-US">
              <a:latin typeface="Helvetica"/>
            </a:endParaRPr>
          </a:p>
          <a:p>
            <a:pPr rtl="0" fontAlgn="base">
              <a:lnSpc>
                <a:spcPts val="2100"/>
              </a:lnSpc>
              <a:buNone/>
            </a:pPr>
            <a:r>
              <a:rPr lang="en-US" sz="1800" b="0" i="0">
                <a:effectLst/>
                <a:latin typeface="Aptos"/>
                <a:cs typeface="Helvetica"/>
              </a:rPr>
              <a:t>​</a:t>
            </a:r>
            <a:endParaRPr lang="en-US" sz="1400" b="0" i="0">
              <a:effectLst/>
              <a:latin typeface="Aptos"/>
              <a:cs typeface="Helvetica"/>
            </a:endParaRPr>
          </a:p>
          <a:p>
            <a:pPr>
              <a:lnSpc>
                <a:spcPts val="2100"/>
              </a:lnSpc>
              <a:buNone/>
            </a:pPr>
            <a:endParaRPr lang="en-US" sz="1800">
              <a:latin typeface="Aptos"/>
              <a:cs typeface="Helvetica"/>
            </a:endParaRPr>
          </a:p>
          <a:p>
            <a:pPr marL="0" indent="0" rtl="0" fontAlgn="base">
              <a:lnSpc>
                <a:spcPts val="2100"/>
              </a:lnSpc>
              <a:buNone/>
            </a:pPr>
            <a:endParaRPr lang="en-US" sz="1800" b="0" i="0">
              <a:effectLst/>
              <a:latin typeface="Aptos"/>
              <a:cs typeface="Helvetica"/>
            </a:endParaRPr>
          </a:p>
          <a:p>
            <a:pPr marL="0" indent="0">
              <a:spcBef>
                <a:spcPts val="900"/>
              </a:spcBef>
              <a:buClr>
                <a:srgbClr val="00529B"/>
              </a:buClr>
              <a:buNone/>
            </a:pPr>
            <a:endParaRPr lang="en-US" sz="1800"/>
          </a:p>
        </p:txBody>
      </p:sp>
      <p:sp>
        <p:nvSpPr>
          <p:cNvPr id="2" name="Rectangle 1">
            <a:extLst>
              <a:ext uri="{FF2B5EF4-FFF2-40B4-BE49-F238E27FC236}">
                <a16:creationId xmlns:a16="http://schemas.microsoft.com/office/drawing/2014/main" id="{DEEAF8FB-D113-2D29-CF57-C2BA627719D0}"/>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CB4E5537-73E5-6DC5-D296-851F58798948}"/>
              </a:ext>
            </a:extLst>
          </p:cNvPr>
          <p:cNvSpPr txBox="1">
            <a:spLocks/>
          </p:cNvSpPr>
          <p:nvPr/>
        </p:nvSpPr>
        <p:spPr bwMode="auto">
          <a:xfrm>
            <a:off x="0" y="114300"/>
            <a:ext cx="9144000" cy="561975"/>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a:solidFill>
                  <a:schemeClr val="bg1"/>
                </a:solidFill>
                <a:latin typeface="Helvetica"/>
                <a:cs typeface="Helvetica"/>
              </a:rPr>
              <a:t>Computational Simulations of the King’s Plain Wind Farm</a:t>
            </a:r>
            <a:endParaRPr lang="en-US">
              <a:solidFill>
                <a:schemeClr val="bg1"/>
              </a:solidFill>
            </a:endParaRPr>
          </a:p>
        </p:txBody>
      </p:sp>
      <p:pic>
        <p:nvPicPr>
          <p:cNvPr id="1026" name="Picture 2">
            <a:extLst>
              <a:ext uri="{FF2B5EF4-FFF2-40B4-BE49-F238E27FC236}">
                <a16:creationId xmlns:a16="http://schemas.microsoft.com/office/drawing/2014/main" id="{4BA93D06-AD5F-7ED5-06E0-2FFC6974C0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1677" y="834390"/>
            <a:ext cx="2980319" cy="36309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7F4D694-997E-1F97-5CFC-1BAAE0F0AA49}"/>
              </a:ext>
            </a:extLst>
          </p:cNvPr>
          <p:cNvSpPr txBox="1"/>
          <p:nvPr/>
        </p:nvSpPr>
        <p:spPr>
          <a:xfrm>
            <a:off x="8182762" y="1097280"/>
            <a:ext cx="959824" cy="1938992"/>
          </a:xfrm>
          <a:prstGeom prst="rect">
            <a:avLst/>
          </a:prstGeom>
          <a:noFill/>
        </p:spPr>
        <p:txBody>
          <a:bodyPr wrap="square" lIns="91440" tIns="45720" rIns="91440" bIns="45720" rtlCol="0" anchor="t">
            <a:spAutoFit/>
          </a:bodyPr>
          <a:lstStyle/>
          <a:p>
            <a:r>
              <a:rPr lang="en-US" sz="800" b="0" i="0">
                <a:solidFill>
                  <a:schemeClr val="bg2">
                    <a:lumMod val="60000"/>
                    <a:lumOff val="40000"/>
                  </a:schemeClr>
                </a:solidFill>
                <a:effectLst/>
                <a:latin typeface="Open Sans"/>
                <a:ea typeface="ＭＳ Ｐゴシック"/>
                <a:cs typeface="Arial"/>
              </a:rPr>
              <a:t>Simulated wind-farm turbulence: volume rendering of low-velocity wake regions. Visualization courtesy of David Bock (NCSA, XSEDE, Extended Collaborative Support Services)</a:t>
            </a:r>
            <a:endParaRPr lang="en-US" sz="800">
              <a:solidFill>
                <a:schemeClr val="bg2">
                  <a:lumMod val="60000"/>
                  <a:lumOff val="40000"/>
                </a:schemeClr>
              </a:solidFill>
              <a:latin typeface="Open Sans"/>
              <a:ea typeface="ＭＳ Ｐゴシック"/>
              <a:cs typeface="Arial"/>
            </a:endParaRPr>
          </a:p>
        </p:txBody>
      </p:sp>
      <p:sp>
        <p:nvSpPr>
          <p:cNvPr id="10" name="TextBox 9">
            <a:extLst>
              <a:ext uri="{FF2B5EF4-FFF2-40B4-BE49-F238E27FC236}">
                <a16:creationId xmlns:a16="http://schemas.microsoft.com/office/drawing/2014/main" id="{C1006DD4-45AA-23D2-88CA-9B5CEE5A065E}"/>
              </a:ext>
            </a:extLst>
          </p:cNvPr>
          <p:cNvSpPr txBox="1"/>
          <p:nvPr/>
        </p:nvSpPr>
        <p:spPr>
          <a:xfrm>
            <a:off x="72984" y="2141577"/>
            <a:ext cx="442912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Helvetica"/>
                <a:ea typeface="Tahoma"/>
                <a:cs typeface="Tahoma"/>
              </a:rPr>
              <a:t>Leverages the experience, instrumentation, and capabilities of multiple institutions to conduct the most comprehensive wind energy wake experiment to date.</a:t>
            </a:r>
          </a:p>
        </p:txBody>
      </p:sp>
    </p:spTree>
    <p:extLst>
      <p:ext uri="{BB962C8B-B14F-4D97-AF65-F5344CB8AC3E}">
        <p14:creationId xmlns:p14="http://schemas.microsoft.com/office/powerpoint/2010/main" val="2967069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82EC-D296-D536-B5DD-D097DB65C22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54DC19E-7124-6D49-6F09-52A9F8403D0C}"/>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419CF1EF-8F43-34B8-2176-1DB709D49DBC}"/>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2400" b="1" kern="0">
                <a:solidFill>
                  <a:schemeClr val="bg1"/>
                </a:solidFill>
                <a:latin typeface="Helvetica"/>
                <a:cs typeface="Helvetica"/>
              </a:rPr>
              <a:t>Computational Simulations of the King’s Plain Wind Farm</a:t>
            </a:r>
            <a:endParaRPr lang="en-US" b="1" kern="0">
              <a:solidFill>
                <a:schemeClr val="bg1"/>
              </a:solidFill>
            </a:endParaRPr>
          </a:p>
        </p:txBody>
      </p:sp>
      <p:pic>
        <p:nvPicPr>
          <p:cNvPr id="5" name="Content Placeholder 2">
            <a:extLst>
              <a:ext uri="{FF2B5EF4-FFF2-40B4-BE49-F238E27FC236}">
                <a16:creationId xmlns:a16="http://schemas.microsoft.com/office/drawing/2014/main" id="{12DF8D88-73D9-77BB-621F-C036DCE02EB6}"/>
              </a:ext>
            </a:extLst>
          </p:cNvPr>
          <p:cNvPicPr>
            <a:picLocks noChangeAspect="1"/>
          </p:cNvPicPr>
          <p:nvPr/>
        </p:nvPicPr>
        <p:blipFill>
          <a:blip r:embed="rId3"/>
          <a:srcRect t="58269" r="-142" b="21329"/>
          <a:stretch/>
        </p:blipFill>
        <p:spPr bwMode="auto">
          <a:xfrm>
            <a:off x="-144" y="866521"/>
            <a:ext cx="6300299" cy="1180620"/>
          </a:xfrm>
          <a:prstGeom prst="rect">
            <a:avLst/>
          </a:prstGeom>
          <a:noFill/>
          <a:ln w="9525">
            <a:noFill/>
            <a:miter lim="800000"/>
            <a:headEnd/>
            <a:tailEnd/>
          </a:ln>
        </p:spPr>
      </p:pic>
      <p:pic>
        <p:nvPicPr>
          <p:cNvPr id="3" name="Picture 2" descr="A green and blue gradient bar graph&#10;&#10;AI-generated content may be incorrect.">
            <a:extLst>
              <a:ext uri="{FF2B5EF4-FFF2-40B4-BE49-F238E27FC236}">
                <a16:creationId xmlns:a16="http://schemas.microsoft.com/office/drawing/2014/main" id="{F5351FDC-FF69-3F2F-8537-A02D0491C0D5}"/>
              </a:ext>
            </a:extLst>
          </p:cNvPr>
          <p:cNvPicPr>
            <a:picLocks noChangeAspect="1"/>
          </p:cNvPicPr>
          <p:nvPr/>
        </p:nvPicPr>
        <p:blipFill>
          <a:blip r:embed="rId4"/>
          <a:stretch>
            <a:fillRect/>
          </a:stretch>
        </p:blipFill>
        <p:spPr>
          <a:xfrm>
            <a:off x="-267315" y="2048362"/>
            <a:ext cx="6701299" cy="1175823"/>
          </a:xfrm>
          <a:prstGeom prst="rect">
            <a:avLst/>
          </a:prstGeom>
        </p:spPr>
      </p:pic>
      <p:pic>
        <p:nvPicPr>
          <p:cNvPr id="8" name="Content Placeholder 6" descr="A graph of a function&#10;&#10;AI-generated content may be incorrect.">
            <a:extLst>
              <a:ext uri="{FF2B5EF4-FFF2-40B4-BE49-F238E27FC236}">
                <a16:creationId xmlns:a16="http://schemas.microsoft.com/office/drawing/2014/main" id="{69B982D7-A647-2DB6-2D04-E7A145B9FE91}"/>
              </a:ext>
            </a:extLst>
          </p:cNvPr>
          <p:cNvPicPr>
            <a:picLocks noGrp="1" noChangeAspect="1"/>
          </p:cNvPicPr>
          <p:nvPr>
            <p:ph idx="1"/>
          </p:nvPr>
        </p:nvPicPr>
        <p:blipFill>
          <a:blip r:embed="rId5"/>
          <a:srcRect l="526" t="53429" r="65895" b="3190"/>
          <a:stretch/>
        </p:blipFill>
        <p:spPr>
          <a:xfrm>
            <a:off x="6193462" y="864194"/>
            <a:ext cx="2947588" cy="2516022"/>
          </a:xfrm>
        </p:spPr>
      </p:pic>
      <p:pic>
        <p:nvPicPr>
          <p:cNvPr id="7" name="Picture 6" descr="A blue and green rectangular object with a question mark&#10;&#10;AI-generated content may be incorrect.">
            <a:extLst>
              <a:ext uri="{FF2B5EF4-FFF2-40B4-BE49-F238E27FC236}">
                <a16:creationId xmlns:a16="http://schemas.microsoft.com/office/drawing/2014/main" id="{FC244595-33EB-7E8E-3303-51430700250F}"/>
              </a:ext>
            </a:extLst>
          </p:cNvPr>
          <p:cNvPicPr>
            <a:picLocks noChangeAspect="1"/>
          </p:cNvPicPr>
          <p:nvPr/>
        </p:nvPicPr>
        <p:blipFill>
          <a:blip r:embed="rId6"/>
          <a:stretch>
            <a:fillRect/>
          </a:stretch>
        </p:blipFill>
        <p:spPr>
          <a:xfrm>
            <a:off x="4029536" y="3205008"/>
            <a:ext cx="2181840" cy="374241"/>
          </a:xfrm>
          <a:prstGeom prst="rect">
            <a:avLst/>
          </a:prstGeom>
        </p:spPr>
      </p:pic>
      <p:sp>
        <p:nvSpPr>
          <p:cNvPr id="4" name="TextBox 3">
            <a:extLst>
              <a:ext uri="{FF2B5EF4-FFF2-40B4-BE49-F238E27FC236}">
                <a16:creationId xmlns:a16="http://schemas.microsoft.com/office/drawing/2014/main" id="{8D756CF0-1971-7A44-40D9-00BAC9A458C9}"/>
              </a:ext>
            </a:extLst>
          </p:cNvPr>
          <p:cNvSpPr txBox="1"/>
          <p:nvPr/>
        </p:nvSpPr>
        <p:spPr>
          <a:xfrm>
            <a:off x="938" y="3580317"/>
            <a:ext cx="912823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Helvetica"/>
                <a:ea typeface="ＭＳ Ｐゴシック"/>
                <a:cs typeface="Arial"/>
              </a:rPr>
              <a:t>The turbines here are too close. The wakes behind each upwind turbine directly </a:t>
            </a:r>
            <a:r>
              <a:rPr lang="en-US" sz="2400" dirty="0" err="1">
                <a:latin typeface="Helvetica"/>
                <a:ea typeface="ＭＳ Ｐゴシック"/>
                <a:cs typeface="Arial"/>
              </a:rPr>
              <a:t>interfers</a:t>
            </a:r>
            <a:r>
              <a:rPr lang="en-US" sz="2400" dirty="0">
                <a:latin typeface="Helvetica"/>
                <a:ea typeface="ＭＳ Ｐゴシック"/>
                <a:cs typeface="Arial"/>
              </a:rPr>
              <a:t> with the downwind turbine</a:t>
            </a:r>
            <a:endParaRPr lang="en-US" sz="2400" dirty="0">
              <a:latin typeface="Helvetica"/>
            </a:endParaRPr>
          </a:p>
        </p:txBody>
      </p:sp>
    </p:spTree>
    <p:extLst>
      <p:ext uri="{BB962C8B-B14F-4D97-AF65-F5344CB8AC3E}">
        <p14:creationId xmlns:p14="http://schemas.microsoft.com/office/powerpoint/2010/main" val="2354348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1F9D2-452A-9C6F-AEE8-C8ACDD71C9E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2BB540A-704B-67C5-3AA6-50F60D15E217}"/>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1FDA6245-BACD-18FF-A26B-4A7CC37F5B25}"/>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2400" b="1" kern="0">
                <a:solidFill>
                  <a:schemeClr val="bg1"/>
                </a:solidFill>
                <a:latin typeface="Helvetica"/>
                <a:cs typeface="Helvetica"/>
              </a:rPr>
              <a:t>Computational Simulations of the King’s Plain Wind Farm</a:t>
            </a:r>
            <a:endParaRPr lang="en-US" b="1" kern="0">
              <a:solidFill>
                <a:schemeClr val="bg1"/>
              </a:solidFill>
            </a:endParaRPr>
          </a:p>
        </p:txBody>
      </p:sp>
      <p:pic>
        <p:nvPicPr>
          <p:cNvPr id="5" name="Content Placeholder 2">
            <a:extLst>
              <a:ext uri="{FF2B5EF4-FFF2-40B4-BE49-F238E27FC236}">
                <a16:creationId xmlns:a16="http://schemas.microsoft.com/office/drawing/2014/main" id="{3345AA67-A3C9-7EA4-62AB-898062B52B30}"/>
              </a:ext>
            </a:extLst>
          </p:cNvPr>
          <p:cNvPicPr>
            <a:picLocks noChangeAspect="1"/>
          </p:cNvPicPr>
          <p:nvPr/>
        </p:nvPicPr>
        <p:blipFill>
          <a:blip r:embed="rId3"/>
          <a:srcRect t="78207" r="-142" b="1082"/>
          <a:stretch/>
        </p:blipFill>
        <p:spPr bwMode="auto">
          <a:xfrm>
            <a:off x="-144" y="891007"/>
            <a:ext cx="6300299" cy="1198507"/>
          </a:xfrm>
          <a:prstGeom prst="rect">
            <a:avLst/>
          </a:prstGeom>
          <a:noFill/>
          <a:ln w="9525">
            <a:noFill/>
            <a:miter lim="800000"/>
            <a:headEnd/>
            <a:tailEnd/>
          </a:ln>
        </p:spPr>
      </p:pic>
      <p:pic>
        <p:nvPicPr>
          <p:cNvPr id="3" name="Picture 2" descr="A green and yellow rectangular object with black text&#10;&#10;AI-generated content may be incorrect.">
            <a:extLst>
              <a:ext uri="{FF2B5EF4-FFF2-40B4-BE49-F238E27FC236}">
                <a16:creationId xmlns:a16="http://schemas.microsoft.com/office/drawing/2014/main" id="{72307CE1-6C93-9110-E990-3C53260C6D34}"/>
              </a:ext>
            </a:extLst>
          </p:cNvPr>
          <p:cNvPicPr>
            <a:picLocks noChangeAspect="1"/>
          </p:cNvPicPr>
          <p:nvPr/>
        </p:nvPicPr>
        <p:blipFill>
          <a:blip r:embed="rId4"/>
          <a:srcRect l="3596" t="-582" r="-277" b="6977"/>
          <a:stretch/>
        </p:blipFill>
        <p:spPr>
          <a:xfrm>
            <a:off x="-144" y="2089313"/>
            <a:ext cx="6452099" cy="1114557"/>
          </a:xfrm>
          <a:prstGeom prst="rect">
            <a:avLst/>
          </a:prstGeom>
        </p:spPr>
      </p:pic>
      <p:pic>
        <p:nvPicPr>
          <p:cNvPr id="8" name="Content Placeholder 6" descr="A graph of a function&#10;&#10;AI-generated content may be incorrect.">
            <a:extLst>
              <a:ext uri="{FF2B5EF4-FFF2-40B4-BE49-F238E27FC236}">
                <a16:creationId xmlns:a16="http://schemas.microsoft.com/office/drawing/2014/main" id="{F0B90C83-C513-3C22-0AA4-EF88091CEE77}"/>
              </a:ext>
            </a:extLst>
          </p:cNvPr>
          <p:cNvPicPr>
            <a:picLocks noGrp="1" noChangeAspect="1"/>
          </p:cNvPicPr>
          <p:nvPr>
            <p:ph idx="1"/>
          </p:nvPr>
        </p:nvPicPr>
        <p:blipFill>
          <a:blip r:embed="rId5"/>
          <a:srcRect l="34850" t="54139" r="31579" b="4048"/>
          <a:stretch/>
        </p:blipFill>
        <p:spPr>
          <a:xfrm>
            <a:off x="6277139" y="900225"/>
            <a:ext cx="2937697" cy="2417991"/>
          </a:xfrm>
        </p:spPr>
      </p:pic>
      <p:pic>
        <p:nvPicPr>
          <p:cNvPr id="4" name="Picture 3" descr="A blue and green rectangular object with a question mark&#10;&#10;AI-generated content may be incorrect.">
            <a:extLst>
              <a:ext uri="{FF2B5EF4-FFF2-40B4-BE49-F238E27FC236}">
                <a16:creationId xmlns:a16="http://schemas.microsoft.com/office/drawing/2014/main" id="{EFB6B4FE-E690-D121-0418-EC5ACAECC05C}"/>
              </a:ext>
            </a:extLst>
          </p:cNvPr>
          <p:cNvPicPr>
            <a:picLocks noChangeAspect="1"/>
          </p:cNvPicPr>
          <p:nvPr/>
        </p:nvPicPr>
        <p:blipFill>
          <a:blip r:embed="rId6"/>
          <a:stretch>
            <a:fillRect/>
          </a:stretch>
        </p:blipFill>
        <p:spPr>
          <a:xfrm>
            <a:off x="4029536" y="3205008"/>
            <a:ext cx="2181840" cy="374241"/>
          </a:xfrm>
          <a:prstGeom prst="rect">
            <a:avLst/>
          </a:prstGeom>
        </p:spPr>
      </p:pic>
    </p:spTree>
    <p:extLst>
      <p:ext uri="{BB962C8B-B14F-4D97-AF65-F5344CB8AC3E}">
        <p14:creationId xmlns:p14="http://schemas.microsoft.com/office/powerpoint/2010/main" val="2291993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4ECAE-C007-87B9-6A77-F0722119C52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984F144-3F78-B204-125F-9F97F6740F65}"/>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714F44C7-8283-E81C-9166-D8A9A978C030}"/>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2400" b="1" kern="0">
                <a:solidFill>
                  <a:schemeClr val="bg1"/>
                </a:solidFill>
                <a:latin typeface="Helvetica"/>
                <a:cs typeface="Helvetica"/>
              </a:rPr>
              <a:t>Computational Simulations of the King’s Plain Wind Farm</a:t>
            </a:r>
            <a:endParaRPr lang="en-US" b="1" kern="0">
              <a:solidFill>
                <a:schemeClr val="bg1"/>
              </a:solidFill>
            </a:endParaRPr>
          </a:p>
        </p:txBody>
      </p:sp>
      <p:pic>
        <p:nvPicPr>
          <p:cNvPr id="3" name="Content Placeholder 2" descr="A graph of different colored lines&#10;&#10;AI-generated content may be incorrect.">
            <a:extLst>
              <a:ext uri="{FF2B5EF4-FFF2-40B4-BE49-F238E27FC236}">
                <a16:creationId xmlns:a16="http://schemas.microsoft.com/office/drawing/2014/main" id="{30EDCA7E-66DC-8E09-64F8-C0F39BB873E9}"/>
              </a:ext>
            </a:extLst>
          </p:cNvPr>
          <p:cNvPicPr>
            <a:picLocks noGrp="1" noChangeAspect="1"/>
          </p:cNvPicPr>
          <p:nvPr>
            <p:ph idx="1"/>
          </p:nvPr>
        </p:nvPicPr>
        <p:blipFill>
          <a:blip r:embed="rId3"/>
          <a:stretch>
            <a:fillRect/>
          </a:stretch>
        </p:blipFill>
        <p:spPr>
          <a:xfrm>
            <a:off x="3535096" y="742604"/>
            <a:ext cx="5606080" cy="3748789"/>
          </a:xfrm>
        </p:spPr>
      </p:pic>
      <p:sp>
        <p:nvSpPr>
          <p:cNvPr id="5" name="TextBox 4">
            <a:extLst>
              <a:ext uri="{FF2B5EF4-FFF2-40B4-BE49-F238E27FC236}">
                <a16:creationId xmlns:a16="http://schemas.microsoft.com/office/drawing/2014/main" id="{6FB4A95A-11F6-930C-22BD-E65A7F43846E}"/>
              </a:ext>
            </a:extLst>
          </p:cNvPr>
          <p:cNvSpPr txBox="1"/>
          <p:nvPr/>
        </p:nvSpPr>
        <p:spPr>
          <a:xfrm>
            <a:off x="4392198" y="4489519"/>
            <a:ext cx="31670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latin typeface="Times New Roman"/>
                <a:ea typeface="ＭＳ Ｐゴシック"/>
                <a:cs typeface="Times New Roman"/>
              </a:rPr>
              <a:t>Figure 5: Instantaneous power coefficient for upwind turbines 58, 57, 70, 67, 62</a:t>
            </a:r>
            <a:r>
              <a:rPr lang="en-US" sz="900" i="1">
                <a:solidFill>
                  <a:srgbClr val="0E2841"/>
                </a:solidFill>
                <a:latin typeface="Aptos"/>
                <a:ea typeface="ＭＳ Ｐゴシック"/>
                <a:cs typeface="Arial"/>
              </a:rPr>
              <a:t>.   </a:t>
            </a:r>
          </a:p>
        </p:txBody>
      </p:sp>
      <p:sp>
        <p:nvSpPr>
          <p:cNvPr id="7" name="TextBox 6">
            <a:extLst>
              <a:ext uri="{FF2B5EF4-FFF2-40B4-BE49-F238E27FC236}">
                <a16:creationId xmlns:a16="http://schemas.microsoft.com/office/drawing/2014/main" id="{9A604D3A-8DF0-80FC-00D8-24831B9B2BFC}"/>
              </a:ext>
            </a:extLst>
          </p:cNvPr>
          <p:cNvSpPr txBox="1"/>
          <p:nvPr/>
        </p:nvSpPr>
        <p:spPr>
          <a:xfrm>
            <a:off x="0" y="956789"/>
            <a:ext cx="2949091" cy="2862322"/>
          </a:xfrm>
          <a:prstGeom prst="rect">
            <a:avLst/>
          </a:prstGeom>
          <a:noFill/>
        </p:spPr>
        <p:txBody>
          <a:bodyPr wrap="square" rtlCol="0">
            <a:spAutoFit/>
          </a:bodyPr>
          <a:lstStyle/>
          <a:p>
            <a:r>
              <a:rPr lang="en-US"/>
              <a:t>The blue lines indicate the upwind turbines.</a:t>
            </a:r>
          </a:p>
          <a:p>
            <a:endParaRPr lang="en-US"/>
          </a:p>
          <a:p>
            <a:endParaRPr lang="en-US"/>
          </a:p>
          <a:p>
            <a:endParaRPr lang="en-US"/>
          </a:p>
          <a:p>
            <a:endParaRPr lang="en-US"/>
          </a:p>
          <a:p>
            <a:r>
              <a:rPr lang="en-US"/>
              <a:t>Looking at the graph we can see that upwind turbines affect those down wind </a:t>
            </a:r>
          </a:p>
        </p:txBody>
      </p:sp>
    </p:spTree>
    <p:extLst>
      <p:ext uri="{BB962C8B-B14F-4D97-AF65-F5344CB8AC3E}">
        <p14:creationId xmlns:p14="http://schemas.microsoft.com/office/powerpoint/2010/main" val="3255151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93A3B-984A-7E74-E81D-E92DD261964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1CF7550-FBB1-7EEE-A4B7-73367964EC22}"/>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AB649BC9-532F-D789-19EE-7CB28E458B92}"/>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2400" b="1" kern="0">
                <a:solidFill>
                  <a:schemeClr val="bg1"/>
                </a:solidFill>
                <a:latin typeface="Helvetica"/>
                <a:cs typeface="Helvetica"/>
              </a:rPr>
              <a:t>Computational Simulations of the King’s Plain Wind Farm</a:t>
            </a:r>
            <a:endParaRPr lang="en-US" b="1" kern="0">
              <a:solidFill>
                <a:schemeClr val="bg1"/>
              </a:solidFill>
            </a:endParaRPr>
          </a:p>
        </p:txBody>
      </p:sp>
      <p:pic>
        <p:nvPicPr>
          <p:cNvPr id="10" name="Picture 9" descr="A graph of different colored lines&#10;&#10;AI-generated content may be incorrect.">
            <a:extLst>
              <a:ext uri="{FF2B5EF4-FFF2-40B4-BE49-F238E27FC236}">
                <a16:creationId xmlns:a16="http://schemas.microsoft.com/office/drawing/2014/main" id="{A74E86B6-E23E-92A7-C97E-231919225C3C}"/>
              </a:ext>
            </a:extLst>
          </p:cNvPr>
          <p:cNvPicPr>
            <a:picLocks noChangeAspect="1"/>
          </p:cNvPicPr>
          <p:nvPr/>
        </p:nvPicPr>
        <p:blipFill>
          <a:blip r:embed="rId3"/>
          <a:srcRect l="128" r="768"/>
          <a:stretch/>
        </p:blipFill>
        <p:spPr>
          <a:xfrm>
            <a:off x="1347" y="746576"/>
            <a:ext cx="5601334" cy="3386178"/>
          </a:xfrm>
          <a:prstGeom prst="rect">
            <a:avLst/>
          </a:prstGeom>
          <a:ln>
            <a:noFill/>
          </a:ln>
        </p:spPr>
      </p:pic>
      <p:sp>
        <p:nvSpPr>
          <p:cNvPr id="3" name="TextBox 2">
            <a:extLst>
              <a:ext uri="{FF2B5EF4-FFF2-40B4-BE49-F238E27FC236}">
                <a16:creationId xmlns:a16="http://schemas.microsoft.com/office/drawing/2014/main" id="{959FC403-1AA7-289D-FA55-2426AB47883F}"/>
              </a:ext>
            </a:extLst>
          </p:cNvPr>
          <p:cNvSpPr txBox="1"/>
          <p:nvPr/>
        </p:nvSpPr>
        <p:spPr>
          <a:xfrm>
            <a:off x="5623729" y="1118532"/>
            <a:ext cx="337113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Helvetica"/>
                <a:ea typeface="ＭＳ Ｐゴシック"/>
                <a:cs typeface="Helvetica"/>
              </a:rPr>
              <a:t>We look at how turbines affect wakes at specific distances</a:t>
            </a:r>
            <a:endParaRPr lang="en-US" dirty="0">
              <a:ea typeface="ＭＳ Ｐゴシック"/>
            </a:endParaRPr>
          </a:p>
          <a:p>
            <a:endParaRPr lang="en-US" dirty="0">
              <a:latin typeface="Helvetica"/>
              <a:ea typeface="ＭＳ Ｐゴシック"/>
              <a:cs typeface="Helvetica"/>
            </a:endParaRPr>
          </a:p>
          <a:p>
            <a:r>
              <a:rPr lang="en-US" dirty="0">
                <a:latin typeface="Helvetica"/>
                <a:ea typeface="ＭＳ Ｐゴシック"/>
                <a:cs typeface="Helvetica"/>
              </a:rPr>
              <a:t>PSD is used to analyze turbulence and frequency of these waves</a:t>
            </a:r>
            <a:endParaRPr lang="en-US" dirty="0">
              <a:ea typeface="ＭＳ Ｐゴシック"/>
            </a:endParaRPr>
          </a:p>
          <a:p>
            <a:endParaRPr lang="en-US" dirty="0">
              <a:latin typeface="Helvetica"/>
              <a:ea typeface="ＭＳ Ｐゴシック"/>
              <a:cs typeface="Helvetica"/>
            </a:endParaRPr>
          </a:p>
          <a:p>
            <a:r>
              <a:rPr lang="en-US" dirty="0">
                <a:latin typeface="Helvetica"/>
                <a:ea typeface="ＭＳ Ｐゴシック"/>
                <a:cs typeface="Helvetica"/>
              </a:rPr>
              <a:t>Essentially, we look at different turbines, operating in varying conditions change airflow and create turbulence that might affect other turbines downstream</a:t>
            </a:r>
            <a:endParaRPr lang="en-US" dirty="0">
              <a:ea typeface="ＭＳ Ｐゴシック"/>
            </a:endParaRPr>
          </a:p>
          <a:p>
            <a:pPr algn="l"/>
            <a:endParaRPr lang="en-US" dirty="0"/>
          </a:p>
        </p:txBody>
      </p:sp>
    </p:spTree>
    <p:extLst>
      <p:ext uri="{BB962C8B-B14F-4D97-AF65-F5344CB8AC3E}">
        <p14:creationId xmlns:p14="http://schemas.microsoft.com/office/powerpoint/2010/main" val="168523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4AE30-4DFE-E7AF-AB78-B08ED4198FF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D82EF0B-38DA-40E8-7F7B-6B6894D20946}"/>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AC270EEC-1D29-6E53-1887-01EFD08A89B0}"/>
              </a:ext>
            </a:extLst>
          </p:cNvPr>
          <p:cNvSpPr txBox="1">
            <a:spLocks/>
          </p:cNvSpPr>
          <p:nvPr/>
        </p:nvSpPr>
        <p:spPr bwMode="auto">
          <a:xfrm>
            <a:off x="-2189"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2400" b="1" kern="0">
                <a:solidFill>
                  <a:schemeClr val="bg1"/>
                </a:solidFill>
                <a:latin typeface="Helvetica"/>
                <a:cs typeface="Helvetica"/>
              </a:rPr>
              <a:t>Computational Simulations of the King’s Plain Wind Farm</a:t>
            </a:r>
            <a:endParaRPr lang="en-US" b="1" kern="0">
              <a:solidFill>
                <a:schemeClr val="bg1"/>
              </a:solidFill>
            </a:endParaRPr>
          </a:p>
        </p:txBody>
      </p:sp>
      <p:sp>
        <p:nvSpPr>
          <p:cNvPr id="3" name="TextBox 2">
            <a:extLst>
              <a:ext uri="{FF2B5EF4-FFF2-40B4-BE49-F238E27FC236}">
                <a16:creationId xmlns:a16="http://schemas.microsoft.com/office/drawing/2014/main" id="{86025359-CE30-326D-B7D8-2C8AB54B1999}"/>
              </a:ext>
            </a:extLst>
          </p:cNvPr>
          <p:cNvSpPr txBox="1"/>
          <p:nvPr/>
        </p:nvSpPr>
        <p:spPr>
          <a:xfrm>
            <a:off x="4885" y="2120350"/>
            <a:ext cx="9127490"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Helvetica"/>
                <a:ea typeface="ＭＳ Ｐゴシック"/>
                <a:cs typeface="Times New Roman"/>
              </a:rPr>
              <a:t>[1] </a:t>
            </a:r>
            <a:r>
              <a:rPr lang="en-US" sz="1200" err="1">
                <a:latin typeface="Helvetica"/>
                <a:ea typeface="ＭＳ Ｐゴシック"/>
                <a:cs typeface="Times New Roman"/>
              </a:rPr>
              <a:t>Barthelmie</a:t>
            </a:r>
            <a:r>
              <a:rPr lang="en-US" sz="1200" dirty="0">
                <a:latin typeface="Helvetica"/>
                <a:ea typeface="ＭＳ Ｐゴシック"/>
                <a:cs typeface="Times New Roman"/>
              </a:rPr>
              <a:t>, R. L, et al, Modelling and measurements of wakes in large wind farms. J. Phys. Conf. Ser. 75 (1) 2007, ,012049.</a:t>
            </a:r>
            <a:endParaRPr lang="en-US" sz="1200">
              <a:latin typeface="Helvetica"/>
              <a:ea typeface="ＭＳ Ｐゴシック"/>
            </a:endParaRPr>
          </a:p>
          <a:p>
            <a:r>
              <a:rPr lang="en-US" sz="1200" dirty="0">
                <a:latin typeface="Helvetica"/>
                <a:ea typeface="ＭＳ Ｐゴシック"/>
                <a:cs typeface="Times New Roman"/>
              </a:rPr>
              <a:t>[2] Foti, D., Yang, X., Guala, M., and Sotiropoulos, F., “Wake meandering statistics of a model wind turbine: Insights gained by large eddy simulations,” </a:t>
            </a:r>
            <a:r>
              <a:rPr lang="en-US" sz="1200" i="1" dirty="0">
                <a:latin typeface="Helvetica"/>
                <a:ea typeface="ＭＳ Ｐゴシック"/>
                <a:cs typeface="Times New Roman"/>
              </a:rPr>
              <a:t>Physical Review Fluids</a:t>
            </a:r>
            <a:r>
              <a:rPr lang="en-US" sz="1200" dirty="0">
                <a:latin typeface="Helvetica"/>
                <a:ea typeface="ＭＳ Ｐゴシック"/>
                <a:cs typeface="Times New Roman"/>
              </a:rPr>
              <a:t>, Vol. 1, No. 4, 2016, p. 044407.</a:t>
            </a:r>
            <a:endParaRPr lang="en-US" sz="1200">
              <a:latin typeface="Helvetica"/>
              <a:ea typeface="ＭＳ Ｐゴシック"/>
            </a:endParaRPr>
          </a:p>
          <a:p>
            <a:r>
              <a:rPr lang="en-US" sz="1200" dirty="0">
                <a:latin typeface="Helvetica"/>
                <a:ea typeface="ＭＳ Ｐゴシック"/>
                <a:cs typeface="Times New Roman"/>
              </a:rPr>
              <a:t>[2] Foti, D., Yang, X., and Sotiropoulos, F., “Similarity of wake meandering for different wind turbine designs for different scales, </a:t>
            </a:r>
            <a:r>
              <a:rPr lang="en-US" sz="1200" i="1" dirty="0">
                <a:latin typeface="Helvetica"/>
                <a:ea typeface="ＭＳ Ｐゴシック"/>
                <a:cs typeface="Times New Roman"/>
              </a:rPr>
              <a:t>Journal of Fluid Mechanics</a:t>
            </a:r>
            <a:r>
              <a:rPr lang="en-US" sz="1200" dirty="0">
                <a:latin typeface="Helvetica"/>
                <a:ea typeface="ＭＳ Ｐゴシック"/>
                <a:cs typeface="Times New Roman"/>
              </a:rPr>
              <a:t>, Vol. 842, 2018, pp. 5–25.</a:t>
            </a:r>
            <a:endParaRPr lang="en-US" sz="1200">
              <a:latin typeface="Helvetica"/>
              <a:ea typeface="ＭＳ Ｐゴシック"/>
            </a:endParaRPr>
          </a:p>
          <a:p>
            <a:r>
              <a:rPr lang="en-US" sz="1200" dirty="0">
                <a:latin typeface="Helvetica"/>
                <a:ea typeface="ＭＳ Ｐゴシック"/>
                <a:cs typeface="Times New Roman"/>
              </a:rPr>
              <a:t>[3] Foti, D., Yang, X., Campagnolo, F., Maniaci, D., and Sotiropoulos, F., “Wake meandering of a model wind turbine operating in two different regimes,” </a:t>
            </a:r>
            <a:r>
              <a:rPr lang="en-US" sz="1200" i="1" dirty="0">
                <a:latin typeface="Helvetica"/>
                <a:ea typeface="ＭＳ Ｐゴシック"/>
                <a:cs typeface="Times New Roman"/>
              </a:rPr>
              <a:t>Phys. Rev. Fluids</a:t>
            </a:r>
            <a:r>
              <a:rPr lang="en-US" sz="1200" dirty="0">
                <a:latin typeface="Helvetica"/>
                <a:ea typeface="ＭＳ Ｐゴシック"/>
                <a:cs typeface="Times New Roman"/>
              </a:rPr>
              <a:t>, Vol. 3, No. 5, 2018, p. 054607.</a:t>
            </a:r>
            <a:endParaRPr lang="en-US" sz="1200">
              <a:latin typeface="Helvetica"/>
              <a:ea typeface="ＭＳ Ｐゴシック"/>
            </a:endParaRPr>
          </a:p>
          <a:p>
            <a:r>
              <a:rPr lang="en-US" sz="1200" dirty="0">
                <a:latin typeface="Helvetica"/>
                <a:ea typeface="ＭＳ Ｐゴシック"/>
                <a:cs typeface="Times New Roman"/>
              </a:rPr>
              <a:t>[4] Foti, D., Yang, X., Shen, L., and Sotiropoulos, F., “Effect of wind turbine nacelle on turbine wake dynamics in large wind farms,” </a:t>
            </a:r>
            <a:r>
              <a:rPr lang="en-US" sz="1200" i="1" dirty="0">
                <a:latin typeface="Helvetica"/>
                <a:ea typeface="ＭＳ Ｐゴシック"/>
                <a:cs typeface="Times New Roman"/>
              </a:rPr>
              <a:t>Journal of Fluid Mechanics</a:t>
            </a:r>
            <a:r>
              <a:rPr lang="en-US" sz="1200" dirty="0">
                <a:latin typeface="Helvetica"/>
                <a:ea typeface="ＭＳ Ｐゴシック"/>
                <a:cs typeface="Times New Roman"/>
              </a:rPr>
              <a:t>, Vol. 869, 2019, pp. 1–26.</a:t>
            </a:r>
            <a:endParaRPr lang="en-US" sz="1200">
              <a:latin typeface="Helvetica"/>
              <a:ea typeface="ＭＳ Ｐゴシック"/>
            </a:endParaRPr>
          </a:p>
          <a:p>
            <a:r>
              <a:rPr lang="en-US" sz="1200" dirty="0">
                <a:latin typeface="Helvetica"/>
                <a:ea typeface="ＭＳ Ｐゴシック"/>
                <a:cs typeface="Times New Roman"/>
              </a:rPr>
              <a:t>[5] </a:t>
            </a:r>
            <a:r>
              <a:rPr lang="en-US" sz="1200" err="1">
                <a:latin typeface="Helvetica"/>
                <a:ea typeface="ＭＳ Ｐゴシック"/>
                <a:cs typeface="Times New Roman"/>
              </a:rPr>
              <a:t>Smagorinsky</a:t>
            </a:r>
            <a:r>
              <a:rPr lang="en-US" sz="1200" dirty="0">
                <a:latin typeface="Helvetica"/>
                <a:ea typeface="ＭＳ Ｐゴシック"/>
                <a:cs typeface="Times New Roman"/>
              </a:rPr>
              <a:t>, J., “General circulation experiments with the primitive equations: I. The basic experiment,” </a:t>
            </a:r>
            <a:r>
              <a:rPr lang="en-US" sz="1200" i="1" dirty="0">
                <a:latin typeface="Helvetica"/>
                <a:ea typeface="ＭＳ Ｐゴシック"/>
                <a:cs typeface="Times New Roman"/>
              </a:rPr>
              <a:t>Monthly Weather Review</a:t>
            </a:r>
            <a:r>
              <a:rPr lang="en-US" sz="1200" dirty="0">
                <a:latin typeface="Helvetica"/>
                <a:ea typeface="ＭＳ Ｐゴシック"/>
                <a:cs typeface="Times New Roman"/>
              </a:rPr>
              <a:t>, Vol. 91, No. 3, 1963, pp. 99–164.</a:t>
            </a:r>
            <a:endParaRPr lang="en-US" sz="1200">
              <a:latin typeface="Helvetica"/>
              <a:ea typeface="ＭＳ Ｐゴシック"/>
            </a:endParaRPr>
          </a:p>
          <a:p>
            <a:r>
              <a:rPr lang="en-US" sz="1200" dirty="0">
                <a:latin typeface="Helvetica"/>
                <a:ea typeface="ＭＳ Ｐゴシック"/>
                <a:cs typeface="Times New Roman"/>
              </a:rPr>
              <a:t>[6] </a:t>
            </a:r>
            <a:r>
              <a:rPr lang="en-US" sz="1200" err="1">
                <a:latin typeface="Helvetica"/>
                <a:ea typeface="ＭＳ Ｐゴシック"/>
                <a:cs typeface="Times New Roman"/>
              </a:rPr>
              <a:t>Germano</a:t>
            </a:r>
            <a:r>
              <a:rPr lang="en-US" sz="1200" dirty="0">
                <a:latin typeface="Helvetica"/>
                <a:ea typeface="ＭＳ Ｐゴシック"/>
                <a:cs typeface="Times New Roman"/>
              </a:rPr>
              <a:t>, M., </a:t>
            </a:r>
            <a:r>
              <a:rPr lang="en-US" sz="1200" err="1">
                <a:latin typeface="Helvetica"/>
                <a:ea typeface="ＭＳ Ｐゴシック"/>
                <a:cs typeface="Times New Roman"/>
              </a:rPr>
              <a:t>Piomelli</a:t>
            </a:r>
            <a:r>
              <a:rPr lang="en-US" sz="1200" dirty="0">
                <a:latin typeface="Helvetica"/>
                <a:ea typeface="ＭＳ Ｐゴシック"/>
                <a:cs typeface="Times New Roman"/>
              </a:rPr>
              <a:t>, U., Moin, P., and Cabot, W. H., “A dynamic sub grid-scale eddy viscosity model,” </a:t>
            </a:r>
            <a:r>
              <a:rPr lang="en-US" sz="1200" i="1" dirty="0">
                <a:latin typeface="Helvetica"/>
                <a:ea typeface="ＭＳ Ｐゴシック"/>
                <a:cs typeface="Times New Roman"/>
              </a:rPr>
              <a:t>Physics of Fluids A: Fluid Dynamics</a:t>
            </a:r>
            <a:r>
              <a:rPr lang="en-US" sz="1200" dirty="0">
                <a:latin typeface="Helvetica"/>
                <a:ea typeface="ＭＳ Ｐゴシック"/>
                <a:cs typeface="Times New Roman"/>
              </a:rPr>
              <a:t>, Vol. 3, No. 7, 1991, pp. 1760–1765.</a:t>
            </a:r>
            <a:endParaRPr lang="en-US" sz="1200" dirty="0">
              <a:latin typeface="Helvetica"/>
              <a:ea typeface="ＭＳ Ｐゴシック"/>
            </a:endParaRPr>
          </a:p>
          <a:p>
            <a:pPr algn="l"/>
            <a:endParaRPr lang="en-US" dirty="0"/>
          </a:p>
        </p:txBody>
      </p:sp>
      <p:sp>
        <p:nvSpPr>
          <p:cNvPr id="7" name="TextBox 6">
            <a:extLst>
              <a:ext uri="{FF2B5EF4-FFF2-40B4-BE49-F238E27FC236}">
                <a16:creationId xmlns:a16="http://schemas.microsoft.com/office/drawing/2014/main" id="{D8DE4F40-9000-8FBF-8D28-92D4010BE82B}"/>
              </a:ext>
            </a:extLst>
          </p:cNvPr>
          <p:cNvSpPr txBox="1"/>
          <p:nvPr/>
        </p:nvSpPr>
        <p:spPr>
          <a:xfrm>
            <a:off x="3636583" y="1287731"/>
            <a:ext cx="18728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Helvetica"/>
                <a:ea typeface="ＭＳ Ｐゴシック"/>
                <a:cs typeface="Arial"/>
              </a:rPr>
              <a:t>References</a:t>
            </a:r>
            <a:endParaRPr lang="en-US" sz="2400" dirty="0">
              <a:latin typeface="Helvetica"/>
            </a:endParaRPr>
          </a:p>
        </p:txBody>
      </p:sp>
    </p:spTree>
    <p:extLst>
      <p:ext uri="{BB962C8B-B14F-4D97-AF65-F5344CB8AC3E}">
        <p14:creationId xmlns:p14="http://schemas.microsoft.com/office/powerpoint/2010/main" val="965456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2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F7172-5615-35C8-57C7-BDE70166841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EF7214-7005-5742-35DE-A1D62ADB9BBD}"/>
              </a:ext>
            </a:extLst>
          </p:cNvPr>
          <p:cNvSpPr>
            <a:spLocks noGrp="1"/>
          </p:cNvSpPr>
          <p:nvPr>
            <p:ph idx="1"/>
          </p:nvPr>
        </p:nvSpPr>
        <p:spPr>
          <a:xfrm>
            <a:off x="0" y="826770"/>
            <a:ext cx="4844175" cy="1238694"/>
          </a:xfrm>
        </p:spPr>
        <p:txBody>
          <a:bodyPr/>
          <a:lstStyle/>
          <a:p>
            <a:pPr>
              <a:lnSpc>
                <a:spcPts val="2100"/>
              </a:lnSpc>
              <a:buNone/>
            </a:pPr>
            <a:endParaRPr lang="en-US" sz="2000">
              <a:latin typeface="Microsoft Sans Serif"/>
              <a:cs typeface="Helvetica"/>
            </a:endParaRPr>
          </a:p>
          <a:p>
            <a:pPr>
              <a:lnSpc>
                <a:spcPts val="2100"/>
              </a:lnSpc>
              <a:buNone/>
            </a:pPr>
            <a:r>
              <a:rPr lang="en-US" sz="2800" b="1" i="0" u="none" strike="noStrike">
                <a:effectLst/>
                <a:latin typeface="Helvetica"/>
                <a:cs typeface="Helvetica"/>
              </a:rPr>
              <a:t>AWAKEN:</a:t>
            </a:r>
            <a:r>
              <a:rPr lang="en-US" sz="2000" b="0" i="0" u="none" strike="noStrike">
                <a:effectLst/>
                <a:latin typeface="Helvetica"/>
                <a:cs typeface="Helvetica"/>
              </a:rPr>
              <a:t> </a:t>
            </a:r>
            <a:endParaRPr lang="en-US" sz="2000">
              <a:latin typeface="Helvetica"/>
            </a:endParaRPr>
          </a:p>
          <a:p>
            <a:pPr>
              <a:lnSpc>
                <a:spcPts val="2100"/>
              </a:lnSpc>
              <a:buNone/>
            </a:pPr>
            <a:r>
              <a:rPr lang="en-US" b="0" i="0" u="none" strike="noStrike">
                <a:effectLst/>
                <a:latin typeface="Helvetica"/>
                <a:cs typeface="Helvetica"/>
              </a:rPr>
              <a:t>The American </a:t>
            </a:r>
            <a:r>
              <a:rPr lang="en-US">
                <a:latin typeface="Helvetica"/>
                <a:cs typeface="Helvetica"/>
              </a:rPr>
              <a:t>WAKE Experiment</a:t>
            </a:r>
            <a:endParaRPr lang="en-US">
              <a:latin typeface="Helvetica"/>
            </a:endParaRPr>
          </a:p>
          <a:p>
            <a:pPr rtl="0" fontAlgn="base">
              <a:lnSpc>
                <a:spcPts val="2100"/>
              </a:lnSpc>
              <a:buNone/>
            </a:pPr>
            <a:r>
              <a:rPr lang="en-US" sz="1800" b="0" i="0">
                <a:effectLst/>
                <a:latin typeface="Aptos"/>
                <a:cs typeface="Helvetica"/>
              </a:rPr>
              <a:t>​</a:t>
            </a:r>
            <a:endParaRPr lang="en-US" sz="1400" b="0" i="0">
              <a:effectLst/>
              <a:latin typeface="Aptos"/>
              <a:cs typeface="Helvetica"/>
            </a:endParaRPr>
          </a:p>
          <a:p>
            <a:pPr>
              <a:lnSpc>
                <a:spcPts val="2100"/>
              </a:lnSpc>
              <a:buNone/>
            </a:pPr>
            <a:endParaRPr lang="en-US" sz="1800">
              <a:latin typeface="Aptos"/>
              <a:cs typeface="Helvetica"/>
            </a:endParaRPr>
          </a:p>
          <a:p>
            <a:pPr marL="0" indent="0" rtl="0" fontAlgn="base">
              <a:lnSpc>
                <a:spcPts val="2100"/>
              </a:lnSpc>
              <a:buNone/>
            </a:pPr>
            <a:endParaRPr lang="en-US" sz="1800" b="0" i="0">
              <a:effectLst/>
              <a:latin typeface="Aptos"/>
              <a:cs typeface="Helvetica"/>
            </a:endParaRPr>
          </a:p>
          <a:p>
            <a:pPr marL="0" indent="0">
              <a:spcBef>
                <a:spcPts val="900"/>
              </a:spcBef>
              <a:buClr>
                <a:srgbClr val="00529B"/>
              </a:buClr>
              <a:buNone/>
            </a:pPr>
            <a:endParaRPr lang="en-US" sz="1800"/>
          </a:p>
        </p:txBody>
      </p:sp>
      <p:sp>
        <p:nvSpPr>
          <p:cNvPr id="2" name="Rectangle 1">
            <a:extLst>
              <a:ext uri="{FF2B5EF4-FFF2-40B4-BE49-F238E27FC236}">
                <a16:creationId xmlns:a16="http://schemas.microsoft.com/office/drawing/2014/main" id="{DD2DCC8E-49D3-1874-3233-71F3C68C4E8B}"/>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23207A0A-84BD-6954-4338-F0E23028E4C8}"/>
              </a:ext>
            </a:extLst>
          </p:cNvPr>
          <p:cNvSpPr txBox="1">
            <a:spLocks/>
          </p:cNvSpPr>
          <p:nvPr/>
        </p:nvSpPr>
        <p:spPr bwMode="auto">
          <a:xfrm>
            <a:off x="0" y="114300"/>
            <a:ext cx="9144000" cy="561975"/>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a:solidFill>
                  <a:schemeClr val="bg1"/>
                </a:solidFill>
                <a:latin typeface="Helvetica"/>
                <a:cs typeface="Helvetica"/>
              </a:rPr>
              <a:t>Computational Simulations of the King’s Plain Wind Farm</a:t>
            </a:r>
            <a:endParaRPr lang="en-US">
              <a:solidFill>
                <a:schemeClr val="bg1"/>
              </a:solidFill>
            </a:endParaRPr>
          </a:p>
        </p:txBody>
      </p:sp>
      <p:pic>
        <p:nvPicPr>
          <p:cNvPr id="1026" name="Picture 2">
            <a:extLst>
              <a:ext uri="{FF2B5EF4-FFF2-40B4-BE49-F238E27FC236}">
                <a16:creationId xmlns:a16="http://schemas.microsoft.com/office/drawing/2014/main" id="{C580F288-4BF2-9ECA-61D3-72B3B5A1BD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1677" y="834390"/>
            <a:ext cx="2980319" cy="36309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83144B2-7808-A910-07E9-833D5A3FC0F9}"/>
              </a:ext>
            </a:extLst>
          </p:cNvPr>
          <p:cNvSpPr txBox="1"/>
          <p:nvPr/>
        </p:nvSpPr>
        <p:spPr>
          <a:xfrm>
            <a:off x="8182762" y="1097280"/>
            <a:ext cx="959824" cy="1938992"/>
          </a:xfrm>
          <a:prstGeom prst="rect">
            <a:avLst/>
          </a:prstGeom>
          <a:noFill/>
        </p:spPr>
        <p:txBody>
          <a:bodyPr wrap="square" lIns="91440" tIns="45720" rIns="91440" bIns="45720" rtlCol="0" anchor="t">
            <a:spAutoFit/>
          </a:bodyPr>
          <a:lstStyle/>
          <a:p>
            <a:r>
              <a:rPr lang="en-US" sz="800" b="0" i="0">
                <a:solidFill>
                  <a:schemeClr val="bg2">
                    <a:lumMod val="60000"/>
                    <a:lumOff val="40000"/>
                  </a:schemeClr>
                </a:solidFill>
                <a:effectLst/>
                <a:latin typeface="Open Sans"/>
                <a:ea typeface="ＭＳ Ｐゴシック"/>
                <a:cs typeface="Arial"/>
              </a:rPr>
              <a:t>Simulated wind-farm turbulence: volume rendering of low-velocity wake regions. Visualization courtesy of David Bock (NCSA, XSEDE, Extended Collaborative Support Services)</a:t>
            </a:r>
            <a:endParaRPr lang="en-US" sz="800">
              <a:solidFill>
                <a:schemeClr val="bg2">
                  <a:lumMod val="60000"/>
                  <a:lumOff val="40000"/>
                </a:schemeClr>
              </a:solidFill>
              <a:latin typeface="Open Sans"/>
              <a:ea typeface="ＭＳ Ｐゴシック"/>
              <a:cs typeface="Arial"/>
            </a:endParaRPr>
          </a:p>
        </p:txBody>
      </p:sp>
      <p:sp>
        <p:nvSpPr>
          <p:cNvPr id="10" name="TextBox 9">
            <a:extLst>
              <a:ext uri="{FF2B5EF4-FFF2-40B4-BE49-F238E27FC236}">
                <a16:creationId xmlns:a16="http://schemas.microsoft.com/office/drawing/2014/main" id="{BDB13BC3-727F-BA50-4D39-E749CE6DC0DE}"/>
              </a:ext>
            </a:extLst>
          </p:cNvPr>
          <p:cNvSpPr txBox="1"/>
          <p:nvPr/>
        </p:nvSpPr>
        <p:spPr>
          <a:xfrm>
            <a:off x="72984" y="2568297"/>
            <a:ext cx="442912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Helvetica"/>
                <a:ea typeface="Tahoma"/>
                <a:cs typeface="Arial"/>
              </a:rPr>
              <a:t>Combines resources from multiple institutions to conduct the most comprehensive wind energy wake experiment</a:t>
            </a:r>
            <a:endParaRPr lang="en-US" sz="2400">
              <a:latin typeface="Helvetica"/>
              <a:cs typeface="Arial"/>
            </a:endParaRPr>
          </a:p>
        </p:txBody>
      </p:sp>
    </p:spTree>
    <p:extLst>
      <p:ext uri="{BB962C8B-B14F-4D97-AF65-F5344CB8AC3E}">
        <p14:creationId xmlns:p14="http://schemas.microsoft.com/office/powerpoint/2010/main" val="195037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6472F-B68B-F08C-3B5A-38A18166F97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8CA27B-E10C-EE74-A281-FE388DBFCD6F}"/>
              </a:ext>
            </a:extLst>
          </p:cNvPr>
          <p:cNvSpPr>
            <a:spLocks noGrp="1"/>
          </p:cNvSpPr>
          <p:nvPr>
            <p:ph idx="1"/>
          </p:nvPr>
        </p:nvSpPr>
        <p:spPr>
          <a:xfrm>
            <a:off x="0" y="1877750"/>
            <a:ext cx="3869685" cy="2752932"/>
          </a:xfrm>
        </p:spPr>
        <p:txBody>
          <a:bodyPr/>
          <a:lstStyle/>
          <a:p>
            <a:pPr algn="l" rtl="0" fontAlgn="base">
              <a:buFont typeface="Arial" panose="020B0604020202020204" pitchFamily="34" charset="0"/>
              <a:buChar char="•"/>
            </a:pPr>
            <a:r>
              <a:rPr lang="en-US" b="0" i="0" u="none" strike="noStrike">
                <a:effectLst/>
                <a:latin typeface="Helvetica"/>
                <a:cs typeface="Helvetica"/>
              </a:rPr>
              <a:t>Mitigate uncertainty surrounding wind energy</a:t>
            </a:r>
            <a:r>
              <a:rPr lang="en-US" b="0" i="0">
                <a:effectLst/>
                <a:latin typeface="Helvetica"/>
                <a:cs typeface="Helvetica"/>
              </a:rPr>
              <a:t>​</a:t>
            </a:r>
          </a:p>
          <a:p>
            <a:pPr algn="l" rtl="0" fontAlgn="base">
              <a:buFont typeface="Arial" panose="020B0604020202020204" pitchFamily="34" charset="0"/>
              <a:buChar char="•"/>
            </a:pPr>
            <a:r>
              <a:rPr lang="en-US" b="0" i="0" u="none" strike="noStrike">
                <a:effectLst/>
                <a:latin typeface="Helvetica"/>
                <a:cs typeface="Helvetica"/>
              </a:rPr>
              <a:t>Levelized cost of electricity</a:t>
            </a:r>
            <a:r>
              <a:rPr lang="en-US" b="0" i="0">
                <a:effectLst/>
                <a:latin typeface="Helvetica"/>
                <a:cs typeface="Helvetica"/>
              </a:rPr>
              <a:t>​</a:t>
            </a:r>
          </a:p>
          <a:p>
            <a:pPr>
              <a:buFont typeface="Arial" panose="020B0604020202020204" pitchFamily="34" charset="0"/>
              <a:buChar char="•"/>
            </a:pPr>
            <a:r>
              <a:rPr lang="en-US" b="0" i="0" u="none" strike="noStrike">
                <a:effectLst/>
                <a:latin typeface="Helvetica"/>
                <a:cs typeface="Helvetica"/>
              </a:rPr>
              <a:t>Help with the </a:t>
            </a:r>
            <a:r>
              <a:rPr lang="en-US">
                <a:latin typeface="Helvetica"/>
                <a:cs typeface="Helvetica"/>
              </a:rPr>
              <a:t>global</a:t>
            </a:r>
            <a:r>
              <a:rPr lang="en-US" b="0" i="0" u="none" strike="noStrike">
                <a:effectLst/>
                <a:latin typeface="Helvetica"/>
                <a:cs typeface="Helvetica"/>
              </a:rPr>
              <a:t> </a:t>
            </a:r>
            <a:r>
              <a:rPr lang="en-US">
                <a:latin typeface="Helvetica"/>
                <a:cs typeface="Helvetica"/>
              </a:rPr>
              <a:t>climate crisis</a:t>
            </a:r>
            <a:endParaRPr lang="en-US" b="0" i="0">
              <a:effectLst/>
              <a:latin typeface="Helvetica"/>
              <a:cs typeface="Helvetica"/>
            </a:endParaRPr>
          </a:p>
          <a:p>
            <a:pPr marL="342900" lvl="1" indent="0">
              <a:spcBef>
                <a:spcPts val="0"/>
              </a:spcBef>
              <a:buClr>
                <a:srgbClr val="1B3D6C"/>
              </a:buClr>
              <a:buNone/>
            </a:pPr>
            <a:endParaRPr lang="en-US" sz="1800"/>
          </a:p>
        </p:txBody>
      </p:sp>
      <p:sp>
        <p:nvSpPr>
          <p:cNvPr id="2" name="Rectangle 1">
            <a:extLst>
              <a:ext uri="{FF2B5EF4-FFF2-40B4-BE49-F238E27FC236}">
                <a16:creationId xmlns:a16="http://schemas.microsoft.com/office/drawing/2014/main" id="{ACDE6913-4DC1-7143-4AAF-D36D8E35F8D1}"/>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15F06B6B-5BCC-EC9B-C9D3-3B7CFA6A7F68}"/>
              </a:ext>
            </a:extLst>
          </p:cNvPr>
          <p:cNvSpPr txBox="1">
            <a:spLocks/>
          </p:cNvSpPr>
          <p:nvPr/>
        </p:nvSpPr>
        <p:spPr bwMode="auto">
          <a:xfrm>
            <a:off x="0" y="114300"/>
            <a:ext cx="9144000" cy="561975"/>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a:solidFill>
                  <a:schemeClr val="bg1"/>
                </a:solidFill>
                <a:latin typeface="Helvetica"/>
                <a:cs typeface="Helvetica"/>
              </a:rPr>
              <a:t>Computational Simulations of the King’s Plain Wind Farm</a:t>
            </a:r>
            <a:endParaRPr lang="en-US">
              <a:solidFill>
                <a:schemeClr val="bg1"/>
              </a:solidFill>
            </a:endParaRPr>
          </a:p>
        </p:txBody>
      </p:sp>
      <p:sp>
        <p:nvSpPr>
          <p:cNvPr id="5" name="TextBox 4">
            <a:extLst>
              <a:ext uri="{FF2B5EF4-FFF2-40B4-BE49-F238E27FC236}">
                <a16:creationId xmlns:a16="http://schemas.microsoft.com/office/drawing/2014/main" id="{D880961F-ED13-387A-CBED-218EA226C8F3}"/>
              </a:ext>
            </a:extLst>
          </p:cNvPr>
          <p:cNvSpPr txBox="1"/>
          <p:nvPr/>
        </p:nvSpPr>
        <p:spPr>
          <a:xfrm>
            <a:off x="0" y="1022515"/>
            <a:ext cx="3869685" cy="523220"/>
          </a:xfrm>
          <a:prstGeom prst="rect">
            <a:avLst/>
          </a:prstGeom>
          <a:noFill/>
        </p:spPr>
        <p:txBody>
          <a:bodyPr wrap="square" lIns="91440" tIns="45720" rIns="91440" bIns="45720" rtlCol="0" anchor="t">
            <a:spAutoFit/>
          </a:bodyPr>
          <a:lstStyle/>
          <a:p>
            <a:r>
              <a:rPr lang="en-US" sz="2800" b="0" i="0" u="none" strike="noStrike">
                <a:effectLst/>
                <a:latin typeface="Helvetica"/>
                <a:ea typeface="ＭＳ Ｐゴシック"/>
                <a:cs typeface="Helvetica"/>
              </a:rPr>
              <a:t>Motivation for research</a:t>
            </a:r>
            <a:endParaRPr lang="en-US" sz="2800">
              <a:latin typeface="Helvetica"/>
              <a:ea typeface="ＭＳ Ｐゴシック"/>
              <a:cs typeface="Helvetica"/>
            </a:endParaRPr>
          </a:p>
        </p:txBody>
      </p:sp>
      <p:pic>
        <p:nvPicPr>
          <p:cNvPr id="7" name="Picture 6" descr="A graph of energy consumption&#10;&#10;AI-generated content may be incorrect.">
            <a:extLst>
              <a:ext uri="{FF2B5EF4-FFF2-40B4-BE49-F238E27FC236}">
                <a16:creationId xmlns:a16="http://schemas.microsoft.com/office/drawing/2014/main" id="{6EC50CA1-8BB3-AD76-C040-0BBF58B7CC5D}"/>
              </a:ext>
            </a:extLst>
          </p:cNvPr>
          <p:cNvPicPr>
            <a:picLocks noChangeAspect="1"/>
          </p:cNvPicPr>
          <p:nvPr/>
        </p:nvPicPr>
        <p:blipFill>
          <a:blip r:embed="rId3"/>
          <a:stretch>
            <a:fillRect/>
          </a:stretch>
        </p:blipFill>
        <p:spPr>
          <a:xfrm>
            <a:off x="4189561" y="1223420"/>
            <a:ext cx="4755312" cy="3157021"/>
          </a:xfrm>
          <a:prstGeom prst="rect">
            <a:avLst/>
          </a:prstGeom>
        </p:spPr>
      </p:pic>
    </p:spTree>
    <p:extLst>
      <p:ext uri="{BB962C8B-B14F-4D97-AF65-F5344CB8AC3E}">
        <p14:creationId xmlns:p14="http://schemas.microsoft.com/office/powerpoint/2010/main" val="198240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46B6-56B2-7861-0C54-E3FB9BE0C5EF}"/>
              </a:ext>
            </a:extLst>
          </p:cNvPr>
          <p:cNvSpPr>
            <a:spLocks noGrp="1"/>
          </p:cNvSpPr>
          <p:nvPr>
            <p:ph type="title"/>
          </p:nvPr>
        </p:nvSpPr>
        <p:spPr>
          <a:xfrm>
            <a:off x="55629" y="144198"/>
            <a:ext cx="9011881" cy="514350"/>
          </a:xfrm>
        </p:spPr>
        <p:txBody>
          <a:bodyPr/>
          <a:lstStyle/>
          <a:p>
            <a:pPr algn="ctr"/>
            <a:r>
              <a:rPr lang="en-US" sz="2400" b="1" kern="0">
                <a:solidFill>
                  <a:schemeClr val="bg1"/>
                </a:solidFill>
                <a:latin typeface="Helvetica"/>
                <a:cs typeface="Helvetica"/>
              </a:rPr>
              <a:t>Computational Simulations of the King’s Plain Wind Farm</a:t>
            </a:r>
            <a:endParaRPr lang="en-US" sz="2400">
              <a:solidFill>
                <a:schemeClr val="bg1"/>
              </a:solidFill>
            </a:endParaRPr>
          </a:p>
        </p:txBody>
      </p:sp>
      <p:sp>
        <p:nvSpPr>
          <p:cNvPr id="3" name="Content Placeholder 2">
            <a:extLst>
              <a:ext uri="{FF2B5EF4-FFF2-40B4-BE49-F238E27FC236}">
                <a16:creationId xmlns:a16="http://schemas.microsoft.com/office/drawing/2014/main" id="{9F65C7F6-18AE-072F-ADD3-A4EC0F4D62B3}"/>
              </a:ext>
            </a:extLst>
          </p:cNvPr>
          <p:cNvSpPr>
            <a:spLocks noGrp="1"/>
          </p:cNvSpPr>
          <p:nvPr>
            <p:ph idx="1"/>
          </p:nvPr>
        </p:nvSpPr>
        <p:spPr>
          <a:xfrm>
            <a:off x="0" y="791471"/>
            <a:ext cx="3598996" cy="3689422"/>
          </a:xfrm>
        </p:spPr>
        <p:txBody>
          <a:bodyPr/>
          <a:lstStyle/>
          <a:p>
            <a:pPr marL="0" indent="0">
              <a:buNone/>
            </a:pPr>
            <a:r>
              <a:rPr lang="en-US" b="1" dirty="0">
                <a:latin typeface="Helvetica"/>
                <a:cs typeface="Helvetica"/>
              </a:rPr>
              <a:t>King's Plain Wind Farm</a:t>
            </a:r>
            <a:endParaRPr lang="en-US" b="1" dirty="0">
              <a:cs typeface="Helvetica"/>
            </a:endParaRPr>
          </a:p>
          <a:p>
            <a:pPr>
              <a:buFont typeface="Calibri" charset="2"/>
              <a:buChar char="-"/>
            </a:pPr>
            <a:r>
              <a:rPr lang="en-US" dirty="0">
                <a:latin typeface="Helvetica"/>
                <a:cs typeface="Helvetica"/>
              </a:rPr>
              <a:t>Located in Garber County, OK</a:t>
            </a:r>
            <a:endParaRPr lang="en-US" dirty="0">
              <a:cs typeface="Helvetica"/>
            </a:endParaRPr>
          </a:p>
          <a:p>
            <a:pPr>
              <a:buFont typeface="Calibri" charset="2"/>
              <a:buChar char="-"/>
            </a:pPr>
            <a:endParaRPr lang="en-US" dirty="0">
              <a:latin typeface="Helvetica"/>
              <a:cs typeface="Helvetica"/>
            </a:endParaRPr>
          </a:p>
          <a:p>
            <a:pPr>
              <a:buFont typeface="Calibri" charset="2"/>
              <a:buChar char="-"/>
            </a:pPr>
            <a:r>
              <a:rPr lang="en-US" dirty="0">
                <a:latin typeface="Helvetica"/>
                <a:cs typeface="Helvetica"/>
              </a:rPr>
              <a:t>88 2.82 MG GE turbines and a hub height of 89 meters</a:t>
            </a:r>
            <a:endParaRPr lang="en-US"/>
          </a:p>
          <a:p>
            <a:pPr>
              <a:buFont typeface="Calibri" charset="2"/>
              <a:buChar char="-"/>
            </a:pPr>
            <a:endParaRPr lang="en-US" dirty="0">
              <a:latin typeface="Helvetica"/>
              <a:cs typeface="Helvetica"/>
            </a:endParaRPr>
          </a:p>
          <a:p>
            <a:pPr>
              <a:buFont typeface="Calibri" charset="2"/>
              <a:buChar char="-"/>
            </a:pPr>
            <a:r>
              <a:rPr lang="en-US" dirty="0">
                <a:latin typeface="Helvetica"/>
                <a:cs typeface="Helvetica"/>
              </a:rPr>
              <a:t>Approximate area of 60 miles</a:t>
            </a:r>
          </a:p>
          <a:p>
            <a:pPr>
              <a:buFont typeface="Calibri" charset="2"/>
              <a:buChar char="-"/>
            </a:pPr>
            <a:endParaRPr lang="en-US"/>
          </a:p>
          <a:p>
            <a:pPr>
              <a:buFont typeface="Calibri" charset="2"/>
              <a:buChar char="-"/>
            </a:pPr>
            <a:endParaRPr lang="en-US" dirty="0"/>
          </a:p>
          <a:p>
            <a:pPr marL="0" indent="0">
              <a:buNone/>
            </a:pPr>
            <a:endParaRPr lang="en-US"/>
          </a:p>
        </p:txBody>
      </p:sp>
      <p:pic>
        <p:nvPicPr>
          <p:cNvPr id="1026" name="Picture 2" descr="431 006 011 | Aerial view of King Plains Wind Farm, Garber, … | Flickr">
            <a:extLst>
              <a:ext uri="{FF2B5EF4-FFF2-40B4-BE49-F238E27FC236}">
                <a16:creationId xmlns:a16="http://schemas.microsoft.com/office/drawing/2014/main" id="{95B91818-3324-F25B-89DD-704D412DE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6711" y="801391"/>
            <a:ext cx="5155350" cy="36846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55816F-C15B-4FB1-E573-3C7F8A8F0AFC}"/>
              </a:ext>
            </a:extLst>
          </p:cNvPr>
          <p:cNvSpPr txBox="1"/>
          <p:nvPr/>
        </p:nvSpPr>
        <p:spPr>
          <a:xfrm>
            <a:off x="3640812" y="4493716"/>
            <a:ext cx="2809259" cy="261610"/>
          </a:xfrm>
          <a:prstGeom prst="rect">
            <a:avLst/>
          </a:prstGeom>
          <a:noFill/>
        </p:spPr>
        <p:txBody>
          <a:bodyPr wrap="square" lIns="91440" tIns="45720" rIns="91440" bIns="45720" rtlCol="0" anchor="t">
            <a:spAutoFit/>
          </a:bodyPr>
          <a:lstStyle/>
          <a:p>
            <a:r>
              <a:rPr lang="en-US" sz="1100">
                <a:solidFill>
                  <a:schemeClr val="bg2">
                    <a:lumMod val="60000"/>
                    <a:lumOff val="40000"/>
                  </a:schemeClr>
                </a:solidFill>
                <a:latin typeface="Helvetica"/>
                <a:ea typeface="ＭＳ Ｐゴシック"/>
                <a:cs typeface="Helvetica"/>
              </a:rPr>
              <a:t>Image from King’s Plain Wind Farm</a:t>
            </a:r>
          </a:p>
        </p:txBody>
      </p:sp>
    </p:spTree>
    <p:extLst>
      <p:ext uri="{BB962C8B-B14F-4D97-AF65-F5344CB8AC3E}">
        <p14:creationId xmlns:p14="http://schemas.microsoft.com/office/powerpoint/2010/main" val="416307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6A78A1E-CF3B-0360-FD4D-FF5E4A01A8BF}"/>
              </a:ext>
            </a:extLst>
          </p:cNvPr>
          <p:cNvSpPr/>
          <p:nvPr/>
        </p:nvSpPr>
        <p:spPr bwMode="auto">
          <a:xfrm>
            <a:off x="448574" y="1890801"/>
            <a:ext cx="8068931" cy="1596427"/>
          </a:xfrm>
          <a:prstGeom prst="roundRect">
            <a:avLst/>
          </a:prstGeom>
          <a:solidFill>
            <a:srgbClr val="C2D9F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2" name="Title 1">
            <a:extLst>
              <a:ext uri="{FF2B5EF4-FFF2-40B4-BE49-F238E27FC236}">
                <a16:creationId xmlns:a16="http://schemas.microsoft.com/office/drawing/2014/main" id="{5FA27097-1643-C7BE-C2AA-4A14DA4B4EB2}"/>
              </a:ext>
            </a:extLst>
          </p:cNvPr>
          <p:cNvSpPr>
            <a:spLocks noGrp="1"/>
          </p:cNvSpPr>
          <p:nvPr>
            <p:ph type="title"/>
          </p:nvPr>
        </p:nvSpPr>
        <p:spPr/>
        <p:txBody>
          <a:bodyPr/>
          <a:lstStyle/>
          <a:p>
            <a:r>
              <a:rPr lang="en-US" sz="2400" b="1" i="0" u="none" strike="noStrike" dirty="0">
                <a:solidFill>
                  <a:srgbClr val="FFFFFF"/>
                </a:solidFill>
                <a:effectLst/>
                <a:latin typeface="Helvetica" panose="020B0604020202020204" pitchFamily="34" charset="0"/>
              </a:rPr>
              <a:t>Computational Simulations of the King’s Plain Wind Farm</a:t>
            </a:r>
            <a:endParaRPr lang="en-US" sz="2400" dirty="0"/>
          </a:p>
        </p:txBody>
      </p:sp>
      <p:pic>
        <p:nvPicPr>
          <p:cNvPr id="6" name="Picture 5">
            <a:extLst>
              <a:ext uri="{FF2B5EF4-FFF2-40B4-BE49-F238E27FC236}">
                <a16:creationId xmlns:a16="http://schemas.microsoft.com/office/drawing/2014/main" id="{91C78644-05A0-8D49-628A-7F147D05B0A7}"/>
              </a:ext>
            </a:extLst>
          </p:cNvPr>
          <p:cNvPicPr>
            <a:picLocks noChangeAspect="1"/>
          </p:cNvPicPr>
          <p:nvPr/>
        </p:nvPicPr>
        <p:blipFill>
          <a:blip r:embed="rId3"/>
          <a:stretch>
            <a:fillRect/>
          </a:stretch>
        </p:blipFill>
        <p:spPr>
          <a:xfrm>
            <a:off x="1076686" y="2108888"/>
            <a:ext cx="825440" cy="472836"/>
          </a:xfrm>
          <a:prstGeom prst="rect">
            <a:avLst/>
          </a:prstGeom>
        </p:spPr>
      </p:pic>
      <p:pic>
        <p:nvPicPr>
          <p:cNvPr id="7" name="Picture 6">
            <a:extLst>
              <a:ext uri="{FF2B5EF4-FFF2-40B4-BE49-F238E27FC236}">
                <a16:creationId xmlns:a16="http://schemas.microsoft.com/office/drawing/2014/main" id="{85F1E6EC-45FC-A2AD-9E37-B4A25A1594D6}"/>
              </a:ext>
            </a:extLst>
          </p:cNvPr>
          <p:cNvPicPr>
            <a:picLocks noChangeAspect="1"/>
          </p:cNvPicPr>
          <p:nvPr/>
        </p:nvPicPr>
        <p:blipFill>
          <a:blip r:embed="rId4"/>
          <a:stretch>
            <a:fillRect/>
          </a:stretch>
        </p:blipFill>
        <p:spPr>
          <a:xfrm>
            <a:off x="1054040" y="2721957"/>
            <a:ext cx="6529119" cy="581098"/>
          </a:xfrm>
          <a:prstGeom prst="rect">
            <a:avLst/>
          </a:prstGeom>
        </p:spPr>
      </p:pic>
      <p:pic>
        <p:nvPicPr>
          <p:cNvPr id="8" name="Picture 7">
            <a:extLst>
              <a:ext uri="{FF2B5EF4-FFF2-40B4-BE49-F238E27FC236}">
                <a16:creationId xmlns:a16="http://schemas.microsoft.com/office/drawing/2014/main" id="{34366644-A440-A1F6-0BFE-29CC16875F3C}"/>
              </a:ext>
            </a:extLst>
          </p:cNvPr>
          <p:cNvPicPr>
            <a:picLocks noChangeAspect="1"/>
          </p:cNvPicPr>
          <p:nvPr/>
        </p:nvPicPr>
        <p:blipFill>
          <a:blip r:embed="rId5"/>
          <a:stretch>
            <a:fillRect/>
          </a:stretch>
        </p:blipFill>
        <p:spPr>
          <a:xfrm>
            <a:off x="1331792" y="3949999"/>
            <a:ext cx="2299300" cy="456841"/>
          </a:xfrm>
          <a:prstGeom prst="rect">
            <a:avLst/>
          </a:prstGeom>
        </p:spPr>
      </p:pic>
      <p:pic>
        <p:nvPicPr>
          <p:cNvPr id="9" name="Picture 8">
            <a:extLst>
              <a:ext uri="{FF2B5EF4-FFF2-40B4-BE49-F238E27FC236}">
                <a16:creationId xmlns:a16="http://schemas.microsoft.com/office/drawing/2014/main" id="{354B0C10-9494-64B3-6230-0A5D06D57C65}"/>
              </a:ext>
            </a:extLst>
          </p:cNvPr>
          <p:cNvPicPr>
            <a:picLocks noChangeAspect="1"/>
          </p:cNvPicPr>
          <p:nvPr/>
        </p:nvPicPr>
        <p:blipFill>
          <a:blip r:embed="rId6"/>
          <a:stretch>
            <a:fillRect/>
          </a:stretch>
        </p:blipFill>
        <p:spPr>
          <a:xfrm>
            <a:off x="2390505" y="4468213"/>
            <a:ext cx="1508185" cy="283055"/>
          </a:xfrm>
          <a:prstGeom prst="rect">
            <a:avLst/>
          </a:prstGeom>
        </p:spPr>
      </p:pic>
      <p:sp>
        <p:nvSpPr>
          <p:cNvPr id="10" name="TextBox 9">
            <a:extLst>
              <a:ext uri="{FF2B5EF4-FFF2-40B4-BE49-F238E27FC236}">
                <a16:creationId xmlns:a16="http://schemas.microsoft.com/office/drawing/2014/main" id="{29685735-F144-E639-FE79-F4666DDA4210}"/>
              </a:ext>
            </a:extLst>
          </p:cNvPr>
          <p:cNvSpPr txBox="1"/>
          <p:nvPr/>
        </p:nvSpPr>
        <p:spPr>
          <a:xfrm>
            <a:off x="619544" y="1521033"/>
            <a:ext cx="79028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Helvetica"/>
                <a:ea typeface="ＭＳ Ｐゴシック"/>
                <a:cs typeface="Arial"/>
              </a:rPr>
              <a:t>Filtered Conservation of Mass and Momentum in Curvilinear Coordinates</a:t>
            </a:r>
            <a:endParaRPr lang="en-US">
              <a:latin typeface="Helvetica"/>
            </a:endParaRPr>
          </a:p>
        </p:txBody>
      </p:sp>
      <p:sp>
        <p:nvSpPr>
          <p:cNvPr id="11" name="TextBox 10">
            <a:extLst>
              <a:ext uri="{FF2B5EF4-FFF2-40B4-BE49-F238E27FC236}">
                <a16:creationId xmlns:a16="http://schemas.microsoft.com/office/drawing/2014/main" id="{66E43BB2-6DCD-92AC-7CEB-924245CC290B}"/>
              </a:ext>
            </a:extLst>
          </p:cNvPr>
          <p:cNvSpPr txBox="1"/>
          <p:nvPr/>
        </p:nvSpPr>
        <p:spPr>
          <a:xfrm>
            <a:off x="620059" y="3532656"/>
            <a:ext cx="60239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Helvetica"/>
                <a:ea typeface="ＭＳ Ｐゴシック"/>
                <a:cs typeface="Arial"/>
              </a:rPr>
              <a:t>Sub-grid scale modeling: Dynamic </a:t>
            </a:r>
            <a:r>
              <a:rPr lang="en-US" err="1">
                <a:latin typeface="Helvetica"/>
                <a:ea typeface="ＭＳ Ｐゴシック"/>
                <a:cs typeface="Arial"/>
              </a:rPr>
              <a:t>Smagorinsky</a:t>
            </a:r>
            <a:r>
              <a:rPr lang="en-US">
                <a:latin typeface="Helvetica"/>
                <a:ea typeface="ＭＳ Ｐゴシック"/>
                <a:cs typeface="Arial"/>
              </a:rPr>
              <a:t> model</a:t>
            </a:r>
            <a:endParaRPr lang="en-US">
              <a:latin typeface="Helvetica"/>
            </a:endParaRPr>
          </a:p>
        </p:txBody>
      </p:sp>
      <p:sp>
        <p:nvSpPr>
          <p:cNvPr id="13" name="TextBox 12">
            <a:extLst>
              <a:ext uri="{FF2B5EF4-FFF2-40B4-BE49-F238E27FC236}">
                <a16:creationId xmlns:a16="http://schemas.microsoft.com/office/drawing/2014/main" id="{B136DE83-463D-D1A0-FFFD-FA6594F87AD3}"/>
              </a:ext>
            </a:extLst>
          </p:cNvPr>
          <p:cNvSpPr txBox="1"/>
          <p:nvPr/>
        </p:nvSpPr>
        <p:spPr>
          <a:xfrm>
            <a:off x="305321" y="993588"/>
            <a:ext cx="822366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Helvetica"/>
                <a:ea typeface="ＭＳ Ｐゴシック"/>
                <a:cs typeface="Arial"/>
              </a:rPr>
              <a:t>LES solves the scales larger than the grid and models the sub-grid scale </a:t>
            </a:r>
            <a:endParaRPr lang="en-US" sz="2000" dirty="0"/>
          </a:p>
        </p:txBody>
      </p:sp>
    </p:spTree>
    <p:extLst>
      <p:ext uri="{BB962C8B-B14F-4D97-AF65-F5344CB8AC3E}">
        <p14:creationId xmlns:p14="http://schemas.microsoft.com/office/powerpoint/2010/main" val="415015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D958B-D537-4F60-5673-3FEC6DA0B251}"/>
              </a:ext>
            </a:extLst>
          </p:cNvPr>
          <p:cNvSpPr>
            <a:spLocks noGrp="1"/>
          </p:cNvSpPr>
          <p:nvPr>
            <p:ph type="title"/>
          </p:nvPr>
        </p:nvSpPr>
        <p:spPr/>
        <p:txBody>
          <a:bodyPr/>
          <a:lstStyle/>
          <a:p>
            <a:r>
              <a:rPr lang="en-US" sz="2400" dirty="0">
                <a:latin typeface="Helvetica"/>
                <a:cs typeface="Helvetica"/>
              </a:rPr>
              <a:t>Computational Simulations of the King’s Plain Wind Farm</a:t>
            </a:r>
            <a:endParaRPr lang="en-US"/>
          </a:p>
        </p:txBody>
      </p:sp>
      <p:pic>
        <p:nvPicPr>
          <p:cNvPr id="5" name="Picture 4" descr="ARM | AWAKEN: Improving Wind Farms">
            <a:extLst>
              <a:ext uri="{FF2B5EF4-FFF2-40B4-BE49-F238E27FC236}">
                <a16:creationId xmlns:a16="http://schemas.microsoft.com/office/drawing/2014/main" id="{5AAD010F-E8F4-1E79-ED18-EDC5DBFB59E2}"/>
              </a:ext>
            </a:extLst>
          </p:cNvPr>
          <p:cNvPicPr>
            <a:picLocks noChangeAspect="1"/>
          </p:cNvPicPr>
          <p:nvPr/>
        </p:nvPicPr>
        <p:blipFill>
          <a:blip r:embed="rId3"/>
          <a:srcRect l="40961" r="-104" b="-152"/>
          <a:stretch/>
        </p:blipFill>
        <p:spPr>
          <a:xfrm>
            <a:off x="511218" y="1265805"/>
            <a:ext cx="2945625" cy="3376973"/>
          </a:xfrm>
          <a:prstGeom prst="rect">
            <a:avLst/>
          </a:prstGeom>
        </p:spPr>
      </p:pic>
      <p:sp>
        <p:nvSpPr>
          <p:cNvPr id="6" name="Oval 5">
            <a:extLst>
              <a:ext uri="{FF2B5EF4-FFF2-40B4-BE49-F238E27FC236}">
                <a16:creationId xmlns:a16="http://schemas.microsoft.com/office/drawing/2014/main" id="{BF2E9233-731A-66B3-B019-8F7B821CFC0E}"/>
              </a:ext>
            </a:extLst>
          </p:cNvPr>
          <p:cNvSpPr/>
          <p:nvPr/>
        </p:nvSpPr>
        <p:spPr bwMode="auto">
          <a:xfrm>
            <a:off x="4972050" y="1871231"/>
            <a:ext cx="1930697" cy="180130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7" name="Arrow: Right 6">
            <a:extLst>
              <a:ext uri="{FF2B5EF4-FFF2-40B4-BE49-F238E27FC236}">
                <a16:creationId xmlns:a16="http://schemas.microsoft.com/office/drawing/2014/main" id="{4942E1E6-4FDD-CCF8-370A-F8ED2E7D980E}"/>
              </a:ext>
            </a:extLst>
          </p:cNvPr>
          <p:cNvSpPr/>
          <p:nvPr/>
        </p:nvSpPr>
        <p:spPr bwMode="auto">
          <a:xfrm>
            <a:off x="3664955" y="2337521"/>
            <a:ext cx="1083541" cy="735336"/>
          </a:xfrm>
          <a:prstGeom prst="rightArrow">
            <a:avLst/>
          </a:prstGeom>
          <a:solidFill>
            <a:srgbClr val="0B3A7F"/>
          </a:solidFill>
          <a:ln w="9525" cap="flat" cmpd="sng" algn="ctr">
            <a:solidFill>
              <a:srgbClr val="4472C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pic>
        <p:nvPicPr>
          <p:cNvPr id="8" name="Picture 7">
            <a:extLst>
              <a:ext uri="{FF2B5EF4-FFF2-40B4-BE49-F238E27FC236}">
                <a16:creationId xmlns:a16="http://schemas.microsoft.com/office/drawing/2014/main" id="{2134E46E-F569-1B80-F8C5-DDCE9E0522CD}"/>
              </a:ext>
            </a:extLst>
          </p:cNvPr>
          <p:cNvPicPr>
            <a:picLocks noChangeAspect="1"/>
          </p:cNvPicPr>
          <p:nvPr/>
        </p:nvPicPr>
        <p:blipFill>
          <a:blip r:embed="rId4"/>
          <a:stretch>
            <a:fillRect/>
          </a:stretch>
        </p:blipFill>
        <p:spPr>
          <a:xfrm>
            <a:off x="5045195" y="4168356"/>
            <a:ext cx="1789802" cy="553888"/>
          </a:xfrm>
          <a:prstGeom prst="rect">
            <a:avLst/>
          </a:prstGeom>
        </p:spPr>
      </p:pic>
      <p:sp>
        <p:nvSpPr>
          <p:cNvPr id="10" name="TextBox 9">
            <a:extLst>
              <a:ext uri="{FF2B5EF4-FFF2-40B4-BE49-F238E27FC236}">
                <a16:creationId xmlns:a16="http://schemas.microsoft.com/office/drawing/2014/main" id="{82383400-A453-A468-BEC0-76D50724646D}"/>
              </a:ext>
            </a:extLst>
          </p:cNvPr>
          <p:cNvSpPr txBox="1"/>
          <p:nvPr/>
        </p:nvSpPr>
        <p:spPr>
          <a:xfrm>
            <a:off x="3981931" y="3707059"/>
            <a:ext cx="493332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Helvetica"/>
                <a:ea typeface="ＭＳ Ｐゴシック"/>
                <a:cs typeface="Arial"/>
              </a:rPr>
              <a:t>Thrust calculated by prescribed C</a:t>
            </a:r>
            <a:r>
              <a:rPr lang="en-US" sz="2400" baseline="-25000">
                <a:latin typeface="Helvetica"/>
                <a:ea typeface="ＭＳ Ｐゴシック"/>
                <a:cs typeface="Arial"/>
              </a:rPr>
              <a:t>T</a:t>
            </a:r>
            <a:endParaRPr lang="en-US" sz="2400" baseline="-25000">
              <a:latin typeface="Helvetica"/>
            </a:endParaRPr>
          </a:p>
        </p:txBody>
      </p:sp>
      <p:sp>
        <p:nvSpPr>
          <p:cNvPr id="11" name="TextBox 10">
            <a:extLst>
              <a:ext uri="{FF2B5EF4-FFF2-40B4-BE49-F238E27FC236}">
                <a16:creationId xmlns:a16="http://schemas.microsoft.com/office/drawing/2014/main" id="{62CD4BE9-1D8B-BA9A-B731-B79C77D919B1}"/>
              </a:ext>
            </a:extLst>
          </p:cNvPr>
          <p:cNvSpPr txBox="1"/>
          <p:nvPr/>
        </p:nvSpPr>
        <p:spPr>
          <a:xfrm>
            <a:off x="3910800" y="766357"/>
            <a:ext cx="523231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Helvetica"/>
                <a:ea typeface="ＭＳ Ｐゴシック"/>
                <a:cs typeface="Arial"/>
              </a:rPr>
              <a:t>Actuator Disk Model</a:t>
            </a:r>
          </a:p>
          <a:p>
            <a:pPr marL="285750" indent="-285750">
              <a:buFont typeface="Arial"/>
              <a:buChar char="•"/>
            </a:pPr>
            <a:r>
              <a:rPr lang="en-US" sz="2400">
                <a:latin typeface="Helvetica"/>
                <a:ea typeface="ＭＳ Ｐゴシック"/>
                <a:cs typeface="Arial"/>
              </a:rPr>
              <a:t>Models' rotor as a disk</a:t>
            </a:r>
            <a:endParaRPr lang="en-US" sz="2400">
              <a:latin typeface="Helvetica"/>
            </a:endParaRPr>
          </a:p>
          <a:p>
            <a:pPr marL="285750" indent="-285750">
              <a:buFont typeface="Arial"/>
              <a:buChar char="•"/>
            </a:pPr>
            <a:r>
              <a:rPr lang="en-US" sz="2400">
                <a:latin typeface="Helvetica"/>
                <a:ea typeface="ＭＳ Ｐゴシック"/>
                <a:cs typeface="Arial"/>
              </a:rPr>
              <a:t>Prescribes forces uniformly over disk</a:t>
            </a:r>
            <a:endParaRPr lang="en-US" sz="2400">
              <a:latin typeface="Helvetica"/>
            </a:endParaRPr>
          </a:p>
        </p:txBody>
      </p:sp>
      <p:sp>
        <p:nvSpPr>
          <p:cNvPr id="12" name="Oval 11">
            <a:extLst>
              <a:ext uri="{FF2B5EF4-FFF2-40B4-BE49-F238E27FC236}">
                <a16:creationId xmlns:a16="http://schemas.microsoft.com/office/drawing/2014/main" id="{64998950-B049-1934-FA6B-F2EF431E8451}"/>
              </a:ext>
            </a:extLst>
          </p:cNvPr>
          <p:cNvSpPr/>
          <p:nvPr/>
        </p:nvSpPr>
        <p:spPr bwMode="auto">
          <a:xfrm>
            <a:off x="608136" y="1362860"/>
            <a:ext cx="2537577" cy="2355784"/>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Tree>
    <p:extLst>
      <p:ext uri="{BB962C8B-B14F-4D97-AF65-F5344CB8AC3E}">
        <p14:creationId xmlns:p14="http://schemas.microsoft.com/office/powerpoint/2010/main" val="2032897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82D30-4F3C-D722-EC65-D8CD53B6E7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5D0AF-9409-6B3F-9DC0-A00D2C824148}"/>
              </a:ext>
            </a:extLst>
          </p:cNvPr>
          <p:cNvSpPr>
            <a:spLocks noGrp="1"/>
          </p:cNvSpPr>
          <p:nvPr>
            <p:ph type="title"/>
          </p:nvPr>
        </p:nvSpPr>
        <p:spPr/>
        <p:txBody>
          <a:bodyPr/>
          <a:lstStyle/>
          <a:p>
            <a:r>
              <a:rPr lang="en-US" sz="2400" dirty="0">
                <a:latin typeface="Helvetica"/>
                <a:cs typeface="Helvetica"/>
              </a:rPr>
              <a:t>Computational Simulations of the King’s Plain Wind Farm</a:t>
            </a:r>
            <a:endParaRPr lang="en-US" dirty="0"/>
          </a:p>
        </p:txBody>
      </p:sp>
      <p:pic>
        <p:nvPicPr>
          <p:cNvPr id="5" name="Picture 4" descr="ARM | AWAKEN: Improving Wind Farms">
            <a:extLst>
              <a:ext uri="{FF2B5EF4-FFF2-40B4-BE49-F238E27FC236}">
                <a16:creationId xmlns:a16="http://schemas.microsoft.com/office/drawing/2014/main" id="{3ED8664E-86B5-0EFC-9318-53DFF11EB7ED}"/>
              </a:ext>
            </a:extLst>
          </p:cNvPr>
          <p:cNvPicPr>
            <a:picLocks noChangeAspect="1"/>
          </p:cNvPicPr>
          <p:nvPr/>
        </p:nvPicPr>
        <p:blipFill>
          <a:blip r:embed="rId3"/>
          <a:srcRect l="40961" r="-104" b="-152"/>
          <a:stretch/>
        </p:blipFill>
        <p:spPr>
          <a:xfrm>
            <a:off x="511218" y="1265805"/>
            <a:ext cx="2945625" cy="3376973"/>
          </a:xfrm>
          <a:prstGeom prst="rect">
            <a:avLst/>
          </a:prstGeom>
        </p:spPr>
      </p:pic>
      <p:sp>
        <p:nvSpPr>
          <p:cNvPr id="7" name="Arrow: Right 6">
            <a:extLst>
              <a:ext uri="{FF2B5EF4-FFF2-40B4-BE49-F238E27FC236}">
                <a16:creationId xmlns:a16="http://schemas.microsoft.com/office/drawing/2014/main" id="{57BABC35-4687-4E37-7F17-DE12F00B12CC}"/>
              </a:ext>
            </a:extLst>
          </p:cNvPr>
          <p:cNvSpPr/>
          <p:nvPr/>
        </p:nvSpPr>
        <p:spPr bwMode="auto">
          <a:xfrm>
            <a:off x="3643788" y="2542132"/>
            <a:ext cx="1083541" cy="735336"/>
          </a:xfrm>
          <a:prstGeom prst="rightArrow">
            <a:avLst/>
          </a:prstGeom>
          <a:solidFill>
            <a:srgbClr val="0B3A7F"/>
          </a:solidFill>
          <a:ln w="9525" cap="flat" cmpd="sng" algn="ctr">
            <a:solidFill>
              <a:srgbClr val="4472C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pic>
        <p:nvPicPr>
          <p:cNvPr id="8" name="Picture 7">
            <a:extLst>
              <a:ext uri="{FF2B5EF4-FFF2-40B4-BE49-F238E27FC236}">
                <a16:creationId xmlns:a16="http://schemas.microsoft.com/office/drawing/2014/main" id="{D0263544-A6FC-EB4F-6366-ACE00E234E8A}"/>
              </a:ext>
            </a:extLst>
          </p:cNvPr>
          <p:cNvPicPr>
            <a:picLocks noChangeAspect="1"/>
          </p:cNvPicPr>
          <p:nvPr/>
        </p:nvPicPr>
        <p:blipFill>
          <a:blip r:embed="rId4"/>
          <a:stretch>
            <a:fillRect/>
          </a:stretch>
        </p:blipFill>
        <p:spPr>
          <a:xfrm>
            <a:off x="5045195" y="4168356"/>
            <a:ext cx="1789802" cy="553888"/>
          </a:xfrm>
          <a:prstGeom prst="rect">
            <a:avLst/>
          </a:prstGeom>
        </p:spPr>
      </p:pic>
      <p:sp>
        <p:nvSpPr>
          <p:cNvPr id="10" name="TextBox 9">
            <a:extLst>
              <a:ext uri="{FF2B5EF4-FFF2-40B4-BE49-F238E27FC236}">
                <a16:creationId xmlns:a16="http://schemas.microsoft.com/office/drawing/2014/main" id="{A635CE66-47C1-9B1E-EA05-685262560783}"/>
              </a:ext>
            </a:extLst>
          </p:cNvPr>
          <p:cNvSpPr txBox="1"/>
          <p:nvPr/>
        </p:nvSpPr>
        <p:spPr>
          <a:xfrm>
            <a:off x="3981931" y="3707059"/>
            <a:ext cx="493332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Helvetica"/>
                <a:ea typeface="ＭＳ Ｐゴシック"/>
                <a:cs typeface="Arial"/>
              </a:rPr>
              <a:t>Thrust calculated by prescribed C</a:t>
            </a:r>
            <a:r>
              <a:rPr lang="en-US" sz="2400" baseline="-25000">
                <a:latin typeface="Helvetica"/>
                <a:ea typeface="ＭＳ Ｐゴシック"/>
                <a:cs typeface="Arial"/>
              </a:rPr>
              <a:t>T</a:t>
            </a:r>
            <a:endParaRPr lang="en-US" sz="2400" baseline="-25000">
              <a:latin typeface="Helvetica"/>
            </a:endParaRPr>
          </a:p>
        </p:txBody>
      </p:sp>
      <p:sp>
        <p:nvSpPr>
          <p:cNvPr id="11" name="TextBox 10">
            <a:extLst>
              <a:ext uri="{FF2B5EF4-FFF2-40B4-BE49-F238E27FC236}">
                <a16:creationId xmlns:a16="http://schemas.microsoft.com/office/drawing/2014/main" id="{F143C408-A157-0A11-408F-BC987AB149DC}"/>
              </a:ext>
            </a:extLst>
          </p:cNvPr>
          <p:cNvSpPr txBox="1"/>
          <p:nvPr/>
        </p:nvSpPr>
        <p:spPr>
          <a:xfrm>
            <a:off x="3910800" y="766357"/>
            <a:ext cx="523231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Helvetica"/>
                <a:ea typeface="ＭＳ Ｐゴシック"/>
                <a:cs typeface="Arial"/>
              </a:rPr>
              <a:t>Actuator Disk Model</a:t>
            </a:r>
          </a:p>
          <a:p>
            <a:pPr marL="285750" indent="-285750">
              <a:buFont typeface="Arial"/>
              <a:buChar char="•"/>
            </a:pPr>
            <a:r>
              <a:rPr lang="en-US" sz="2400">
                <a:latin typeface="Helvetica"/>
                <a:ea typeface="ＭＳ Ｐゴシック"/>
                <a:cs typeface="Arial"/>
              </a:rPr>
              <a:t>Models' rotor as a disk</a:t>
            </a:r>
            <a:endParaRPr lang="en-US" sz="2400">
              <a:latin typeface="Helvetica"/>
            </a:endParaRPr>
          </a:p>
          <a:p>
            <a:pPr marL="285750" indent="-285750">
              <a:buFont typeface="Arial"/>
              <a:buChar char="•"/>
            </a:pPr>
            <a:r>
              <a:rPr lang="en-US" sz="2400">
                <a:latin typeface="Helvetica"/>
                <a:ea typeface="ＭＳ Ｐゴシック"/>
                <a:cs typeface="Arial"/>
              </a:rPr>
              <a:t>Prescribes forces uniformly over disk</a:t>
            </a:r>
            <a:endParaRPr lang="en-US" sz="2400">
              <a:latin typeface="Helvetica"/>
            </a:endParaRPr>
          </a:p>
        </p:txBody>
      </p:sp>
      <p:sp>
        <p:nvSpPr>
          <p:cNvPr id="12" name="Oval 11">
            <a:extLst>
              <a:ext uri="{FF2B5EF4-FFF2-40B4-BE49-F238E27FC236}">
                <a16:creationId xmlns:a16="http://schemas.microsoft.com/office/drawing/2014/main" id="{ECF9A68D-A9F0-91B8-3EFA-E20763A2CC99}"/>
              </a:ext>
            </a:extLst>
          </p:cNvPr>
          <p:cNvSpPr/>
          <p:nvPr/>
        </p:nvSpPr>
        <p:spPr bwMode="auto">
          <a:xfrm>
            <a:off x="608136" y="1362860"/>
            <a:ext cx="2537577" cy="2355784"/>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pic>
        <p:nvPicPr>
          <p:cNvPr id="4" name="Picture 3" descr="A white circle with triangles&#10;&#10;AI-generated content may be incorrect.">
            <a:extLst>
              <a:ext uri="{FF2B5EF4-FFF2-40B4-BE49-F238E27FC236}">
                <a16:creationId xmlns:a16="http://schemas.microsoft.com/office/drawing/2014/main" id="{7BA15AB0-D7F4-FA53-5CCA-21351E5A52C4}"/>
              </a:ext>
            </a:extLst>
          </p:cNvPr>
          <p:cNvPicPr>
            <a:picLocks noChangeAspect="1"/>
          </p:cNvPicPr>
          <p:nvPr/>
        </p:nvPicPr>
        <p:blipFill>
          <a:blip r:embed="rId5">
            <a:alphaModFix amt="98000"/>
          </a:blip>
          <a:srcRect l="6817" t="4025" r="7375" b="5264"/>
          <a:stretch/>
        </p:blipFill>
        <p:spPr>
          <a:xfrm>
            <a:off x="5222382" y="1941320"/>
            <a:ext cx="1758083" cy="1774230"/>
          </a:xfrm>
          <a:prstGeom prst="flowChartConnector">
            <a:avLst/>
          </a:prstGeom>
          <a:ln w="28575">
            <a:solidFill>
              <a:schemeClr val="tx1"/>
            </a:solidFill>
          </a:ln>
        </p:spPr>
      </p:pic>
    </p:spTree>
    <p:extLst>
      <p:ext uri="{BB962C8B-B14F-4D97-AF65-F5344CB8AC3E}">
        <p14:creationId xmlns:p14="http://schemas.microsoft.com/office/powerpoint/2010/main" val="337531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1B9B-2A19-73F7-B9DD-F476B0903BF9}"/>
              </a:ext>
            </a:extLst>
          </p:cNvPr>
          <p:cNvSpPr>
            <a:spLocks noGrp="1"/>
          </p:cNvSpPr>
          <p:nvPr>
            <p:ph type="title"/>
          </p:nvPr>
        </p:nvSpPr>
        <p:spPr/>
        <p:txBody>
          <a:bodyPr/>
          <a:lstStyle/>
          <a:p>
            <a:r>
              <a:rPr lang="en-US" sz="2400" dirty="0">
                <a:latin typeface="Helvetica"/>
                <a:cs typeface="Helvetica"/>
              </a:rPr>
              <a:t>Computational Simulations of the King’s Plain Wind Farm</a:t>
            </a:r>
            <a:endParaRPr lang="en-US" dirty="0"/>
          </a:p>
        </p:txBody>
      </p:sp>
      <p:pic>
        <p:nvPicPr>
          <p:cNvPr id="5" name="Picture 4" descr="A drawing of a square object&#10;&#10;AI-generated content may be incorrect.">
            <a:extLst>
              <a:ext uri="{FF2B5EF4-FFF2-40B4-BE49-F238E27FC236}">
                <a16:creationId xmlns:a16="http://schemas.microsoft.com/office/drawing/2014/main" id="{AB062BD6-0EC2-CB52-B2C9-05B1A7CFCAC9}"/>
              </a:ext>
            </a:extLst>
          </p:cNvPr>
          <p:cNvPicPr>
            <a:picLocks noChangeAspect="1"/>
          </p:cNvPicPr>
          <p:nvPr/>
        </p:nvPicPr>
        <p:blipFill>
          <a:blip r:embed="rId2"/>
          <a:srcRect l="2175" t="14473" r="2404" b="39381"/>
          <a:stretch/>
        </p:blipFill>
        <p:spPr>
          <a:xfrm>
            <a:off x="3816582" y="1367970"/>
            <a:ext cx="5334361" cy="2818012"/>
          </a:xfrm>
          <a:prstGeom prst="rect">
            <a:avLst/>
          </a:prstGeom>
        </p:spPr>
      </p:pic>
      <p:sp>
        <p:nvSpPr>
          <p:cNvPr id="6" name="TextBox 5">
            <a:extLst>
              <a:ext uri="{FF2B5EF4-FFF2-40B4-BE49-F238E27FC236}">
                <a16:creationId xmlns:a16="http://schemas.microsoft.com/office/drawing/2014/main" id="{BD18CB78-BB8F-A359-1AC0-B25ED2550402}"/>
              </a:ext>
            </a:extLst>
          </p:cNvPr>
          <p:cNvSpPr txBox="1"/>
          <p:nvPr/>
        </p:nvSpPr>
        <p:spPr>
          <a:xfrm>
            <a:off x="4572413" y="3996397"/>
            <a:ext cx="44496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solidFill>
                  <a:srgbClr val="000000"/>
                </a:solidFill>
                <a:latin typeface="Arial"/>
                <a:ea typeface="ＭＳ Ｐゴシック"/>
                <a:cs typeface="Arial"/>
              </a:rPr>
              <a:t>Computational Domain with 88 turbines</a:t>
            </a:r>
            <a:endParaRPr lang="en-US" i="1">
              <a:solidFill>
                <a:srgbClr val="000000"/>
              </a:solidFill>
            </a:endParaRPr>
          </a:p>
        </p:txBody>
      </p:sp>
      <p:sp>
        <p:nvSpPr>
          <p:cNvPr id="7" name="TextBox 6">
            <a:extLst>
              <a:ext uri="{FF2B5EF4-FFF2-40B4-BE49-F238E27FC236}">
                <a16:creationId xmlns:a16="http://schemas.microsoft.com/office/drawing/2014/main" id="{5F814BB8-30FE-09B8-2C2C-B2E81DA85EBA}"/>
              </a:ext>
            </a:extLst>
          </p:cNvPr>
          <p:cNvSpPr txBox="1"/>
          <p:nvPr/>
        </p:nvSpPr>
        <p:spPr>
          <a:xfrm>
            <a:off x="-2651" y="1129182"/>
            <a:ext cx="478118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b="1" dirty="0">
                <a:latin typeface="Helvetica"/>
                <a:ea typeface="ＭＳ Ｐゴシック"/>
                <a:cs typeface="Arial"/>
              </a:rPr>
              <a:t>Domain size:</a:t>
            </a:r>
          </a:p>
          <a:p>
            <a:pPr marL="628650" lvl="1" indent="-285750">
              <a:buFont typeface="Courier New"/>
              <a:buChar char="o"/>
            </a:pPr>
            <a:r>
              <a:rPr lang="en-US" sz="2400" dirty="0">
                <a:latin typeface="Helvetica"/>
                <a:ea typeface="ＭＳ Ｐゴシック"/>
                <a:cs typeface="Arial"/>
              </a:rPr>
              <a:t>L</a:t>
            </a:r>
            <a:r>
              <a:rPr lang="en-US" sz="2400" baseline="-25000" dirty="0">
                <a:latin typeface="Helvetica"/>
                <a:ea typeface="ＭＳ Ｐゴシック"/>
                <a:cs typeface="Arial"/>
              </a:rPr>
              <a:t>x</a:t>
            </a:r>
            <a:r>
              <a:rPr lang="en-US" sz="2400" dirty="0">
                <a:latin typeface="Helvetica"/>
                <a:ea typeface="ＭＳ Ｐゴシック"/>
                <a:cs typeface="Arial"/>
              </a:rPr>
              <a:t> x L</a:t>
            </a:r>
            <a:r>
              <a:rPr lang="en-US" sz="2400" baseline="-25000" dirty="0">
                <a:latin typeface="Helvetica"/>
                <a:ea typeface="ＭＳ Ｐゴシック"/>
                <a:cs typeface="Arial"/>
              </a:rPr>
              <a:t>y</a:t>
            </a:r>
            <a:r>
              <a:rPr lang="en-US" sz="2400" dirty="0">
                <a:latin typeface="Helvetica"/>
                <a:ea typeface="ＭＳ Ｐゴシック"/>
                <a:cs typeface="Arial"/>
              </a:rPr>
              <a:t> x L</a:t>
            </a:r>
            <a:r>
              <a:rPr lang="en-US" sz="2400" baseline="-25000" dirty="0">
                <a:latin typeface="Helvetica"/>
                <a:ea typeface="ＭＳ Ｐゴシック"/>
                <a:cs typeface="Arial"/>
              </a:rPr>
              <a:t>z</a:t>
            </a:r>
            <a:r>
              <a:rPr lang="en-US" sz="2400" dirty="0">
                <a:latin typeface="Helvetica"/>
                <a:ea typeface="ＭＳ Ｐゴシック"/>
                <a:cs typeface="Arial"/>
              </a:rPr>
              <a:t> = 15 km x 1 km x 15 km</a:t>
            </a:r>
            <a:endParaRPr lang="en-US" sz="2400" dirty="0">
              <a:latin typeface="Helvetica"/>
            </a:endParaRPr>
          </a:p>
          <a:p>
            <a:pPr marL="285750" indent="-285750">
              <a:buFont typeface="Arial"/>
              <a:buChar char="•"/>
            </a:pPr>
            <a:endParaRPr lang="en-US" sz="2400" dirty="0">
              <a:latin typeface="Helvetica"/>
              <a:ea typeface="ＭＳ Ｐゴシック"/>
              <a:cs typeface="Arial"/>
            </a:endParaRPr>
          </a:p>
          <a:p>
            <a:pPr marL="285750" indent="-285750">
              <a:buFont typeface="Arial"/>
              <a:buChar char="•"/>
            </a:pPr>
            <a:r>
              <a:rPr lang="en-US" sz="2400" b="1" dirty="0">
                <a:latin typeface="Helvetica"/>
                <a:ea typeface="ＭＳ Ｐゴシック"/>
                <a:cs typeface="Arial"/>
              </a:rPr>
              <a:t>88 GE 2.82 MW Turbines</a:t>
            </a:r>
            <a:endParaRPr lang="en-US" sz="2400" b="1" dirty="0">
              <a:latin typeface="Helvetica"/>
            </a:endParaRPr>
          </a:p>
          <a:p>
            <a:pPr marL="285750" indent="-285750">
              <a:buFont typeface="Arial"/>
              <a:buChar char="•"/>
            </a:pPr>
            <a:endParaRPr lang="en-US" sz="2400" dirty="0">
              <a:latin typeface="Helvetica"/>
              <a:ea typeface="ＭＳ Ｐゴシック"/>
              <a:cs typeface="Arial"/>
            </a:endParaRPr>
          </a:p>
          <a:p>
            <a:pPr marL="285750" indent="-285750">
              <a:buFont typeface="Arial"/>
              <a:buChar char="•"/>
            </a:pPr>
            <a:r>
              <a:rPr lang="en-US" sz="2400" b="1" dirty="0">
                <a:latin typeface="Helvetica"/>
                <a:ea typeface="ＭＳ Ｐゴシック"/>
                <a:cs typeface="Arial"/>
              </a:rPr>
              <a:t>Grid Size: </a:t>
            </a:r>
          </a:p>
          <a:p>
            <a:pPr marL="628650" lvl="1" indent="-285750">
              <a:buFont typeface="Courier New"/>
              <a:buChar char="o"/>
            </a:pPr>
            <a:r>
              <a:rPr lang="en-US" sz="2400" dirty="0">
                <a:latin typeface="Helvetica"/>
                <a:ea typeface="ＭＳ Ｐゴシック"/>
                <a:cs typeface="Arial"/>
              </a:rPr>
              <a:t>N</a:t>
            </a:r>
            <a:r>
              <a:rPr lang="en-US" sz="2400" baseline="-25000" dirty="0">
                <a:latin typeface="Helvetica"/>
                <a:ea typeface="ＭＳ Ｐゴシック"/>
                <a:cs typeface="Arial"/>
              </a:rPr>
              <a:t>x</a:t>
            </a:r>
            <a:r>
              <a:rPr lang="en-US" sz="2400" dirty="0">
                <a:latin typeface="Helvetica"/>
                <a:ea typeface="ＭＳ Ｐゴシック"/>
                <a:cs typeface="Arial"/>
              </a:rPr>
              <a:t> x N</a:t>
            </a:r>
            <a:r>
              <a:rPr lang="en-US" sz="2400" baseline="-25000" dirty="0">
                <a:latin typeface="Helvetica"/>
                <a:ea typeface="ＭＳ Ｐゴシック"/>
                <a:cs typeface="Arial"/>
              </a:rPr>
              <a:t>y</a:t>
            </a:r>
            <a:r>
              <a:rPr lang="en-US" sz="2400" dirty="0">
                <a:latin typeface="Helvetica"/>
                <a:ea typeface="ＭＳ Ｐゴシック"/>
                <a:cs typeface="Arial"/>
              </a:rPr>
              <a:t> x </a:t>
            </a:r>
            <a:r>
              <a:rPr lang="en-US" sz="2400" dirty="0" err="1">
                <a:latin typeface="Helvetica"/>
                <a:ea typeface="ＭＳ Ｐゴシック"/>
                <a:cs typeface="Arial"/>
              </a:rPr>
              <a:t>N</a:t>
            </a:r>
            <a:r>
              <a:rPr lang="en-US" sz="2400" baseline="-25000" dirty="0" err="1">
                <a:latin typeface="Helvetica"/>
                <a:ea typeface="ＭＳ Ｐゴシック"/>
                <a:cs typeface="Arial"/>
              </a:rPr>
              <a:t>z</a:t>
            </a:r>
            <a:r>
              <a:rPr lang="en-US" sz="2400" dirty="0">
                <a:latin typeface="Helvetica"/>
                <a:ea typeface="ＭＳ Ｐゴシック"/>
                <a:cs typeface="Arial"/>
              </a:rPr>
              <a:t> =  1850 x 50 x 1850</a:t>
            </a:r>
          </a:p>
        </p:txBody>
      </p:sp>
    </p:spTree>
    <p:extLst>
      <p:ext uri="{BB962C8B-B14F-4D97-AF65-F5344CB8AC3E}">
        <p14:creationId xmlns:p14="http://schemas.microsoft.com/office/powerpoint/2010/main" val="237832269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thout blue bann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EB2D5380FE2F4D930C6B565C2D1F91" ma:contentTypeVersion="11" ma:contentTypeDescription="Create a new document." ma:contentTypeScope="" ma:versionID="7bb4524a6491913e10d18d3264613d60">
  <xsd:schema xmlns:xsd="http://www.w3.org/2001/XMLSchema" xmlns:xs="http://www.w3.org/2001/XMLSchema" xmlns:p="http://schemas.microsoft.com/office/2006/metadata/properties" xmlns:ns2="f68cf9e0-88e1-4f3b-adb3-cd048a316fce" xmlns:ns3="45189c86-d200-4f8e-8ba3-644445031606" targetNamespace="http://schemas.microsoft.com/office/2006/metadata/properties" ma:root="true" ma:fieldsID="fe491e7097e791f756d1677c32534ef1" ns2:_="" ns3:_="">
    <xsd:import namespace="f68cf9e0-88e1-4f3b-adb3-cd048a316fce"/>
    <xsd:import namespace="45189c86-d200-4f8e-8ba3-6444450316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8cf9e0-88e1-4f3b-adb3-cd048a316f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189c86-d200-4f8e-8ba3-6444450316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561E29E-EE55-4BBB-A007-996871FAB725}">
  <ds:schemaRefs>
    <ds:schemaRef ds:uri="45189c86-d200-4f8e-8ba3-644445031606"/>
    <ds:schemaRef ds:uri="f68cf9e0-88e1-4f3b-adb3-cd048a316f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3F3348E-F4F4-4BE8-8083-AA7D450E2FAD}">
  <ds:schemaRefs>
    <ds:schemaRef ds:uri="http://schemas.microsoft.com/sharepoint/v3/contenttype/forms"/>
  </ds:schemaRefs>
</ds:datastoreItem>
</file>

<file path=customXml/itemProps3.xml><?xml version="1.0" encoding="utf-8"?>
<ds:datastoreItem xmlns:ds="http://schemas.openxmlformats.org/officeDocument/2006/customXml" ds:itemID="{A414BE1A-A2C4-4862-8AD0-8BDC37D6A979}">
  <ds:schemaRefs>
    <ds:schemaRef ds:uri="45189c86-d200-4f8e-8ba3-644445031606"/>
    <ds:schemaRef ds:uri="f68cf9e0-88e1-4f3b-adb3-cd048a316f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1449</Words>
  <Application>Microsoft Office PowerPoint</Application>
  <PresentationFormat>On-screen Show (16:9)</PresentationFormat>
  <Paragraphs>148</Paragraphs>
  <Slides>25</Slides>
  <Notes>19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ＭＳ Ｐゴシック</vt:lpstr>
      <vt:lpstr>Aptos</vt:lpstr>
      <vt:lpstr>Arial</vt:lpstr>
      <vt:lpstr>Arial Narrow</vt:lpstr>
      <vt:lpstr>Calibri</vt:lpstr>
      <vt:lpstr>Courier New</vt:lpstr>
      <vt:lpstr>Helvetica</vt:lpstr>
      <vt:lpstr>Microsoft Sans Serif</vt:lpstr>
      <vt:lpstr>Open Sans</vt:lpstr>
      <vt:lpstr>Times</vt:lpstr>
      <vt:lpstr>Times New Roman</vt:lpstr>
      <vt:lpstr>Wingdings</vt:lpstr>
      <vt:lpstr>Blank Presentation</vt:lpstr>
      <vt:lpstr>Without blue banner</vt:lpstr>
      <vt:lpstr>PowerPoint Presentation</vt:lpstr>
      <vt:lpstr>PowerPoint Presentation</vt:lpstr>
      <vt:lpstr>PowerPoint Presentation</vt:lpstr>
      <vt:lpstr>PowerPoint Presentation</vt:lpstr>
      <vt:lpstr>Computational Simulations of the King’s Plain Wind Farm</vt:lpstr>
      <vt:lpstr>Computational Simulations of the King’s Plain Wind Farm</vt:lpstr>
      <vt:lpstr>Computational Simulations of the King’s Plain Wind Farm</vt:lpstr>
      <vt:lpstr>Computational Simulations of the King’s Plain Wind Farm</vt:lpstr>
      <vt:lpstr>Computational Simulations of the King’s Plain Wind Farm</vt:lpstr>
      <vt:lpstr>PowerPoint Presentation</vt:lpstr>
      <vt:lpstr>PowerPoint Presentation</vt:lpstr>
      <vt:lpstr>Computational Simulations of the King’s Plain Wind Farm</vt:lpstr>
      <vt:lpstr>PowerPoint Presentation</vt:lpstr>
      <vt:lpstr>Computational Simulations of the King’s Plain Wind Farm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Bill Seymore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Seymore</dc:creator>
  <cp:lastModifiedBy>Christopher M N Cicalla Jr (ccicalla)</cp:lastModifiedBy>
  <cp:revision>266</cp:revision>
  <cp:lastPrinted>2018-09-25T14:02:34Z</cp:lastPrinted>
  <dcterms:modified xsi:type="dcterms:W3CDTF">2025-04-02T17:44:32Z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0x01010068EB2D5380FE2F4D930C6B565C2D1F91</vt:lpwstr>
  </property>
</Properties>
</file>