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25"/>
  </p:notesMasterIdLst>
  <p:handoutMasterIdLst>
    <p:handoutMasterId r:id="rId26"/>
  </p:handoutMasterIdLst>
  <p:sldIdLst>
    <p:sldId id="404" r:id="rId6"/>
    <p:sldId id="427" r:id="rId7"/>
    <p:sldId id="426" r:id="rId8"/>
    <p:sldId id="409" r:id="rId9"/>
    <p:sldId id="410" r:id="rId10"/>
    <p:sldId id="429" r:id="rId11"/>
    <p:sldId id="411" r:id="rId12"/>
    <p:sldId id="412" r:id="rId13"/>
    <p:sldId id="413" r:id="rId14"/>
    <p:sldId id="415" r:id="rId15"/>
    <p:sldId id="414" r:id="rId16"/>
    <p:sldId id="408" r:id="rId17"/>
    <p:sldId id="417" r:id="rId18"/>
    <p:sldId id="418" r:id="rId19"/>
    <p:sldId id="428" r:id="rId20"/>
    <p:sldId id="419" r:id="rId21"/>
    <p:sldId id="430" r:id="rId22"/>
    <p:sldId id="421" r:id="rId23"/>
    <p:sldId id="405" r:id="rId24"/>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404" autoAdjust="0"/>
  </p:normalViewPr>
  <p:slideViewPr>
    <p:cSldViewPr snapToGrid="0">
      <p:cViewPr varScale="1">
        <p:scale>
          <a:sx n="93" d="100"/>
          <a:sy n="93" d="100"/>
        </p:scale>
        <p:origin x="520"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modern </a:t>
            </a:r>
            <a:r>
              <a:rPr lang="en-US" dirty="0" err="1"/>
              <a:t>spae</a:t>
            </a:r>
            <a:r>
              <a:rPr lang="en-US" dirty="0"/>
              <a:t> age, countries are competing to create </a:t>
            </a:r>
            <a:r>
              <a:rPr lang="en-US" dirty="0" err="1"/>
              <a:t>unhackable</a:t>
            </a:r>
            <a:r>
              <a:rPr lang="en-US" dirty="0"/>
              <a:t> quantum networks and satellite </a:t>
            </a:r>
            <a:r>
              <a:rPr lang="en-US" dirty="0" err="1"/>
              <a:t>cosntellations</a:t>
            </a:r>
            <a:r>
              <a:rPr lang="en-US" dirty="0"/>
              <a:t> for secure communication and national security opportunities. Because of this, we have seen a drastic leap in space technologies but also a massive </a:t>
            </a:r>
            <a:r>
              <a:rPr lang="en-US" dirty="0" err="1"/>
              <a:t>investmetn</a:t>
            </a:r>
            <a:r>
              <a:rPr lang="en-US" dirty="0"/>
              <a:t> in quantum computing research. With this research, </a:t>
            </a:r>
            <a:r>
              <a:rPr lang="en-US" dirty="0" err="1"/>
              <a:t>mo</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it comes to the space industry, the name of the game is efficiency and </a:t>
            </a:r>
            <a:r>
              <a:rPr lang="en-US" dirty="0" err="1"/>
              <a:t>sustainablitiy</a:t>
            </a:r>
            <a:r>
              <a:rPr lang="en-US" dirty="0"/>
              <a:t>. </a:t>
            </a:r>
            <a:r>
              <a:rPr lang="en-US" dirty="0" err="1"/>
              <a:t>Wuantum</a:t>
            </a:r>
            <a:r>
              <a:rPr lang="en-US" dirty="0"/>
              <a:t> computing promises various </a:t>
            </a:r>
            <a:r>
              <a:rPr lang="en-US" dirty="0" err="1"/>
              <a:t>abiltiies</a:t>
            </a:r>
            <a:r>
              <a:rPr lang="en-US" dirty="0"/>
              <a:t> that will transform the modern day space industry and push our limits far beyond anything we have ever done.</a:t>
            </a:r>
          </a:p>
          <a:p>
            <a:r>
              <a:rPr lang="en-US" dirty="0"/>
              <a:t>My research investigated various applications of quantum computing. I analyzed how these applications could be used in </a:t>
            </a:r>
            <a:r>
              <a:rPr lang="en-US" dirty="0" err="1"/>
              <a:t>psace</a:t>
            </a:r>
            <a:r>
              <a:rPr lang="en-US" dirty="0"/>
              <a:t> exploration and long term goals of Mars colonization. I compiled this research to present the technology’s promise and also </a:t>
            </a:r>
            <a:r>
              <a:rPr lang="en-US" dirty="0" err="1"/>
              <a:t>anlyze</a:t>
            </a:r>
            <a:r>
              <a:rPr lang="en-US" dirty="0"/>
              <a:t> its </a:t>
            </a:r>
            <a:r>
              <a:rPr lang="en-US" dirty="0" err="1"/>
              <a:t>feasability</a:t>
            </a:r>
            <a:endParaRPr lang="en-US" dirty="0"/>
          </a:p>
          <a:p>
            <a:r>
              <a:rPr lang="en-US" dirty="0"/>
              <a:t>re and more unique applications seem to become available, revealing quantum computing could be a major tool in various industries.</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286032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301133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6</a:t>
            </a:fld>
            <a:endParaRPr lang="en-US"/>
          </a:p>
        </p:txBody>
      </p:sp>
    </p:spTree>
    <p:extLst>
      <p:ext uri="{BB962C8B-B14F-4D97-AF65-F5344CB8AC3E}">
        <p14:creationId xmlns:p14="http://schemas.microsoft.com/office/powerpoint/2010/main" val="394435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computing could enhance several aspects of current state of rocket engines and efficiency. Research into various </a:t>
            </a:r>
            <a:r>
              <a:rPr lang="en-US" dirty="0" err="1"/>
              <a:t>expiermntal</a:t>
            </a:r>
            <a:r>
              <a:rPr lang="en-US" dirty="0"/>
              <a:t> engine cycles utilized quantum sensors and thermodynamic principles to maximize heat conservation and thrust production. This research specially was able to utilize random forces acting on an engine and transfer it to directed force for additional thrust. Additionally, quantum computers could model complex molecular interactions that could help find fuel alternatives. One promising alternative is fullerene encapsuled cyclic ozone. Cyclic ozone is sought after as a fuel source because of its reactivity and potential thrust production. However, it is highly unstable. Thus, quantum simulations could simulate a stabilize technique called </a:t>
            </a:r>
            <a:r>
              <a:rPr lang="en-US" dirty="0" err="1"/>
              <a:t>fuellerene</a:t>
            </a:r>
            <a:r>
              <a:rPr lang="en-US" dirty="0"/>
              <a:t> encapsulation. In which, essentially, a hydrocarbon cage acts as a stabilizing box for the cyclic ozone. This makes it easy to utilize </a:t>
            </a:r>
            <a:r>
              <a:rPr lang="en-US" dirty="0" err="1"/>
              <a:t>ycclic</a:t>
            </a:r>
            <a:r>
              <a:rPr lang="en-US" dirty="0"/>
              <a:t> </a:t>
            </a:r>
            <a:r>
              <a:rPr lang="en-US" dirty="0" err="1"/>
              <a:t>ozones</a:t>
            </a:r>
            <a:r>
              <a:rPr lang="en-US" dirty="0"/>
              <a:t> reactivity in a controlled manner. </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7</a:t>
            </a:fld>
            <a:endParaRPr lang="en-US"/>
          </a:p>
        </p:txBody>
      </p:sp>
    </p:spTree>
    <p:extLst>
      <p:ext uri="{BB962C8B-B14F-4D97-AF65-F5344CB8AC3E}">
        <p14:creationId xmlns:p14="http://schemas.microsoft.com/office/powerpoint/2010/main" val="77216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8</a:t>
            </a:fld>
            <a:endParaRPr lang="en-US"/>
          </a:p>
        </p:txBody>
      </p:sp>
    </p:spTree>
    <p:extLst>
      <p:ext uri="{BB962C8B-B14F-4D97-AF65-F5344CB8AC3E}">
        <p14:creationId xmlns:p14="http://schemas.microsoft.com/office/powerpoint/2010/main" val="131158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16</a:t>
            </a:fld>
            <a:endParaRPr lang="en-US"/>
          </a:p>
        </p:txBody>
      </p:sp>
    </p:spTree>
    <p:extLst>
      <p:ext uri="{BB962C8B-B14F-4D97-AF65-F5344CB8AC3E}">
        <p14:creationId xmlns:p14="http://schemas.microsoft.com/office/powerpoint/2010/main" val="358752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17</a:t>
            </a:fld>
            <a:endParaRPr lang="en-US"/>
          </a:p>
        </p:txBody>
      </p:sp>
    </p:spTree>
    <p:extLst>
      <p:ext uri="{BB962C8B-B14F-4D97-AF65-F5344CB8AC3E}">
        <p14:creationId xmlns:p14="http://schemas.microsoft.com/office/powerpoint/2010/main" val="279953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01930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Philip Andriola</a:t>
            </a:r>
          </a:p>
          <a:p>
            <a:pPr marL="0" indent="0" algn="ctr" eaLnBrk="1" hangingPunct="1">
              <a:buClr>
                <a:srgbClr val="00529B"/>
              </a:buClr>
              <a:buNone/>
            </a:pPr>
            <a:r>
              <a:rPr lang="en-US" altLang="en-US" sz="1600" b="1" kern="0" dirty="0">
                <a:solidFill>
                  <a:schemeClr val="bg1"/>
                </a:solidFill>
                <a:latin typeface="+mj-lt"/>
              </a:rPr>
              <a:t>University of Florida</a:t>
            </a:r>
          </a:p>
          <a:p>
            <a:pPr marL="0" indent="0" algn="ctr" eaLnBrk="1" hangingPunct="1">
              <a:buClr>
                <a:srgbClr val="00529B"/>
              </a:buClr>
              <a:buNone/>
            </a:pPr>
            <a:r>
              <a:rPr lang="en-US" sz="1800" b="0" i="0" u="none" strike="noStrike" dirty="0">
                <a:solidFill>
                  <a:srgbClr val="FFFFFF"/>
                </a:solidFill>
                <a:effectLst/>
                <a:latin typeface="Arial" panose="020B0604020202020204" pitchFamily="34" charset="0"/>
              </a:rPr>
              <a:t>AIAA </a:t>
            </a:r>
            <a:r>
              <a:rPr lang="en-US" altLang="en-US" sz="1600" kern="0" dirty="0">
                <a:solidFill>
                  <a:schemeClr val="bg1"/>
                </a:solidFill>
                <a:latin typeface="+mj-lt"/>
              </a:rPr>
              <a:t>Region II Student Conference, April 3</a:t>
            </a:r>
            <a:r>
              <a:rPr lang="en-US" altLang="en-US" sz="1600" kern="0" baseline="30000" dirty="0">
                <a:solidFill>
                  <a:schemeClr val="bg1"/>
                </a:solidFill>
                <a:latin typeface="+mj-lt"/>
              </a:rPr>
              <a:t>rd</a:t>
            </a:r>
            <a:r>
              <a:rPr lang="en-US" altLang="en-US" sz="1600" kern="0" dirty="0">
                <a:solidFill>
                  <a:schemeClr val="bg1"/>
                </a:solidFill>
                <a:latin typeface="+mj-lt"/>
              </a:rPr>
              <a:t> – April 4</a:t>
            </a:r>
            <a:r>
              <a:rPr lang="en-US" altLang="en-US" sz="1600" kern="0" baseline="30000" dirty="0">
                <a:solidFill>
                  <a:schemeClr val="bg1"/>
                </a:solidFill>
                <a:latin typeface="+mj-lt"/>
              </a:rPr>
              <a:t>th</a:t>
            </a:r>
            <a:r>
              <a:rPr lang="en-US" altLang="en-US" sz="1600" kern="0" dirty="0">
                <a:solidFill>
                  <a:schemeClr val="bg1"/>
                </a:solidFill>
                <a:latin typeface="+mj-lt"/>
              </a:rPr>
              <a:t>, 2025</a:t>
            </a: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r>
              <a:rPr lang="en-US" sz="1600" dirty="0">
                <a:solidFill>
                  <a:schemeClr val="bg1"/>
                </a:solidFill>
              </a:rPr>
              <a:t>Copyright © by Philip J. Andriola</a:t>
            </a:r>
            <a:br>
              <a:rPr lang="en-US" sz="1600" dirty="0">
                <a:solidFill>
                  <a:schemeClr val="bg1"/>
                </a:solidFill>
              </a:rPr>
            </a:br>
            <a:r>
              <a:rPr lang="en-US" sz="1600" dirty="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dirty="0">
                <a:solidFill>
                  <a:schemeClr val="bg1"/>
                </a:solidFill>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3200" b="1" kern="0" dirty="0">
                <a:solidFill>
                  <a:schemeClr val="bg1"/>
                </a:solidFill>
              </a:rPr>
              <a:t>Review of Quantum Computing Implications for Space Exploration and Mars Colonization</a:t>
            </a: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D64D7-EE8C-FAFA-EF96-70CC58FEE075}"/>
              </a:ext>
            </a:extLst>
          </p:cNvPr>
          <p:cNvSpPr>
            <a:spLocks noGrp="1"/>
          </p:cNvSpPr>
          <p:nvPr>
            <p:ph sz="half" idx="1"/>
          </p:nvPr>
        </p:nvSpPr>
        <p:spPr>
          <a:xfrm>
            <a:off x="228600" y="1123950"/>
            <a:ext cx="3962400" cy="3371850"/>
          </a:xfrm>
        </p:spPr>
        <p:txBody>
          <a:bodyPr wrap="square" anchor="t">
            <a:normAutofit/>
          </a:bodyPr>
          <a:lstStyle/>
          <a:p>
            <a:pPr>
              <a:lnSpc>
                <a:spcPct val="90000"/>
              </a:lnSpc>
            </a:pPr>
            <a:r>
              <a:rPr lang="en-US" sz="1800"/>
              <a:t>Simulating Complex Astrophysical Systems</a:t>
            </a:r>
          </a:p>
          <a:p>
            <a:pPr lvl="1">
              <a:lnSpc>
                <a:spcPct val="90000"/>
              </a:lnSpc>
            </a:pPr>
            <a:r>
              <a:rPr lang="en-US" dirty="0"/>
              <a:t>Simulate gravitational interactions, black holes, celestial bodies</a:t>
            </a:r>
            <a:endParaRPr lang="en-US"/>
          </a:p>
          <a:p>
            <a:pPr lvl="1">
              <a:lnSpc>
                <a:spcPct val="90000"/>
              </a:lnSpc>
            </a:pPr>
            <a:r>
              <a:rPr lang="en-US" dirty="0"/>
              <a:t>Quantum entanglement to represent complex internal interactions</a:t>
            </a:r>
            <a:endParaRPr lang="en-US"/>
          </a:p>
          <a:p>
            <a:pPr>
              <a:lnSpc>
                <a:spcPct val="90000"/>
              </a:lnSpc>
            </a:pPr>
            <a:r>
              <a:rPr lang="en-US" sz="1800"/>
              <a:t>Quantum Sensors</a:t>
            </a:r>
          </a:p>
          <a:p>
            <a:pPr lvl="1">
              <a:lnSpc>
                <a:spcPct val="90000"/>
              </a:lnSpc>
            </a:pPr>
            <a:r>
              <a:rPr lang="en-US" dirty="0"/>
              <a:t> High-precision measurements for planetary dynamics</a:t>
            </a:r>
            <a:endParaRPr lang="en-US"/>
          </a:p>
        </p:txBody>
      </p:sp>
      <p:pic>
        <p:nvPicPr>
          <p:cNvPr id="4098" name="Picture 2">
            <a:extLst>
              <a:ext uri="{FF2B5EF4-FFF2-40B4-BE49-F238E27FC236}">
                <a16:creationId xmlns:a16="http://schemas.microsoft.com/office/drawing/2014/main" id="{3D9CB006-0635-B5A2-6D2D-9944EB1790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4279" y="1123950"/>
            <a:ext cx="2152650" cy="215265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EFAEC91-E4BB-8AAB-B419-5173D92ADCEB}"/>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10</a:t>
            </a:fld>
            <a:endParaRPr lang="en-US" sz="500"/>
          </a:p>
        </p:txBody>
      </p:sp>
      <p:sp>
        <p:nvSpPr>
          <p:cNvPr id="2" name="Title 1">
            <a:extLst>
              <a:ext uri="{FF2B5EF4-FFF2-40B4-BE49-F238E27FC236}">
                <a16:creationId xmlns:a16="http://schemas.microsoft.com/office/drawing/2014/main" id="{D58BEDE2-BD00-5CC8-17B8-3E8E6285715E}"/>
              </a:ext>
            </a:extLst>
          </p:cNvPr>
          <p:cNvSpPr>
            <a:spLocks noGrp="1"/>
          </p:cNvSpPr>
          <p:nvPr>
            <p:ph type="title"/>
          </p:nvPr>
        </p:nvSpPr>
        <p:spPr>
          <a:xfrm>
            <a:off x="228600" y="144198"/>
            <a:ext cx="8686800" cy="514350"/>
          </a:xfrm>
        </p:spPr>
        <p:txBody>
          <a:bodyPr wrap="square" anchor="ctr">
            <a:normAutofit/>
          </a:bodyPr>
          <a:lstStyle/>
          <a:p>
            <a:pPr>
              <a:lnSpc>
                <a:spcPct val="90000"/>
              </a:lnSpc>
            </a:pPr>
            <a:r>
              <a:rPr lang="en-US" dirty="0"/>
              <a:t>Quantum in Space Exploration Data Analytics</a:t>
            </a:r>
            <a:endParaRPr lang="en-US"/>
          </a:p>
        </p:txBody>
      </p:sp>
      <p:pic>
        <p:nvPicPr>
          <p:cNvPr id="4100" name="Picture 4">
            <a:extLst>
              <a:ext uri="{FF2B5EF4-FFF2-40B4-BE49-F238E27FC236}">
                <a16:creationId xmlns:a16="http://schemas.microsoft.com/office/drawing/2014/main" id="{35777F65-5B2B-739E-9613-F732EBC93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1123950"/>
            <a:ext cx="2152650" cy="2152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B16591-6003-B1BA-F571-646FCDEB8B9B}"/>
              </a:ext>
            </a:extLst>
          </p:cNvPr>
          <p:cNvSpPr txBox="1"/>
          <p:nvPr/>
        </p:nvSpPr>
        <p:spPr>
          <a:xfrm>
            <a:off x="6459564" y="6984074"/>
            <a:ext cx="1157715" cy="369332"/>
          </a:xfrm>
          <a:prstGeom prst="rect">
            <a:avLst/>
          </a:prstGeom>
          <a:noFill/>
        </p:spPr>
        <p:txBody>
          <a:bodyPr wrap="square" rtlCol="0">
            <a:spAutoFit/>
          </a:bodyPr>
          <a:lstStyle/>
          <a:p>
            <a:r>
              <a:rPr lang="en-US" dirty="0"/>
              <a:t>[6]</a:t>
            </a:r>
          </a:p>
        </p:txBody>
      </p:sp>
      <p:sp>
        <p:nvSpPr>
          <p:cNvPr id="6" name="Rectangle 5">
            <a:extLst>
              <a:ext uri="{FF2B5EF4-FFF2-40B4-BE49-F238E27FC236}">
                <a16:creationId xmlns:a16="http://schemas.microsoft.com/office/drawing/2014/main" id="{907AF218-E006-B42E-06D4-DB843812C257}"/>
              </a:ext>
            </a:extLst>
          </p:cNvPr>
          <p:cNvSpPr>
            <a:spLocks noChangeArrowheads="1"/>
          </p:cNvSpPr>
          <p:nvPr/>
        </p:nvSpPr>
        <p:spPr bwMode="auto">
          <a:xfrm>
            <a:off x="4191000" y="3319359"/>
            <a:ext cx="556498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latin typeface="Helvetica" panose="020B0604020202020204" pitchFamily="34" charset="0"/>
                <a:cs typeface="Helvetica" panose="020B0604020202020204" pitchFamily="34" charset="0"/>
              </a:rPr>
              <a:t>[8]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JPL SIP - Capabilities. </a:t>
            </a:r>
            <a:r>
              <a:rPr kumimoji="0" lang="en-US" altLang="en-US" sz="11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Nasa.gov</a:t>
            </a:r>
            <a:r>
              <a:rPr kumimoji="0" lang="en-US" altLang="en-US" sz="11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https://www.jpl.nasa.gov/about/strategic-implementation-plan/capabilities/10/. Accessed Apr. 3, 2025.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34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XL Viewed on Mars">
            <a:extLst>
              <a:ext uri="{FF2B5EF4-FFF2-40B4-BE49-F238E27FC236}">
                <a16:creationId xmlns:a16="http://schemas.microsoft.com/office/drawing/2014/main" id="{2DEE081D-7CC0-4B0D-002F-CB4BFBFDA9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9108" y="1123950"/>
            <a:ext cx="3115128" cy="233634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CEE64F-9B34-B3DE-96B3-580C7C63146C}"/>
              </a:ext>
            </a:extLst>
          </p:cNvPr>
          <p:cNvSpPr>
            <a:spLocks noGrp="1"/>
          </p:cNvSpPr>
          <p:nvPr>
            <p:ph sz="half" idx="2"/>
          </p:nvPr>
        </p:nvSpPr>
        <p:spPr>
          <a:xfrm>
            <a:off x="4495800" y="1123950"/>
            <a:ext cx="4419600" cy="3371850"/>
          </a:xfrm>
        </p:spPr>
        <p:txBody>
          <a:bodyPr wrap="square" anchor="t">
            <a:normAutofit fontScale="92500"/>
          </a:bodyPr>
          <a:lstStyle/>
          <a:p>
            <a:r>
              <a:rPr lang="en-US" sz="1900" dirty="0"/>
              <a:t>Quantum Reservoir Computing (QRC)</a:t>
            </a:r>
          </a:p>
          <a:p>
            <a:pPr lvl="1"/>
            <a:r>
              <a:rPr lang="en-US" sz="1900" dirty="0"/>
              <a:t>AI and autonomous systems powered by quantum computation</a:t>
            </a:r>
          </a:p>
          <a:p>
            <a:pPr lvl="1"/>
            <a:r>
              <a:rPr lang="en-US" sz="1900" dirty="0"/>
              <a:t>More efficient and less energy-intensive than classical systems</a:t>
            </a:r>
          </a:p>
          <a:p>
            <a:r>
              <a:rPr lang="en-US" sz="1900" dirty="0"/>
              <a:t>Real-time Decision Making</a:t>
            </a:r>
          </a:p>
          <a:p>
            <a:pPr marL="557213" marR="0" lvl="1" indent="-214313" algn="l" defTabSz="914400" rtl="0" eaLnBrk="0" fontAlgn="base" latinLnBrk="0" hangingPunct="0">
              <a:lnSpc>
                <a:spcPct val="100000"/>
              </a:lnSpc>
              <a:spcBef>
                <a:spcPct val="20000"/>
              </a:spcBef>
              <a:spcAft>
                <a:spcPct val="0"/>
              </a:spcAft>
              <a:buClr>
                <a:srgbClr val="1B3D6C"/>
              </a:buClr>
              <a:buSzTx/>
              <a:buFont typeface="Wingdings" charset="2"/>
              <a:buChar char="Ø"/>
              <a:tabLst/>
              <a:defRPr/>
            </a:pPr>
            <a:r>
              <a:rPr kumimoji="0" lang="en-US" sz="1900" b="0" i="0" u="none" strike="noStrike" kern="0" cap="none" spc="0" normalizeH="0" baseline="0" noProof="0" dirty="0">
                <a:ln>
                  <a:noFill/>
                </a:ln>
                <a:solidFill>
                  <a:srgbClr val="000000"/>
                </a:solidFill>
                <a:effectLst/>
                <a:uLnTx/>
                <a:uFillTx/>
                <a:latin typeface="Helvetica" charset="0"/>
                <a:cs typeface="Helvetica" charset="0"/>
              </a:rPr>
              <a:t>Quantum’s ability to handle complex datasets quickly—key for autonomous systems in space</a:t>
            </a:r>
          </a:p>
          <a:p>
            <a:r>
              <a:rPr lang="en-US" sz="1900" dirty="0"/>
              <a:t>Reduced Memory = Greater longevity</a:t>
            </a:r>
          </a:p>
        </p:txBody>
      </p:sp>
      <p:sp>
        <p:nvSpPr>
          <p:cNvPr id="4" name="Slide Number Placeholder 3">
            <a:extLst>
              <a:ext uri="{FF2B5EF4-FFF2-40B4-BE49-F238E27FC236}">
                <a16:creationId xmlns:a16="http://schemas.microsoft.com/office/drawing/2014/main" id="{13ED3167-1B40-75DD-E602-F274A1F52ECB}"/>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11</a:t>
            </a:fld>
            <a:endParaRPr lang="en-US" sz="500"/>
          </a:p>
        </p:txBody>
      </p:sp>
      <p:sp>
        <p:nvSpPr>
          <p:cNvPr id="2" name="Title 1">
            <a:extLst>
              <a:ext uri="{FF2B5EF4-FFF2-40B4-BE49-F238E27FC236}">
                <a16:creationId xmlns:a16="http://schemas.microsoft.com/office/drawing/2014/main" id="{5B237187-B200-42AF-A01F-5B5D4FD72DD8}"/>
              </a:ext>
            </a:extLst>
          </p:cNvPr>
          <p:cNvSpPr>
            <a:spLocks noGrp="1"/>
          </p:cNvSpPr>
          <p:nvPr>
            <p:ph type="title"/>
          </p:nvPr>
        </p:nvSpPr>
        <p:spPr>
          <a:xfrm>
            <a:off x="228600" y="144198"/>
            <a:ext cx="8686800" cy="514350"/>
          </a:xfrm>
        </p:spPr>
        <p:txBody>
          <a:bodyPr wrap="square" anchor="ctr">
            <a:normAutofit/>
          </a:bodyPr>
          <a:lstStyle/>
          <a:p>
            <a:pPr>
              <a:lnSpc>
                <a:spcPct val="90000"/>
              </a:lnSpc>
            </a:pPr>
            <a:r>
              <a:rPr lang="en-US" dirty="0"/>
              <a:t>Quantum-Enhanced AI and Machine Learning</a:t>
            </a:r>
            <a:endParaRPr lang="en-US"/>
          </a:p>
        </p:txBody>
      </p:sp>
      <p:sp>
        <p:nvSpPr>
          <p:cNvPr id="6" name="Rectangle 3">
            <a:extLst>
              <a:ext uri="{FF2B5EF4-FFF2-40B4-BE49-F238E27FC236}">
                <a16:creationId xmlns:a16="http://schemas.microsoft.com/office/drawing/2014/main" id="{8385266E-B663-5C7C-51AA-3FFF1576449F}"/>
              </a:ext>
            </a:extLst>
          </p:cNvPr>
          <p:cNvSpPr>
            <a:spLocks noChangeArrowheads="1"/>
          </p:cNvSpPr>
          <p:nvPr/>
        </p:nvSpPr>
        <p:spPr bwMode="auto">
          <a:xfrm>
            <a:off x="625641" y="3449597"/>
            <a:ext cx="36507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[9]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Jet Propulsion Laboratory. Here’s How AI Is Changing NASA’s Mars Rover Science - NASA. </a:t>
            </a:r>
            <a:r>
              <a:rPr kumimoji="0" lang="en-US" altLang="en-US" sz="12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a:t>
            </a:r>
            <a:r>
              <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https://www.nasa.gov/missions/mars-2020-perseverance/perseverance-rover/heres-how-ai-is-changing-nasas-mars-rover-science/.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299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68EC-CD45-4951-0191-0604FF47AD0C}"/>
              </a:ext>
            </a:extLst>
          </p:cNvPr>
          <p:cNvSpPr>
            <a:spLocks noGrp="1"/>
          </p:cNvSpPr>
          <p:nvPr>
            <p:ph type="title"/>
          </p:nvPr>
        </p:nvSpPr>
        <p:spPr/>
        <p:txBody>
          <a:bodyPr/>
          <a:lstStyle/>
          <a:p>
            <a:r>
              <a:rPr lang="en-US" sz="2000" dirty="0"/>
              <a:t>The Promise of Quantum Computing for Mars Colonization</a:t>
            </a:r>
          </a:p>
        </p:txBody>
      </p:sp>
      <p:sp>
        <p:nvSpPr>
          <p:cNvPr id="3" name="Content Placeholder 2">
            <a:extLst>
              <a:ext uri="{FF2B5EF4-FFF2-40B4-BE49-F238E27FC236}">
                <a16:creationId xmlns:a16="http://schemas.microsoft.com/office/drawing/2014/main" id="{BDEDB65D-7BCC-C232-96E8-2885AC13DB7E}"/>
              </a:ext>
            </a:extLst>
          </p:cNvPr>
          <p:cNvSpPr>
            <a:spLocks noGrp="1"/>
          </p:cNvSpPr>
          <p:nvPr>
            <p:ph idx="1"/>
          </p:nvPr>
        </p:nvSpPr>
        <p:spPr>
          <a:xfrm>
            <a:off x="86507" y="1062073"/>
            <a:ext cx="8686800" cy="3363648"/>
          </a:xfrm>
        </p:spPr>
        <p:txBody>
          <a:bodyPr/>
          <a:lstStyle/>
          <a:p>
            <a:r>
              <a:rPr lang="en-US" dirty="0"/>
              <a:t>Mars Colonization Challenges</a:t>
            </a:r>
          </a:p>
          <a:p>
            <a:pPr lvl="1"/>
            <a:r>
              <a:rPr lang="en-US" dirty="0"/>
              <a:t>Costly missions, limited resources, health concerns, atmospheric conditions, communication delays</a:t>
            </a:r>
          </a:p>
          <a:p>
            <a:pPr lvl="1"/>
            <a:endParaRPr lang="en-US" dirty="0"/>
          </a:p>
          <a:p>
            <a:pPr lvl="1"/>
            <a:r>
              <a:rPr lang="en-US" dirty="0"/>
              <a:t>Quantum computing’s role:</a:t>
            </a:r>
          </a:p>
          <a:p>
            <a:pPr lvl="2"/>
            <a:r>
              <a:rPr lang="en-US" dirty="0"/>
              <a:t>Optimize spacecraft navigation</a:t>
            </a:r>
          </a:p>
          <a:p>
            <a:pPr lvl="2"/>
            <a:r>
              <a:rPr lang="en-US" dirty="0"/>
              <a:t>Improve life support systems</a:t>
            </a:r>
          </a:p>
          <a:p>
            <a:pPr lvl="2"/>
            <a:r>
              <a:rPr lang="en-US" dirty="0"/>
              <a:t>Efficient resource management (water, energy, food)</a:t>
            </a:r>
          </a:p>
        </p:txBody>
      </p:sp>
      <p:sp>
        <p:nvSpPr>
          <p:cNvPr id="4" name="Slide Number Placeholder 3">
            <a:extLst>
              <a:ext uri="{FF2B5EF4-FFF2-40B4-BE49-F238E27FC236}">
                <a16:creationId xmlns:a16="http://schemas.microsoft.com/office/drawing/2014/main" id="{154EF40C-4AC5-2242-633D-AC8597CACFF6}"/>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a:p>
        </p:txBody>
      </p:sp>
    </p:spTree>
    <p:extLst>
      <p:ext uri="{BB962C8B-B14F-4D97-AF65-F5344CB8AC3E}">
        <p14:creationId xmlns:p14="http://schemas.microsoft.com/office/powerpoint/2010/main" val="116756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2F3-0615-EB6E-120A-460CDB88AE7E}"/>
              </a:ext>
            </a:extLst>
          </p:cNvPr>
          <p:cNvSpPr>
            <a:spLocks noGrp="1"/>
          </p:cNvSpPr>
          <p:nvPr>
            <p:ph type="title"/>
          </p:nvPr>
        </p:nvSpPr>
        <p:spPr/>
        <p:txBody>
          <a:bodyPr/>
          <a:lstStyle/>
          <a:p>
            <a:r>
              <a:rPr lang="en-US" dirty="0"/>
              <a:t>Quantum-Enhanced Water, Food, and Health</a:t>
            </a:r>
          </a:p>
        </p:txBody>
      </p:sp>
      <p:sp>
        <p:nvSpPr>
          <p:cNvPr id="3" name="Content Placeholder 2">
            <a:extLst>
              <a:ext uri="{FF2B5EF4-FFF2-40B4-BE49-F238E27FC236}">
                <a16:creationId xmlns:a16="http://schemas.microsoft.com/office/drawing/2014/main" id="{1A8B7250-6977-6856-E2C1-EB67290BFF69}"/>
              </a:ext>
            </a:extLst>
          </p:cNvPr>
          <p:cNvSpPr>
            <a:spLocks noGrp="1"/>
          </p:cNvSpPr>
          <p:nvPr>
            <p:ph idx="1"/>
          </p:nvPr>
        </p:nvSpPr>
        <p:spPr/>
        <p:txBody>
          <a:bodyPr/>
          <a:lstStyle/>
          <a:p>
            <a:r>
              <a:rPr lang="en-US" dirty="0"/>
              <a:t>Water Extraction on Mars</a:t>
            </a:r>
          </a:p>
          <a:p>
            <a:pPr lvl="1"/>
            <a:r>
              <a:rPr lang="en-US" dirty="0"/>
              <a:t>Simulate and optimize autonomous vehicles for extracting water from Martian ice sheets</a:t>
            </a:r>
          </a:p>
          <a:p>
            <a:pPr lvl="1"/>
            <a:r>
              <a:rPr lang="en-US" dirty="0"/>
              <a:t>Quantum sensors to detect hidden water sources</a:t>
            </a:r>
          </a:p>
          <a:p>
            <a:r>
              <a:rPr lang="en-US" dirty="0"/>
              <a:t>Food Production on Mars</a:t>
            </a:r>
          </a:p>
          <a:p>
            <a:pPr lvl="1"/>
            <a:r>
              <a:rPr lang="en-US" dirty="0"/>
              <a:t>Simulate Martian agriculture, including regolith-based farming</a:t>
            </a:r>
          </a:p>
          <a:p>
            <a:pPr lvl="1"/>
            <a:r>
              <a:rPr lang="en-US" dirty="0"/>
              <a:t>Tailor nutritional needs based on quantum simulations</a:t>
            </a:r>
          </a:p>
          <a:p>
            <a:pPr marL="342900" lvl="1" indent="0">
              <a:buNone/>
            </a:pPr>
            <a:endParaRPr lang="en-US" dirty="0"/>
          </a:p>
        </p:txBody>
      </p:sp>
      <p:sp>
        <p:nvSpPr>
          <p:cNvPr id="4" name="Slide Number Placeholder 3">
            <a:extLst>
              <a:ext uri="{FF2B5EF4-FFF2-40B4-BE49-F238E27FC236}">
                <a16:creationId xmlns:a16="http://schemas.microsoft.com/office/drawing/2014/main" id="{6790F33F-B26C-8A32-E0D6-24E0CF6E7A26}"/>
              </a:ext>
            </a:extLst>
          </p:cNvPr>
          <p:cNvSpPr>
            <a:spLocks noGrp="1"/>
          </p:cNvSpPr>
          <p:nvPr>
            <p:ph type="sldNum" sz="quarter" idx="12"/>
          </p:nvPr>
        </p:nvSpPr>
        <p:spPr/>
        <p:txBody>
          <a:bodyPr/>
          <a:lstStyle/>
          <a:p>
            <a:pPr>
              <a:defRPr/>
            </a:pPr>
            <a:fld id="{B586D440-F702-449A-AAC2-9ACFF17038B8}" type="slidenum">
              <a:rPr lang="en-US" smtClean="0"/>
              <a:pPr>
                <a:defRPr/>
              </a:pPr>
              <a:t>13</a:t>
            </a:fld>
            <a:endParaRPr lang="en-US"/>
          </a:p>
        </p:txBody>
      </p:sp>
    </p:spTree>
    <p:extLst>
      <p:ext uri="{BB962C8B-B14F-4D97-AF65-F5344CB8AC3E}">
        <p14:creationId xmlns:p14="http://schemas.microsoft.com/office/powerpoint/2010/main" val="355762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B2B5A9-2066-1D8B-4D16-9D0DB5D6FF26}"/>
              </a:ext>
            </a:extLst>
          </p:cNvPr>
          <p:cNvSpPr>
            <a:spLocks noGrp="1"/>
          </p:cNvSpPr>
          <p:nvPr>
            <p:ph sz="half" idx="1"/>
          </p:nvPr>
        </p:nvSpPr>
        <p:spPr>
          <a:xfrm>
            <a:off x="97972" y="1116266"/>
            <a:ext cx="3962400" cy="3371850"/>
          </a:xfrm>
        </p:spPr>
        <p:txBody>
          <a:bodyPr wrap="square" anchor="t">
            <a:normAutofit/>
          </a:bodyPr>
          <a:lstStyle/>
          <a:p>
            <a:r>
              <a:rPr lang="en-US" dirty="0"/>
              <a:t>Drug Discovery</a:t>
            </a:r>
          </a:p>
          <a:p>
            <a:pPr lvl="1"/>
            <a:r>
              <a:rPr lang="en-US" sz="2100" dirty="0"/>
              <a:t>Quantum simulations for understanding drug behavior and interactions in space environments</a:t>
            </a:r>
          </a:p>
          <a:p>
            <a:pPr lvl="1"/>
            <a:r>
              <a:rPr lang="en-US" sz="2100" dirty="0"/>
              <a:t>Potential to revolutionize space health by optimizing drug design and treatment methods</a:t>
            </a:r>
          </a:p>
          <a:p>
            <a:pPr marL="342900" lvl="1" indent="0">
              <a:buNone/>
            </a:pPr>
            <a:endParaRPr lang="en-US" sz="2100" dirty="0"/>
          </a:p>
        </p:txBody>
      </p:sp>
      <p:pic>
        <p:nvPicPr>
          <p:cNvPr id="6" name="Picture 5">
            <a:extLst>
              <a:ext uri="{FF2B5EF4-FFF2-40B4-BE49-F238E27FC236}">
                <a16:creationId xmlns:a16="http://schemas.microsoft.com/office/drawing/2014/main" id="{6E421FD6-FFAF-F9F9-B7E1-805856521F49}"/>
              </a:ext>
            </a:extLst>
          </p:cNvPr>
          <p:cNvPicPr>
            <a:picLocks noChangeAspect="1"/>
          </p:cNvPicPr>
          <p:nvPr/>
        </p:nvPicPr>
        <p:blipFill>
          <a:blip r:embed="rId2"/>
          <a:stretch>
            <a:fillRect/>
          </a:stretch>
        </p:blipFill>
        <p:spPr>
          <a:xfrm>
            <a:off x="3917223" y="1237129"/>
            <a:ext cx="4895049" cy="2202772"/>
          </a:xfrm>
          <a:prstGeom prst="rect">
            <a:avLst/>
          </a:prstGeom>
          <a:noFill/>
        </p:spPr>
      </p:pic>
      <p:sp>
        <p:nvSpPr>
          <p:cNvPr id="4" name="Slide Number Placeholder 3">
            <a:extLst>
              <a:ext uri="{FF2B5EF4-FFF2-40B4-BE49-F238E27FC236}">
                <a16:creationId xmlns:a16="http://schemas.microsoft.com/office/drawing/2014/main" id="{ED6A3779-A1F8-C267-0F52-C3E5DCCFBAC6}"/>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14</a:t>
            </a:fld>
            <a:endParaRPr lang="en-US" sz="500"/>
          </a:p>
        </p:txBody>
      </p:sp>
      <p:sp>
        <p:nvSpPr>
          <p:cNvPr id="2" name="Title 1">
            <a:extLst>
              <a:ext uri="{FF2B5EF4-FFF2-40B4-BE49-F238E27FC236}">
                <a16:creationId xmlns:a16="http://schemas.microsoft.com/office/drawing/2014/main" id="{9E6F9B54-2925-5B8D-6A87-7C1F88DEEA84}"/>
              </a:ext>
            </a:extLst>
          </p:cNvPr>
          <p:cNvSpPr>
            <a:spLocks noGrp="1"/>
          </p:cNvSpPr>
          <p:nvPr>
            <p:ph type="title"/>
          </p:nvPr>
        </p:nvSpPr>
        <p:spPr>
          <a:xfrm>
            <a:off x="228600" y="144198"/>
            <a:ext cx="8686800" cy="514350"/>
          </a:xfrm>
        </p:spPr>
        <p:txBody>
          <a:bodyPr wrap="square" anchor="ctr">
            <a:normAutofit/>
          </a:bodyPr>
          <a:lstStyle/>
          <a:p>
            <a:r>
              <a:rPr lang="en-US" sz="2600"/>
              <a:t>Quantum Computing for Health and Pharmaceuticals</a:t>
            </a:r>
          </a:p>
        </p:txBody>
      </p:sp>
      <p:sp>
        <p:nvSpPr>
          <p:cNvPr id="10" name="Rectangle 1">
            <a:extLst>
              <a:ext uri="{FF2B5EF4-FFF2-40B4-BE49-F238E27FC236}">
                <a16:creationId xmlns:a16="http://schemas.microsoft.com/office/drawing/2014/main" id="{2B929F68-6054-2E87-3FE2-8E8A411BB9B8}"/>
              </a:ext>
            </a:extLst>
          </p:cNvPr>
          <p:cNvSpPr>
            <a:spLocks noChangeArrowheads="1"/>
          </p:cNvSpPr>
          <p:nvPr/>
        </p:nvSpPr>
        <p:spPr bwMode="auto">
          <a:xfrm>
            <a:off x="4207615" y="3439901"/>
            <a:ext cx="4838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Helvetica" panose="020B0604020202020204" pitchFamily="34" charset="0"/>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Kumar, G., Yadav, S., Mukherjee, A., Vikas </a:t>
            </a:r>
            <a:r>
              <a:rPr kumimoji="0" lang="en-US" altLang="en-US" sz="1000" b="0" i="0" u="none" strike="noStrike" cap="none" normalizeH="0" baseline="0" dirty="0" err="1">
                <a:ln>
                  <a:noFill/>
                </a:ln>
                <a:solidFill>
                  <a:schemeClr val="tx1"/>
                </a:solidFill>
                <a:effectLst/>
                <a:latin typeface="Helvetica" panose="020B0604020202020204" pitchFamily="34" charset="0"/>
                <a:cs typeface="Helvetica" panose="020B0604020202020204" pitchFamily="34" charset="0"/>
              </a:rPr>
              <a:t>Hassija</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and Mohsen </a:t>
            </a:r>
            <a:r>
              <a:rPr kumimoji="0" lang="en-US" altLang="en-US" sz="1000" b="0" i="0" u="none" strike="noStrike" cap="none" normalizeH="0" baseline="0" dirty="0" err="1">
                <a:ln>
                  <a:noFill/>
                </a:ln>
                <a:solidFill>
                  <a:schemeClr val="tx1"/>
                </a:solidFill>
                <a:effectLst/>
                <a:latin typeface="Helvetica" panose="020B0604020202020204" pitchFamily="34" charset="0"/>
                <a:cs typeface="Helvetica" panose="020B0604020202020204" pitchFamily="34" charset="0"/>
              </a:rPr>
              <a:t>Guizani</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“Recent Advances in Quantum Computing for Drug Discovery and Development.”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IEEE Access</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2024, pp. 1–1. https://doi.org/10.1109/access.2024.3376408.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407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D946-C246-1EE1-8E0C-FF855B809B98}"/>
              </a:ext>
            </a:extLst>
          </p:cNvPr>
          <p:cNvSpPr>
            <a:spLocks noGrp="1"/>
          </p:cNvSpPr>
          <p:nvPr>
            <p:ph type="title"/>
          </p:nvPr>
        </p:nvSpPr>
        <p:spPr/>
        <p:txBody>
          <a:bodyPr/>
          <a:lstStyle/>
          <a:p>
            <a:r>
              <a:rPr lang="en-US" dirty="0"/>
              <a:t>Habitat Construction</a:t>
            </a:r>
          </a:p>
        </p:txBody>
      </p:sp>
      <p:sp>
        <p:nvSpPr>
          <p:cNvPr id="3" name="Content Placeholder 2">
            <a:extLst>
              <a:ext uri="{FF2B5EF4-FFF2-40B4-BE49-F238E27FC236}">
                <a16:creationId xmlns:a16="http://schemas.microsoft.com/office/drawing/2014/main" id="{DD84C272-E90E-FE1F-36A6-EE2D1815E281}"/>
              </a:ext>
            </a:extLst>
          </p:cNvPr>
          <p:cNvSpPr>
            <a:spLocks noGrp="1"/>
          </p:cNvSpPr>
          <p:nvPr>
            <p:ph idx="1"/>
          </p:nvPr>
        </p:nvSpPr>
        <p:spPr>
          <a:xfrm>
            <a:off x="292763" y="828971"/>
            <a:ext cx="8686800" cy="3363648"/>
          </a:xfrm>
        </p:spPr>
        <p:txBody>
          <a:bodyPr/>
          <a:lstStyle/>
          <a:p>
            <a:r>
              <a:rPr lang="en-US" dirty="0"/>
              <a:t>Underground and Above Ground Structures </a:t>
            </a:r>
          </a:p>
        </p:txBody>
      </p:sp>
      <p:sp>
        <p:nvSpPr>
          <p:cNvPr id="4" name="Slide Number Placeholder 3">
            <a:extLst>
              <a:ext uri="{FF2B5EF4-FFF2-40B4-BE49-F238E27FC236}">
                <a16:creationId xmlns:a16="http://schemas.microsoft.com/office/drawing/2014/main" id="{D0B1C185-811D-B105-0528-9A2934D67BDD}"/>
              </a:ext>
            </a:extLst>
          </p:cNvPr>
          <p:cNvSpPr>
            <a:spLocks noGrp="1"/>
          </p:cNvSpPr>
          <p:nvPr>
            <p:ph type="sldNum" sz="quarter" idx="12"/>
          </p:nvPr>
        </p:nvSpPr>
        <p:spPr/>
        <p:txBody>
          <a:bodyPr/>
          <a:lstStyle/>
          <a:p>
            <a:pPr>
              <a:defRPr/>
            </a:pPr>
            <a:fld id="{B586D440-F702-449A-AAC2-9ACFF17038B8}" type="slidenum">
              <a:rPr lang="en-US" smtClean="0"/>
              <a:pPr>
                <a:defRPr/>
              </a:pPr>
              <a:t>15</a:t>
            </a:fld>
            <a:endParaRPr lang="en-US"/>
          </a:p>
        </p:txBody>
      </p:sp>
      <p:pic>
        <p:nvPicPr>
          <p:cNvPr id="5" name="Picture 6">
            <a:extLst>
              <a:ext uri="{FF2B5EF4-FFF2-40B4-BE49-F238E27FC236}">
                <a16:creationId xmlns:a16="http://schemas.microsoft.com/office/drawing/2014/main" id="{A90D7FE7-C0FF-B87B-BC63-CBEFBF17BB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57" y="1338572"/>
            <a:ext cx="3105615" cy="246635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Two Habitats on Mars – NASA Mars Exploration">
            <a:extLst>
              <a:ext uri="{FF2B5EF4-FFF2-40B4-BE49-F238E27FC236}">
                <a16:creationId xmlns:a16="http://schemas.microsoft.com/office/drawing/2014/main" id="{7DD6CBA1-1F92-6440-C713-7BAB124BCE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863" y="1165113"/>
            <a:ext cx="3386634" cy="26913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C9CD710B-B69C-57C5-63D9-DBA7DDAD3974}"/>
              </a:ext>
            </a:extLst>
          </p:cNvPr>
          <p:cNvSpPr>
            <a:spLocks noChangeArrowheads="1"/>
          </p:cNvSpPr>
          <p:nvPr/>
        </p:nvSpPr>
        <p:spPr bwMode="auto">
          <a:xfrm>
            <a:off x="346832" y="3856477"/>
            <a:ext cx="35651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[11]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 NASA Orbiter Finds Possible Cave Skylights on Mars.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 Science</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https://science.nasa.gov/solar-system/planets/mars/nasa-orbiter-finds-possible-cave-skylights-on-mars/.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8DEB1B01-CE91-E8D5-0B7A-F046D206FA7D}"/>
              </a:ext>
            </a:extLst>
          </p:cNvPr>
          <p:cNvSpPr>
            <a:spLocks noChangeArrowheads="1"/>
          </p:cNvSpPr>
          <p:nvPr/>
        </p:nvSpPr>
        <p:spPr bwMode="auto">
          <a:xfrm>
            <a:off x="3710402" y="3864869"/>
            <a:ext cx="41191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Helvetica" panose="020B0604020202020204" pitchFamily="34" charset="0"/>
              </a:rPr>
              <a:t>[12]</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Two Habitats on Mars - NASA Science.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Nasa.gov</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https://science.nasa.gov/resource/two-habitats-on-mars/.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545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73E0-3B7C-F52F-FFB7-5C25FD3503A4}"/>
              </a:ext>
            </a:extLst>
          </p:cNvPr>
          <p:cNvSpPr>
            <a:spLocks noGrp="1"/>
          </p:cNvSpPr>
          <p:nvPr>
            <p:ph type="title"/>
          </p:nvPr>
        </p:nvSpPr>
        <p:spPr/>
        <p:txBody>
          <a:bodyPr/>
          <a:lstStyle/>
          <a:p>
            <a:r>
              <a:rPr lang="fr-FR" dirty="0"/>
              <a:t>Resource Allocation on Mars</a:t>
            </a:r>
            <a:endParaRPr lang="en-US" dirty="0"/>
          </a:p>
        </p:txBody>
      </p:sp>
      <p:sp>
        <p:nvSpPr>
          <p:cNvPr id="3" name="Content Placeholder 2">
            <a:extLst>
              <a:ext uri="{FF2B5EF4-FFF2-40B4-BE49-F238E27FC236}">
                <a16:creationId xmlns:a16="http://schemas.microsoft.com/office/drawing/2014/main" id="{7D024D91-D628-F8C2-2E44-330E9E38ED42}"/>
              </a:ext>
            </a:extLst>
          </p:cNvPr>
          <p:cNvSpPr>
            <a:spLocks noGrp="1"/>
          </p:cNvSpPr>
          <p:nvPr>
            <p:ph idx="1"/>
          </p:nvPr>
        </p:nvSpPr>
        <p:spPr>
          <a:xfrm>
            <a:off x="1" y="889926"/>
            <a:ext cx="2460403" cy="244454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20D9FF9-C481-11B8-EF38-1F6C94E991F2}"/>
              </a:ext>
            </a:extLst>
          </p:cNvPr>
          <p:cNvSpPr>
            <a:spLocks noGrp="1"/>
          </p:cNvSpPr>
          <p:nvPr>
            <p:ph type="sldNum" sz="quarter" idx="12"/>
          </p:nvPr>
        </p:nvSpPr>
        <p:spPr/>
        <p:txBody>
          <a:bodyPr/>
          <a:lstStyle/>
          <a:p>
            <a:pPr>
              <a:defRPr/>
            </a:pPr>
            <a:fld id="{B586D440-F702-449A-AAC2-9ACFF17038B8}" type="slidenum">
              <a:rPr lang="en-US" smtClean="0"/>
              <a:pPr>
                <a:defRPr/>
              </a:pPr>
              <a:t>16</a:t>
            </a:fld>
            <a:endParaRPr lang="en-US"/>
          </a:p>
        </p:txBody>
      </p:sp>
      <p:pic>
        <p:nvPicPr>
          <p:cNvPr id="8194" name="Picture 2" descr="Image result for mars oxygen generator perseverance nasa gif">
            <a:extLst>
              <a:ext uri="{FF2B5EF4-FFF2-40B4-BE49-F238E27FC236}">
                <a16:creationId xmlns:a16="http://schemas.microsoft.com/office/drawing/2014/main" id="{57A5D988-FB7F-7D3D-B2A6-6C2641DDAF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977" y="1486635"/>
            <a:ext cx="2247846" cy="18259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EF773B-4AE0-5E3D-28D7-17C0E0638BDC}"/>
              </a:ext>
            </a:extLst>
          </p:cNvPr>
          <p:cNvSpPr txBox="1"/>
          <p:nvPr/>
        </p:nvSpPr>
        <p:spPr>
          <a:xfrm>
            <a:off x="121107" y="2022996"/>
            <a:ext cx="3655885" cy="1348061"/>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rgbClr val="1B3D6C"/>
              </a:buClr>
              <a:buSzTx/>
              <a:buFont typeface="Wingdings" charset="2"/>
              <a:buChar char="Ø"/>
              <a:tabLst/>
              <a:defRPr/>
            </a:pPr>
            <a:r>
              <a:rPr lang="en-US" sz="2400" kern="0" dirty="0">
                <a:solidFill>
                  <a:srgbClr val="000000"/>
                </a:solidFill>
                <a:latin typeface="Helvetica" charset="0"/>
                <a:cs typeface="Helvetica" charset="0"/>
              </a:rPr>
              <a:t>Oxygen Production</a:t>
            </a:r>
          </a:p>
          <a:p>
            <a:pPr marL="342900" indent="-342900" eaLnBrk="0" hangingPunct="0">
              <a:spcBef>
                <a:spcPct val="20000"/>
              </a:spcBef>
              <a:buClr>
                <a:srgbClr val="1B3D6C"/>
              </a:buClr>
              <a:buFont typeface="Wingdings" charset="2"/>
              <a:buChar char="Ø"/>
              <a:defRPr/>
            </a:pPr>
            <a:r>
              <a:rPr kumimoji="0" lang="en-US" sz="2400" b="0" i="0" u="none" strike="noStrike" kern="0" cap="none" spc="0" normalizeH="0" baseline="0" noProof="0" dirty="0">
                <a:ln>
                  <a:noFill/>
                </a:ln>
                <a:solidFill>
                  <a:srgbClr val="000000"/>
                </a:solidFill>
                <a:effectLst/>
                <a:uLnTx/>
                <a:uFillTx/>
                <a:latin typeface="Helvetica" charset="0"/>
                <a:cs typeface="Helvetica" charset="0"/>
              </a:rPr>
              <a:t>Energy Systems</a:t>
            </a:r>
          </a:p>
          <a:p>
            <a:pPr marL="342900" marR="0" lvl="0" indent="-342900" algn="l" defTabSz="914400" rtl="0" eaLnBrk="0" fontAlgn="base" latinLnBrk="0" hangingPunct="0">
              <a:lnSpc>
                <a:spcPct val="100000"/>
              </a:lnSpc>
              <a:spcBef>
                <a:spcPct val="20000"/>
              </a:spcBef>
              <a:spcAft>
                <a:spcPct val="0"/>
              </a:spcAft>
              <a:buClr>
                <a:srgbClr val="1B3D6C"/>
              </a:buClr>
              <a:buSzTx/>
              <a:buFont typeface="Wingdings" charset="2"/>
              <a:buChar char="Ø"/>
              <a:tabLst/>
              <a:defRPr/>
            </a:pPr>
            <a:endParaRPr kumimoji="0" lang="en-US" sz="2400" b="0" i="0" u="none" strike="noStrike" kern="0" cap="none" spc="0" normalizeH="0" baseline="0" noProof="0" dirty="0">
              <a:ln>
                <a:noFill/>
              </a:ln>
              <a:solidFill>
                <a:srgbClr val="000000"/>
              </a:solidFill>
              <a:effectLst/>
              <a:uLnTx/>
              <a:uFillTx/>
              <a:latin typeface="Helvetica" charset="0"/>
              <a:cs typeface="Helvetica" charset="0"/>
            </a:endParaRPr>
          </a:p>
        </p:txBody>
      </p:sp>
      <p:pic>
        <p:nvPicPr>
          <p:cNvPr id="8200" name="Picture 8" descr="Rendering of Kilopower on surface of the moon ">
            <a:extLst>
              <a:ext uri="{FF2B5EF4-FFF2-40B4-BE49-F238E27FC236}">
                <a16:creationId xmlns:a16="http://schemas.microsoft.com/office/drawing/2014/main" id="{1918E10A-B7E3-720C-47C9-8E7FB0CC6E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102" y="1508562"/>
            <a:ext cx="2608948" cy="18259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8ADA8C6-8006-147A-94C1-C80652502837}"/>
              </a:ext>
            </a:extLst>
          </p:cNvPr>
          <p:cNvSpPr>
            <a:spLocks noChangeArrowheads="1"/>
          </p:cNvSpPr>
          <p:nvPr/>
        </p:nvSpPr>
        <p:spPr bwMode="auto">
          <a:xfrm>
            <a:off x="3573701" y="3390318"/>
            <a:ext cx="26674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[13]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Perseverance’s Three Forks Sample Depot Selfie - NASA Science.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Nasa.gov</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https://science.nasa.gov/resource/perseverances-three-forks-sample-depot-selfie/.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740734A7-89B8-B004-8BFE-9DA2D2D73242}"/>
              </a:ext>
            </a:extLst>
          </p:cNvPr>
          <p:cNvSpPr>
            <a:spLocks noChangeArrowheads="1"/>
          </p:cNvSpPr>
          <p:nvPr/>
        </p:nvSpPr>
        <p:spPr bwMode="auto">
          <a:xfrm>
            <a:off x="6241102" y="3206770"/>
            <a:ext cx="232381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Helvetica" panose="020B0604020202020204" pitchFamily="34" charset="0"/>
              </a:rPr>
              <a:t>[14]</a:t>
            </a:r>
            <a:br>
              <a:rPr kumimoji="0" lang="en-US" altLang="en-US" sz="1200" b="0" i="0" u="none" strike="noStrike" cap="none" normalizeH="0" baseline="0" dirty="0">
                <a:ln>
                  <a:noFill/>
                </a:ln>
                <a:solidFill>
                  <a:schemeClr val="tx1"/>
                </a:solidFill>
                <a:effectLst/>
                <a:latin typeface="Arial" panose="020B0604020202020204" pitchFamily="34" charset="0"/>
                <a:cs typeface="Helvetica" panose="020B0604020202020204" pitchFamily="34" charset="0"/>
              </a:rPr>
            </a:b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Mohon, L. </a:t>
            </a:r>
            <a:r>
              <a:rPr kumimoji="0" lang="en-US" altLang="en-US" sz="1000" b="0" i="0" u="none" strike="noStrike" cap="none" normalizeH="0" baseline="0" dirty="0" err="1">
                <a:ln>
                  <a:noFill/>
                </a:ln>
                <a:solidFill>
                  <a:schemeClr val="tx1"/>
                </a:solidFill>
                <a:effectLst/>
                <a:latin typeface="Helvetica" panose="020B0604020202020204" pitchFamily="34" charset="0"/>
                <a:cs typeface="Helvetica" panose="020B0604020202020204" pitchFamily="34" charset="0"/>
              </a:rPr>
              <a:t>Kilopower</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 NASA.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https://www.nasa.gov/directorates/stmd/tech-demo-missions-program/kilopower-hmqzw/.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087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2AA3-2915-933D-44CE-16C2B5276546}"/>
              </a:ext>
            </a:extLst>
          </p:cNvPr>
          <p:cNvSpPr>
            <a:spLocks noGrp="1"/>
          </p:cNvSpPr>
          <p:nvPr>
            <p:ph type="title"/>
          </p:nvPr>
        </p:nvSpPr>
        <p:spPr/>
        <p:txBody>
          <a:bodyPr/>
          <a:lstStyle/>
          <a:p>
            <a:r>
              <a:rPr lang="en-US" dirty="0"/>
              <a:t>What Quantum Computing Do We Have?</a:t>
            </a:r>
          </a:p>
        </p:txBody>
      </p:sp>
      <p:sp>
        <p:nvSpPr>
          <p:cNvPr id="4" name="Slide Number Placeholder 3">
            <a:extLst>
              <a:ext uri="{FF2B5EF4-FFF2-40B4-BE49-F238E27FC236}">
                <a16:creationId xmlns:a16="http://schemas.microsoft.com/office/drawing/2014/main" id="{A11B30A3-403C-C209-0132-718967FC3A36}"/>
              </a:ext>
            </a:extLst>
          </p:cNvPr>
          <p:cNvSpPr>
            <a:spLocks noGrp="1"/>
          </p:cNvSpPr>
          <p:nvPr>
            <p:ph type="sldNum" sz="quarter" idx="12"/>
          </p:nvPr>
        </p:nvSpPr>
        <p:spPr/>
        <p:txBody>
          <a:bodyPr/>
          <a:lstStyle/>
          <a:p>
            <a:pPr>
              <a:defRPr/>
            </a:pPr>
            <a:fld id="{B586D440-F702-449A-AAC2-9ACFF17038B8}" type="slidenum">
              <a:rPr lang="en-US" smtClean="0"/>
              <a:pPr>
                <a:defRPr/>
              </a:pPr>
              <a:t>17</a:t>
            </a:fld>
            <a:endParaRPr lang="en-US"/>
          </a:p>
        </p:txBody>
      </p:sp>
      <p:sp>
        <p:nvSpPr>
          <p:cNvPr id="5" name="AutoShape 4">
            <a:extLst>
              <a:ext uri="{FF2B5EF4-FFF2-40B4-BE49-F238E27FC236}">
                <a16:creationId xmlns:a16="http://schemas.microsoft.com/office/drawing/2014/main" id="{B9591FB4-9665-3E2E-474F-082C8F6F0E9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C7445EF8-A558-6FF2-5260-EA4F80E2C669}"/>
              </a:ext>
            </a:extLst>
          </p:cNvPr>
          <p:cNvSpPr>
            <a:spLocks noChangeAspect="1" noChangeArrowheads="1"/>
          </p:cNvSpPr>
          <p:nvPr/>
        </p:nvSpPr>
        <p:spPr bwMode="auto">
          <a:xfrm>
            <a:off x="4572000" y="2571750"/>
            <a:ext cx="1940312" cy="19403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77723F95-AA23-D4F0-FD27-FF1784C34713}"/>
              </a:ext>
            </a:extLst>
          </p:cNvPr>
          <p:cNvSpPr txBox="1"/>
          <p:nvPr/>
        </p:nvSpPr>
        <p:spPr>
          <a:xfrm>
            <a:off x="6822613" y="3926711"/>
            <a:ext cx="2092787"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[15]</a:t>
            </a:r>
          </a:p>
          <a:p>
            <a:r>
              <a:rPr lang="en-US" sz="1200" dirty="0">
                <a:latin typeface="Helvetica" panose="020B0604020202020204" pitchFamily="34" charset="0"/>
                <a:cs typeface="Helvetica" panose="020B0604020202020204" pitchFamily="34" charset="0"/>
              </a:rPr>
              <a:t>https://quantumai.google/quantumcomputer</a:t>
            </a:r>
          </a:p>
        </p:txBody>
      </p:sp>
      <p:graphicFrame>
        <p:nvGraphicFramePr>
          <p:cNvPr id="9" name="Table 8">
            <a:extLst>
              <a:ext uri="{FF2B5EF4-FFF2-40B4-BE49-F238E27FC236}">
                <a16:creationId xmlns:a16="http://schemas.microsoft.com/office/drawing/2014/main" id="{287B2B3E-5CD0-9FA1-6390-DE8F0A20A5CB}"/>
              </a:ext>
            </a:extLst>
          </p:cNvPr>
          <p:cNvGraphicFramePr>
            <a:graphicFrameLocks noGrp="1"/>
          </p:cNvGraphicFramePr>
          <p:nvPr>
            <p:extLst>
              <p:ext uri="{D42A27DB-BD31-4B8C-83A1-F6EECF244321}">
                <p14:modId xmlns:p14="http://schemas.microsoft.com/office/powerpoint/2010/main" val="113155674"/>
              </p:ext>
            </p:extLst>
          </p:nvPr>
        </p:nvGraphicFramePr>
        <p:xfrm>
          <a:off x="15771" y="1192886"/>
          <a:ext cx="6496541" cy="3316273"/>
        </p:xfrm>
        <a:graphic>
          <a:graphicData uri="http://schemas.openxmlformats.org/drawingml/2006/table">
            <a:tbl>
              <a:tblPr firstRow="1" bandRow="1">
                <a:tableStyleId>{5C22544A-7EE6-4342-B048-85BDC9FD1C3A}</a:tableStyleId>
              </a:tblPr>
              <a:tblGrid>
                <a:gridCol w="1561283">
                  <a:extLst>
                    <a:ext uri="{9D8B030D-6E8A-4147-A177-3AD203B41FA5}">
                      <a16:colId xmlns:a16="http://schemas.microsoft.com/office/drawing/2014/main" val="98466121"/>
                    </a:ext>
                  </a:extLst>
                </a:gridCol>
                <a:gridCol w="1800502">
                  <a:extLst>
                    <a:ext uri="{9D8B030D-6E8A-4147-A177-3AD203B41FA5}">
                      <a16:colId xmlns:a16="http://schemas.microsoft.com/office/drawing/2014/main" val="2780254427"/>
                    </a:ext>
                  </a:extLst>
                </a:gridCol>
                <a:gridCol w="1748337">
                  <a:extLst>
                    <a:ext uri="{9D8B030D-6E8A-4147-A177-3AD203B41FA5}">
                      <a16:colId xmlns:a16="http://schemas.microsoft.com/office/drawing/2014/main" val="2607808026"/>
                    </a:ext>
                  </a:extLst>
                </a:gridCol>
                <a:gridCol w="1386419">
                  <a:extLst>
                    <a:ext uri="{9D8B030D-6E8A-4147-A177-3AD203B41FA5}">
                      <a16:colId xmlns:a16="http://schemas.microsoft.com/office/drawing/2014/main" val="2539521834"/>
                    </a:ext>
                  </a:extLst>
                </a:gridCol>
              </a:tblGrid>
              <a:tr h="298753">
                <a:tc>
                  <a:txBody>
                    <a:bodyPr/>
                    <a:lstStyle/>
                    <a:p>
                      <a:r>
                        <a:rPr lang="en-US" dirty="0"/>
                        <a:t>Technology</a:t>
                      </a:r>
                    </a:p>
                  </a:txBody>
                  <a:tcPr>
                    <a:solidFill>
                      <a:schemeClr val="tx2">
                        <a:lumMod val="95000"/>
                        <a:lumOff val="5000"/>
                      </a:schemeClr>
                    </a:solidFill>
                  </a:tcPr>
                </a:tc>
                <a:tc>
                  <a:txBody>
                    <a:bodyPr/>
                    <a:lstStyle/>
                    <a:p>
                      <a:r>
                        <a:rPr lang="en-US" dirty="0"/>
                        <a:t>Key Strengths</a:t>
                      </a:r>
                    </a:p>
                  </a:txBody>
                  <a:tcPr>
                    <a:solidFill>
                      <a:schemeClr val="tx2">
                        <a:lumMod val="95000"/>
                        <a:lumOff val="5000"/>
                      </a:schemeClr>
                    </a:solidFill>
                  </a:tcPr>
                </a:tc>
                <a:tc>
                  <a:txBody>
                    <a:bodyPr/>
                    <a:lstStyle/>
                    <a:p>
                      <a:r>
                        <a:rPr lang="en-US" dirty="0"/>
                        <a:t>Key Challenges</a:t>
                      </a:r>
                    </a:p>
                  </a:txBody>
                  <a:tcPr>
                    <a:solidFill>
                      <a:schemeClr val="tx2">
                        <a:lumMod val="95000"/>
                        <a:lumOff val="5000"/>
                      </a:schemeClr>
                    </a:solidFill>
                  </a:tcPr>
                </a:tc>
                <a:tc>
                  <a:txBody>
                    <a:bodyPr/>
                    <a:lstStyle/>
                    <a:p>
                      <a:r>
                        <a:rPr lang="en-US" dirty="0"/>
                        <a:t>Stage</a:t>
                      </a:r>
                    </a:p>
                  </a:txBody>
                  <a:tcPr>
                    <a:solidFill>
                      <a:schemeClr val="tx2">
                        <a:lumMod val="95000"/>
                        <a:lumOff val="5000"/>
                      </a:schemeClr>
                    </a:solidFill>
                  </a:tcPr>
                </a:tc>
                <a:extLst>
                  <a:ext uri="{0D108BD9-81ED-4DB2-BD59-A6C34878D82A}">
                    <a16:rowId xmlns:a16="http://schemas.microsoft.com/office/drawing/2014/main" val="2360891177"/>
                  </a:ext>
                </a:extLst>
              </a:tr>
              <a:tr h="298753">
                <a:tc>
                  <a:txBody>
                    <a:bodyPr/>
                    <a:lstStyle/>
                    <a:p>
                      <a:r>
                        <a:rPr lang="en-US" dirty="0"/>
                        <a:t>Superconducting</a:t>
                      </a:r>
                    </a:p>
                  </a:txBody>
                  <a:tcPr>
                    <a:solidFill>
                      <a:schemeClr val="bg2">
                        <a:lumMod val="60000"/>
                        <a:lumOff val="40000"/>
                      </a:schemeClr>
                    </a:solidFill>
                  </a:tcPr>
                </a:tc>
                <a:tc>
                  <a:txBody>
                    <a:bodyPr/>
                    <a:lstStyle/>
                    <a:p>
                      <a:r>
                        <a:rPr lang="en-US" dirty="0"/>
                        <a:t>Fast, chip-based, scalable</a:t>
                      </a:r>
                    </a:p>
                  </a:txBody>
                  <a:tcPr>
                    <a:solidFill>
                      <a:schemeClr val="bg2">
                        <a:lumMod val="60000"/>
                        <a:lumOff val="40000"/>
                      </a:schemeClr>
                    </a:solidFill>
                  </a:tcPr>
                </a:tc>
                <a:tc>
                  <a:txBody>
                    <a:bodyPr/>
                    <a:lstStyle/>
                    <a:p>
                      <a:r>
                        <a:rPr lang="en-US" dirty="0"/>
                        <a:t>Higher error rates</a:t>
                      </a:r>
                    </a:p>
                  </a:txBody>
                  <a:tcPr>
                    <a:solidFill>
                      <a:schemeClr val="bg2">
                        <a:lumMod val="60000"/>
                        <a:lumOff val="40000"/>
                      </a:schemeClr>
                    </a:solidFill>
                  </a:tcPr>
                </a:tc>
                <a:tc>
                  <a:txBody>
                    <a:bodyPr/>
                    <a:lstStyle/>
                    <a:p>
                      <a:r>
                        <a:rPr lang="en-US" dirty="0"/>
                        <a:t>Most mature</a:t>
                      </a:r>
                    </a:p>
                  </a:txBody>
                  <a:tcPr>
                    <a:solidFill>
                      <a:schemeClr val="bg2">
                        <a:lumMod val="60000"/>
                        <a:lumOff val="40000"/>
                      </a:schemeClr>
                    </a:solidFill>
                  </a:tcPr>
                </a:tc>
                <a:extLst>
                  <a:ext uri="{0D108BD9-81ED-4DB2-BD59-A6C34878D82A}">
                    <a16:rowId xmlns:a16="http://schemas.microsoft.com/office/drawing/2014/main" val="2025645240"/>
                  </a:ext>
                </a:extLst>
              </a:tr>
              <a:tr h="405158">
                <a:tc>
                  <a:txBody>
                    <a:bodyPr/>
                    <a:lstStyle/>
                    <a:p>
                      <a:r>
                        <a:rPr lang="en-US" dirty="0"/>
                        <a:t>Laser Trapped Ions</a:t>
                      </a:r>
                    </a:p>
                  </a:txBody>
                  <a:tcPr>
                    <a:solidFill>
                      <a:schemeClr val="bg2">
                        <a:lumMod val="60000"/>
                        <a:lumOff val="40000"/>
                      </a:schemeClr>
                    </a:solidFill>
                  </a:tcPr>
                </a:tc>
                <a:tc>
                  <a:txBody>
                    <a:bodyPr/>
                    <a:lstStyle/>
                    <a:p>
                      <a:r>
                        <a:rPr lang="en-US" dirty="0"/>
                        <a:t>High fidelity, long coherence</a:t>
                      </a:r>
                    </a:p>
                  </a:txBody>
                  <a:tcPr>
                    <a:solidFill>
                      <a:schemeClr val="bg2">
                        <a:lumMod val="60000"/>
                        <a:lumOff val="40000"/>
                      </a:schemeClr>
                    </a:solidFill>
                  </a:tcPr>
                </a:tc>
                <a:tc>
                  <a:txBody>
                    <a:bodyPr/>
                    <a:lstStyle/>
                    <a:p>
                      <a:r>
                        <a:rPr lang="en-US" dirty="0"/>
                        <a:t>Slower, harder to scale</a:t>
                      </a:r>
                    </a:p>
                  </a:txBody>
                  <a:tcPr>
                    <a:solidFill>
                      <a:schemeClr val="bg2">
                        <a:lumMod val="60000"/>
                        <a:lumOff val="40000"/>
                      </a:schemeClr>
                    </a:solidFill>
                  </a:tcPr>
                </a:tc>
                <a:tc>
                  <a:txBody>
                    <a:bodyPr/>
                    <a:lstStyle/>
                    <a:p>
                      <a:r>
                        <a:rPr lang="en-US" dirty="0"/>
                        <a:t>Mature</a:t>
                      </a:r>
                    </a:p>
                  </a:txBody>
                  <a:tcPr>
                    <a:solidFill>
                      <a:schemeClr val="bg2">
                        <a:lumMod val="60000"/>
                        <a:lumOff val="40000"/>
                      </a:schemeClr>
                    </a:solidFill>
                  </a:tcPr>
                </a:tc>
                <a:extLst>
                  <a:ext uri="{0D108BD9-81ED-4DB2-BD59-A6C34878D82A}">
                    <a16:rowId xmlns:a16="http://schemas.microsoft.com/office/drawing/2014/main" val="939028538"/>
                  </a:ext>
                </a:extLst>
              </a:tr>
              <a:tr h="405158">
                <a:tc>
                  <a:txBody>
                    <a:bodyPr/>
                    <a:lstStyle/>
                    <a:p>
                      <a:r>
                        <a:rPr lang="en-US" dirty="0"/>
                        <a:t>Photonic Qubits</a:t>
                      </a:r>
                    </a:p>
                  </a:txBody>
                  <a:tcPr>
                    <a:solidFill>
                      <a:schemeClr val="bg2">
                        <a:lumMod val="60000"/>
                        <a:lumOff val="40000"/>
                      </a:schemeClr>
                    </a:solidFill>
                  </a:tcPr>
                </a:tc>
                <a:tc>
                  <a:txBody>
                    <a:bodyPr/>
                    <a:lstStyle/>
                    <a:p>
                      <a:r>
                        <a:rPr lang="en-US" dirty="0"/>
                        <a:t>Room-temp, good for networking </a:t>
                      </a:r>
                    </a:p>
                  </a:txBody>
                  <a:tcPr>
                    <a:solidFill>
                      <a:schemeClr val="bg2">
                        <a:lumMod val="60000"/>
                        <a:lumOff val="40000"/>
                      </a:schemeClr>
                    </a:solidFill>
                  </a:tcPr>
                </a:tc>
                <a:tc>
                  <a:txBody>
                    <a:bodyPr/>
                    <a:lstStyle/>
                    <a:p>
                      <a:r>
                        <a:rPr lang="en-US" dirty="0"/>
                        <a:t>Difficult gates, scaling is tricky</a:t>
                      </a:r>
                    </a:p>
                  </a:txBody>
                  <a:tcPr>
                    <a:solidFill>
                      <a:schemeClr val="bg2">
                        <a:lumMod val="60000"/>
                        <a:lumOff val="40000"/>
                      </a:schemeClr>
                    </a:solidFill>
                  </a:tcPr>
                </a:tc>
                <a:tc>
                  <a:txBody>
                    <a:bodyPr/>
                    <a:lstStyle/>
                    <a:p>
                      <a:r>
                        <a:rPr lang="en-US" dirty="0"/>
                        <a:t>Active R&amp;D</a:t>
                      </a:r>
                    </a:p>
                  </a:txBody>
                  <a:tcPr>
                    <a:solidFill>
                      <a:schemeClr val="bg2">
                        <a:lumMod val="60000"/>
                        <a:lumOff val="40000"/>
                      </a:schemeClr>
                    </a:solidFill>
                  </a:tcPr>
                </a:tc>
                <a:extLst>
                  <a:ext uri="{0D108BD9-81ED-4DB2-BD59-A6C34878D82A}">
                    <a16:rowId xmlns:a16="http://schemas.microsoft.com/office/drawing/2014/main" val="1090460822"/>
                  </a:ext>
                </a:extLst>
              </a:tr>
              <a:tr h="405158">
                <a:tc>
                  <a:txBody>
                    <a:bodyPr/>
                    <a:lstStyle/>
                    <a:p>
                      <a:r>
                        <a:rPr lang="en-US" dirty="0"/>
                        <a:t>Neutral Atom Qubits</a:t>
                      </a:r>
                    </a:p>
                  </a:txBody>
                  <a:tcPr>
                    <a:solidFill>
                      <a:schemeClr val="bg2">
                        <a:lumMod val="60000"/>
                        <a:lumOff val="40000"/>
                      </a:schemeClr>
                    </a:solidFill>
                  </a:tcPr>
                </a:tc>
                <a:tc>
                  <a:txBody>
                    <a:bodyPr/>
                    <a:lstStyle/>
                    <a:p>
                      <a:r>
                        <a:rPr lang="en-US" dirty="0"/>
                        <a:t>Scalable arrays, good connectivity</a:t>
                      </a:r>
                    </a:p>
                  </a:txBody>
                  <a:tcPr>
                    <a:solidFill>
                      <a:schemeClr val="bg2">
                        <a:lumMod val="60000"/>
                        <a:lumOff val="40000"/>
                      </a:schemeClr>
                    </a:solidFill>
                  </a:tcPr>
                </a:tc>
                <a:tc>
                  <a:txBody>
                    <a:bodyPr/>
                    <a:lstStyle/>
                    <a:p>
                      <a:r>
                        <a:rPr lang="en-US" dirty="0"/>
                        <a:t>Needs precise control; still new</a:t>
                      </a:r>
                    </a:p>
                  </a:txBody>
                  <a:tcPr>
                    <a:solidFill>
                      <a:schemeClr val="bg2">
                        <a:lumMod val="60000"/>
                        <a:lumOff val="40000"/>
                      </a:schemeClr>
                    </a:solidFill>
                  </a:tcPr>
                </a:tc>
                <a:tc>
                  <a:txBody>
                    <a:bodyPr/>
                    <a:lstStyle/>
                    <a:p>
                      <a:r>
                        <a:rPr lang="en-US" dirty="0"/>
                        <a:t>Emerging</a:t>
                      </a:r>
                    </a:p>
                  </a:txBody>
                  <a:tcPr>
                    <a:solidFill>
                      <a:schemeClr val="bg2">
                        <a:lumMod val="60000"/>
                        <a:lumOff val="40000"/>
                      </a:schemeClr>
                    </a:solidFill>
                  </a:tcPr>
                </a:tc>
                <a:extLst>
                  <a:ext uri="{0D108BD9-81ED-4DB2-BD59-A6C34878D82A}">
                    <a16:rowId xmlns:a16="http://schemas.microsoft.com/office/drawing/2014/main" val="265024133"/>
                  </a:ext>
                </a:extLst>
              </a:tr>
              <a:tr h="4051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Spin Qubits in Silicon</a:t>
                      </a:r>
                    </a:p>
                  </a:txBody>
                  <a:tcPr>
                    <a:solidFill>
                      <a:schemeClr val="bg2">
                        <a:lumMod val="60000"/>
                        <a:lumOff val="40000"/>
                      </a:schemeClr>
                    </a:solidFill>
                  </a:tcPr>
                </a:tc>
                <a:tc>
                  <a:txBody>
                    <a:bodyPr/>
                    <a:lstStyle/>
                    <a:p>
                      <a:r>
                        <a:rPr lang="en-US" dirty="0"/>
                        <a:t>CMOS-compatible, long coherence</a:t>
                      </a:r>
                    </a:p>
                  </a:txBody>
                  <a:tcPr>
                    <a:solidFill>
                      <a:schemeClr val="bg2">
                        <a:lumMod val="60000"/>
                        <a:lumOff val="40000"/>
                      </a:schemeClr>
                    </a:solidFill>
                  </a:tcPr>
                </a:tc>
                <a:tc>
                  <a:txBody>
                    <a:bodyPr/>
                    <a:lstStyle/>
                    <a:p>
                      <a:r>
                        <a:rPr lang="en-US" dirty="0"/>
                        <a:t>Very early stage, cryogenic cooling</a:t>
                      </a:r>
                    </a:p>
                  </a:txBody>
                  <a:tcPr>
                    <a:solidFill>
                      <a:schemeClr val="bg2">
                        <a:lumMod val="60000"/>
                        <a:lumOff val="40000"/>
                      </a:schemeClr>
                    </a:solidFill>
                  </a:tcPr>
                </a:tc>
                <a:tc>
                  <a:txBody>
                    <a:bodyPr/>
                    <a:lstStyle/>
                    <a:p>
                      <a:r>
                        <a:rPr lang="en-US" dirty="0"/>
                        <a:t>Experimental</a:t>
                      </a:r>
                    </a:p>
                  </a:txBody>
                  <a:tcPr>
                    <a:solidFill>
                      <a:schemeClr val="bg2">
                        <a:lumMod val="60000"/>
                        <a:lumOff val="40000"/>
                      </a:schemeClr>
                    </a:solidFill>
                  </a:tcPr>
                </a:tc>
                <a:extLst>
                  <a:ext uri="{0D108BD9-81ED-4DB2-BD59-A6C34878D82A}">
                    <a16:rowId xmlns:a16="http://schemas.microsoft.com/office/drawing/2014/main" val="4155386722"/>
                  </a:ext>
                </a:extLst>
              </a:tr>
              <a:tr h="405158">
                <a:tc>
                  <a:txBody>
                    <a:bodyPr/>
                    <a:lstStyle/>
                    <a:p>
                      <a:r>
                        <a:rPr lang="en-US" dirty="0"/>
                        <a:t>Topological Qubits</a:t>
                      </a:r>
                    </a:p>
                  </a:txBody>
                  <a:tcPr>
                    <a:solidFill>
                      <a:schemeClr val="bg2">
                        <a:lumMod val="60000"/>
                        <a:lumOff val="40000"/>
                      </a:schemeClr>
                    </a:solidFill>
                  </a:tcPr>
                </a:tc>
                <a:tc>
                  <a:txBody>
                    <a:bodyPr/>
                    <a:lstStyle/>
                    <a:p>
                      <a:r>
                        <a:rPr lang="en-US" dirty="0"/>
                        <a:t>Inherent error protection</a:t>
                      </a:r>
                    </a:p>
                  </a:txBody>
                  <a:tcPr>
                    <a:solidFill>
                      <a:schemeClr val="bg2">
                        <a:lumMod val="60000"/>
                        <a:lumOff val="40000"/>
                      </a:schemeClr>
                    </a:solidFill>
                  </a:tcPr>
                </a:tc>
                <a:tc>
                  <a:txBody>
                    <a:bodyPr/>
                    <a:lstStyle/>
                    <a:p>
                      <a:r>
                        <a:rPr lang="en-US" dirty="0"/>
                        <a:t>Not yet realized in practice</a:t>
                      </a:r>
                    </a:p>
                  </a:txBody>
                  <a:tcPr>
                    <a:solidFill>
                      <a:schemeClr val="bg2">
                        <a:lumMod val="60000"/>
                        <a:lumOff val="40000"/>
                      </a:schemeClr>
                    </a:solidFill>
                  </a:tcPr>
                </a:tc>
                <a:tc>
                  <a:txBody>
                    <a:bodyPr/>
                    <a:lstStyle/>
                    <a:p>
                      <a:r>
                        <a:rPr lang="en-US" dirty="0"/>
                        <a:t>Highly Experimental</a:t>
                      </a:r>
                    </a:p>
                  </a:txBody>
                  <a:tcPr>
                    <a:solidFill>
                      <a:schemeClr val="bg2">
                        <a:lumMod val="60000"/>
                        <a:lumOff val="40000"/>
                      </a:schemeClr>
                    </a:solidFill>
                  </a:tcPr>
                </a:tc>
                <a:extLst>
                  <a:ext uri="{0D108BD9-81ED-4DB2-BD59-A6C34878D82A}">
                    <a16:rowId xmlns:a16="http://schemas.microsoft.com/office/drawing/2014/main" val="2283202707"/>
                  </a:ext>
                </a:extLst>
              </a:tr>
            </a:tbl>
          </a:graphicData>
        </a:graphic>
      </p:graphicFrame>
      <p:pic>
        <p:nvPicPr>
          <p:cNvPr id="10" name="Picture 8">
            <a:extLst>
              <a:ext uri="{FF2B5EF4-FFF2-40B4-BE49-F238E27FC236}">
                <a16:creationId xmlns:a16="http://schemas.microsoft.com/office/drawing/2014/main" id="{4028A5AE-0486-4E71-4D98-9809A870519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5149" y="1066057"/>
            <a:ext cx="2116857" cy="282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3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852-21AC-9F0A-4818-6022DB49B0B5}"/>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04CF60E2-48EC-A2A3-0685-4CDD80BBD0CE}"/>
              </a:ext>
            </a:extLst>
          </p:cNvPr>
          <p:cNvSpPr>
            <a:spLocks noGrp="1"/>
          </p:cNvSpPr>
          <p:nvPr>
            <p:ph idx="1"/>
          </p:nvPr>
        </p:nvSpPr>
        <p:spPr/>
        <p:txBody>
          <a:bodyPr/>
          <a:lstStyle/>
          <a:p>
            <a:r>
              <a:rPr lang="en-US" dirty="0"/>
              <a:t>Future Prospects of Quantum Computing in Space Exploration</a:t>
            </a:r>
          </a:p>
          <a:p>
            <a:pPr lvl="1"/>
            <a:r>
              <a:rPr lang="en-US" dirty="0"/>
              <a:t> Still facing challenges with scalability and error correction. </a:t>
            </a:r>
          </a:p>
          <a:p>
            <a:pPr lvl="1"/>
            <a:r>
              <a:rPr lang="en-US" b="1" u="sng" dirty="0"/>
              <a:t>WHY DO WE NEED IT??</a:t>
            </a:r>
          </a:p>
          <a:p>
            <a:pPr lvl="2"/>
            <a:r>
              <a:rPr lang="en-US" dirty="0"/>
              <a:t>Potential to revolutionize space exploration, especially with long-term goals like Mars colonization.</a:t>
            </a:r>
          </a:p>
          <a:p>
            <a:pPr lvl="2"/>
            <a:r>
              <a:rPr lang="en-US" dirty="0"/>
              <a:t>Ongoing research and development will shape the future of quantum technologies in space.</a:t>
            </a:r>
          </a:p>
        </p:txBody>
      </p:sp>
      <p:sp>
        <p:nvSpPr>
          <p:cNvPr id="4" name="Slide Number Placeholder 3">
            <a:extLst>
              <a:ext uri="{FF2B5EF4-FFF2-40B4-BE49-F238E27FC236}">
                <a16:creationId xmlns:a16="http://schemas.microsoft.com/office/drawing/2014/main" id="{76D7BEB2-A05F-AD00-6580-5A454F9A177D}"/>
              </a:ext>
            </a:extLst>
          </p:cNvPr>
          <p:cNvSpPr>
            <a:spLocks noGrp="1"/>
          </p:cNvSpPr>
          <p:nvPr>
            <p:ph type="sldNum" sz="quarter" idx="12"/>
          </p:nvPr>
        </p:nvSpPr>
        <p:spPr/>
        <p:txBody>
          <a:bodyPr/>
          <a:lstStyle/>
          <a:p>
            <a:pPr>
              <a:defRPr/>
            </a:pPr>
            <a:fld id="{B586D440-F702-449A-AAC2-9ACFF17038B8}" type="slidenum">
              <a:rPr lang="en-US" smtClean="0"/>
              <a:pPr>
                <a:defRPr/>
              </a:pPr>
              <a:t>18</a:t>
            </a:fld>
            <a:endParaRPr lang="en-US"/>
          </a:p>
        </p:txBody>
      </p:sp>
    </p:spTree>
    <p:extLst>
      <p:ext uri="{BB962C8B-B14F-4D97-AF65-F5344CB8AC3E}">
        <p14:creationId xmlns:p14="http://schemas.microsoft.com/office/powerpoint/2010/main" val="256175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D6D-73C4-E5DE-E57A-401366D6B13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96BC310-6283-B545-57AF-FC39F1149576}"/>
              </a:ext>
            </a:extLst>
          </p:cNvPr>
          <p:cNvSpPr>
            <a:spLocks noGrp="1"/>
          </p:cNvSpPr>
          <p:nvPr>
            <p:ph idx="1"/>
          </p:nvPr>
        </p:nvSpPr>
        <p:spPr>
          <a:xfrm>
            <a:off x="230886" y="1123950"/>
            <a:ext cx="3791098" cy="3363648"/>
          </a:xfrm>
        </p:spPr>
        <p:txBody>
          <a:bodyPr/>
          <a:lstStyle/>
          <a:p>
            <a:r>
              <a:rPr lang="en-US" dirty="0"/>
              <a:t>The current space race </a:t>
            </a:r>
            <a:r>
              <a:rPr lang="en-US" b="1" dirty="0"/>
              <a:t>IS</a:t>
            </a:r>
            <a:r>
              <a:rPr lang="en-US" dirty="0"/>
              <a:t> a quantum race.</a:t>
            </a:r>
          </a:p>
          <a:p>
            <a:r>
              <a:rPr lang="en-US" dirty="0"/>
              <a:t>Various applications in space exploration.</a:t>
            </a:r>
          </a:p>
          <a:p>
            <a:r>
              <a:rPr lang="en-US" dirty="0"/>
              <a:t>Will help achieve large, long-term goals like Mars colonization.</a:t>
            </a:r>
          </a:p>
        </p:txBody>
      </p:sp>
      <p:sp>
        <p:nvSpPr>
          <p:cNvPr id="4" name="Slide Number Placeholder 3">
            <a:extLst>
              <a:ext uri="{FF2B5EF4-FFF2-40B4-BE49-F238E27FC236}">
                <a16:creationId xmlns:a16="http://schemas.microsoft.com/office/drawing/2014/main" id="{14B666D6-4CC1-31CF-61E8-0CD7DF5DA8F5}"/>
              </a:ext>
            </a:extLst>
          </p:cNvPr>
          <p:cNvSpPr>
            <a:spLocks noGrp="1"/>
          </p:cNvSpPr>
          <p:nvPr>
            <p:ph type="sldNum" sz="quarter" idx="12"/>
          </p:nvPr>
        </p:nvSpPr>
        <p:spPr/>
        <p:txBody>
          <a:bodyPr/>
          <a:lstStyle/>
          <a:p>
            <a:pPr>
              <a:defRPr/>
            </a:pPr>
            <a:fld id="{B586D440-F702-449A-AAC2-9ACFF17038B8}" type="slidenum">
              <a:rPr lang="en-US" smtClean="0"/>
              <a:pPr>
                <a:defRPr/>
              </a:pPr>
              <a:t>2</a:t>
            </a:fld>
            <a:endParaRPr lang="en-US" dirty="0"/>
          </a:p>
        </p:txBody>
      </p:sp>
      <p:sp>
        <p:nvSpPr>
          <p:cNvPr id="5" name="TextBox 4">
            <a:extLst>
              <a:ext uri="{FF2B5EF4-FFF2-40B4-BE49-F238E27FC236}">
                <a16:creationId xmlns:a16="http://schemas.microsoft.com/office/drawing/2014/main" id="{57BFEF05-96AC-2AA2-E930-4BA7B4E216C5}"/>
              </a:ext>
            </a:extLst>
          </p:cNvPr>
          <p:cNvSpPr txBox="1"/>
          <p:nvPr/>
        </p:nvSpPr>
        <p:spPr>
          <a:xfrm>
            <a:off x="4408965" y="3610810"/>
            <a:ext cx="4308773" cy="584775"/>
          </a:xfrm>
          <a:prstGeom prst="rect">
            <a:avLst/>
          </a:prstGeom>
          <a:noFill/>
        </p:spPr>
        <p:txBody>
          <a:bodyPr wrap="square" rtlCol="0">
            <a:spAutoFit/>
          </a:bodyPr>
          <a:lstStyle/>
          <a:p>
            <a:r>
              <a:rPr lang="en-US" sz="1200" dirty="0"/>
              <a:t>[1]</a:t>
            </a:r>
          </a:p>
          <a:p>
            <a:r>
              <a:rPr lang="en-US" sz="1000" dirty="0"/>
              <a:t>https://www.nasa.gov/news-release/nasas-spacex-crew-10-launches-to-international-space-station/</a:t>
            </a:r>
          </a:p>
        </p:txBody>
      </p:sp>
      <p:pic>
        <p:nvPicPr>
          <p:cNvPr id="9224" name="Picture 8">
            <a:extLst>
              <a:ext uri="{FF2B5EF4-FFF2-40B4-BE49-F238E27FC236}">
                <a16:creationId xmlns:a16="http://schemas.microsoft.com/office/drawing/2014/main" id="{BD1107B1-6696-F5C1-CC36-D6C66F2990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965" y="1326911"/>
            <a:ext cx="4205645" cy="228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75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799A2-8E42-257B-CAE1-9FF1F686476D}"/>
              </a:ext>
            </a:extLst>
          </p:cNvPr>
          <p:cNvSpPr>
            <a:spLocks noGrp="1"/>
          </p:cNvSpPr>
          <p:nvPr>
            <p:ph sz="half" idx="1"/>
          </p:nvPr>
        </p:nvSpPr>
        <p:spPr>
          <a:xfrm>
            <a:off x="609600" y="1496484"/>
            <a:ext cx="3962400" cy="3371850"/>
          </a:xfrm>
        </p:spPr>
        <p:txBody>
          <a:bodyPr wrap="square" anchor="t">
            <a:normAutofit/>
          </a:bodyPr>
          <a:lstStyle/>
          <a:p>
            <a:pPr lvl="1"/>
            <a:r>
              <a:rPr lang="en-US" sz="2100" dirty="0"/>
              <a:t>Superposition </a:t>
            </a:r>
          </a:p>
          <a:p>
            <a:pPr lvl="1"/>
            <a:r>
              <a:rPr lang="en-US" sz="2100" dirty="0"/>
              <a:t>Entanglement </a:t>
            </a:r>
          </a:p>
          <a:p>
            <a:pPr lvl="1"/>
            <a:r>
              <a:rPr lang="en-US" sz="2100" dirty="0"/>
              <a:t>Interference</a:t>
            </a:r>
          </a:p>
        </p:txBody>
      </p:sp>
      <p:pic>
        <p:nvPicPr>
          <p:cNvPr id="12290" name="Picture 2" descr="Quantum entanglement. Conceptual artwork of a pair of entangled quantum particles or events (left and right) interacting at a distance. Quantum entanglement is one of the consequences of quantum theory. Two particles will appear to be linked across space and time, with changes to one of the particles (such as an observation or measurement) affecting the other one. This instantaneous effect appears to be independent of both space and time, meaning that, in the quantum realm, effect may precede cause.">
            <a:extLst>
              <a:ext uri="{FF2B5EF4-FFF2-40B4-BE49-F238E27FC236}">
                <a16:creationId xmlns:a16="http://schemas.microsoft.com/office/drawing/2014/main" id="{9F317F20-4147-922D-EDC1-489AB0CC1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2926" y="845150"/>
            <a:ext cx="4419600" cy="306057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D61B982-1C85-CFA5-2E9C-4896A9C5BB08}"/>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3</a:t>
            </a:fld>
            <a:endParaRPr lang="en-US" sz="500"/>
          </a:p>
        </p:txBody>
      </p:sp>
      <p:sp>
        <p:nvSpPr>
          <p:cNvPr id="2" name="Title 1">
            <a:extLst>
              <a:ext uri="{FF2B5EF4-FFF2-40B4-BE49-F238E27FC236}">
                <a16:creationId xmlns:a16="http://schemas.microsoft.com/office/drawing/2014/main" id="{9621CFEE-CC3E-1E81-48E3-E7B747D2D8BF}"/>
              </a:ext>
            </a:extLst>
          </p:cNvPr>
          <p:cNvSpPr>
            <a:spLocks noGrp="1"/>
          </p:cNvSpPr>
          <p:nvPr>
            <p:ph type="title"/>
          </p:nvPr>
        </p:nvSpPr>
        <p:spPr>
          <a:xfrm>
            <a:off x="228600" y="144198"/>
            <a:ext cx="8686800" cy="514350"/>
          </a:xfrm>
        </p:spPr>
        <p:txBody>
          <a:bodyPr wrap="square" anchor="ctr">
            <a:normAutofit/>
          </a:bodyPr>
          <a:lstStyle/>
          <a:p>
            <a:pPr>
              <a:lnSpc>
                <a:spcPct val="90000"/>
              </a:lnSpc>
            </a:pPr>
            <a:r>
              <a:rPr lang="en-US" sz="1500"/>
              <a:t>Key Quantum Principles</a:t>
            </a:r>
            <a:br>
              <a:rPr lang="en-US" sz="1500"/>
            </a:br>
            <a:endParaRPr lang="en-US" sz="1500"/>
          </a:p>
        </p:txBody>
      </p:sp>
      <p:sp>
        <p:nvSpPr>
          <p:cNvPr id="6" name="Rectangle 3">
            <a:extLst>
              <a:ext uri="{FF2B5EF4-FFF2-40B4-BE49-F238E27FC236}">
                <a16:creationId xmlns:a16="http://schemas.microsoft.com/office/drawing/2014/main" id="{89FEAF7D-36D8-71ED-F596-59B06BC2478C}"/>
              </a:ext>
            </a:extLst>
          </p:cNvPr>
          <p:cNvSpPr>
            <a:spLocks noChangeArrowheads="1"/>
          </p:cNvSpPr>
          <p:nvPr/>
        </p:nvSpPr>
        <p:spPr bwMode="auto">
          <a:xfrm>
            <a:off x="3625516" y="3905723"/>
            <a:ext cx="4908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cs typeface="Helvetica"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What Is Quantum Entanglement? NASA Science.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Nasa.gov</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https://science.nasa.gov/what-is-the-spooky-science-of-quantum-entanglement/.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880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2191-2CEA-F155-7230-392D9A6C127D}"/>
              </a:ext>
            </a:extLst>
          </p:cNvPr>
          <p:cNvSpPr>
            <a:spLocks noGrp="1"/>
          </p:cNvSpPr>
          <p:nvPr>
            <p:ph type="title"/>
          </p:nvPr>
        </p:nvSpPr>
        <p:spPr/>
        <p:txBody>
          <a:bodyPr/>
          <a:lstStyle/>
          <a:p>
            <a:r>
              <a:rPr lang="en-US" dirty="0"/>
              <a:t>Basics of Quantum Computation</a:t>
            </a:r>
          </a:p>
        </p:txBody>
      </p:sp>
      <p:sp>
        <p:nvSpPr>
          <p:cNvPr id="3" name="Content Placeholder 2">
            <a:extLst>
              <a:ext uri="{FF2B5EF4-FFF2-40B4-BE49-F238E27FC236}">
                <a16:creationId xmlns:a16="http://schemas.microsoft.com/office/drawing/2014/main" id="{8598DEB8-0EC4-2525-E3A3-AC55D0B680B8}"/>
              </a:ext>
            </a:extLst>
          </p:cNvPr>
          <p:cNvSpPr>
            <a:spLocks noGrp="1"/>
          </p:cNvSpPr>
          <p:nvPr>
            <p:ph idx="1"/>
          </p:nvPr>
        </p:nvSpPr>
        <p:spPr>
          <a:xfrm>
            <a:off x="-288758" y="715019"/>
            <a:ext cx="5342021" cy="2710506"/>
          </a:xfrm>
        </p:spPr>
        <p:txBody>
          <a:bodyPr/>
          <a:lstStyle/>
          <a:p>
            <a:pPr marL="342900" lvl="1" indent="0">
              <a:buNone/>
            </a:pPr>
            <a:endParaRPr lang="en-US" sz="2400" dirty="0"/>
          </a:p>
          <a:p>
            <a:pPr lvl="1"/>
            <a:r>
              <a:rPr lang="en-US" sz="2400" dirty="0"/>
              <a:t>Qubits vs. Classical Bits</a:t>
            </a:r>
          </a:p>
          <a:p>
            <a:pPr lvl="2"/>
            <a:r>
              <a:rPr lang="en-US" sz="2400" dirty="0"/>
              <a:t>Classical bits: 0 or 1</a:t>
            </a:r>
          </a:p>
          <a:p>
            <a:pPr lvl="2"/>
            <a:r>
              <a:rPr lang="en-US" sz="2400" dirty="0"/>
              <a:t>Qubits: 0 and 1 simultaneously (superposition)</a:t>
            </a:r>
          </a:p>
        </p:txBody>
      </p:sp>
      <p:sp>
        <p:nvSpPr>
          <p:cNvPr id="4" name="Slide Number Placeholder 3">
            <a:extLst>
              <a:ext uri="{FF2B5EF4-FFF2-40B4-BE49-F238E27FC236}">
                <a16:creationId xmlns:a16="http://schemas.microsoft.com/office/drawing/2014/main" id="{B4C6292A-54AC-BE2F-30A3-FAE865F49E92}"/>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a:p>
        </p:txBody>
      </p:sp>
      <p:pic>
        <p:nvPicPr>
          <p:cNvPr id="2052" name="Picture 4" descr="🎉 2024 Unveiled: 50 Expert Predictions">
            <a:extLst>
              <a:ext uri="{FF2B5EF4-FFF2-40B4-BE49-F238E27FC236}">
                <a16:creationId xmlns:a16="http://schemas.microsoft.com/office/drawing/2014/main" id="{C73A713A-9B06-5AC6-081B-A72EDEFD4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175" y="1714174"/>
            <a:ext cx="3839225" cy="19899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3FE2C1-E031-1B05-D071-B087DBA9D1BC}"/>
              </a:ext>
            </a:extLst>
          </p:cNvPr>
          <p:cNvSpPr txBox="1"/>
          <p:nvPr/>
        </p:nvSpPr>
        <p:spPr>
          <a:xfrm>
            <a:off x="5053263" y="3704172"/>
            <a:ext cx="3049233" cy="707886"/>
          </a:xfrm>
          <a:prstGeom prst="rect">
            <a:avLst/>
          </a:prstGeom>
          <a:noFill/>
        </p:spPr>
        <p:txBody>
          <a:bodyPr wrap="none" rtlCol="0">
            <a:spAutoFit/>
          </a:bodyPr>
          <a:lstStyle/>
          <a:p>
            <a:r>
              <a:rPr lang="en-US" sz="1200" dirty="0"/>
              <a:t>[3] </a:t>
            </a:r>
          </a:p>
          <a:p>
            <a:r>
              <a:rPr lang="en-US" sz="1000" dirty="0"/>
              <a:t>https://www.youtube.com/watch?v=K4ssT6Dzmnw</a:t>
            </a:r>
          </a:p>
          <a:p>
            <a:endParaRPr lang="en-US" dirty="0"/>
          </a:p>
        </p:txBody>
      </p:sp>
    </p:spTree>
    <p:extLst>
      <p:ext uri="{BB962C8B-B14F-4D97-AF65-F5344CB8AC3E}">
        <p14:creationId xmlns:p14="http://schemas.microsoft.com/office/powerpoint/2010/main" val="42383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CD8-A02F-8DCE-6096-15DA871D9EE3}"/>
              </a:ext>
            </a:extLst>
          </p:cNvPr>
          <p:cNvSpPr>
            <a:spLocks noGrp="1"/>
          </p:cNvSpPr>
          <p:nvPr>
            <p:ph type="title"/>
          </p:nvPr>
        </p:nvSpPr>
        <p:spPr/>
        <p:txBody>
          <a:bodyPr/>
          <a:lstStyle/>
          <a:p>
            <a:r>
              <a:rPr lang="en-US" sz="2400" dirty="0"/>
              <a:t>Quantum Algorithms: Shor’s and Grover’s Algorithms</a:t>
            </a:r>
          </a:p>
        </p:txBody>
      </p:sp>
      <p:sp>
        <p:nvSpPr>
          <p:cNvPr id="3" name="Content Placeholder 2">
            <a:extLst>
              <a:ext uri="{FF2B5EF4-FFF2-40B4-BE49-F238E27FC236}">
                <a16:creationId xmlns:a16="http://schemas.microsoft.com/office/drawing/2014/main" id="{D266C76E-F8A2-4CD4-64EE-3849BA467721}"/>
              </a:ext>
            </a:extLst>
          </p:cNvPr>
          <p:cNvSpPr>
            <a:spLocks noGrp="1"/>
          </p:cNvSpPr>
          <p:nvPr>
            <p:ph idx="1"/>
          </p:nvPr>
        </p:nvSpPr>
        <p:spPr/>
        <p:txBody>
          <a:bodyPr/>
          <a:lstStyle/>
          <a:p>
            <a:r>
              <a:rPr lang="en-US" dirty="0"/>
              <a:t>Two Early Quantum Algorithms:</a:t>
            </a:r>
          </a:p>
          <a:p>
            <a:pPr lvl="1"/>
            <a:r>
              <a:rPr lang="en-US" dirty="0"/>
              <a:t>Shor’s Algorithm</a:t>
            </a:r>
          </a:p>
          <a:p>
            <a:pPr lvl="1"/>
            <a:r>
              <a:rPr lang="en-US" dirty="0"/>
              <a:t>Grover’s Algorithm</a:t>
            </a:r>
          </a:p>
        </p:txBody>
      </p:sp>
      <p:sp>
        <p:nvSpPr>
          <p:cNvPr id="4" name="Slide Number Placeholder 3">
            <a:extLst>
              <a:ext uri="{FF2B5EF4-FFF2-40B4-BE49-F238E27FC236}">
                <a16:creationId xmlns:a16="http://schemas.microsoft.com/office/drawing/2014/main" id="{21EBA3F4-3A18-39DD-6943-3D7A13D851E0}"/>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a:p>
        </p:txBody>
      </p:sp>
      <p:graphicFrame>
        <p:nvGraphicFramePr>
          <p:cNvPr id="5" name="Table 4">
            <a:extLst>
              <a:ext uri="{FF2B5EF4-FFF2-40B4-BE49-F238E27FC236}">
                <a16:creationId xmlns:a16="http://schemas.microsoft.com/office/drawing/2014/main" id="{A41AECD5-7B17-F0B7-9E25-8A8557EC733B}"/>
              </a:ext>
            </a:extLst>
          </p:cNvPr>
          <p:cNvGraphicFramePr>
            <a:graphicFrameLocks noGrp="1"/>
          </p:cNvGraphicFramePr>
          <p:nvPr>
            <p:extLst>
              <p:ext uri="{D42A27DB-BD31-4B8C-83A1-F6EECF244321}">
                <p14:modId xmlns:p14="http://schemas.microsoft.com/office/powerpoint/2010/main" val="4039786942"/>
              </p:ext>
            </p:extLst>
          </p:nvPr>
        </p:nvGraphicFramePr>
        <p:xfrm>
          <a:off x="758697" y="2571750"/>
          <a:ext cx="7626605" cy="1620798"/>
        </p:xfrm>
        <a:graphic>
          <a:graphicData uri="http://schemas.openxmlformats.org/drawingml/2006/table">
            <a:tbl>
              <a:tblPr firstRow="1" bandRow="1">
                <a:tableStyleId>{5C22544A-7EE6-4342-B048-85BDC9FD1C3A}</a:tableStyleId>
              </a:tblPr>
              <a:tblGrid>
                <a:gridCol w="1504937">
                  <a:extLst>
                    <a:ext uri="{9D8B030D-6E8A-4147-A177-3AD203B41FA5}">
                      <a16:colId xmlns:a16="http://schemas.microsoft.com/office/drawing/2014/main" val="396113359"/>
                    </a:ext>
                  </a:extLst>
                </a:gridCol>
                <a:gridCol w="1530417">
                  <a:extLst>
                    <a:ext uri="{9D8B030D-6E8A-4147-A177-3AD203B41FA5}">
                      <a16:colId xmlns:a16="http://schemas.microsoft.com/office/drawing/2014/main" val="3756239637"/>
                    </a:ext>
                  </a:extLst>
                </a:gridCol>
                <a:gridCol w="1613266">
                  <a:extLst>
                    <a:ext uri="{9D8B030D-6E8A-4147-A177-3AD203B41FA5}">
                      <a16:colId xmlns:a16="http://schemas.microsoft.com/office/drawing/2014/main" val="1662964200"/>
                    </a:ext>
                  </a:extLst>
                </a:gridCol>
                <a:gridCol w="1447568">
                  <a:extLst>
                    <a:ext uri="{9D8B030D-6E8A-4147-A177-3AD203B41FA5}">
                      <a16:colId xmlns:a16="http://schemas.microsoft.com/office/drawing/2014/main" val="1015708041"/>
                    </a:ext>
                  </a:extLst>
                </a:gridCol>
                <a:gridCol w="1530417">
                  <a:extLst>
                    <a:ext uri="{9D8B030D-6E8A-4147-A177-3AD203B41FA5}">
                      <a16:colId xmlns:a16="http://schemas.microsoft.com/office/drawing/2014/main" val="3377597499"/>
                    </a:ext>
                  </a:extLst>
                </a:gridCol>
              </a:tblGrid>
              <a:tr h="614958">
                <a:tc>
                  <a:txBody>
                    <a:bodyPr/>
                    <a:lstStyle/>
                    <a:p>
                      <a:r>
                        <a:rPr lang="en-US" dirty="0"/>
                        <a:t>Algorithm</a:t>
                      </a:r>
                    </a:p>
                  </a:txBody>
                  <a:tcPr>
                    <a:solidFill>
                      <a:schemeClr val="tx2">
                        <a:lumMod val="95000"/>
                        <a:lumOff val="5000"/>
                      </a:schemeClr>
                    </a:solidFill>
                  </a:tcPr>
                </a:tc>
                <a:tc>
                  <a:txBody>
                    <a:bodyPr/>
                    <a:lstStyle/>
                    <a:p>
                      <a:r>
                        <a:rPr lang="en-US" dirty="0"/>
                        <a:t>Task</a:t>
                      </a:r>
                    </a:p>
                  </a:txBody>
                  <a:tcPr>
                    <a:solidFill>
                      <a:schemeClr val="tx2">
                        <a:lumMod val="95000"/>
                        <a:lumOff val="5000"/>
                      </a:schemeClr>
                    </a:solidFill>
                  </a:tcPr>
                </a:tc>
                <a:tc>
                  <a:txBody>
                    <a:bodyPr/>
                    <a:lstStyle/>
                    <a:p>
                      <a:r>
                        <a:rPr lang="en-US" dirty="0"/>
                        <a:t>Classical Time</a:t>
                      </a:r>
                    </a:p>
                  </a:txBody>
                  <a:tcPr>
                    <a:solidFill>
                      <a:schemeClr val="tx2">
                        <a:lumMod val="95000"/>
                        <a:lumOff val="5000"/>
                      </a:schemeClr>
                    </a:solidFill>
                  </a:tcPr>
                </a:tc>
                <a:tc>
                  <a:txBody>
                    <a:bodyPr/>
                    <a:lstStyle/>
                    <a:p>
                      <a:r>
                        <a:rPr lang="en-US" dirty="0"/>
                        <a:t>Quantum Time</a:t>
                      </a:r>
                    </a:p>
                  </a:txBody>
                  <a:tcPr>
                    <a:solidFill>
                      <a:schemeClr val="tx2">
                        <a:lumMod val="95000"/>
                        <a:lumOff val="5000"/>
                      </a:schemeClr>
                    </a:solidFill>
                  </a:tcPr>
                </a:tc>
                <a:tc>
                  <a:txBody>
                    <a:bodyPr/>
                    <a:lstStyle/>
                    <a:p>
                      <a:r>
                        <a:rPr lang="en-US" dirty="0"/>
                        <a:t>Impact</a:t>
                      </a:r>
                    </a:p>
                  </a:txBody>
                  <a:tcPr>
                    <a:solidFill>
                      <a:schemeClr val="tx2">
                        <a:lumMod val="95000"/>
                        <a:lumOff val="5000"/>
                      </a:schemeClr>
                    </a:solidFill>
                  </a:tcPr>
                </a:tc>
                <a:extLst>
                  <a:ext uri="{0D108BD9-81ED-4DB2-BD59-A6C34878D82A}">
                    <a16:rowId xmlns:a16="http://schemas.microsoft.com/office/drawing/2014/main" val="1541581408"/>
                  </a:ext>
                </a:extLst>
              </a:tr>
              <a:tr h="370840">
                <a:tc>
                  <a:txBody>
                    <a:bodyPr/>
                    <a:lstStyle/>
                    <a:p>
                      <a:r>
                        <a:rPr lang="en-US" dirty="0"/>
                        <a:t>Shor’s</a:t>
                      </a:r>
                    </a:p>
                  </a:txBody>
                  <a:tcPr>
                    <a:solidFill>
                      <a:schemeClr val="bg2">
                        <a:lumMod val="60000"/>
                        <a:lumOff val="40000"/>
                      </a:schemeClr>
                    </a:solidFill>
                  </a:tcPr>
                </a:tc>
                <a:tc>
                  <a:txBody>
                    <a:bodyPr/>
                    <a:lstStyle/>
                    <a:p>
                      <a:r>
                        <a:rPr lang="en-US" dirty="0"/>
                        <a:t>Factoring Large Integers</a:t>
                      </a:r>
                    </a:p>
                  </a:txBody>
                  <a:tcPr>
                    <a:solidFill>
                      <a:schemeClr val="bg2">
                        <a:lumMod val="60000"/>
                        <a:lumOff val="40000"/>
                      </a:schemeClr>
                    </a:solidFill>
                  </a:tcPr>
                </a:tc>
                <a:tc>
                  <a:txBody>
                    <a:bodyPr/>
                    <a:lstStyle/>
                    <a:p>
                      <a:r>
                        <a:rPr lang="en-US" dirty="0"/>
                        <a:t>Exponential</a:t>
                      </a:r>
                    </a:p>
                  </a:txBody>
                  <a:tcPr>
                    <a:solidFill>
                      <a:schemeClr val="bg2">
                        <a:lumMod val="60000"/>
                        <a:lumOff val="40000"/>
                      </a:schemeClr>
                    </a:solidFill>
                  </a:tcPr>
                </a:tc>
                <a:tc>
                  <a:txBody>
                    <a:bodyPr/>
                    <a:lstStyle/>
                    <a:p>
                      <a:r>
                        <a:rPr lang="en-US" dirty="0"/>
                        <a:t>Polynomial</a:t>
                      </a:r>
                    </a:p>
                  </a:txBody>
                  <a:tcPr>
                    <a:solidFill>
                      <a:schemeClr val="bg2">
                        <a:lumMod val="60000"/>
                        <a:lumOff val="40000"/>
                      </a:schemeClr>
                    </a:solidFill>
                  </a:tcPr>
                </a:tc>
                <a:tc>
                  <a:txBody>
                    <a:bodyPr/>
                    <a:lstStyle/>
                    <a:p>
                      <a:r>
                        <a:rPr lang="en-US" dirty="0"/>
                        <a:t>Breaks RSA Encryptions</a:t>
                      </a:r>
                    </a:p>
                  </a:txBody>
                  <a:tcPr>
                    <a:solidFill>
                      <a:schemeClr val="bg2">
                        <a:lumMod val="60000"/>
                        <a:lumOff val="40000"/>
                      </a:schemeClr>
                    </a:solidFill>
                  </a:tcPr>
                </a:tc>
                <a:extLst>
                  <a:ext uri="{0D108BD9-81ED-4DB2-BD59-A6C34878D82A}">
                    <a16:rowId xmlns:a16="http://schemas.microsoft.com/office/drawing/2014/main" val="3653794867"/>
                  </a:ext>
                </a:extLst>
              </a:tr>
              <a:tr h="370840">
                <a:tc>
                  <a:txBody>
                    <a:bodyPr/>
                    <a:lstStyle/>
                    <a:p>
                      <a:r>
                        <a:rPr lang="en-US" dirty="0"/>
                        <a:t>Grover’s</a:t>
                      </a:r>
                    </a:p>
                  </a:txBody>
                  <a:tcPr>
                    <a:solidFill>
                      <a:schemeClr val="bg2">
                        <a:lumMod val="60000"/>
                        <a:lumOff val="40000"/>
                      </a:schemeClr>
                    </a:solidFill>
                  </a:tcPr>
                </a:tc>
                <a:tc>
                  <a:txBody>
                    <a:bodyPr/>
                    <a:lstStyle/>
                    <a:p>
                      <a:r>
                        <a:rPr lang="en-US" dirty="0"/>
                        <a:t>Searching Unsorted Data</a:t>
                      </a:r>
                    </a:p>
                  </a:txBody>
                  <a:tcPr>
                    <a:solidFill>
                      <a:schemeClr val="bg2">
                        <a:lumMod val="60000"/>
                        <a:lumOff val="40000"/>
                      </a:schemeClr>
                    </a:solidFill>
                  </a:tcPr>
                </a:tc>
                <a:tc>
                  <a:txBody>
                    <a:bodyPr/>
                    <a:lstStyle/>
                    <a:p>
                      <a:r>
                        <a:rPr lang="en-US" dirty="0"/>
                        <a:t>Linear (O(N))</a:t>
                      </a:r>
                    </a:p>
                  </a:txBody>
                  <a:tcPr>
                    <a:solidFill>
                      <a:schemeClr val="bg2">
                        <a:lumMod val="60000"/>
                        <a:lumOff val="40000"/>
                      </a:schemeClr>
                    </a:solidFill>
                  </a:tcPr>
                </a:tc>
                <a:tc>
                  <a:txBody>
                    <a:bodyPr/>
                    <a:lstStyle/>
                    <a:p>
                      <a:r>
                        <a:rPr lang="en-US" dirty="0"/>
                        <a:t>Quadratic (O(√N))</a:t>
                      </a:r>
                    </a:p>
                  </a:txBody>
                  <a:tcPr>
                    <a:solidFill>
                      <a:schemeClr val="bg2">
                        <a:lumMod val="60000"/>
                        <a:lumOff val="40000"/>
                      </a:schemeClr>
                    </a:solidFill>
                  </a:tcPr>
                </a:tc>
                <a:tc>
                  <a:txBody>
                    <a:bodyPr/>
                    <a:lstStyle/>
                    <a:p>
                      <a:r>
                        <a:rPr lang="en-US" dirty="0"/>
                        <a:t>Speeds Up Searches</a:t>
                      </a:r>
                    </a:p>
                  </a:txBody>
                  <a:tcPr>
                    <a:solidFill>
                      <a:schemeClr val="bg2">
                        <a:lumMod val="60000"/>
                        <a:lumOff val="40000"/>
                      </a:schemeClr>
                    </a:solidFill>
                  </a:tcPr>
                </a:tc>
                <a:extLst>
                  <a:ext uri="{0D108BD9-81ED-4DB2-BD59-A6C34878D82A}">
                    <a16:rowId xmlns:a16="http://schemas.microsoft.com/office/drawing/2014/main" val="3142924923"/>
                  </a:ext>
                </a:extLst>
              </a:tr>
            </a:tbl>
          </a:graphicData>
        </a:graphic>
      </p:graphicFrame>
    </p:spTree>
    <p:extLst>
      <p:ext uri="{BB962C8B-B14F-4D97-AF65-F5344CB8AC3E}">
        <p14:creationId xmlns:p14="http://schemas.microsoft.com/office/powerpoint/2010/main" val="385816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71BD-548B-EFC1-B7DC-D69C06024CA3}"/>
              </a:ext>
            </a:extLst>
          </p:cNvPr>
          <p:cNvSpPr>
            <a:spLocks noGrp="1"/>
          </p:cNvSpPr>
          <p:nvPr>
            <p:ph type="title"/>
          </p:nvPr>
        </p:nvSpPr>
        <p:spPr/>
        <p:txBody>
          <a:bodyPr/>
          <a:lstStyle/>
          <a:p>
            <a:r>
              <a:rPr lang="en-US" dirty="0"/>
              <a:t>What Can Quantum Computing Do?</a:t>
            </a:r>
          </a:p>
        </p:txBody>
      </p:sp>
      <p:sp>
        <p:nvSpPr>
          <p:cNvPr id="3" name="Content Placeholder 2">
            <a:extLst>
              <a:ext uri="{FF2B5EF4-FFF2-40B4-BE49-F238E27FC236}">
                <a16:creationId xmlns:a16="http://schemas.microsoft.com/office/drawing/2014/main" id="{9212F514-F1CA-12D9-4159-A9B3BA783D74}"/>
              </a:ext>
            </a:extLst>
          </p:cNvPr>
          <p:cNvSpPr>
            <a:spLocks noGrp="1"/>
          </p:cNvSpPr>
          <p:nvPr>
            <p:ph idx="1"/>
          </p:nvPr>
        </p:nvSpPr>
        <p:spPr>
          <a:xfrm>
            <a:off x="457200" y="1351227"/>
            <a:ext cx="8686800" cy="3363648"/>
          </a:xfrm>
        </p:spPr>
        <p:txBody>
          <a:bodyPr/>
          <a:lstStyle/>
          <a:p>
            <a:r>
              <a:rPr lang="en-US" dirty="0"/>
              <a:t>Optimization Problems</a:t>
            </a:r>
          </a:p>
          <a:p>
            <a:r>
              <a:rPr lang="en-US" dirty="0"/>
              <a:t>Resource Allocation</a:t>
            </a:r>
          </a:p>
          <a:p>
            <a:r>
              <a:rPr lang="en-US" dirty="0"/>
              <a:t>Advanced Simulation</a:t>
            </a:r>
          </a:p>
          <a:p>
            <a:r>
              <a:rPr lang="en-US" dirty="0"/>
              <a:t>Solve complex problems FAST</a:t>
            </a:r>
          </a:p>
        </p:txBody>
      </p:sp>
      <p:sp>
        <p:nvSpPr>
          <p:cNvPr id="4" name="Slide Number Placeholder 3">
            <a:extLst>
              <a:ext uri="{FF2B5EF4-FFF2-40B4-BE49-F238E27FC236}">
                <a16:creationId xmlns:a16="http://schemas.microsoft.com/office/drawing/2014/main" id="{CE3529FB-C48C-4C8F-8EBA-5396469CA35B}"/>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a:p>
        </p:txBody>
      </p:sp>
      <p:pic>
        <p:nvPicPr>
          <p:cNvPr id="5" name="Picture 2" descr="image of ion trap, gold plated, with a glowing object at center">
            <a:extLst>
              <a:ext uri="{FF2B5EF4-FFF2-40B4-BE49-F238E27FC236}">
                <a16:creationId xmlns:a16="http://schemas.microsoft.com/office/drawing/2014/main" id="{A64890AA-864F-9DC4-E242-F39EB4DF17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156" y="1096892"/>
            <a:ext cx="1601385" cy="2402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0E5359-720D-4016-FECE-7A2B6C62A8EE}"/>
              </a:ext>
            </a:extLst>
          </p:cNvPr>
          <p:cNvSpPr txBox="1"/>
          <p:nvPr/>
        </p:nvSpPr>
        <p:spPr>
          <a:xfrm>
            <a:off x="7621311" y="7993640"/>
            <a:ext cx="737667" cy="369332"/>
          </a:xfrm>
          <a:prstGeom prst="rect">
            <a:avLst/>
          </a:prstGeom>
          <a:noFill/>
        </p:spPr>
        <p:txBody>
          <a:bodyPr wrap="square" rtlCol="0">
            <a:spAutoFit/>
          </a:bodyPr>
          <a:lstStyle/>
          <a:p>
            <a:r>
              <a:rPr lang="en-US" dirty="0"/>
              <a:t>[13]</a:t>
            </a:r>
          </a:p>
        </p:txBody>
      </p:sp>
      <p:sp>
        <p:nvSpPr>
          <p:cNvPr id="8" name="Rectangle 2">
            <a:extLst>
              <a:ext uri="{FF2B5EF4-FFF2-40B4-BE49-F238E27FC236}">
                <a16:creationId xmlns:a16="http://schemas.microsoft.com/office/drawing/2014/main" id="{917291B5-9D0F-EAE7-5766-B480744156E2}"/>
              </a:ext>
            </a:extLst>
          </p:cNvPr>
          <p:cNvSpPr>
            <a:spLocks noChangeArrowheads="1"/>
          </p:cNvSpPr>
          <p:nvPr/>
        </p:nvSpPr>
        <p:spPr bwMode="auto">
          <a:xfrm>
            <a:off x="5662973" y="3629868"/>
            <a:ext cx="23271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t>
            </a:r>
            <a:r>
              <a:rPr lang="en-US" altLang="en-US" sz="1400" dirty="0">
                <a:latin typeface="Helvetica" panose="020B0604020202020204" pitchFamily="34" charset="0"/>
                <a:cs typeface="Helvetica" panose="020B0604020202020204" pitchFamily="34" charset="0"/>
              </a:rPr>
              <a:t>4</a:t>
            </a:r>
            <a:r>
              <a:rPr kumimoji="0" lang="en-US" altLang="en-US"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Helvetica" panose="020B0604020202020204" pitchFamily="34" charset="0"/>
                <a:cs typeface="Helvetica" panose="020B0604020202020204" pitchFamily="34" charset="0"/>
              </a:rPr>
              <a:t>IonQ</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 Trapped Ion Quantum Computing. </a:t>
            </a:r>
            <a:r>
              <a:rPr kumimoji="0" lang="en-US" altLang="en-US" sz="1000" b="0" i="0" u="none" strike="noStrike" cap="none" normalizeH="0" baseline="0" dirty="0" err="1">
                <a:ln>
                  <a:noFill/>
                </a:ln>
                <a:solidFill>
                  <a:schemeClr val="tx1"/>
                </a:solidFill>
                <a:effectLst/>
                <a:latin typeface="Helvetica" panose="020B0604020202020204" pitchFamily="34" charset="0"/>
                <a:cs typeface="Helvetica" panose="020B0604020202020204" pitchFamily="34" charset="0"/>
              </a:rPr>
              <a:t>IonQ</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a:t>
            </a:r>
            <a:r>
              <a:rPr kumimoji="0" lang="en-US" altLang="en-US" sz="1000" b="0" i="1" u="none" strike="noStrike" cap="none" normalizeH="0" baseline="0" dirty="0" err="1">
                <a:ln>
                  <a:noFill/>
                </a:ln>
                <a:solidFill>
                  <a:schemeClr val="tx1"/>
                </a:solidFill>
                <a:effectLst/>
                <a:latin typeface="Helvetica" panose="020B0604020202020204" pitchFamily="34" charset="0"/>
                <a:cs typeface="Helvetica" panose="020B0604020202020204" pitchFamily="34" charset="0"/>
              </a:rPr>
              <a:t>IonQ</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https://ionq.com/.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883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93C-B9A2-4770-BE7C-B2E6864B7C7C}"/>
              </a:ext>
            </a:extLst>
          </p:cNvPr>
          <p:cNvSpPr>
            <a:spLocks noGrp="1"/>
          </p:cNvSpPr>
          <p:nvPr>
            <p:ph type="title"/>
          </p:nvPr>
        </p:nvSpPr>
        <p:spPr/>
        <p:txBody>
          <a:bodyPr/>
          <a:lstStyle/>
          <a:p>
            <a:r>
              <a:rPr lang="it-IT" dirty="0"/>
              <a:t>Quantum Computing in Space Mission Design</a:t>
            </a:r>
            <a:endParaRPr lang="en-US" dirty="0"/>
          </a:p>
        </p:txBody>
      </p:sp>
      <p:sp>
        <p:nvSpPr>
          <p:cNvPr id="3" name="Content Placeholder 2">
            <a:extLst>
              <a:ext uri="{FF2B5EF4-FFF2-40B4-BE49-F238E27FC236}">
                <a16:creationId xmlns:a16="http://schemas.microsoft.com/office/drawing/2014/main" id="{C1C9D082-7422-DC56-4089-DF0A2A7F2A5F}"/>
              </a:ext>
            </a:extLst>
          </p:cNvPr>
          <p:cNvSpPr>
            <a:spLocks noGrp="1"/>
          </p:cNvSpPr>
          <p:nvPr>
            <p:ph idx="1"/>
          </p:nvPr>
        </p:nvSpPr>
        <p:spPr>
          <a:xfrm>
            <a:off x="141509" y="889926"/>
            <a:ext cx="4430492" cy="3063307"/>
          </a:xfrm>
        </p:spPr>
        <p:txBody>
          <a:bodyPr/>
          <a:lstStyle/>
          <a:p>
            <a:r>
              <a:rPr lang="en-US" dirty="0"/>
              <a:t>Engine and Fuel Efficiency</a:t>
            </a:r>
          </a:p>
          <a:p>
            <a:pPr lvl="1"/>
            <a:r>
              <a:rPr lang="en-US" dirty="0"/>
              <a:t>Increase rocket efficiency through thermodynamic and quantum principles</a:t>
            </a:r>
          </a:p>
          <a:p>
            <a:pPr lvl="1"/>
            <a:r>
              <a:rPr lang="en-US" dirty="0"/>
              <a:t>Fuel Alternatives: Cyclic Ozone</a:t>
            </a:r>
          </a:p>
          <a:p>
            <a:pPr lvl="2"/>
            <a:r>
              <a:rPr lang="en-US" dirty="0"/>
              <a:t>Quantum models to explore new fuel sources for rockets (enhanced performance)</a:t>
            </a:r>
          </a:p>
        </p:txBody>
      </p:sp>
      <p:sp>
        <p:nvSpPr>
          <p:cNvPr id="4" name="Slide Number Placeholder 3">
            <a:extLst>
              <a:ext uri="{FF2B5EF4-FFF2-40B4-BE49-F238E27FC236}">
                <a16:creationId xmlns:a16="http://schemas.microsoft.com/office/drawing/2014/main" id="{B7FC3AED-FE80-9A1A-6350-7EB16005AA8A}"/>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a:p>
        </p:txBody>
      </p:sp>
      <p:pic>
        <p:nvPicPr>
          <p:cNvPr id="6" name="Picture 5" descr="A diagram of a molecule&#10;&#10;AI-generated content may be incorrect.">
            <a:extLst>
              <a:ext uri="{FF2B5EF4-FFF2-40B4-BE49-F238E27FC236}">
                <a16:creationId xmlns:a16="http://schemas.microsoft.com/office/drawing/2014/main" id="{5DD64C17-BC04-B3D7-8F4D-88F3354973BD}"/>
              </a:ext>
            </a:extLst>
          </p:cNvPr>
          <p:cNvPicPr>
            <a:picLocks noChangeAspect="1"/>
          </p:cNvPicPr>
          <p:nvPr/>
        </p:nvPicPr>
        <p:blipFill>
          <a:blip r:embed="rId3"/>
          <a:stretch>
            <a:fillRect/>
          </a:stretch>
        </p:blipFill>
        <p:spPr>
          <a:xfrm>
            <a:off x="4572000" y="1232508"/>
            <a:ext cx="3932470" cy="1539351"/>
          </a:xfrm>
          <a:prstGeom prst="rect">
            <a:avLst/>
          </a:prstGeom>
        </p:spPr>
      </p:pic>
      <p:sp>
        <p:nvSpPr>
          <p:cNvPr id="7" name="TextBox 6">
            <a:extLst>
              <a:ext uri="{FF2B5EF4-FFF2-40B4-BE49-F238E27FC236}">
                <a16:creationId xmlns:a16="http://schemas.microsoft.com/office/drawing/2014/main" id="{58CFC860-0492-5515-44A0-ED30FCBA1BE3}"/>
              </a:ext>
            </a:extLst>
          </p:cNvPr>
          <p:cNvSpPr txBox="1"/>
          <p:nvPr/>
        </p:nvSpPr>
        <p:spPr>
          <a:xfrm>
            <a:off x="361506" y="4093535"/>
            <a:ext cx="7602279" cy="769441"/>
          </a:xfrm>
          <a:prstGeom prst="rect">
            <a:avLst/>
          </a:prstGeom>
          <a:noFill/>
        </p:spPr>
        <p:txBody>
          <a:bodyPr wrap="square" rtlCol="0">
            <a:spAutoFit/>
          </a:bodyPr>
          <a:lstStyle/>
          <a:p>
            <a:r>
              <a:rPr lang="en-US" sz="1100" dirty="0"/>
              <a:t>[5] Watts, T. W., Otten, M., Necaise, J. T., Nguyen, N., Link, B., Williams, K. S., Sanders, Y. R., Elman, S. J., </a:t>
            </a:r>
            <a:r>
              <a:rPr lang="en-US" sz="1100" dirty="0" err="1"/>
              <a:t>Kieferova</a:t>
            </a:r>
            <a:r>
              <a:rPr lang="en-US" sz="1100" dirty="0"/>
              <a:t>, M., Bremner, M. J., Morrell, K. J., </a:t>
            </a:r>
            <a:r>
              <a:rPr lang="en-US" sz="1100" dirty="0" err="1"/>
              <a:t>Elenewski</a:t>
            </a:r>
            <a:r>
              <a:rPr lang="en-US" sz="1100" dirty="0"/>
              <a:t>, J. E., Johnson, S. D., Mathieson, L., Obenland, K. M., </a:t>
            </a:r>
            <a:r>
              <a:rPr lang="en-US" sz="1100" dirty="0" err="1"/>
              <a:t>Sundareswara</a:t>
            </a:r>
            <a:r>
              <a:rPr lang="en-US" sz="1100" dirty="0"/>
              <a:t>, R., &amp; Holmes, A., “Fullerene-encapsulated Cyclic Ozone for the Next Generation of Nano-sized Propellants via Quantum Computation,” </a:t>
            </a:r>
            <a:r>
              <a:rPr lang="en-US" sz="1100" dirty="0" err="1"/>
              <a:t>arXiv</a:t>
            </a:r>
            <a:r>
              <a:rPr lang="en-US" sz="1100" dirty="0"/>
              <a:t>, HRL Laboratories, LLC, Malibu, CA, 2024 (unpublished). </a:t>
            </a:r>
          </a:p>
        </p:txBody>
      </p:sp>
      <p:sp>
        <p:nvSpPr>
          <p:cNvPr id="8" name="TextBox 7">
            <a:extLst>
              <a:ext uri="{FF2B5EF4-FFF2-40B4-BE49-F238E27FC236}">
                <a16:creationId xmlns:a16="http://schemas.microsoft.com/office/drawing/2014/main" id="{7A26BA86-6FB6-7E28-977C-8A6C2F08F0A6}"/>
              </a:ext>
            </a:extLst>
          </p:cNvPr>
          <p:cNvSpPr txBox="1"/>
          <p:nvPr/>
        </p:nvSpPr>
        <p:spPr>
          <a:xfrm>
            <a:off x="4929511" y="2700789"/>
            <a:ext cx="1340661" cy="375738"/>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59625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6531E8-4D7C-15D3-E0CA-1FFF662BCB50}"/>
              </a:ext>
            </a:extLst>
          </p:cNvPr>
          <p:cNvPicPr>
            <a:picLocks noChangeAspect="1"/>
          </p:cNvPicPr>
          <p:nvPr/>
        </p:nvPicPr>
        <p:blipFill>
          <a:blip r:embed="rId3"/>
          <a:stretch>
            <a:fillRect/>
          </a:stretch>
        </p:blipFill>
        <p:spPr>
          <a:xfrm>
            <a:off x="233883" y="2721793"/>
            <a:ext cx="2752315" cy="1534415"/>
          </a:xfrm>
          <a:prstGeom prst="rect">
            <a:avLst/>
          </a:prstGeom>
          <a:noFill/>
        </p:spPr>
      </p:pic>
      <p:sp>
        <p:nvSpPr>
          <p:cNvPr id="3" name="Content Placeholder 2">
            <a:extLst>
              <a:ext uri="{FF2B5EF4-FFF2-40B4-BE49-F238E27FC236}">
                <a16:creationId xmlns:a16="http://schemas.microsoft.com/office/drawing/2014/main" id="{5595E689-79BB-5C6C-914C-5AA941B8902C}"/>
              </a:ext>
            </a:extLst>
          </p:cNvPr>
          <p:cNvSpPr>
            <a:spLocks noGrp="1"/>
          </p:cNvSpPr>
          <p:nvPr>
            <p:ph sz="half" idx="2"/>
          </p:nvPr>
        </p:nvSpPr>
        <p:spPr>
          <a:xfrm>
            <a:off x="4283241" y="1082570"/>
            <a:ext cx="4556532" cy="3814711"/>
          </a:xfrm>
        </p:spPr>
        <p:txBody>
          <a:bodyPr wrap="square" anchor="t">
            <a:normAutofit/>
          </a:bodyPr>
          <a:lstStyle/>
          <a:p>
            <a:pPr>
              <a:lnSpc>
                <a:spcPct val="90000"/>
              </a:lnSpc>
            </a:pPr>
            <a:r>
              <a:rPr lang="en-US" sz="1900" dirty="0"/>
              <a:t>Reusable Rockets and Trajectory Optimization</a:t>
            </a:r>
          </a:p>
          <a:p>
            <a:pPr lvl="1">
              <a:lnSpc>
                <a:spcPct val="90000"/>
              </a:lnSpc>
            </a:pPr>
            <a:r>
              <a:rPr lang="en-US" sz="1900" dirty="0"/>
              <a:t>Quantum-enhanced flight path algorithms (e.g., Dijkstra’s algorithm) for fuel-efficient and ecologically optimized paths</a:t>
            </a:r>
          </a:p>
          <a:p>
            <a:pPr>
              <a:lnSpc>
                <a:spcPct val="90000"/>
              </a:lnSpc>
            </a:pPr>
            <a:r>
              <a:rPr lang="en-US" sz="1900" dirty="0"/>
              <a:t>Quantum-Reinforced Landing (QRL)</a:t>
            </a:r>
          </a:p>
          <a:p>
            <a:pPr lvl="1">
              <a:lnSpc>
                <a:spcPct val="90000"/>
              </a:lnSpc>
            </a:pPr>
            <a:r>
              <a:rPr lang="en-US" sz="1900" dirty="0"/>
              <a:t>Adapt to dynamic landing conditions (e.g., wind, Mars’ terrain) for precision landings</a:t>
            </a:r>
          </a:p>
        </p:txBody>
      </p:sp>
      <p:sp>
        <p:nvSpPr>
          <p:cNvPr id="4" name="Slide Number Placeholder 3">
            <a:extLst>
              <a:ext uri="{FF2B5EF4-FFF2-40B4-BE49-F238E27FC236}">
                <a16:creationId xmlns:a16="http://schemas.microsoft.com/office/drawing/2014/main" id="{BE9ACDCE-5E53-9919-828F-F477DD73BE4B}"/>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8</a:t>
            </a:fld>
            <a:endParaRPr lang="en-US" sz="500"/>
          </a:p>
        </p:txBody>
      </p:sp>
      <p:sp>
        <p:nvSpPr>
          <p:cNvPr id="2" name="Title 1">
            <a:extLst>
              <a:ext uri="{FF2B5EF4-FFF2-40B4-BE49-F238E27FC236}">
                <a16:creationId xmlns:a16="http://schemas.microsoft.com/office/drawing/2014/main" id="{200B19A0-5E2F-E695-C8BD-76684CCD3446}"/>
              </a:ext>
            </a:extLst>
          </p:cNvPr>
          <p:cNvSpPr>
            <a:spLocks noGrp="1"/>
          </p:cNvSpPr>
          <p:nvPr>
            <p:ph type="title"/>
          </p:nvPr>
        </p:nvSpPr>
        <p:spPr>
          <a:xfrm>
            <a:off x="228600" y="144198"/>
            <a:ext cx="8686800" cy="514350"/>
          </a:xfrm>
        </p:spPr>
        <p:txBody>
          <a:bodyPr wrap="square" anchor="ctr">
            <a:normAutofit/>
          </a:bodyPr>
          <a:lstStyle/>
          <a:p>
            <a:pPr>
              <a:lnSpc>
                <a:spcPct val="90000"/>
              </a:lnSpc>
            </a:pPr>
            <a:r>
              <a:rPr lang="en-US" sz="1500" b="1"/>
              <a:t>Quantum-Enhanced Takeoff and Landing</a:t>
            </a:r>
            <a:br>
              <a:rPr lang="en-US" sz="1500"/>
            </a:br>
            <a:endParaRPr lang="en-US" sz="1500"/>
          </a:p>
        </p:txBody>
      </p:sp>
      <p:pic>
        <p:nvPicPr>
          <p:cNvPr id="7172" name="Picture 4" descr="Image result for gif of spacex mars landing simulation'">
            <a:extLst>
              <a:ext uri="{FF2B5EF4-FFF2-40B4-BE49-F238E27FC236}">
                <a16:creationId xmlns:a16="http://schemas.microsoft.com/office/drawing/2014/main" id="{F2A3683A-C857-F9A4-C7D1-96769878E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813503"/>
            <a:ext cx="3911982" cy="18303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a:extLst>
              <a:ext uri="{FF2B5EF4-FFF2-40B4-BE49-F238E27FC236}">
                <a16:creationId xmlns:a16="http://schemas.microsoft.com/office/drawing/2014/main" id="{DA1F430A-53A5-DADE-9645-41D18F6D6BDF}"/>
              </a:ext>
            </a:extLst>
          </p:cNvPr>
          <p:cNvSpPr>
            <a:spLocks noChangeArrowheads="1"/>
          </p:cNvSpPr>
          <p:nvPr/>
        </p:nvSpPr>
        <p:spPr bwMode="auto">
          <a:xfrm>
            <a:off x="228600" y="4344451"/>
            <a:ext cx="547952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SpaceX. Missions: Mars. </a:t>
            </a:r>
            <a:r>
              <a:rPr kumimoji="0" lang="en-US" altLang="en-US" sz="1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SpaceX</a:t>
            </a:r>
            <a:r>
              <a:rPr kumimoji="0" lang="en-US" altLang="en-US" sz="1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https://www.spacex.com/humanspaceflight/mars/.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63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09549-4311-0CDE-0063-A7D77D8C1564}"/>
              </a:ext>
            </a:extLst>
          </p:cNvPr>
          <p:cNvSpPr>
            <a:spLocks noGrp="1"/>
          </p:cNvSpPr>
          <p:nvPr>
            <p:ph sz="half" idx="1"/>
          </p:nvPr>
        </p:nvSpPr>
        <p:spPr>
          <a:xfrm>
            <a:off x="228600" y="1123950"/>
            <a:ext cx="3962400" cy="3371850"/>
          </a:xfrm>
        </p:spPr>
        <p:txBody>
          <a:bodyPr wrap="square" anchor="t">
            <a:normAutofit/>
          </a:bodyPr>
          <a:lstStyle/>
          <a:p>
            <a:pPr>
              <a:lnSpc>
                <a:spcPct val="90000"/>
              </a:lnSpc>
            </a:pPr>
            <a:r>
              <a:rPr lang="en-US" sz="1800" dirty="0"/>
              <a:t>Quantum Key Distribution (QKD)</a:t>
            </a:r>
          </a:p>
          <a:p>
            <a:pPr lvl="1">
              <a:lnSpc>
                <a:spcPct val="90000"/>
              </a:lnSpc>
            </a:pPr>
            <a:r>
              <a:rPr lang="en-US" dirty="0"/>
              <a:t>Secure communication using quantum states (cannot be intercepted without detection)</a:t>
            </a:r>
          </a:p>
          <a:p>
            <a:pPr>
              <a:lnSpc>
                <a:spcPct val="90000"/>
              </a:lnSpc>
            </a:pPr>
            <a:r>
              <a:rPr lang="en-US" sz="1800" dirty="0"/>
              <a:t>Quantum Communication for Deep Space</a:t>
            </a:r>
          </a:p>
          <a:p>
            <a:pPr lvl="1">
              <a:lnSpc>
                <a:spcPct val="90000"/>
              </a:lnSpc>
            </a:pPr>
            <a:r>
              <a:rPr lang="en-US" dirty="0"/>
              <a:t>Quantum teleportation, superdense coding, and entangled photons for improved space communication</a:t>
            </a:r>
          </a:p>
        </p:txBody>
      </p:sp>
      <p:pic>
        <p:nvPicPr>
          <p:cNvPr id="3074" name="Picture 2" descr="Space QKD • qtlabs • Vienna, Austria">
            <a:extLst>
              <a:ext uri="{FF2B5EF4-FFF2-40B4-BE49-F238E27FC236}">
                <a16:creationId xmlns:a16="http://schemas.microsoft.com/office/drawing/2014/main" id="{D1D9FBCD-ABF0-79AB-ED9E-478E4A585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95" r="4" b="4"/>
          <a:stretch/>
        </p:blipFill>
        <p:spPr bwMode="auto">
          <a:xfrm>
            <a:off x="4495800" y="1123950"/>
            <a:ext cx="4419600" cy="292553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D2BD899-0D07-4EC3-D9F6-665AEF93A5AF}"/>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9</a:t>
            </a:fld>
            <a:endParaRPr lang="en-US" sz="500"/>
          </a:p>
        </p:txBody>
      </p:sp>
      <p:sp>
        <p:nvSpPr>
          <p:cNvPr id="2" name="Title 1">
            <a:extLst>
              <a:ext uri="{FF2B5EF4-FFF2-40B4-BE49-F238E27FC236}">
                <a16:creationId xmlns:a16="http://schemas.microsoft.com/office/drawing/2014/main" id="{7CCB53F4-538F-3C15-74C8-25C655003DC3}"/>
              </a:ext>
            </a:extLst>
          </p:cNvPr>
          <p:cNvSpPr>
            <a:spLocks noGrp="1"/>
          </p:cNvSpPr>
          <p:nvPr>
            <p:ph type="title"/>
          </p:nvPr>
        </p:nvSpPr>
        <p:spPr>
          <a:xfrm>
            <a:off x="228600" y="144198"/>
            <a:ext cx="8686800" cy="514350"/>
          </a:xfrm>
        </p:spPr>
        <p:txBody>
          <a:bodyPr wrap="square" anchor="ctr">
            <a:normAutofit/>
          </a:bodyPr>
          <a:lstStyle/>
          <a:p>
            <a:pPr>
              <a:lnSpc>
                <a:spcPct val="90000"/>
              </a:lnSpc>
            </a:pPr>
            <a:r>
              <a:rPr lang="en-US" dirty="0"/>
              <a:t> Quantum Communication Systems</a:t>
            </a:r>
            <a:endParaRPr lang="en-US"/>
          </a:p>
        </p:txBody>
      </p:sp>
      <p:sp>
        <p:nvSpPr>
          <p:cNvPr id="5" name="TextBox 4">
            <a:extLst>
              <a:ext uri="{FF2B5EF4-FFF2-40B4-BE49-F238E27FC236}">
                <a16:creationId xmlns:a16="http://schemas.microsoft.com/office/drawing/2014/main" id="{0FA062CB-7C04-FD94-25E7-8057357EF73F}"/>
              </a:ext>
            </a:extLst>
          </p:cNvPr>
          <p:cNvSpPr txBox="1"/>
          <p:nvPr/>
        </p:nvSpPr>
        <p:spPr>
          <a:xfrm>
            <a:off x="4495800" y="4049486"/>
            <a:ext cx="3853543" cy="461665"/>
          </a:xfrm>
          <a:prstGeom prst="rect">
            <a:avLst/>
          </a:prstGeom>
          <a:noFill/>
        </p:spPr>
        <p:txBody>
          <a:bodyPr wrap="square" rtlCol="0">
            <a:spAutoFit/>
          </a:bodyPr>
          <a:lstStyle/>
          <a:p>
            <a:r>
              <a:rPr lang="en-US" sz="1200" dirty="0"/>
              <a:t>[7]</a:t>
            </a:r>
          </a:p>
          <a:p>
            <a:r>
              <a:rPr lang="en-US" sz="1200" dirty="0"/>
              <a:t>https://www.qtlabs.at/technologies/space-qkd/</a:t>
            </a:r>
          </a:p>
        </p:txBody>
      </p:sp>
    </p:spTree>
    <p:extLst>
      <p:ext uri="{BB962C8B-B14F-4D97-AF65-F5344CB8AC3E}">
        <p14:creationId xmlns:p14="http://schemas.microsoft.com/office/powerpoint/2010/main" val="7948586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1E29E-EE55-4BBB-A007-996871FA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cf9e0-88e1-4f3b-adb3-cd048a316fce"/>
    <ds:schemaRef ds:uri="45189c86-d200-4f8e-8ba3-644445031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A414BE1A-A2C4-4862-8AD0-8BDC37D6A979}">
  <ds:schemaRefs>
    <ds:schemaRef ds:uri="8840c030-5dde-41b3-9ddd-06e8e0ef51bc"/>
    <ds:schemaRef ds:uri="db962d0c-5ba1-488e-9617-42eb96731c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10679</TotalTime>
  <Words>1520</Words>
  <Application>Microsoft Office PowerPoint</Application>
  <PresentationFormat>On-screen Show (16:9)</PresentationFormat>
  <Paragraphs>197</Paragraphs>
  <Slides>19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Helvetica</vt:lpstr>
      <vt:lpstr>Times</vt:lpstr>
      <vt:lpstr>Wingdings</vt:lpstr>
      <vt:lpstr>Blank Presentation</vt:lpstr>
      <vt:lpstr>Without blue banner</vt:lpstr>
      <vt:lpstr>PowerPoint Presentation</vt:lpstr>
      <vt:lpstr>Introduction</vt:lpstr>
      <vt:lpstr>Key Quantum Principles </vt:lpstr>
      <vt:lpstr>Basics of Quantum Computation</vt:lpstr>
      <vt:lpstr>Quantum Algorithms: Shor’s and Grover’s Algorithms</vt:lpstr>
      <vt:lpstr>What Can Quantum Computing Do?</vt:lpstr>
      <vt:lpstr>Quantum Computing in Space Mission Design</vt:lpstr>
      <vt:lpstr>Quantum-Enhanced Takeoff and Landing </vt:lpstr>
      <vt:lpstr> Quantum Communication Systems</vt:lpstr>
      <vt:lpstr>Quantum in Space Exploration Data Analytics</vt:lpstr>
      <vt:lpstr>Quantum-Enhanced AI and Machine Learning</vt:lpstr>
      <vt:lpstr>The Promise of Quantum Computing for Mars Colonization</vt:lpstr>
      <vt:lpstr>Quantum-Enhanced Water, Food, and Health</vt:lpstr>
      <vt:lpstr>Quantum Computing for Health and Pharmaceuticals</vt:lpstr>
      <vt:lpstr>Habitat Construction</vt:lpstr>
      <vt:lpstr>Resource Allocation on Mars</vt:lpstr>
      <vt:lpstr>What Quantum Computing Do We Have?</vt:lpstr>
      <vt:lpstr>Challenges</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Philip Andriola</cp:lastModifiedBy>
  <cp:revision>8</cp:revision>
  <cp:lastPrinted>2018-09-25T14:02:34Z</cp:lastPrinted>
  <dcterms:modified xsi:type="dcterms:W3CDTF">2025-04-03T02:20:50Z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