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4837" r:id="rId5"/>
  </p:sldMasterIdLst>
  <p:notesMasterIdLst>
    <p:notesMasterId r:id="rId36"/>
  </p:notesMasterIdLst>
  <p:handoutMasterIdLst>
    <p:handoutMasterId r:id="rId37"/>
  </p:handoutMasterIdLst>
  <p:sldIdLst>
    <p:sldId id="404" r:id="rId6"/>
    <p:sldId id="408" r:id="rId7"/>
    <p:sldId id="436" r:id="rId8"/>
    <p:sldId id="435" r:id="rId9"/>
    <p:sldId id="409" r:id="rId10"/>
    <p:sldId id="412" r:id="rId11"/>
    <p:sldId id="413" r:id="rId12"/>
    <p:sldId id="437" r:id="rId13"/>
    <p:sldId id="422" r:id="rId14"/>
    <p:sldId id="438" r:id="rId15"/>
    <p:sldId id="439" r:id="rId16"/>
    <p:sldId id="440" r:id="rId17"/>
    <p:sldId id="443" r:id="rId18"/>
    <p:sldId id="442" r:id="rId19"/>
    <p:sldId id="424" r:id="rId20"/>
    <p:sldId id="425" r:id="rId21"/>
    <p:sldId id="427" r:id="rId22"/>
    <p:sldId id="432" r:id="rId23"/>
    <p:sldId id="429" r:id="rId24"/>
    <p:sldId id="434" r:id="rId25"/>
    <p:sldId id="433" r:id="rId26"/>
    <p:sldId id="426" r:id="rId27"/>
    <p:sldId id="421" r:id="rId28"/>
    <p:sldId id="420" r:id="rId29"/>
    <p:sldId id="419" r:id="rId30"/>
    <p:sldId id="415" r:id="rId31"/>
    <p:sldId id="416" r:id="rId32"/>
    <p:sldId id="430" r:id="rId33"/>
    <p:sldId id="407" r:id="rId34"/>
    <p:sldId id="405" r:id="rId35"/>
  </p:sldIdLst>
  <p:sldSz cx="9144000" cy="5143500" type="screen16x9"/>
  <p:notesSz cx="6858000" cy="9296400"/>
  <p:defaultTex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E0350A-ABC0-35CF-A4EB-9D284BDE9C6F}" name="Kumar, Aneesh T" initials="KA" userId="S::akumar3014@gatech.edu::d12575e2-1d31-4b78-b26b-114e2d9823a3" providerId="AD"/>
  <p188:author id="{90E65671-6363-5549-582B-0F981BF8ADF9}" name="Alfonseca, Alexis" initials="AA" userId="S::aalfonseca3@gatech.edu::9150ad0b-949b-4407-ad35-d3ec1a1aa24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B3D6C"/>
    <a:srgbClr val="C2D9FA"/>
    <a:srgbClr val="0B3A7F"/>
    <a:srgbClr val="E98B01"/>
    <a:srgbClr val="1380DC"/>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6720D-D05A-8803-521E-77A0D4F7E454}" v="190" dt="2025-04-02T20:17:15.853"/>
    <p1510:client id="{80B7984D-9272-6F31-110D-E0079EE62FF5}" v="24" dt="2025-04-02T17:19:41.064"/>
    <p1510:client id="{AF8CD63D-57D4-BA43-BB48-5D648DD75824}" v="258" dt="2025-04-02T14:54:28.517"/>
    <p1510:client id="{B0138C08-9676-527A-F473-9BB4396E5A95}" v="51" dt="2025-04-02T15:33:32.343"/>
    <p1510:client id="{E651C42A-B529-C9B4-98B3-B651C334B866}" v="7" dt="2025-04-03T01:26:57.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56323" name="Rectangle 3"/>
          <p:cNvSpPr>
            <a:spLocks noGrp="1" noChangeArrowheads="1"/>
          </p:cNvSpPr>
          <p:nvPr>
            <p:ph type="dt" sz="quarter"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a:p>
        </p:txBody>
      </p:sp>
      <p:sp>
        <p:nvSpPr>
          <p:cNvPr id="56324" name="Rectangle 4"/>
          <p:cNvSpPr>
            <a:spLocks noGrp="1" noChangeArrowheads="1"/>
          </p:cNvSpPr>
          <p:nvPr>
            <p:ph type="ftr" sz="quarter" idx="2"/>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56325" name="Rectangle 5"/>
          <p:cNvSpPr>
            <a:spLocks noGrp="1" noChangeArrowheads="1"/>
          </p:cNvSpPr>
          <p:nvPr>
            <p:ph type="sldNum" sz="quarter" idx="3"/>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9301CC6A-B4E8-405F-AE79-859651258FE4}" type="slidenum">
              <a:rPr lang="en-US"/>
              <a:pPr>
                <a:defRPr/>
              </a:pPr>
              <a:t>‹#›</a:t>
            </a:fld>
            <a:endParaRPr lang="en-US"/>
          </a:p>
        </p:txBody>
      </p:sp>
    </p:spTree>
    <p:extLst>
      <p:ext uri="{BB962C8B-B14F-4D97-AF65-F5344CB8AC3E}">
        <p14:creationId xmlns:p14="http://schemas.microsoft.com/office/powerpoint/2010/main" val="818623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6147" name="Rectangle 3"/>
          <p:cNvSpPr>
            <a:spLocks noGrp="1" noChangeArrowheads="1"/>
          </p:cNvSpPr>
          <p:nvPr>
            <p:ph type="dt"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B7B05DEF-6DE7-4BF9-8DBB-FF904A788E50}" type="slidenum">
              <a:rPr lang="en-US"/>
              <a:pPr>
                <a:defRPr/>
              </a:pPr>
              <a:t>‹#›</a:t>
            </a:fld>
            <a:endParaRPr lang="en-US"/>
          </a:p>
        </p:txBody>
      </p:sp>
    </p:spTree>
    <p:extLst>
      <p:ext uri="{BB962C8B-B14F-4D97-AF65-F5344CB8AC3E}">
        <p14:creationId xmlns:p14="http://schemas.microsoft.com/office/powerpoint/2010/main" val="3823580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1pPr>
    <a:lvl2pPr marL="3429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2pPr>
    <a:lvl3pPr marL="6858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3pPr>
    <a:lvl4pPr marL="10287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4pPr>
    <a:lvl5pPr marL="13716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rc.aiaa.org/doi/10.2514/6.2013-407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rc.aiaa.org/doi/10.2514/6.2013-407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rc.aiaa.org/doi/10.2514/6.2013-407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ink.springer.com/article/10.1007/s12567-021-0042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0653D-2C2A-7606-A5E9-2149DC295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9D291-D2D7-7662-3B56-44A102054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5507D-C073-46BB-AA06-B0DF61EB7556}"/>
              </a:ext>
            </a:extLst>
          </p:cNvPr>
          <p:cNvSpPr>
            <a:spLocks noGrp="1"/>
          </p:cNvSpPr>
          <p:nvPr>
            <p:ph type="body" idx="1"/>
          </p:nvPr>
        </p:nvSpPr>
        <p:spPr/>
        <p:txBody>
          <a:bodyPr/>
          <a:lstStyle/>
          <a:p>
            <a:r>
              <a:rPr lang="en-US">
                <a:latin typeface="Arial"/>
                <a:ea typeface="ＭＳ Ｐゴシック"/>
                <a:cs typeface="Arial"/>
              </a:rPr>
              <a:t>Reference: </a:t>
            </a:r>
            <a:r>
              <a:rPr lang="en-US">
                <a:latin typeface="Arial"/>
                <a:ea typeface="ＭＳ Ｐゴシック"/>
                <a:cs typeface="Arial"/>
                <a:hlinkClick r:id="rId3"/>
              </a:rPr>
              <a:t>https://arc.aiaa.org/doi/10.2514/6.2013-4075</a:t>
            </a:r>
            <a:endParaRPr lang="en-US">
              <a:latin typeface="Arial"/>
              <a:ea typeface="ＭＳ Ｐゴシック"/>
              <a:cs typeface="Arial"/>
            </a:endParaRPr>
          </a:p>
          <a:p>
            <a:endParaRPr lang="en-US">
              <a:cs typeface="Arial"/>
            </a:endParaRPr>
          </a:p>
          <a:p>
            <a:r>
              <a:rPr lang="en-US">
                <a:latin typeface="Arial"/>
                <a:ea typeface="ＭＳ Ｐゴシック"/>
                <a:cs typeface="Arial"/>
              </a:rPr>
              <a:t>Aneesh</a:t>
            </a:r>
            <a:endParaRPr lang="en-US">
              <a:cs typeface="Arial"/>
            </a:endParaRPr>
          </a:p>
        </p:txBody>
      </p:sp>
      <p:sp>
        <p:nvSpPr>
          <p:cNvPr id="4" name="Slide Number Placeholder 3">
            <a:extLst>
              <a:ext uri="{FF2B5EF4-FFF2-40B4-BE49-F238E27FC236}">
                <a16:creationId xmlns:a16="http://schemas.microsoft.com/office/drawing/2014/main" id="{C6896BB0-AC9F-FF38-49E7-06E4B7A67655}"/>
              </a:ext>
            </a:extLst>
          </p:cNvPr>
          <p:cNvSpPr>
            <a:spLocks noGrp="1"/>
          </p:cNvSpPr>
          <p:nvPr>
            <p:ph type="sldNum" sz="quarter" idx="10"/>
          </p:nvPr>
        </p:nvSpPr>
        <p:spPr/>
        <p:txBody>
          <a:bodyPr/>
          <a:lstStyle/>
          <a:p>
            <a:pPr>
              <a:defRPr/>
            </a:pPr>
            <a:fld id="{B7B05DEF-6DE7-4BF9-8DBB-FF904A788E50}" type="slidenum">
              <a:rPr lang="en-US" smtClean="0"/>
              <a:pPr>
                <a:defRPr/>
              </a:pPr>
              <a:t>2</a:t>
            </a:fld>
            <a:endParaRPr lang="en-US"/>
          </a:p>
        </p:txBody>
      </p:sp>
    </p:spTree>
    <p:extLst>
      <p:ext uri="{BB962C8B-B14F-4D97-AF65-F5344CB8AC3E}">
        <p14:creationId xmlns:p14="http://schemas.microsoft.com/office/powerpoint/2010/main" val="88818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Assumptions</a:t>
            </a:r>
            <a:br>
              <a:rPr lang="en-US">
                <a:latin typeface="Calibri"/>
                <a:ea typeface="Calibri"/>
                <a:cs typeface="Calibri"/>
              </a:rPr>
            </a:br>
            <a:r>
              <a:rPr lang="en-US">
                <a:latin typeface="Calibri"/>
                <a:ea typeface="Calibri"/>
                <a:cs typeface="Calibri"/>
              </a:rPr>
              <a:t>- </a:t>
            </a:r>
            <a:r>
              <a:rPr lang="en-US">
                <a:latin typeface="Arial"/>
                <a:ea typeface="ＭＳ Ｐゴシック"/>
                <a:cs typeface="Arial"/>
              </a:rPr>
              <a:t>The system remains in a force limited or speed limited state for the entire duration of its motion.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7B05DEF-6DE7-4BF9-8DBB-FF904A788E50}" type="slidenum">
              <a:rPr lang="en-US"/>
              <a:pPr>
                <a:defRPr/>
              </a:pPr>
              <a:t>12</a:t>
            </a:fld>
            <a:endParaRPr lang="en-US"/>
          </a:p>
        </p:txBody>
      </p:sp>
    </p:spTree>
    <p:extLst>
      <p:ext uri="{BB962C8B-B14F-4D97-AF65-F5344CB8AC3E}">
        <p14:creationId xmlns:p14="http://schemas.microsoft.com/office/powerpoint/2010/main" val="1302229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08A89-C2CE-E74A-20BA-0FD172D0B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9806E-99C6-F212-4AC1-01455CA67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83234-991C-5A83-C72F-AF0C4C289863}"/>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C51C64F4-EB60-63BF-CD4F-E7B873AEB8EA}"/>
              </a:ext>
            </a:extLst>
          </p:cNvPr>
          <p:cNvSpPr>
            <a:spLocks noGrp="1"/>
          </p:cNvSpPr>
          <p:nvPr>
            <p:ph type="sldNum" sz="quarter" idx="10"/>
          </p:nvPr>
        </p:nvSpPr>
        <p:spPr/>
        <p:txBody>
          <a:bodyPr/>
          <a:lstStyle/>
          <a:p>
            <a:pPr>
              <a:defRPr/>
            </a:pPr>
            <a:fld id="{B7B05DEF-6DE7-4BF9-8DBB-FF904A788E50}" type="slidenum">
              <a:rPr lang="en-US" smtClean="0"/>
              <a:pPr>
                <a:defRPr/>
              </a:pPr>
              <a:t>13</a:t>
            </a:fld>
            <a:endParaRPr lang="en-US"/>
          </a:p>
        </p:txBody>
      </p:sp>
    </p:spTree>
    <p:extLst>
      <p:ext uri="{BB962C8B-B14F-4D97-AF65-F5344CB8AC3E}">
        <p14:creationId xmlns:p14="http://schemas.microsoft.com/office/powerpoint/2010/main" val="518537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80B30-9F97-5D73-2915-3497FB96B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0FC8C-38B2-B01A-0085-28FC2A959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00507-9860-74AA-D374-C6F8988294E8}"/>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C5217FE7-25E7-59B2-512F-7ABCD53874B2}"/>
              </a:ext>
            </a:extLst>
          </p:cNvPr>
          <p:cNvSpPr>
            <a:spLocks noGrp="1"/>
          </p:cNvSpPr>
          <p:nvPr>
            <p:ph type="sldNum" sz="quarter" idx="10"/>
          </p:nvPr>
        </p:nvSpPr>
        <p:spPr/>
        <p:txBody>
          <a:bodyPr/>
          <a:lstStyle/>
          <a:p>
            <a:pPr>
              <a:defRPr/>
            </a:pPr>
            <a:fld id="{B7B05DEF-6DE7-4BF9-8DBB-FF904A788E50}" type="slidenum">
              <a:rPr lang="en-US" smtClean="0"/>
              <a:pPr>
                <a:defRPr/>
              </a:pPr>
              <a:t>14</a:t>
            </a:fld>
            <a:endParaRPr lang="en-US"/>
          </a:p>
        </p:txBody>
      </p:sp>
    </p:spTree>
    <p:extLst>
      <p:ext uri="{BB962C8B-B14F-4D97-AF65-F5344CB8AC3E}">
        <p14:creationId xmlns:p14="http://schemas.microsoft.com/office/powerpoint/2010/main" val="18575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089CA-E363-65AA-93A9-7821D0DDE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72A1F-0229-4FDA-F50C-C669C404A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E4A48-D729-9E89-3D3E-F77DFC695A7E}"/>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ED5C0304-F6B0-7C61-E1B5-7584CED62978}"/>
              </a:ext>
            </a:extLst>
          </p:cNvPr>
          <p:cNvSpPr>
            <a:spLocks noGrp="1"/>
          </p:cNvSpPr>
          <p:nvPr>
            <p:ph type="sldNum" sz="quarter" idx="10"/>
          </p:nvPr>
        </p:nvSpPr>
        <p:spPr/>
        <p:txBody>
          <a:bodyPr/>
          <a:lstStyle/>
          <a:p>
            <a:pPr>
              <a:defRPr/>
            </a:pPr>
            <a:fld id="{B7B05DEF-6DE7-4BF9-8DBB-FF904A788E50}" type="slidenum">
              <a:rPr lang="en-US" smtClean="0"/>
              <a:pPr>
                <a:defRPr/>
              </a:pPr>
              <a:t>15</a:t>
            </a:fld>
            <a:endParaRPr lang="en-US"/>
          </a:p>
        </p:txBody>
      </p:sp>
    </p:spTree>
    <p:extLst>
      <p:ext uri="{BB962C8B-B14F-4D97-AF65-F5344CB8AC3E}">
        <p14:creationId xmlns:p14="http://schemas.microsoft.com/office/powerpoint/2010/main" val="258587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1BFEA-4DCF-A305-2C27-357B94466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9DB1A-2999-946D-B2F9-05E112DDE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905B6-75F8-9A44-C4DD-515ACAEEABD8}"/>
              </a:ext>
            </a:extLst>
          </p:cNvPr>
          <p:cNvSpPr>
            <a:spLocks noGrp="1"/>
          </p:cNvSpPr>
          <p:nvPr>
            <p:ph type="body" idx="1"/>
          </p:nvPr>
        </p:nvSpPr>
        <p:spPr/>
        <p:txBody>
          <a:bodyPr/>
          <a:lstStyle/>
          <a:p>
            <a:r>
              <a:rPr lang="en-US">
                <a:latin typeface="Arial"/>
                <a:ea typeface="ＭＳ Ｐゴシック"/>
                <a:cs typeface="Arial"/>
              </a:rPr>
              <a:t>Talk about the assumptions made for the calculations</a:t>
            </a:r>
          </a:p>
          <a:p>
            <a:pPr marL="171450" indent="-171450">
              <a:buFont typeface="Calibri"/>
              <a:buChar char="-"/>
            </a:pPr>
            <a:r>
              <a:rPr lang="en-US">
                <a:latin typeface="Arial"/>
                <a:ea typeface="ＭＳ Ｐゴシック"/>
                <a:cs typeface="Arial"/>
              </a:rPr>
              <a:t>There is no friction between any connections or pin joints</a:t>
            </a:r>
          </a:p>
          <a:p>
            <a:pPr marL="171450" indent="-171450">
              <a:buFont typeface="Calibri"/>
              <a:buChar char="-"/>
            </a:pPr>
            <a:r>
              <a:rPr lang="en-US">
                <a:latin typeface="Arial"/>
                <a:ea typeface="ＭＳ Ｐゴシック"/>
                <a:cs typeface="Arial"/>
              </a:rPr>
              <a:t>The Torque is assumed to be instantly applied at nominal output for motor</a:t>
            </a:r>
          </a:p>
          <a:p>
            <a:pPr marL="171450" indent="-171450">
              <a:buFont typeface="Calibri"/>
              <a:buChar char="-"/>
            </a:pPr>
            <a:r>
              <a:rPr lang="en-US">
                <a:latin typeface="Arial"/>
                <a:ea typeface="ＭＳ Ｐゴシック"/>
                <a:cs typeface="Arial"/>
              </a:rPr>
              <a:t>Simplification of Moment of Inertia of thruster to a cylinder</a:t>
            </a:r>
          </a:p>
          <a:p>
            <a:pPr marL="171450" indent="-171450">
              <a:buFont typeface="Calibri"/>
              <a:buChar char="-"/>
            </a:pPr>
            <a:endParaRPr lang="en-US">
              <a:latin typeface="Arial"/>
              <a:ea typeface="ＭＳ Ｐゴシック"/>
              <a:cs typeface="Arial"/>
            </a:endParaRPr>
          </a:p>
          <a:p>
            <a:endParaRPr lang="en-US">
              <a:latin typeface="Arial"/>
              <a:ea typeface="ＭＳ Ｐゴシック"/>
              <a:cs typeface="Arial"/>
            </a:endParaRPr>
          </a:p>
          <a:p>
            <a:r>
              <a:rPr lang="en-US">
                <a:latin typeface="Arial"/>
                <a:ea typeface="ＭＳ Ｐゴシック"/>
                <a:cs typeface="Arial"/>
              </a:rPr>
              <a:t>Aneesh</a:t>
            </a:r>
            <a:endParaRPr lang="en-US">
              <a:cs typeface="Arial"/>
            </a:endParaRPr>
          </a:p>
        </p:txBody>
      </p:sp>
      <p:sp>
        <p:nvSpPr>
          <p:cNvPr id="4" name="Slide Number Placeholder 3">
            <a:extLst>
              <a:ext uri="{FF2B5EF4-FFF2-40B4-BE49-F238E27FC236}">
                <a16:creationId xmlns:a16="http://schemas.microsoft.com/office/drawing/2014/main" id="{9DCC4583-B503-9731-CEE4-8F31A2B4ACC0}"/>
              </a:ext>
            </a:extLst>
          </p:cNvPr>
          <p:cNvSpPr>
            <a:spLocks noGrp="1"/>
          </p:cNvSpPr>
          <p:nvPr>
            <p:ph type="sldNum" sz="quarter" idx="10"/>
          </p:nvPr>
        </p:nvSpPr>
        <p:spPr/>
        <p:txBody>
          <a:bodyPr/>
          <a:lstStyle/>
          <a:p>
            <a:pPr>
              <a:defRPr/>
            </a:pPr>
            <a:fld id="{B7B05DEF-6DE7-4BF9-8DBB-FF904A788E50}" type="slidenum">
              <a:rPr lang="en-US" smtClean="0"/>
              <a:pPr>
                <a:defRPr/>
              </a:pPr>
              <a:t>16</a:t>
            </a:fld>
            <a:endParaRPr lang="en-US"/>
          </a:p>
        </p:txBody>
      </p:sp>
    </p:spTree>
    <p:extLst>
      <p:ext uri="{BB962C8B-B14F-4D97-AF65-F5344CB8AC3E}">
        <p14:creationId xmlns:p14="http://schemas.microsoft.com/office/powerpoint/2010/main" val="318437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E2EDB-0AC1-C99E-1D4F-B6535C740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E22B9-6E4A-5126-2D1B-23428CEEA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616DC-EA60-B63A-C33A-FDEFB4B50CE2}"/>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A772684F-BE76-9646-D92D-F9FC0FB23C64}"/>
              </a:ext>
            </a:extLst>
          </p:cNvPr>
          <p:cNvSpPr>
            <a:spLocks noGrp="1"/>
          </p:cNvSpPr>
          <p:nvPr>
            <p:ph type="sldNum" sz="quarter" idx="10"/>
          </p:nvPr>
        </p:nvSpPr>
        <p:spPr/>
        <p:txBody>
          <a:bodyPr/>
          <a:lstStyle/>
          <a:p>
            <a:pPr>
              <a:defRPr/>
            </a:pPr>
            <a:fld id="{B7B05DEF-6DE7-4BF9-8DBB-FF904A788E50}" type="slidenum">
              <a:rPr lang="en-US" smtClean="0"/>
              <a:pPr>
                <a:defRPr/>
              </a:pPr>
              <a:t>17</a:t>
            </a:fld>
            <a:endParaRPr lang="en-US"/>
          </a:p>
        </p:txBody>
      </p:sp>
    </p:spTree>
    <p:extLst>
      <p:ext uri="{BB962C8B-B14F-4D97-AF65-F5344CB8AC3E}">
        <p14:creationId xmlns:p14="http://schemas.microsoft.com/office/powerpoint/2010/main" val="37736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B921C-1B79-EE1A-6D2D-E8BD2B5BA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07587-D545-0C0C-49FB-F1EC4B7BB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8DBB9-965A-F15A-4829-A6D968D804A4}"/>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3323F51B-A38A-00A8-B887-8DC3EF176CD5}"/>
              </a:ext>
            </a:extLst>
          </p:cNvPr>
          <p:cNvSpPr>
            <a:spLocks noGrp="1"/>
          </p:cNvSpPr>
          <p:nvPr>
            <p:ph type="sldNum" sz="quarter" idx="10"/>
          </p:nvPr>
        </p:nvSpPr>
        <p:spPr/>
        <p:txBody>
          <a:bodyPr/>
          <a:lstStyle/>
          <a:p>
            <a:pPr>
              <a:defRPr/>
            </a:pPr>
            <a:fld id="{B7B05DEF-6DE7-4BF9-8DBB-FF904A788E50}" type="slidenum">
              <a:rPr lang="en-US" smtClean="0"/>
              <a:pPr>
                <a:defRPr/>
              </a:pPr>
              <a:t>18</a:t>
            </a:fld>
            <a:endParaRPr lang="en-US"/>
          </a:p>
        </p:txBody>
      </p:sp>
    </p:spTree>
    <p:extLst>
      <p:ext uri="{BB962C8B-B14F-4D97-AF65-F5344CB8AC3E}">
        <p14:creationId xmlns:p14="http://schemas.microsoft.com/office/powerpoint/2010/main" val="1710566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F7185-CB65-5EC9-F551-E3DBEF74A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DF882-5343-51BD-075E-C37745B96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2DB89-4D53-7ACE-8E20-2ABC83F1B7D5}"/>
              </a:ext>
            </a:extLst>
          </p:cNvPr>
          <p:cNvSpPr>
            <a:spLocks noGrp="1"/>
          </p:cNvSpPr>
          <p:nvPr>
            <p:ph type="body" idx="1"/>
          </p:nvPr>
        </p:nvSpPr>
        <p:spPr/>
        <p:txBody>
          <a:bodyPr/>
          <a:lstStyle/>
          <a:p>
            <a:r>
              <a:rPr lang="en-US">
                <a:latin typeface="Arial"/>
                <a:ea typeface="ＭＳ Ｐゴシック"/>
                <a:cs typeface="Arial"/>
              </a:rPr>
              <a:t>Jack</a:t>
            </a:r>
            <a:endParaRPr lang="en-US"/>
          </a:p>
        </p:txBody>
      </p:sp>
      <p:sp>
        <p:nvSpPr>
          <p:cNvPr id="4" name="Slide Number Placeholder 3">
            <a:extLst>
              <a:ext uri="{FF2B5EF4-FFF2-40B4-BE49-F238E27FC236}">
                <a16:creationId xmlns:a16="http://schemas.microsoft.com/office/drawing/2014/main" id="{B2EFCE91-766E-FA26-E172-55CB6073CE12}"/>
              </a:ext>
            </a:extLst>
          </p:cNvPr>
          <p:cNvSpPr>
            <a:spLocks noGrp="1"/>
          </p:cNvSpPr>
          <p:nvPr>
            <p:ph type="sldNum" sz="quarter" idx="10"/>
          </p:nvPr>
        </p:nvSpPr>
        <p:spPr/>
        <p:txBody>
          <a:bodyPr/>
          <a:lstStyle/>
          <a:p>
            <a:pPr>
              <a:defRPr/>
            </a:pPr>
            <a:fld id="{B7B05DEF-6DE7-4BF9-8DBB-FF904A788E50}" type="slidenum">
              <a:rPr lang="en-US" smtClean="0"/>
              <a:pPr>
                <a:defRPr/>
              </a:pPr>
              <a:t>19</a:t>
            </a:fld>
            <a:endParaRPr lang="en-US"/>
          </a:p>
        </p:txBody>
      </p:sp>
    </p:spTree>
    <p:extLst>
      <p:ext uri="{BB962C8B-B14F-4D97-AF65-F5344CB8AC3E}">
        <p14:creationId xmlns:p14="http://schemas.microsoft.com/office/powerpoint/2010/main" val="1492395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80C27-CBF9-46C1-0A9A-609EA1FF5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59097-DDAE-606E-5BC0-F545C68B5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F38DF-6760-CFDF-C2A6-26AD92BF6CA5}"/>
              </a:ext>
            </a:extLst>
          </p:cNvPr>
          <p:cNvSpPr>
            <a:spLocks noGrp="1"/>
          </p:cNvSpPr>
          <p:nvPr>
            <p:ph type="body" idx="1"/>
          </p:nvPr>
        </p:nvSpPr>
        <p:spPr/>
        <p:txBody>
          <a:bodyPr/>
          <a:lstStyle/>
          <a:p>
            <a:r>
              <a:rPr lang="en-US">
                <a:latin typeface="Arial"/>
                <a:ea typeface="ＭＳ Ｐゴシック"/>
                <a:cs typeface="Arial"/>
              </a:rPr>
              <a:t>Jack</a:t>
            </a:r>
            <a:endParaRPr lang="en-US"/>
          </a:p>
        </p:txBody>
      </p:sp>
      <p:sp>
        <p:nvSpPr>
          <p:cNvPr id="4" name="Slide Number Placeholder 3">
            <a:extLst>
              <a:ext uri="{FF2B5EF4-FFF2-40B4-BE49-F238E27FC236}">
                <a16:creationId xmlns:a16="http://schemas.microsoft.com/office/drawing/2014/main" id="{0A6F5C6B-1737-23F3-72DB-E9348E6706CC}"/>
              </a:ext>
            </a:extLst>
          </p:cNvPr>
          <p:cNvSpPr>
            <a:spLocks noGrp="1"/>
          </p:cNvSpPr>
          <p:nvPr>
            <p:ph type="sldNum" sz="quarter" idx="10"/>
          </p:nvPr>
        </p:nvSpPr>
        <p:spPr/>
        <p:txBody>
          <a:bodyPr/>
          <a:lstStyle/>
          <a:p>
            <a:pPr>
              <a:defRPr/>
            </a:pPr>
            <a:fld id="{B7B05DEF-6DE7-4BF9-8DBB-FF904A788E50}" type="slidenum">
              <a:rPr lang="en-US" smtClean="0"/>
              <a:pPr>
                <a:defRPr/>
              </a:pPr>
              <a:t>20</a:t>
            </a:fld>
            <a:endParaRPr lang="en-US"/>
          </a:p>
        </p:txBody>
      </p:sp>
    </p:spTree>
    <p:extLst>
      <p:ext uri="{BB962C8B-B14F-4D97-AF65-F5344CB8AC3E}">
        <p14:creationId xmlns:p14="http://schemas.microsoft.com/office/powerpoint/2010/main" val="2801466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75B53-10CB-8DFC-E7A8-9F301E124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03132-2360-4C42-390A-22FF5E782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B84BD-3826-81EA-3D2D-9EE38D864CAE}"/>
              </a:ext>
            </a:extLst>
          </p:cNvPr>
          <p:cNvSpPr>
            <a:spLocks noGrp="1"/>
          </p:cNvSpPr>
          <p:nvPr>
            <p:ph type="body" idx="1"/>
          </p:nvPr>
        </p:nvSpPr>
        <p:spPr/>
        <p:txBody>
          <a:bodyPr/>
          <a:lstStyle/>
          <a:p>
            <a:r>
              <a:rPr lang="en-US">
                <a:latin typeface="Arial"/>
                <a:ea typeface="ＭＳ Ｐゴシック"/>
                <a:cs typeface="Arial"/>
              </a:rPr>
              <a:t>Jack</a:t>
            </a:r>
            <a:endParaRPr lang="en-US"/>
          </a:p>
        </p:txBody>
      </p:sp>
      <p:sp>
        <p:nvSpPr>
          <p:cNvPr id="4" name="Slide Number Placeholder 3">
            <a:extLst>
              <a:ext uri="{FF2B5EF4-FFF2-40B4-BE49-F238E27FC236}">
                <a16:creationId xmlns:a16="http://schemas.microsoft.com/office/drawing/2014/main" id="{8ED8C068-CE4A-AD41-4B24-1B56D6BD95ED}"/>
              </a:ext>
            </a:extLst>
          </p:cNvPr>
          <p:cNvSpPr>
            <a:spLocks noGrp="1"/>
          </p:cNvSpPr>
          <p:nvPr>
            <p:ph type="sldNum" sz="quarter" idx="10"/>
          </p:nvPr>
        </p:nvSpPr>
        <p:spPr/>
        <p:txBody>
          <a:bodyPr/>
          <a:lstStyle/>
          <a:p>
            <a:pPr>
              <a:defRPr/>
            </a:pPr>
            <a:fld id="{B7B05DEF-6DE7-4BF9-8DBB-FF904A788E50}" type="slidenum">
              <a:rPr lang="en-US" smtClean="0"/>
              <a:pPr>
                <a:defRPr/>
              </a:pPr>
              <a:t>21</a:t>
            </a:fld>
            <a:endParaRPr lang="en-US"/>
          </a:p>
        </p:txBody>
      </p:sp>
    </p:spTree>
    <p:extLst>
      <p:ext uri="{BB962C8B-B14F-4D97-AF65-F5344CB8AC3E}">
        <p14:creationId xmlns:p14="http://schemas.microsoft.com/office/powerpoint/2010/main" val="112312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7F484-492E-A34D-79D9-FF7597D17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35C1C-E3DE-F789-1E7C-6EFC93E15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CFCA3-8F58-A81C-D059-F0D52660E508}"/>
              </a:ext>
            </a:extLst>
          </p:cNvPr>
          <p:cNvSpPr>
            <a:spLocks noGrp="1"/>
          </p:cNvSpPr>
          <p:nvPr>
            <p:ph type="body" idx="1"/>
          </p:nvPr>
        </p:nvSpPr>
        <p:spPr/>
        <p:txBody>
          <a:bodyPr/>
          <a:lstStyle/>
          <a:p>
            <a:r>
              <a:rPr lang="en-US">
                <a:latin typeface="Arial"/>
                <a:ea typeface="ＭＳ Ｐゴシック"/>
                <a:cs typeface="Arial"/>
              </a:rPr>
              <a:t>Reference: </a:t>
            </a:r>
            <a:r>
              <a:rPr lang="en-US">
                <a:latin typeface="Arial"/>
                <a:ea typeface="ＭＳ Ｐゴシック"/>
                <a:cs typeface="Arial"/>
                <a:hlinkClick r:id="rId3"/>
              </a:rPr>
              <a:t>https://arc.aiaa.org/doi/10.2514/6.2013-4075</a:t>
            </a:r>
            <a:endParaRPr lang="en-US">
              <a:latin typeface="Arial"/>
              <a:ea typeface="ＭＳ Ｐゴシック"/>
              <a:cs typeface="Arial"/>
            </a:endParaRPr>
          </a:p>
          <a:p>
            <a:r>
              <a:rPr lang="en-US">
                <a:latin typeface="Arial"/>
                <a:ea typeface="ＭＳ Ｐゴシック"/>
                <a:cs typeface="Arial"/>
              </a:rPr>
              <a:t>Aneesh</a:t>
            </a:r>
            <a:endParaRPr lang="en-US">
              <a:cs typeface="Arial"/>
            </a:endParaRPr>
          </a:p>
        </p:txBody>
      </p:sp>
      <p:sp>
        <p:nvSpPr>
          <p:cNvPr id="4" name="Slide Number Placeholder 3">
            <a:extLst>
              <a:ext uri="{FF2B5EF4-FFF2-40B4-BE49-F238E27FC236}">
                <a16:creationId xmlns:a16="http://schemas.microsoft.com/office/drawing/2014/main" id="{40021AB8-0A25-0E1E-0FCE-199056B6706E}"/>
              </a:ext>
            </a:extLst>
          </p:cNvPr>
          <p:cNvSpPr>
            <a:spLocks noGrp="1"/>
          </p:cNvSpPr>
          <p:nvPr>
            <p:ph type="sldNum" sz="quarter" idx="10"/>
          </p:nvPr>
        </p:nvSpPr>
        <p:spPr/>
        <p:txBody>
          <a:bodyPr/>
          <a:lstStyle/>
          <a:p>
            <a:pPr>
              <a:defRPr/>
            </a:pPr>
            <a:fld id="{B7B05DEF-6DE7-4BF9-8DBB-FF904A788E50}" type="slidenum">
              <a:rPr lang="en-US" smtClean="0"/>
              <a:pPr>
                <a:defRPr/>
              </a:pPr>
              <a:t>3</a:t>
            </a:fld>
            <a:endParaRPr lang="en-US"/>
          </a:p>
        </p:txBody>
      </p:sp>
    </p:spTree>
    <p:extLst>
      <p:ext uri="{BB962C8B-B14F-4D97-AF65-F5344CB8AC3E}">
        <p14:creationId xmlns:p14="http://schemas.microsoft.com/office/powerpoint/2010/main" val="3705325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F71A1-CA52-CC16-2F39-999745C05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0CC34-7D77-52F0-77CF-F5826D0ED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6A9B4-7A20-3206-9310-7E2499DDC997}"/>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67BB52D6-9BA5-5740-4823-C2E10F018F39}"/>
              </a:ext>
            </a:extLst>
          </p:cNvPr>
          <p:cNvSpPr>
            <a:spLocks noGrp="1"/>
          </p:cNvSpPr>
          <p:nvPr>
            <p:ph type="sldNum" sz="quarter" idx="10"/>
          </p:nvPr>
        </p:nvSpPr>
        <p:spPr/>
        <p:txBody>
          <a:bodyPr/>
          <a:lstStyle/>
          <a:p>
            <a:pPr>
              <a:defRPr/>
            </a:pPr>
            <a:fld id="{B7B05DEF-6DE7-4BF9-8DBB-FF904A788E50}" type="slidenum">
              <a:rPr lang="en-US" smtClean="0"/>
              <a:pPr>
                <a:defRPr/>
              </a:pPr>
              <a:t>22</a:t>
            </a:fld>
            <a:endParaRPr lang="en-US"/>
          </a:p>
        </p:txBody>
      </p:sp>
    </p:spTree>
    <p:extLst>
      <p:ext uri="{BB962C8B-B14F-4D97-AF65-F5344CB8AC3E}">
        <p14:creationId xmlns:p14="http://schemas.microsoft.com/office/powerpoint/2010/main" val="2112764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1772D-723C-CA3E-3D24-C1575F95F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137B0-007B-8AD0-2976-8FA8549A4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1BD05-5899-203A-4C10-EDE1B2D2FC08}"/>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2A1D3588-59DE-58F1-CDCC-F5DBE25DE141}"/>
              </a:ext>
            </a:extLst>
          </p:cNvPr>
          <p:cNvSpPr>
            <a:spLocks noGrp="1"/>
          </p:cNvSpPr>
          <p:nvPr>
            <p:ph type="sldNum" sz="quarter" idx="10"/>
          </p:nvPr>
        </p:nvSpPr>
        <p:spPr/>
        <p:txBody>
          <a:bodyPr/>
          <a:lstStyle/>
          <a:p>
            <a:pPr>
              <a:defRPr/>
            </a:pPr>
            <a:fld id="{B7B05DEF-6DE7-4BF9-8DBB-FF904A788E50}" type="slidenum">
              <a:rPr lang="en-US" smtClean="0"/>
              <a:pPr>
                <a:defRPr/>
              </a:pPr>
              <a:t>23</a:t>
            </a:fld>
            <a:endParaRPr lang="en-US"/>
          </a:p>
        </p:txBody>
      </p:sp>
    </p:spTree>
    <p:extLst>
      <p:ext uri="{BB962C8B-B14F-4D97-AF65-F5344CB8AC3E}">
        <p14:creationId xmlns:p14="http://schemas.microsoft.com/office/powerpoint/2010/main" val="4126228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00E5-A9B0-179D-F7B6-DC7F735A2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01686-D9E2-7C18-8625-79B397615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726AB-E622-2AE4-FCDB-F0BCBE5EDC62}"/>
              </a:ext>
            </a:extLst>
          </p:cNvPr>
          <p:cNvSpPr>
            <a:spLocks noGrp="1"/>
          </p:cNvSpPr>
          <p:nvPr>
            <p:ph type="body" idx="1"/>
          </p:nvPr>
        </p:nvSpPr>
        <p:spPr/>
        <p:txBody>
          <a:bodyPr/>
          <a:lstStyle/>
          <a:p>
            <a:r>
              <a:rPr lang="en-US">
                <a:latin typeface="Arial"/>
                <a:ea typeface="ＭＳ Ｐゴシック"/>
                <a:cs typeface="Arial"/>
              </a:rPr>
              <a:t>Jack</a:t>
            </a:r>
            <a:endParaRPr lang="en-US"/>
          </a:p>
        </p:txBody>
      </p:sp>
      <p:sp>
        <p:nvSpPr>
          <p:cNvPr id="4" name="Slide Number Placeholder 3">
            <a:extLst>
              <a:ext uri="{FF2B5EF4-FFF2-40B4-BE49-F238E27FC236}">
                <a16:creationId xmlns:a16="http://schemas.microsoft.com/office/drawing/2014/main" id="{315E64C7-BA00-1BF8-9FBC-BDD82E42860A}"/>
              </a:ext>
            </a:extLst>
          </p:cNvPr>
          <p:cNvSpPr>
            <a:spLocks noGrp="1"/>
          </p:cNvSpPr>
          <p:nvPr>
            <p:ph type="sldNum" sz="quarter" idx="10"/>
          </p:nvPr>
        </p:nvSpPr>
        <p:spPr/>
        <p:txBody>
          <a:bodyPr/>
          <a:lstStyle/>
          <a:p>
            <a:pPr>
              <a:defRPr/>
            </a:pPr>
            <a:fld id="{B7B05DEF-6DE7-4BF9-8DBB-FF904A788E50}" type="slidenum">
              <a:rPr lang="en-US" smtClean="0"/>
              <a:pPr>
                <a:defRPr/>
              </a:pPr>
              <a:t>24</a:t>
            </a:fld>
            <a:endParaRPr lang="en-US"/>
          </a:p>
        </p:txBody>
      </p:sp>
    </p:spTree>
    <p:extLst>
      <p:ext uri="{BB962C8B-B14F-4D97-AF65-F5344CB8AC3E}">
        <p14:creationId xmlns:p14="http://schemas.microsoft.com/office/powerpoint/2010/main" val="1690172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56491-97E0-C62D-C5DA-BE0DB4895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1B9F7-0DD2-C5AC-FE24-74C8A960A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FFE4E-014B-3C4E-AF6D-F82D1AE7836D}"/>
              </a:ext>
            </a:extLst>
          </p:cNvPr>
          <p:cNvSpPr>
            <a:spLocks noGrp="1"/>
          </p:cNvSpPr>
          <p:nvPr>
            <p:ph type="body" idx="1"/>
          </p:nvPr>
        </p:nvSpPr>
        <p:spPr/>
        <p:txBody>
          <a:bodyPr/>
          <a:lstStyle/>
          <a:p>
            <a:r>
              <a:rPr lang="en-US">
                <a:latin typeface="Arial"/>
                <a:ea typeface="ＭＳ Ｐゴシック"/>
                <a:cs typeface="Arial"/>
              </a:rPr>
              <a:t>Jack</a:t>
            </a:r>
            <a:endParaRPr lang="en-US"/>
          </a:p>
        </p:txBody>
      </p:sp>
      <p:sp>
        <p:nvSpPr>
          <p:cNvPr id="4" name="Slide Number Placeholder 3">
            <a:extLst>
              <a:ext uri="{FF2B5EF4-FFF2-40B4-BE49-F238E27FC236}">
                <a16:creationId xmlns:a16="http://schemas.microsoft.com/office/drawing/2014/main" id="{A6B04B5B-BD3B-2F4D-1690-C0C216D6F1B2}"/>
              </a:ext>
            </a:extLst>
          </p:cNvPr>
          <p:cNvSpPr>
            <a:spLocks noGrp="1"/>
          </p:cNvSpPr>
          <p:nvPr>
            <p:ph type="sldNum" sz="quarter" idx="10"/>
          </p:nvPr>
        </p:nvSpPr>
        <p:spPr/>
        <p:txBody>
          <a:bodyPr/>
          <a:lstStyle/>
          <a:p>
            <a:pPr>
              <a:defRPr/>
            </a:pPr>
            <a:fld id="{B7B05DEF-6DE7-4BF9-8DBB-FF904A788E50}" type="slidenum">
              <a:rPr lang="en-US" smtClean="0"/>
              <a:pPr>
                <a:defRPr/>
              </a:pPr>
              <a:t>25</a:t>
            </a:fld>
            <a:endParaRPr lang="en-US"/>
          </a:p>
        </p:txBody>
      </p:sp>
    </p:spTree>
    <p:extLst>
      <p:ext uri="{BB962C8B-B14F-4D97-AF65-F5344CB8AC3E}">
        <p14:creationId xmlns:p14="http://schemas.microsoft.com/office/powerpoint/2010/main" val="1023335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210AC-B125-47D0-7284-0B42F78D7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D896C-AF24-D698-5D32-76533BDF2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E9557-B192-8594-9F17-9AAFD1178768}"/>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2233CB6D-118A-0A04-D6FE-712398DD28E8}"/>
              </a:ext>
            </a:extLst>
          </p:cNvPr>
          <p:cNvSpPr>
            <a:spLocks noGrp="1"/>
          </p:cNvSpPr>
          <p:nvPr>
            <p:ph type="sldNum" sz="quarter" idx="10"/>
          </p:nvPr>
        </p:nvSpPr>
        <p:spPr/>
        <p:txBody>
          <a:bodyPr/>
          <a:lstStyle/>
          <a:p>
            <a:pPr>
              <a:defRPr/>
            </a:pPr>
            <a:fld id="{B7B05DEF-6DE7-4BF9-8DBB-FF904A788E50}" type="slidenum">
              <a:rPr lang="en-US" smtClean="0"/>
              <a:pPr>
                <a:defRPr/>
              </a:pPr>
              <a:t>26</a:t>
            </a:fld>
            <a:endParaRPr lang="en-US"/>
          </a:p>
        </p:txBody>
      </p:sp>
    </p:spTree>
    <p:extLst>
      <p:ext uri="{BB962C8B-B14F-4D97-AF65-F5344CB8AC3E}">
        <p14:creationId xmlns:p14="http://schemas.microsoft.com/office/powerpoint/2010/main" val="195263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7D87-009E-9045-825A-840A7D126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EE878-E4A7-8589-3205-47C076CCB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5C047-4C0F-B693-E692-8A04DB2BE5D5}"/>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D91BA9D9-A67A-4264-94F0-3DD1F16532A4}"/>
              </a:ext>
            </a:extLst>
          </p:cNvPr>
          <p:cNvSpPr>
            <a:spLocks noGrp="1"/>
          </p:cNvSpPr>
          <p:nvPr>
            <p:ph type="sldNum" sz="quarter" idx="10"/>
          </p:nvPr>
        </p:nvSpPr>
        <p:spPr/>
        <p:txBody>
          <a:bodyPr/>
          <a:lstStyle/>
          <a:p>
            <a:pPr>
              <a:defRPr/>
            </a:pPr>
            <a:fld id="{B7B05DEF-6DE7-4BF9-8DBB-FF904A788E50}" type="slidenum">
              <a:rPr lang="en-US" smtClean="0"/>
              <a:pPr>
                <a:defRPr/>
              </a:pPr>
              <a:t>27</a:t>
            </a:fld>
            <a:endParaRPr lang="en-US"/>
          </a:p>
        </p:txBody>
      </p:sp>
    </p:spTree>
    <p:extLst>
      <p:ext uri="{BB962C8B-B14F-4D97-AF65-F5344CB8AC3E}">
        <p14:creationId xmlns:p14="http://schemas.microsoft.com/office/powerpoint/2010/main" val="2606175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F802C-F0AB-E996-E5E6-A86B9C6F9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1D92B-49DD-FAB0-AF55-652ABE9FF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53610-74FF-DD9D-C49D-7DEF66DD1AA6}"/>
              </a:ext>
            </a:extLst>
          </p:cNvPr>
          <p:cNvSpPr>
            <a:spLocks noGrp="1"/>
          </p:cNvSpPr>
          <p:nvPr>
            <p:ph type="body" idx="1"/>
          </p:nvPr>
        </p:nvSpPr>
        <p:spPr/>
        <p:txBody>
          <a:bodyPr/>
          <a:lstStyle/>
          <a:p>
            <a:r>
              <a:rPr lang="en-US">
                <a:latin typeface="Arial"/>
                <a:ea typeface="ＭＳ Ｐゴシック"/>
                <a:cs typeface="Arial"/>
              </a:rPr>
              <a:t>Jack</a:t>
            </a:r>
            <a:endParaRPr lang="en-US"/>
          </a:p>
        </p:txBody>
      </p:sp>
      <p:sp>
        <p:nvSpPr>
          <p:cNvPr id="4" name="Slide Number Placeholder 3">
            <a:extLst>
              <a:ext uri="{FF2B5EF4-FFF2-40B4-BE49-F238E27FC236}">
                <a16:creationId xmlns:a16="http://schemas.microsoft.com/office/drawing/2014/main" id="{BFA57BA5-7280-54DF-7A9A-CA866C2EC8BE}"/>
              </a:ext>
            </a:extLst>
          </p:cNvPr>
          <p:cNvSpPr>
            <a:spLocks noGrp="1"/>
          </p:cNvSpPr>
          <p:nvPr>
            <p:ph type="sldNum" sz="quarter" idx="10"/>
          </p:nvPr>
        </p:nvSpPr>
        <p:spPr/>
        <p:txBody>
          <a:bodyPr/>
          <a:lstStyle/>
          <a:p>
            <a:pPr>
              <a:defRPr/>
            </a:pPr>
            <a:fld id="{B7B05DEF-6DE7-4BF9-8DBB-FF904A788E50}" type="slidenum">
              <a:rPr lang="en-US" smtClean="0"/>
              <a:pPr>
                <a:defRPr/>
              </a:pPr>
              <a:t>28</a:t>
            </a:fld>
            <a:endParaRPr lang="en-US"/>
          </a:p>
        </p:txBody>
      </p:sp>
    </p:spTree>
    <p:extLst>
      <p:ext uri="{BB962C8B-B14F-4D97-AF65-F5344CB8AC3E}">
        <p14:creationId xmlns:p14="http://schemas.microsoft.com/office/powerpoint/2010/main" val="4141810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4CC46-62CA-9CE7-C4A7-124A3FA8F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A59FA-0E88-383D-74C2-169C6A059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BC3AC-10CF-7145-472C-0ABAABBFA4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DF53AD-BB18-2F0A-8D4D-6B32A5DDAB3F}"/>
              </a:ext>
            </a:extLst>
          </p:cNvPr>
          <p:cNvSpPr>
            <a:spLocks noGrp="1"/>
          </p:cNvSpPr>
          <p:nvPr>
            <p:ph type="sldNum" sz="quarter" idx="10"/>
          </p:nvPr>
        </p:nvSpPr>
        <p:spPr/>
        <p:txBody>
          <a:bodyPr/>
          <a:lstStyle/>
          <a:p>
            <a:pPr>
              <a:defRPr/>
            </a:pPr>
            <a:fld id="{B7B05DEF-6DE7-4BF9-8DBB-FF904A788E50}" type="slidenum">
              <a:rPr lang="en-US" smtClean="0"/>
              <a:pPr>
                <a:defRPr/>
              </a:pPr>
              <a:t>29</a:t>
            </a:fld>
            <a:endParaRPr lang="en-US"/>
          </a:p>
        </p:txBody>
      </p:sp>
    </p:spTree>
    <p:extLst>
      <p:ext uri="{BB962C8B-B14F-4D97-AF65-F5344CB8AC3E}">
        <p14:creationId xmlns:p14="http://schemas.microsoft.com/office/powerpoint/2010/main" val="1164379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6EBDA-9C91-405C-6555-5B4E9443C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0E04F-F88C-272F-A0E8-B7DAB4775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93147-4C7B-60CA-5401-0FF932EF636A}"/>
              </a:ext>
            </a:extLst>
          </p:cNvPr>
          <p:cNvSpPr>
            <a:spLocks noGrp="1"/>
          </p:cNvSpPr>
          <p:nvPr>
            <p:ph type="body" idx="1"/>
          </p:nvPr>
        </p:nvSpPr>
        <p:spPr/>
        <p:txBody>
          <a:bodyPr/>
          <a:lstStyle/>
          <a:p>
            <a:r>
              <a:rPr lang="en-US">
                <a:latin typeface="Arial"/>
                <a:ea typeface="ＭＳ Ｐゴシック"/>
                <a:cs typeface="Arial"/>
              </a:rPr>
              <a:t>Reference: </a:t>
            </a:r>
            <a:r>
              <a:rPr lang="en-US">
                <a:latin typeface="Arial"/>
                <a:ea typeface="ＭＳ Ｐゴシック"/>
                <a:cs typeface="Arial"/>
                <a:hlinkClick r:id="rId3"/>
              </a:rPr>
              <a:t>https://arc.aiaa.org/doi/10.2514/6.2013-4075</a:t>
            </a:r>
            <a:endParaRPr lang="en-US">
              <a:latin typeface="Arial"/>
              <a:ea typeface="ＭＳ Ｐゴシック"/>
              <a:cs typeface="Arial"/>
            </a:endParaRPr>
          </a:p>
          <a:p>
            <a:endParaRPr lang="en-US">
              <a:cs typeface="Arial"/>
            </a:endParaRPr>
          </a:p>
          <a:p>
            <a:r>
              <a:rPr lang="en-US">
                <a:latin typeface="Arial"/>
                <a:ea typeface="ＭＳ Ｐゴシック"/>
                <a:cs typeface="Arial"/>
              </a:rPr>
              <a:t>Jack</a:t>
            </a:r>
            <a:endParaRPr lang="en-US">
              <a:cs typeface="Arial"/>
            </a:endParaRPr>
          </a:p>
        </p:txBody>
      </p:sp>
      <p:sp>
        <p:nvSpPr>
          <p:cNvPr id="4" name="Slide Number Placeholder 3">
            <a:extLst>
              <a:ext uri="{FF2B5EF4-FFF2-40B4-BE49-F238E27FC236}">
                <a16:creationId xmlns:a16="http://schemas.microsoft.com/office/drawing/2014/main" id="{13AE0832-651E-68F2-5382-7876729658E2}"/>
              </a:ext>
            </a:extLst>
          </p:cNvPr>
          <p:cNvSpPr>
            <a:spLocks noGrp="1"/>
          </p:cNvSpPr>
          <p:nvPr>
            <p:ph type="sldNum" sz="quarter" idx="10"/>
          </p:nvPr>
        </p:nvSpPr>
        <p:spPr/>
        <p:txBody>
          <a:bodyPr/>
          <a:lstStyle/>
          <a:p>
            <a:pPr>
              <a:defRPr/>
            </a:pPr>
            <a:fld id="{B7B05DEF-6DE7-4BF9-8DBB-FF904A788E50}" type="slidenum">
              <a:rPr lang="en-US" smtClean="0"/>
              <a:pPr>
                <a:defRPr/>
              </a:pPr>
              <a:t>4</a:t>
            </a:fld>
            <a:endParaRPr lang="en-US"/>
          </a:p>
        </p:txBody>
      </p:sp>
    </p:spTree>
    <p:extLst>
      <p:ext uri="{BB962C8B-B14F-4D97-AF65-F5344CB8AC3E}">
        <p14:creationId xmlns:p14="http://schemas.microsoft.com/office/powerpoint/2010/main" val="55104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E9025-0940-D039-2991-B643C81FD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DC989-D0F5-BB5F-2B9E-BDB1E19A2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E1861-E2F2-1206-B1DB-2C7BA3DC04F9}"/>
              </a:ext>
            </a:extLst>
          </p:cNvPr>
          <p:cNvSpPr>
            <a:spLocks noGrp="1"/>
          </p:cNvSpPr>
          <p:nvPr>
            <p:ph type="body" idx="1"/>
          </p:nvPr>
        </p:nvSpPr>
        <p:spPr/>
        <p:txBody>
          <a:bodyPr/>
          <a:lstStyle/>
          <a:p>
            <a:r>
              <a:rPr lang="en-US">
                <a:latin typeface="Arial"/>
                <a:ea typeface="ＭＳ Ｐゴシック"/>
                <a:cs typeface="Arial"/>
              </a:rPr>
              <a:t>Reference: </a:t>
            </a:r>
            <a:r>
              <a:rPr lang="en-US">
                <a:latin typeface="Arial"/>
                <a:ea typeface="ＭＳ Ｐゴシック"/>
                <a:cs typeface="Arial"/>
                <a:hlinkClick r:id="rId3"/>
              </a:rPr>
              <a:t>https://link.springer.com/article/10.1007/s12567-021-00421-0</a:t>
            </a:r>
            <a:endParaRPr lang="en-US">
              <a:latin typeface="Arial"/>
              <a:ea typeface="ＭＳ Ｐゴシック"/>
              <a:cs typeface="Arial"/>
            </a:endParaRPr>
          </a:p>
          <a:p>
            <a:endParaRPr lang="en-US">
              <a:cs typeface="Arial"/>
            </a:endParaRPr>
          </a:p>
          <a:p>
            <a:r>
              <a:rPr lang="en-US">
                <a:latin typeface="Arial"/>
                <a:ea typeface="ＭＳ Ｐゴシック"/>
                <a:cs typeface="Arial"/>
              </a:rPr>
              <a:t>Jack</a:t>
            </a:r>
            <a:endParaRPr lang="en-US">
              <a:cs typeface="Arial"/>
            </a:endParaRPr>
          </a:p>
        </p:txBody>
      </p:sp>
      <p:sp>
        <p:nvSpPr>
          <p:cNvPr id="4" name="Slide Number Placeholder 3">
            <a:extLst>
              <a:ext uri="{FF2B5EF4-FFF2-40B4-BE49-F238E27FC236}">
                <a16:creationId xmlns:a16="http://schemas.microsoft.com/office/drawing/2014/main" id="{9A08E94A-5A46-05BE-1566-5D77512F1622}"/>
              </a:ext>
            </a:extLst>
          </p:cNvPr>
          <p:cNvSpPr>
            <a:spLocks noGrp="1"/>
          </p:cNvSpPr>
          <p:nvPr>
            <p:ph type="sldNum" sz="quarter" idx="10"/>
          </p:nvPr>
        </p:nvSpPr>
        <p:spPr/>
        <p:txBody>
          <a:bodyPr/>
          <a:lstStyle/>
          <a:p>
            <a:pPr>
              <a:defRPr/>
            </a:pPr>
            <a:fld id="{B7B05DEF-6DE7-4BF9-8DBB-FF904A788E50}" type="slidenum">
              <a:rPr lang="en-US" smtClean="0"/>
              <a:pPr>
                <a:defRPr/>
              </a:pPr>
              <a:t>5</a:t>
            </a:fld>
            <a:endParaRPr lang="en-US"/>
          </a:p>
        </p:txBody>
      </p:sp>
    </p:spTree>
    <p:extLst>
      <p:ext uri="{BB962C8B-B14F-4D97-AF65-F5344CB8AC3E}">
        <p14:creationId xmlns:p14="http://schemas.microsoft.com/office/powerpoint/2010/main" val="1642662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668D2-0D30-7845-680C-07733BE75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9C849-EFC5-900D-F1E3-9C32EE76D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019AE-63C8-0FD4-9DCB-2EB1EF434FEB}"/>
              </a:ext>
            </a:extLst>
          </p:cNvPr>
          <p:cNvSpPr>
            <a:spLocks noGrp="1"/>
          </p:cNvSpPr>
          <p:nvPr>
            <p:ph type="body" idx="1"/>
          </p:nvPr>
        </p:nvSpPr>
        <p:spPr/>
        <p:txBody>
          <a:bodyPr/>
          <a:lstStyle/>
          <a:p>
            <a:r>
              <a:rPr lang="en-US">
                <a:cs typeface="Arial"/>
              </a:rPr>
              <a:t>Jack</a:t>
            </a:r>
            <a:endParaRPr lang="en-US"/>
          </a:p>
        </p:txBody>
      </p:sp>
      <p:sp>
        <p:nvSpPr>
          <p:cNvPr id="4" name="Slide Number Placeholder 3">
            <a:extLst>
              <a:ext uri="{FF2B5EF4-FFF2-40B4-BE49-F238E27FC236}">
                <a16:creationId xmlns:a16="http://schemas.microsoft.com/office/drawing/2014/main" id="{75FD5346-624C-7E2D-8416-1825271D7876}"/>
              </a:ext>
            </a:extLst>
          </p:cNvPr>
          <p:cNvSpPr>
            <a:spLocks noGrp="1"/>
          </p:cNvSpPr>
          <p:nvPr>
            <p:ph type="sldNum" sz="quarter" idx="10"/>
          </p:nvPr>
        </p:nvSpPr>
        <p:spPr/>
        <p:txBody>
          <a:bodyPr/>
          <a:lstStyle/>
          <a:p>
            <a:pPr>
              <a:defRPr/>
            </a:pPr>
            <a:fld id="{B7B05DEF-6DE7-4BF9-8DBB-FF904A788E50}" type="slidenum">
              <a:rPr lang="en-US" smtClean="0"/>
              <a:pPr>
                <a:defRPr/>
              </a:pPr>
              <a:t>6</a:t>
            </a:fld>
            <a:endParaRPr lang="en-US"/>
          </a:p>
        </p:txBody>
      </p:sp>
    </p:spTree>
    <p:extLst>
      <p:ext uri="{BB962C8B-B14F-4D97-AF65-F5344CB8AC3E}">
        <p14:creationId xmlns:p14="http://schemas.microsoft.com/office/powerpoint/2010/main" val="237331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F01D-D91D-3D4B-5D82-149F33CFB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B8C30-210A-2849-C33F-D84E7A8FD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E9F26-B133-61C7-E7C6-C67A480C37D1}"/>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4EBA3C5E-83B3-ECE5-12DB-EE77D4109E4E}"/>
              </a:ext>
            </a:extLst>
          </p:cNvPr>
          <p:cNvSpPr>
            <a:spLocks noGrp="1"/>
          </p:cNvSpPr>
          <p:nvPr>
            <p:ph type="sldNum" sz="quarter" idx="10"/>
          </p:nvPr>
        </p:nvSpPr>
        <p:spPr/>
        <p:txBody>
          <a:bodyPr/>
          <a:lstStyle/>
          <a:p>
            <a:pPr>
              <a:defRPr/>
            </a:pPr>
            <a:fld id="{B7B05DEF-6DE7-4BF9-8DBB-FF904A788E50}" type="slidenum">
              <a:rPr lang="en-US" smtClean="0"/>
              <a:pPr>
                <a:defRPr/>
              </a:pPr>
              <a:t>7</a:t>
            </a:fld>
            <a:endParaRPr lang="en-US"/>
          </a:p>
        </p:txBody>
      </p:sp>
    </p:spTree>
    <p:extLst>
      <p:ext uri="{BB962C8B-B14F-4D97-AF65-F5344CB8AC3E}">
        <p14:creationId xmlns:p14="http://schemas.microsoft.com/office/powerpoint/2010/main" val="1413828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05806-F573-B6B7-C8BE-40DC6CDA8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FDBFF-18D5-3DC6-D6BC-D7A7B4671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25A75-961A-EAC8-A9C0-AE0879DCC762}"/>
              </a:ext>
            </a:extLst>
          </p:cNvPr>
          <p:cNvSpPr>
            <a:spLocks noGrp="1"/>
          </p:cNvSpPr>
          <p:nvPr>
            <p:ph type="body" idx="1"/>
          </p:nvPr>
        </p:nvSpPr>
        <p:spPr/>
        <p:txBody>
          <a:bodyPr/>
          <a:lstStyle/>
          <a:p>
            <a:r>
              <a:rPr lang="en-US">
                <a:latin typeface="Arial"/>
                <a:ea typeface="ＭＳ Ｐゴシック"/>
                <a:cs typeface="Arial"/>
              </a:rPr>
              <a:t>Aneesh</a:t>
            </a:r>
            <a:endParaRPr lang="en-US"/>
          </a:p>
        </p:txBody>
      </p:sp>
      <p:sp>
        <p:nvSpPr>
          <p:cNvPr id="4" name="Slide Number Placeholder 3">
            <a:extLst>
              <a:ext uri="{FF2B5EF4-FFF2-40B4-BE49-F238E27FC236}">
                <a16:creationId xmlns:a16="http://schemas.microsoft.com/office/drawing/2014/main" id="{48A27C1D-E9AE-9456-BDE7-C606C512F38A}"/>
              </a:ext>
            </a:extLst>
          </p:cNvPr>
          <p:cNvSpPr>
            <a:spLocks noGrp="1"/>
          </p:cNvSpPr>
          <p:nvPr>
            <p:ph type="sldNum" sz="quarter" idx="10"/>
          </p:nvPr>
        </p:nvSpPr>
        <p:spPr/>
        <p:txBody>
          <a:bodyPr/>
          <a:lstStyle/>
          <a:p>
            <a:pPr>
              <a:defRPr/>
            </a:pPr>
            <a:fld id="{B7B05DEF-6DE7-4BF9-8DBB-FF904A788E50}" type="slidenum">
              <a:rPr lang="en-US" smtClean="0"/>
              <a:pPr>
                <a:defRPr/>
              </a:pPr>
              <a:t>8</a:t>
            </a:fld>
            <a:endParaRPr lang="en-US"/>
          </a:p>
        </p:txBody>
      </p:sp>
    </p:spTree>
    <p:extLst>
      <p:ext uri="{BB962C8B-B14F-4D97-AF65-F5344CB8AC3E}">
        <p14:creationId xmlns:p14="http://schemas.microsoft.com/office/powerpoint/2010/main" val="282370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0AAC-4129-ACAE-A58E-6D3C7A391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82A80-ECFD-BB57-E43E-0ADCFBC4A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11F41-057A-F7D3-0C03-42AB5D3DD9AE}"/>
              </a:ext>
            </a:extLst>
          </p:cNvPr>
          <p:cNvSpPr>
            <a:spLocks noGrp="1"/>
          </p:cNvSpPr>
          <p:nvPr>
            <p:ph type="body" idx="1"/>
          </p:nvPr>
        </p:nvSpPr>
        <p:spPr/>
        <p:txBody>
          <a:bodyPr/>
          <a:lstStyle/>
          <a:p>
            <a:r>
              <a:rPr lang="en-US">
                <a:latin typeface="Arial"/>
                <a:ea typeface="ＭＳ Ｐゴシック"/>
                <a:cs typeface="Arial"/>
              </a:rPr>
              <a:t>Jack</a:t>
            </a:r>
            <a:endParaRPr lang="en-US"/>
          </a:p>
        </p:txBody>
      </p:sp>
      <p:sp>
        <p:nvSpPr>
          <p:cNvPr id="4" name="Slide Number Placeholder 3">
            <a:extLst>
              <a:ext uri="{FF2B5EF4-FFF2-40B4-BE49-F238E27FC236}">
                <a16:creationId xmlns:a16="http://schemas.microsoft.com/office/drawing/2014/main" id="{E9CFD9C9-7BB0-4BC9-9C44-9BDDC6741537}"/>
              </a:ext>
            </a:extLst>
          </p:cNvPr>
          <p:cNvSpPr>
            <a:spLocks noGrp="1"/>
          </p:cNvSpPr>
          <p:nvPr>
            <p:ph type="sldNum" sz="quarter" idx="10"/>
          </p:nvPr>
        </p:nvSpPr>
        <p:spPr/>
        <p:txBody>
          <a:bodyPr/>
          <a:lstStyle/>
          <a:p>
            <a:pPr>
              <a:defRPr/>
            </a:pPr>
            <a:fld id="{B7B05DEF-6DE7-4BF9-8DBB-FF904A788E50}" type="slidenum">
              <a:rPr lang="en-US" smtClean="0"/>
              <a:pPr>
                <a:defRPr/>
              </a:pPr>
              <a:t>9</a:t>
            </a:fld>
            <a:endParaRPr lang="en-US"/>
          </a:p>
        </p:txBody>
      </p:sp>
    </p:spTree>
    <p:extLst>
      <p:ext uri="{BB962C8B-B14F-4D97-AF65-F5344CB8AC3E}">
        <p14:creationId xmlns:p14="http://schemas.microsoft.com/office/powerpoint/2010/main" val="8918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Assumptions:</a:t>
            </a:r>
            <a:br>
              <a:rPr lang="en-US">
                <a:latin typeface="Calibri"/>
                <a:ea typeface="Calibri"/>
                <a:cs typeface="Calibri"/>
              </a:rPr>
            </a:br>
            <a:r>
              <a:rPr lang="en-US">
                <a:latin typeface="Calibri"/>
                <a:ea typeface="Calibri"/>
                <a:cs typeface="Calibri"/>
              </a:rPr>
              <a:t>- The linear actuator applies the required force instantly – there is no delay in response.</a:t>
            </a:r>
          </a:p>
          <a:p>
            <a:r>
              <a:rPr lang="en-US">
                <a:latin typeface="Calibri"/>
                <a:ea typeface="Calibri"/>
                <a:cs typeface="Calibri"/>
              </a:rPr>
              <a:t>-The system's time taken to return to rest after reaching the desired angle is negligible – the system has minimal rotational or kinematic inertia.</a:t>
            </a:r>
          </a:p>
          <a:p>
            <a:r>
              <a:rPr lang="en-US">
                <a:latin typeface="Calibri"/>
                <a:ea typeface="Calibri"/>
                <a:cs typeface="Calibri"/>
              </a:rPr>
              <a:t>-Drag and friction are negligible.</a:t>
            </a:r>
          </a:p>
          <a:p>
            <a:r>
              <a:rPr lang="en-US">
                <a:latin typeface="Calibri"/>
                <a:ea typeface="Calibri"/>
                <a:cs typeface="Calibri"/>
              </a:rPr>
              <a:t>-The system remains in a force limited or speed limited state for the entire duration of its motion.</a:t>
            </a:r>
          </a:p>
        </p:txBody>
      </p:sp>
      <p:sp>
        <p:nvSpPr>
          <p:cNvPr id="4" name="Slide Number Placeholder 3"/>
          <p:cNvSpPr>
            <a:spLocks noGrp="1"/>
          </p:cNvSpPr>
          <p:nvPr>
            <p:ph type="sldNum" sz="quarter" idx="5"/>
          </p:nvPr>
        </p:nvSpPr>
        <p:spPr/>
        <p:txBody>
          <a:bodyPr/>
          <a:lstStyle/>
          <a:p>
            <a:pPr>
              <a:defRPr/>
            </a:pPr>
            <a:fld id="{B7B05DEF-6DE7-4BF9-8DBB-FF904A788E50}" type="slidenum">
              <a:rPr lang="en-US"/>
              <a:pPr>
                <a:defRPr/>
              </a:pPr>
              <a:t>11</a:t>
            </a:fld>
            <a:endParaRPr lang="en-US"/>
          </a:p>
        </p:txBody>
      </p:sp>
    </p:spTree>
    <p:extLst>
      <p:ext uri="{BB962C8B-B14F-4D97-AF65-F5344CB8AC3E}">
        <p14:creationId xmlns:p14="http://schemas.microsoft.com/office/powerpoint/2010/main" val="19433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1555" y="-19050"/>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9" name="Subtitle 2"/>
          <p:cNvSpPr txBox="1">
            <a:spLocks/>
          </p:cNvSpPr>
          <p:nvPr userDrawn="1"/>
        </p:nvSpPr>
        <p:spPr bwMode="auto">
          <a:xfrm>
            <a:off x="0" y="264795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a:solidFill>
                  <a:schemeClr val="bg1"/>
                </a:solidFill>
                <a:latin typeface="+mj-lt"/>
              </a:rPr>
              <a:t>Author</a:t>
            </a:r>
          </a:p>
          <a:p>
            <a:pPr marL="0" indent="0" algn="ctr" eaLnBrk="1" hangingPunct="1">
              <a:buClr>
                <a:srgbClr val="00529B"/>
              </a:buClr>
              <a:buNone/>
            </a:pPr>
            <a:r>
              <a:rPr lang="en-US" altLang="en-US" sz="1600" b="1" kern="0">
                <a:solidFill>
                  <a:schemeClr val="bg1"/>
                </a:solidFill>
                <a:latin typeface="+mj-lt"/>
              </a:rPr>
              <a:t>Company/Organization</a:t>
            </a:r>
          </a:p>
          <a:p>
            <a:pPr marL="0" indent="0" algn="ctr" eaLnBrk="1" hangingPunct="1">
              <a:buClr>
                <a:srgbClr val="00529B"/>
              </a:buClr>
              <a:buNone/>
            </a:pPr>
            <a:r>
              <a:rPr lang="en-US" altLang="en-US" sz="1600" kern="0">
                <a:solidFill>
                  <a:schemeClr val="bg1"/>
                </a:solidFill>
                <a:latin typeface="+mj-lt"/>
              </a:rPr>
              <a:t>Conference Name, Conference Dates</a:t>
            </a:r>
          </a:p>
          <a:p>
            <a:pPr marL="0" indent="0" algn="ctr" eaLnBrk="1" hangingPunct="1">
              <a:buClr>
                <a:srgbClr val="00529B"/>
              </a:buClr>
              <a:buNone/>
            </a:pPr>
            <a:r>
              <a:rPr lang="en-US" altLang="en-US" sz="1600" kern="0">
                <a:solidFill>
                  <a:schemeClr val="bg1"/>
                </a:solidFill>
                <a:latin typeface="+mj-lt"/>
              </a:rPr>
              <a:t>Conference Location</a:t>
            </a:r>
          </a:p>
          <a:p>
            <a:pPr>
              <a:buClr>
                <a:srgbClr val="00529B"/>
              </a:buClr>
              <a:buFont typeface="Wingdings" charset="2"/>
              <a:buChar char="Ø"/>
            </a:pPr>
            <a:endParaRPr lang="en-US" sz="2400" kern="0"/>
          </a:p>
        </p:txBody>
      </p:sp>
      <p:sp>
        <p:nvSpPr>
          <p:cNvPr id="10" name="Title 1"/>
          <p:cNvSpPr txBox="1">
            <a:spLocks/>
          </p:cNvSpPr>
          <p:nvPr userDrawn="1"/>
        </p:nvSpPr>
        <p:spPr bwMode="auto">
          <a:xfrm>
            <a:off x="0" y="742950"/>
            <a:ext cx="9144000" cy="9906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5400" b="1" kern="0">
                <a:solidFill>
                  <a:schemeClr val="bg1"/>
                </a:solidFill>
              </a:rPr>
              <a:t>Presentation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1B3D6C"/>
              </a:buClr>
              <a:buFont typeface="Wingdings" charset="2"/>
              <a:buChar char="Ø"/>
              <a:defRPr/>
            </a:lvl1pPr>
            <a:lvl2pPr marL="685800" indent="-342900">
              <a:buClr>
                <a:srgbClr val="1B3D6C"/>
              </a:buClr>
              <a:buFont typeface="Wingdings" charset="2"/>
              <a:buChar char="Ø"/>
              <a:defRPr/>
            </a:lvl2pPr>
            <a:lvl3pPr marL="971550" indent="-285750">
              <a:buClr>
                <a:srgbClr val="1B3D6C"/>
              </a:buClr>
              <a:buFont typeface="Wingdings" charset="2"/>
              <a:buChar char="Ø"/>
              <a:defRPr/>
            </a:lvl3pPr>
            <a:lvl4pPr marL="1314450" indent="-285750">
              <a:buClr>
                <a:srgbClr val="1B3D6C"/>
              </a:buClr>
              <a:buFont typeface="Wingdings" charset="2"/>
              <a:buChar char="Ø"/>
              <a:defRPr/>
            </a:lvl4pPr>
            <a:lvl5pPr marL="1657350" indent="-285750">
              <a:buClr>
                <a:srgbClr val="1B3D6C"/>
              </a:buClr>
              <a:buFont typeface="Wingdings"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23950"/>
            <a:ext cx="39624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123950"/>
            <a:ext cx="4419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
        <p:nvSpPr>
          <p:cNvPr id="11" name="Title 1"/>
          <p:cNvSpPr>
            <a:spLocks noGrp="1"/>
          </p:cNvSpPr>
          <p:nvPr>
            <p:ph type="title"/>
          </p:nvPr>
        </p:nvSpPr>
        <p:spPr>
          <a:xfrm>
            <a:off x="228600" y="144198"/>
            <a:ext cx="8686800" cy="514350"/>
          </a:xfrm>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 and/or 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Tree>
    <p:extLst>
      <p:ext uri="{BB962C8B-B14F-4D97-AF65-F5344CB8AC3E}">
        <p14:creationId xmlns:p14="http://schemas.microsoft.com/office/powerpoint/2010/main" val="383842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FC34-5206-45FA-A6B2-955DFABF1CC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603E2-753D-49F2-B2B1-D76008093D9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FD0B8-A1D4-4313-AC8C-31D5E0DBD37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E9CFA06F-9FF0-4DD3-9CA0-DF2D4EF2E0C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3CCD405-43AD-4B88-9D41-03F2E0B3D058}"/>
              </a:ext>
            </a:extLst>
          </p:cNvPr>
          <p:cNvSpPr>
            <a:spLocks noGrp="1"/>
          </p:cNvSpPr>
          <p:nvPr>
            <p:ph type="sldNum" sz="quarter" idx="12"/>
          </p:nvPr>
        </p:nvSpPr>
        <p:spPr/>
        <p:txBody>
          <a:bodyPr/>
          <a:lstStyle/>
          <a:p>
            <a:pPr>
              <a:defRPr/>
            </a:pPr>
            <a:fld id="{B586D440-F702-449A-AAC2-9ACFF17038B8}" type="slidenum">
              <a:rPr lang="en-US" smtClean="0"/>
              <a:pPr>
                <a:defRPr/>
              </a:pPr>
              <a:t>‹#›</a:t>
            </a:fld>
            <a:endParaRPr lang="en-US"/>
          </a:p>
        </p:txBody>
      </p:sp>
    </p:spTree>
    <p:extLst>
      <p:ext uri="{BB962C8B-B14F-4D97-AF65-F5344CB8AC3E}">
        <p14:creationId xmlns:p14="http://schemas.microsoft.com/office/powerpoint/2010/main" val="2125721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1028" name="Rectangle 3"/>
          <p:cNvSpPr>
            <a:spLocks noGrp="1" noChangeArrowheads="1"/>
          </p:cNvSpPr>
          <p:nvPr>
            <p:ph type="body" idx="1"/>
          </p:nvPr>
        </p:nvSpPr>
        <p:spPr bwMode="auto">
          <a:xfrm>
            <a:off x="230886" y="1123950"/>
            <a:ext cx="8686800" cy="3363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a:spLocks noGrp="1" noChangeArrowheads="1"/>
          </p:cNvSpPr>
          <p:nvPr userDrawn="1"/>
        </p:nvSpPr>
        <p:spPr bwMode="auto">
          <a:xfrm>
            <a:off x="1181100" y="4572000"/>
            <a:ext cx="19050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a:p>
        </p:txBody>
      </p:sp>
      <p:sp>
        <p:nvSpPr>
          <p:cNvPr id="10" name="Rectangle 9"/>
          <p:cNvSpPr>
            <a:spLocks noGrp="1" noChangeArrowheads="1"/>
          </p:cNvSpPr>
          <p:nvPr userDrawn="1"/>
        </p:nvSpPr>
        <p:spPr bwMode="auto">
          <a:xfrm>
            <a:off x="3181350" y="4572000"/>
            <a:ext cx="28956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a:p>
        </p:txBody>
      </p:sp>
      <p:sp>
        <p:nvSpPr>
          <p:cNvPr id="12"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a:p>
        </p:txBody>
      </p:sp>
      <p:sp>
        <p:nvSpPr>
          <p:cNvPr id="13"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a:p>
        </p:txBody>
      </p:sp>
      <p:sp>
        <p:nvSpPr>
          <p:cNvPr id="14"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
        <p:nvSpPr>
          <p:cNvPr id="15" name="Rectangle 14"/>
          <p:cNvSpPr/>
          <p:nvPr userDrawn="1"/>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027" name="Rectangle 2"/>
          <p:cNvSpPr>
            <a:spLocks noGrp="1" noChangeArrowheads="1"/>
          </p:cNvSpPr>
          <p:nvPr>
            <p:ph type="title"/>
          </p:nvPr>
        </p:nvSpPr>
        <p:spPr bwMode="auto">
          <a:xfrm>
            <a:off x="228600" y="144198"/>
            <a:ext cx="8686800" cy="51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b="1" kern="0">
                <a:solidFill>
                  <a:schemeClr val="bg1"/>
                </a:solidFill>
              </a:rPr>
              <a:t>Presentation Title</a:t>
            </a:r>
          </a:p>
        </p:txBody>
      </p:sp>
    </p:spTree>
  </p:cSld>
  <p:clrMap bg1="lt1" tx1="dk1" bg2="lt2" tx2="dk2" accent1="accent1" accent2="accent2" accent3="accent3" accent4="accent4" accent5="accent5" accent6="accent6" hlink="hlink" folHlink="folHlink"/>
  <p:sldLayoutIdLst>
    <p:sldLayoutId id="2147484830" r:id="rId1"/>
    <p:sldLayoutId id="2147484825" r:id="rId2"/>
    <p:sldLayoutId id="2147484827" r:id="rId3"/>
    <p:sldLayoutId id="2147484836" r:id="rId4"/>
  </p:sldLayoutIdLst>
  <p:hf hdr="0" ftr="0" dt="0"/>
  <p:txStyles>
    <p:titleStyle>
      <a:lvl1pPr marL="0" marR="0" indent="0" algn="ctr" defTabSz="914400" rtl="0" eaLnBrk="0" fontAlgn="base" latinLnBrk="0" hangingPunct="0">
        <a:lnSpc>
          <a:spcPct val="100000"/>
        </a:lnSpc>
        <a:spcBef>
          <a:spcPct val="0"/>
        </a:spcBef>
        <a:spcAft>
          <a:spcPct val="0"/>
        </a:spcAft>
        <a:buClrTx/>
        <a:buSzTx/>
        <a:buFontTx/>
        <a:buNone/>
        <a:tabLst/>
        <a:defRPr sz="280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Arial" charset="0"/>
          <a:ea typeface="ＭＳ Ｐゴシック" pitchFamily="80" charset="-128"/>
        </a:defRPr>
      </a:lvl2pPr>
      <a:lvl3pPr algn="l" rtl="0" eaLnBrk="0" fontAlgn="base" hangingPunct="0">
        <a:spcBef>
          <a:spcPct val="0"/>
        </a:spcBef>
        <a:spcAft>
          <a:spcPct val="0"/>
        </a:spcAft>
        <a:defRPr sz="1800">
          <a:solidFill>
            <a:schemeClr val="tx2"/>
          </a:solidFill>
          <a:latin typeface="Arial" charset="0"/>
          <a:ea typeface="ＭＳ Ｐゴシック" pitchFamily="80" charset="-128"/>
        </a:defRPr>
      </a:lvl3pPr>
      <a:lvl4pPr algn="l" rtl="0" eaLnBrk="0" fontAlgn="base" hangingPunct="0">
        <a:spcBef>
          <a:spcPct val="0"/>
        </a:spcBef>
        <a:spcAft>
          <a:spcPct val="0"/>
        </a:spcAft>
        <a:defRPr sz="1800">
          <a:solidFill>
            <a:schemeClr val="tx2"/>
          </a:solidFill>
          <a:latin typeface="Arial" charset="0"/>
          <a:ea typeface="ＭＳ Ｐゴシック" pitchFamily="80" charset="-128"/>
        </a:defRPr>
      </a:lvl4pPr>
      <a:lvl5pPr algn="l" rtl="0" eaLnBrk="0" fontAlgn="base" hangingPunct="0">
        <a:spcBef>
          <a:spcPct val="0"/>
        </a:spcBef>
        <a:spcAft>
          <a:spcPct val="0"/>
        </a:spcAft>
        <a:defRPr sz="1800">
          <a:solidFill>
            <a:schemeClr val="tx2"/>
          </a:solidFill>
          <a:latin typeface="Arial" charset="0"/>
          <a:ea typeface="ＭＳ Ｐゴシック" pitchFamily="80" charset="-128"/>
        </a:defRPr>
      </a:lvl5pPr>
      <a:lvl6pPr marL="342900" algn="l" rtl="0" fontAlgn="base">
        <a:spcBef>
          <a:spcPct val="0"/>
        </a:spcBef>
        <a:spcAft>
          <a:spcPct val="0"/>
        </a:spcAft>
        <a:defRPr sz="1800">
          <a:solidFill>
            <a:schemeClr val="tx2"/>
          </a:solidFill>
          <a:latin typeface="Arial" charset="0"/>
          <a:ea typeface="ＭＳ Ｐゴシック" pitchFamily="80" charset="-128"/>
        </a:defRPr>
      </a:lvl6pPr>
      <a:lvl7pPr marL="685800" algn="l" rtl="0" fontAlgn="base">
        <a:spcBef>
          <a:spcPct val="0"/>
        </a:spcBef>
        <a:spcAft>
          <a:spcPct val="0"/>
        </a:spcAft>
        <a:defRPr sz="1800">
          <a:solidFill>
            <a:schemeClr val="tx2"/>
          </a:solidFill>
          <a:latin typeface="Arial" charset="0"/>
          <a:ea typeface="ＭＳ Ｐゴシック" pitchFamily="80" charset="-128"/>
        </a:defRPr>
      </a:lvl7pPr>
      <a:lvl8pPr marL="1028700" algn="l" rtl="0" fontAlgn="base">
        <a:spcBef>
          <a:spcPct val="0"/>
        </a:spcBef>
        <a:spcAft>
          <a:spcPct val="0"/>
        </a:spcAft>
        <a:defRPr sz="1800">
          <a:solidFill>
            <a:schemeClr val="tx2"/>
          </a:solidFill>
          <a:latin typeface="Arial" charset="0"/>
          <a:ea typeface="ＭＳ Ｐゴシック" pitchFamily="80" charset="-128"/>
        </a:defRPr>
      </a:lvl8pPr>
      <a:lvl9pPr marL="1371600" algn="l" rtl="0" fontAlgn="base">
        <a:spcBef>
          <a:spcPct val="0"/>
        </a:spcBef>
        <a:spcAft>
          <a:spcPct val="0"/>
        </a:spcAft>
        <a:defRPr sz="18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557213" indent="-214313"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857250" indent="-1714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2001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5430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8" name="Rectangle 3"/>
          <p:cNvSpPr>
            <a:spLocks noGrp="1" noChangeArrowheads="1"/>
          </p:cNvSpPr>
          <p:nvPr>
            <p:ph type="body" idx="1"/>
          </p:nvPr>
        </p:nvSpPr>
        <p:spPr bwMode="auto">
          <a:xfrm>
            <a:off x="230886" y="438150"/>
            <a:ext cx="8686800" cy="4049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a:p>
        </p:txBody>
      </p:sp>
      <p:sp>
        <p:nvSpPr>
          <p:cNvPr id="10"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a:p>
        </p:txBody>
      </p:sp>
      <p:sp>
        <p:nvSpPr>
          <p:cNvPr id="11"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extLst>
      <p:ext uri="{BB962C8B-B14F-4D97-AF65-F5344CB8AC3E}">
        <p14:creationId xmlns:p14="http://schemas.microsoft.com/office/powerpoint/2010/main" val="749289507"/>
      </p:ext>
    </p:extLst>
  </p:cSld>
  <p:clrMap bg1="lt1" tx1="dk1" bg2="lt2" tx2="dk2" accent1="accent1" accent2="accent2" accent3="accent3" accent4="accent4" accent5="accent5" accent6="accent6" hlink="hlink" folHlink="folHlink"/>
  <p:sldLayoutIdLst>
    <p:sldLayoutId id="21474848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B3D6C"/>
        </a:buClr>
        <a:buFont typeface="Wingdings" charset="2"/>
        <a:buChar char="Ø"/>
        <a:defRPr sz="24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1B3D6C"/>
        </a:buClr>
        <a:buFont typeface="Wingdings" charset="2"/>
        <a:buChar char="Ø"/>
        <a:defRPr sz="21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1B3D6C"/>
        </a:buClr>
        <a:buFont typeface="Wingdings" charset="2"/>
        <a:buChar char="Ø"/>
        <a:defRPr sz="18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researchgate.net/publication/353439471_Metal_additive_manufacturing_in_aerospace_A_review" TargetMode="External"/><Relationship Id="rId3" Type="http://schemas.openxmlformats.org/officeDocument/2006/relationships/hyperlink" Target="https://www.timotion.com/en/products/linearactuators/ta19-series" TargetMode="External"/><Relationship Id="rId7" Type="http://schemas.openxmlformats.org/officeDocument/2006/relationships/hyperlink" Target="https://arxiv.org/pdf/2303.1698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link.springer.com/article/10.1007/s13272-022-00591-5" TargetMode="External"/><Relationship Id="rId5" Type="http://schemas.openxmlformats.org/officeDocument/2006/relationships/hyperlink" Target="https://motors.vex.com/vexpro-motors/775pro" TargetMode="External"/><Relationship Id="rId4" Type="http://schemas.openxmlformats.org/officeDocument/2006/relationships/hyperlink" Target="https://www.machinedesign.com/mechanical-motion-systems/article/21837300/roller-chains-and-planetary-gearboxes-yield-accurate-efficient-motion-contro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4667"/>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4" name="Subtitle 2"/>
          <p:cNvSpPr txBox="1">
            <a:spLocks/>
          </p:cNvSpPr>
          <p:nvPr/>
        </p:nvSpPr>
        <p:spPr bwMode="auto">
          <a:xfrm>
            <a:off x="749341" y="2019300"/>
            <a:ext cx="7651569"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a:solidFill>
                  <a:schemeClr val="bg1"/>
                </a:solidFill>
                <a:latin typeface="+mj-lt"/>
                <a:cs typeface="Arial"/>
              </a:rPr>
              <a:t>Jack R. Rumpf, Aneesh T. Kumar, Alexis Alfonseca, Sanchir Erdenebat, and Szu Heng Chen</a:t>
            </a:r>
          </a:p>
          <a:p>
            <a:pPr marL="0" indent="0" algn="ctr" eaLnBrk="1" hangingPunct="1">
              <a:buClr>
                <a:srgbClr val="00529B"/>
              </a:buClr>
              <a:buNone/>
            </a:pPr>
            <a:r>
              <a:rPr lang="en-US" altLang="en-US" sz="1600" b="1" kern="0">
                <a:solidFill>
                  <a:schemeClr val="bg1"/>
                </a:solidFill>
                <a:latin typeface="+mj-lt"/>
                <a:cs typeface="Arial"/>
              </a:rPr>
              <a:t>Georgia Institute of Technology</a:t>
            </a:r>
          </a:p>
          <a:p>
            <a:pPr marL="0" indent="0" algn="ctr">
              <a:buNone/>
            </a:pPr>
            <a:r>
              <a:rPr lang="en-US" sz="1600" kern="0">
                <a:solidFill>
                  <a:schemeClr val="bg1"/>
                </a:solidFill>
                <a:latin typeface="Arial"/>
                <a:ea typeface="+mn-lt"/>
                <a:cs typeface="+mn-lt"/>
              </a:rPr>
              <a:t>2025 Region II Student Conference</a:t>
            </a:r>
            <a:r>
              <a:rPr lang="en-US" altLang="en-US" sz="1600" kern="0">
                <a:solidFill>
                  <a:schemeClr val="bg1"/>
                </a:solidFill>
                <a:latin typeface="+mj-lt"/>
              </a:rPr>
              <a:t>, </a:t>
            </a:r>
            <a:r>
              <a:rPr lang="en-US" altLang="en-US" sz="1600" kern="0">
                <a:solidFill>
                  <a:schemeClr val="bg1"/>
                </a:solidFill>
                <a:latin typeface="Arial"/>
                <a:ea typeface="ＭＳ Ｐゴシック"/>
                <a:cs typeface="Arial"/>
              </a:rPr>
              <a:t>3-4</a:t>
            </a:r>
            <a:r>
              <a:rPr lang="en-US" altLang="en-US" sz="1600" kern="0" baseline="30000">
                <a:solidFill>
                  <a:schemeClr val="bg1"/>
                </a:solidFill>
                <a:latin typeface="Arial"/>
                <a:ea typeface="ＭＳ Ｐゴシック"/>
                <a:cs typeface="Arial"/>
              </a:rPr>
              <a:t>th</a:t>
            </a:r>
            <a:r>
              <a:rPr lang="en-US" altLang="en-US" sz="1600" kern="0">
                <a:solidFill>
                  <a:schemeClr val="bg1"/>
                </a:solidFill>
                <a:latin typeface="+mj-lt"/>
              </a:rPr>
              <a:t> April</a:t>
            </a:r>
            <a:endParaRPr lang="en-US">
              <a:solidFill>
                <a:schemeClr val="bg1"/>
              </a:solidFill>
            </a:endParaRPr>
          </a:p>
          <a:p>
            <a:pPr marL="0" indent="0" algn="ctr" eaLnBrk="1" hangingPunct="1">
              <a:buClr>
                <a:srgbClr val="00529B"/>
              </a:buClr>
              <a:buNone/>
            </a:pPr>
            <a:endParaRPr lang="en-US" altLang="en-US" sz="1600" kern="0">
              <a:solidFill>
                <a:schemeClr val="bg1"/>
              </a:solidFill>
              <a:latin typeface="+mj-lt"/>
            </a:endParaRPr>
          </a:p>
          <a:p>
            <a:pPr marL="0" indent="0" algn="ctr" eaLnBrk="1" hangingPunct="1">
              <a:buClr>
                <a:srgbClr val="00529B"/>
              </a:buClr>
              <a:buNone/>
            </a:pPr>
            <a:r>
              <a:rPr lang="en-US" sz="1600">
                <a:solidFill>
                  <a:schemeClr val="bg1"/>
                </a:solidFill>
              </a:rPr>
              <a:t>Copyright © by </a:t>
            </a:r>
            <a:r>
              <a:rPr lang="en-US" sz="1600">
                <a:solidFill>
                  <a:srgbClr val="FF0000"/>
                </a:solidFill>
              </a:rPr>
              <a:t>Georgia Institute of Technology, Propulsive Landers at Georgia Tech (GTPL). </a:t>
            </a:r>
            <a:br>
              <a:rPr lang="en-US" sz="1600">
                <a:solidFill>
                  <a:schemeClr val="bg1"/>
                </a:solidFill>
              </a:rPr>
            </a:br>
            <a:r>
              <a:rPr lang="en-US" sz="1600">
                <a:solidFill>
                  <a:schemeClr val="bg1"/>
                </a:solidFill>
              </a:rPr>
              <a:t>Published by the American Institute of Aeronautics and Astronautics, Inc., with permission.</a:t>
            </a:r>
          </a:p>
          <a:p>
            <a:pPr marL="0" indent="0" algn="ctr" eaLnBrk="1" hangingPunct="1">
              <a:buClr>
                <a:srgbClr val="00529B"/>
              </a:buClr>
              <a:buNone/>
            </a:pPr>
            <a:br>
              <a:rPr lang="en-US" altLang="en-US" sz="1600" kern="0">
                <a:solidFill>
                  <a:schemeClr val="bg1"/>
                </a:solidFill>
                <a:latin typeface="+mj-lt"/>
              </a:rPr>
            </a:br>
            <a:endParaRPr lang="en-US" altLang="en-US" sz="1600" kern="0">
              <a:solidFill>
                <a:schemeClr val="bg1"/>
              </a:solidFill>
              <a:latin typeface="+mj-lt"/>
            </a:endParaRPr>
          </a:p>
          <a:p>
            <a:pPr marL="0" indent="0" algn="ctr" eaLnBrk="1" hangingPunct="1">
              <a:buClr>
                <a:srgbClr val="00529B"/>
              </a:buClr>
              <a:buNone/>
            </a:pPr>
            <a:endParaRPr lang="en-US" altLang="en-US" sz="1600" kern="0">
              <a:solidFill>
                <a:schemeClr val="bg1"/>
              </a:solidFill>
              <a:latin typeface="+mj-lt"/>
            </a:endParaRPr>
          </a:p>
          <a:p>
            <a:pPr marL="0" indent="0" algn="ctr" eaLnBrk="1" hangingPunct="1">
              <a:buClr>
                <a:srgbClr val="00529B"/>
              </a:buClr>
              <a:buNone/>
            </a:pPr>
            <a:endParaRPr lang="en-US" altLang="en-US" sz="1600" kern="0">
              <a:solidFill>
                <a:schemeClr val="bg1"/>
              </a:solidFill>
              <a:latin typeface="+mj-lt"/>
            </a:endParaRPr>
          </a:p>
          <a:p>
            <a:pPr>
              <a:buClr>
                <a:srgbClr val="00529B"/>
              </a:buClr>
              <a:buFont typeface="Wingdings" charset="2"/>
              <a:buChar char="Ø"/>
            </a:pPr>
            <a:endParaRPr lang="en-US" sz="2400" kern="0"/>
          </a:p>
        </p:txBody>
      </p:sp>
      <p:sp>
        <p:nvSpPr>
          <p:cNvPr id="6" name="Title 1"/>
          <p:cNvSpPr txBox="1">
            <a:spLocks/>
          </p:cNvSpPr>
          <p:nvPr/>
        </p:nvSpPr>
        <p:spPr bwMode="auto">
          <a:xfrm>
            <a:off x="1022169" y="791936"/>
            <a:ext cx="7102929" cy="9906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3200" b="1" kern="0">
                <a:solidFill>
                  <a:schemeClr val="bg1"/>
                </a:solidFill>
                <a:ea typeface="+mj-lt"/>
                <a:cs typeface="+mj-lt"/>
              </a:rPr>
              <a:t>Novel Coaxial and Differential Thrust Vector Control Systems for Small-Scale Rockets</a:t>
            </a:r>
            <a:endParaRPr lang="en-US" sz="3200" b="1" kern="0">
              <a:solidFill>
                <a:schemeClr val="bg1"/>
              </a:solidFill>
              <a:cs typeface="Arial"/>
            </a:endParaRPr>
          </a:p>
        </p:txBody>
      </p:sp>
      <p:sp>
        <p:nvSpPr>
          <p:cNvPr id="3" name="Slide Number Placeholder 3">
            <a:extLst>
              <a:ext uri="{FF2B5EF4-FFF2-40B4-BE49-F238E27FC236}">
                <a16:creationId xmlns:a16="http://schemas.microsoft.com/office/drawing/2014/main" id="{4C8EA89D-19EA-0D4E-60D6-F263D0A3FD1D}"/>
              </a:ext>
            </a:extLst>
          </p:cNvPr>
          <p:cNvSpPr txBox="1">
            <a:spLocks/>
          </p:cNvSpPr>
          <p:nvPr/>
        </p:nvSpPr>
        <p:spPr>
          <a:xfrm>
            <a:off x="228600" y="4572000"/>
            <a:ext cx="857250" cy="228600"/>
          </a:xfrm>
          <a:prstGeom prst="rect">
            <a:avLst/>
          </a:prstGeom>
        </p:spPr>
        <p:txBody>
          <a:bodyPr lIns="91440" tIns="45720" rIns="91440" bIns="45720" anchor="t"/>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a:defRPr/>
            </a:pPr>
            <a:r>
              <a:rPr lang="en-US" sz="1100">
                <a:solidFill>
                  <a:srgbClr val="333333"/>
                </a:solidFill>
                <a:latin typeface="Roboto"/>
                <a:ea typeface="Roboto"/>
                <a:cs typeface="Roboto"/>
              </a:rPr>
              <a:t>1799546</a:t>
            </a:r>
            <a:endParaRPr lang="en-US"/>
          </a:p>
        </p:txBody>
      </p:sp>
    </p:spTree>
    <p:extLst>
      <p:ext uri="{BB962C8B-B14F-4D97-AF65-F5344CB8AC3E}">
        <p14:creationId xmlns:p14="http://schemas.microsoft.com/office/powerpoint/2010/main" val="32406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9628-A6AB-9204-F936-795978D8504E}"/>
              </a:ext>
            </a:extLst>
          </p:cNvPr>
          <p:cNvSpPr>
            <a:spLocks noGrp="1"/>
          </p:cNvSpPr>
          <p:nvPr>
            <p:ph type="title"/>
          </p:nvPr>
        </p:nvSpPr>
        <p:spPr/>
        <p:txBody>
          <a:bodyPr/>
          <a:lstStyle/>
          <a:p>
            <a:r>
              <a:rPr lang="en-US">
                <a:latin typeface="Helvetica"/>
                <a:cs typeface="Helvetica"/>
              </a:rPr>
              <a:t>Conventional (Gimbal TVC) - Kinematic Analysis</a:t>
            </a:r>
            <a:endParaRPr lang="en-US"/>
          </a:p>
        </p:txBody>
      </p:sp>
      <p:pic>
        <p:nvPicPr>
          <p:cNvPr id="5" name="Content Placeholder 4" descr="A diagram of triangles with lines and points&#10;&#10;AI-generated content may be incorrect.">
            <a:extLst>
              <a:ext uri="{FF2B5EF4-FFF2-40B4-BE49-F238E27FC236}">
                <a16:creationId xmlns:a16="http://schemas.microsoft.com/office/drawing/2014/main" id="{1681D122-E997-5A0B-5CE7-18BE25FF6698}"/>
              </a:ext>
            </a:extLst>
          </p:cNvPr>
          <p:cNvPicPr>
            <a:picLocks noGrp="1" noChangeAspect="1"/>
          </p:cNvPicPr>
          <p:nvPr>
            <p:ph idx="1"/>
          </p:nvPr>
        </p:nvPicPr>
        <p:blipFill>
          <a:blip r:embed="rId2"/>
          <a:stretch>
            <a:fillRect/>
          </a:stretch>
        </p:blipFill>
        <p:spPr>
          <a:xfrm>
            <a:off x="3658176" y="1508059"/>
            <a:ext cx="5485027" cy="2825007"/>
          </a:xfrm>
        </p:spPr>
      </p:pic>
      <p:sp>
        <p:nvSpPr>
          <p:cNvPr id="4" name="Slide Number Placeholder 3">
            <a:extLst>
              <a:ext uri="{FF2B5EF4-FFF2-40B4-BE49-F238E27FC236}">
                <a16:creationId xmlns:a16="http://schemas.microsoft.com/office/drawing/2014/main" id="{23944512-428C-08A1-7E67-A77692446A78}"/>
              </a:ext>
            </a:extLst>
          </p:cNvPr>
          <p:cNvSpPr>
            <a:spLocks noGrp="1"/>
          </p:cNvSpPr>
          <p:nvPr>
            <p:ph type="sldNum" sz="quarter" idx="12"/>
          </p:nvPr>
        </p:nvSpPr>
        <p:spPr/>
        <p:txBody>
          <a:bodyPr/>
          <a:lstStyle/>
          <a:p>
            <a:pPr>
              <a:defRPr/>
            </a:pPr>
            <a:fld id="{B586D440-F702-449A-AAC2-9ACFF17038B8}" type="slidenum">
              <a:rPr lang="en-US" smtClean="0"/>
              <a:pPr>
                <a:defRPr/>
              </a:pPr>
              <a:t>10</a:t>
            </a:fld>
            <a:endParaRPr lang="en-US"/>
          </a:p>
        </p:txBody>
      </p:sp>
      <p:pic>
        <p:nvPicPr>
          <p:cNvPr id="6" name="Picture 5" descr="A black text on a white background&#10;&#10;AI-generated content may be incorrect.">
            <a:extLst>
              <a:ext uri="{FF2B5EF4-FFF2-40B4-BE49-F238E27FC236}">
                <a16:creationId xmlns:a16="http://schemas.microsoft.com/office/drawing/2014/main" id="{FAD21D5A-A58D-F7F8-C033-F9FEBCE7AD23}"/>
              </a:ext>
            </a:extLst>
          </p:cNvPr>
          <p:cNvPicPr>
            <a:picLocks noChangeAspect="1"/>
          </p:cNvPicPr>
          <p:nvPr/>
        </p:nvPicPr>
        <p:blipFill>
          <a:blip r:embed="rId3"/>
          <a:stretch>
            <a:fillRect/>
          </a:stretch>
        </p:blipFill>
        <p:spPr>
          <a:xfrm>
            <a:off x="384031" y="1079211"/>
            <a:ext cx="3457575" cy="895350"/>
          </a:xfrm>
          <a:prstGeom prst="rect">
            <a:avLst/>
          </a:prstGeom>
        </p:spPr>
      </p:pic>
      <p:pic>
        <p:nvPicPr>
          <p:cNvPr id="7" name="Picture 6" descr="A math equations on a white background&#10;&#10;AI-generated content may be incorrect.">
            <a:extLst>
              <a:ext uri="{FF2B5EF4-FFF2-40B4-BE49-F238E27FC236}">
                <a16:creationId xmlns:a16="http://schemas.microsoft.com/office/drawing/2014/main" id="{1239F97F-986D-3D00-3789-F32E2148D265}"/>
              </a:ext>
            </a:extLst>
          </p:cNvPr>
          <p:cNvPicPr>
            <a:picLocks noChangeAspect="1"/>
          </p:cNvPicPr>
          <p:nvPr/>
        </p:nvPicPr>
        <p:blipFill>
          <a:blip r:embed="rId4"/>
          <a:stretch>
            <a:fillRect/>
          </a:stretch>
        </p:blipFill>
        <p:spPr>
          <a:xfrm>
            <a:off x="318688" y="1909907"/>
            <a:ext cx="3582819" cy="1328231"/>
          </a:xfrm>
          <a:prstGeom prst="rect">
            <a:avLst/>
          </a:prstGeom>
        </p:spPr>
      </p:pic>
      <p:pic>
        <p:nvPicPr>
          <p:cNvPr id="11" name="Picture 10">
            <a:extLst>
              <a:ext uri="{FF2B5EF4-FFF2-40B4-BE49-F238E27FC236}">
                <a16:creationId xmlns:a16="http://schemas.microsoft.com/office/drawing/2014/main" id="{ABE01AC7-22F7-5F44-C500-533B2F27C717}"/>
              </a:ext>
            </a:extLst>
          </p:cNvPr>
          <p:cNvPicPr>
            <a:picLocks noChangeAspect="1"/>
          </p:cNvPicPr>
          <p:nvPr/>
        </p:nvPicPr>
        <p:blipFill>
          <a:blip r:embed="rId5"/>
          <a:stretch>
            <a:fillRect/>
          </a:stretch>
        </p:blipFill>
        <p:spPr>
          <a:xfrm>
            <a:off x="4469390" y="823480"/>
            <a:ext cx="3046291" cy="684335"/>
          </a:xfrm>
          <a:prstGeom prst="rect">
            <a:avLst/>
          </a:prstGeom>
        </p:spPr>
      </p:pic>
      <p:pic>
        <p:nvPicPr>
          <p:cNvPr id="12" name="Picture 11" descr="A black text on a white background&#10;&#10;AI-generated content may be incorrect.">
            <a:extLst>
              <a:ext uri="{FF2B5EF4-FFF2-40B4-BE49-F238E27FC236}">
                <a16:creationId xmlns:a16="http://schemas.microsoft.com/office/drawing/2014/main" id="{57C1278E-9CF2-8A46-CE99-D2859BFBBB3D}"/>
              </a:ext>
            </a:extLst>
          </p:cNvPr>
          <p:cNvPicPr>
            <a:picLocks noChangeAspect="1"/>
          </p:cNvPicPr>
          <p:nvPr/>
        </p:nvPicPr>
        <p:blipFill>
          <a:blip r:embed="rId6"/>
          <a:stretch>
            <a:fillRect/>
          </a:stretch>
        </p:blipFill>
        <p:spPr>
          <a:xfrm>
            <a:off x="617981" y="3232639"/>
            <a:ext cx="3221028" cy="816352"/>
          </a:xfrm>
          <a:prstGeom prst="rect">
            <a:avLst/>
          </a:prstGeom>
        </p:spPr>
      </p:pic>
    </p:spTree>
    <p:extLst>
      <p:ext uri="{BB962C8B-B14F-4D97-AF65-F5344CB8AC3E}">
        <p14:creationId xmlns:p14="http://schemas.microsoft.com/office/powerpoint/2010/main" val="1818598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83BE5-5C98-7676-B3FF-AE6CBE607E99}"/>
              </a:ext>
            </a:extLst>
          </p:cNvPr>
          <p:cNvSpPr>
            <a:spLocks noGrp="1"/>
          </p:cNvSpPr>
          <p:nvPr>
            <p:ph type="title"/>
          </p:nvPr>
        </p:nvSpPr>
        <p:spPr/>
        <p:txBody>
          <a:bodyPr/>
          <a:lstStyle/>
          <a:p>
            <a:r>
              <a:rPr lang="en-US">
                <a:latin typeface="Helvetica"/>
                <a:cs typeface="Helvetica"/>
              </a:rPr>
              <a:t>Conventional (Gimbal) TVC – Kinematic Analysis</a:t>
            </a:r>
            <a:endParaRPr lang="en-US"/>
          </a:p>
        </p:txBody>
      </p:sp>
      <p:sp>
        <p:nvSpPr>
          <p:cNvPr id="4" name="Slide Number Placeholder 3">
            <a:extLst>
              <a:ext uri="{FF2B5EF4-FFF2-40B4-BE49-F238E27FC236}">
                <a16:creationId xmlns:a16="http://schemas.microsoft.com/office/drawing/2014/main" id="{25D04AB0-3012-E69E-9A20-D75887AE56E5}"/>
              </a:ext>
            </a:extLst>
          </p:cNvPr>
          <p:cNvSpPr>
            <a:spLocks noGrp="1"/>
          </p:cNvSpPr>
          <p:nvPr>
            <p:ph type="sldNum" sz="quarter" idx="12"/>
          </p:nvPr>
        </p:nvSpPr>
        <p:spPr/>
        <p:txBody>
          <a:bodyPr/>
          <a:lstStyle/>
          <a:p>
            <a:pPr>
              <a:defRPr/>
            </a:pPr>
            <a:fld id="{B586D440-F702-449A-AAC2-9ACFF17038B8}" type="slidenum">
              <a:rPr lang="en-US" smtClean="0"/>
              <a:pPr>
                <a:defRPr/>
              </a:pPr>
              <a:t>11</a:t>
            </a:fld>
            <a:endParaRPr lang="en-US"/>
          </a:p>
        </p:txBody>
      </p:sp>
      <p:sp>
        <p:nvSpPr>
          <p:cNvPr id="6" name="Content Placeholder 2">
            <a:extLst>
              <a:ext uri="{FF2B5EF4-FFF2-40B4-BE49-F238E27FC236}">
                <a16:creationId xmlns:a16="http://schemas.microsoft.com/office/drawing/2014/main" id="{31DA9541-6D5A-7D2F-8A62-71560089E96D}"/>
              </a:ext>
            </a:extLst>
          </p:cNvPr>
          <p:cNvSpPr txBox="1">
            <a:spLocks/>
          </p:cNvSpPr>
          <p:nvPr/>
        </p:nvSpPr>
        <p:spPr bwMode="auto">
          <a:xfrm>
            <a:off x="-140" y="810358"/>
            <a:ext cx="6621236" cy="37367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pPr marL="285750" indent="-285750">
              <a:spcBef>
                <a:spcPts val="900"/>
              </a:spcBef>
              <a:buFont typeface="Calibri,Sans-Serif"/>
              <a:buChar char="-"/>
            </a:pPr>
            <a:r>
              <a:rPr lang="en-US" sz="1800" kern="0">
                <a:latin typeface="Helvetica"/>
                <a:cs typeface="Helvetica"/>
              </a:rPr>
              <a:t>Uses 2 methods, one based on basic rotational kinematics applied to the system and the other based on the speed of the linear shaft.</a:t>
            </a:r>
          </a:p>
          <a:p>
            <a:pPr marL="285750" indent="-285750">
              <a:spcBef>
                <a:spcPts val="900"/>
              </a:spcBef>
              <a:buFont typeface="Calibri,Sans-Serif"/>
              <a:buChar char="-"/>
            </a:pPr>
            <a:r>
              <a:rPr lang="en-US" sz="1800" kern="0">
                <a:latin typeface="Helvetica"/>
                <a:cs typeface="Helvetica"/>
              </a:rPr>
              <a:t>Method 1:</a:t>
            </a:r>
          </a:p>
          <a:p>
            <a:pPr marL="628650" lvl="1" indent="-285750">
              <a:spcBef>
                <a:spcPts val="900"/>
              </a:spcBef>
              <a:buFont typeface="Courier New,monospace"/>
              <a:buChar char="o"/>
            </a:pPr>
            <a:r>
              <a:rPr lang="en-US" sz="1500" kern="0">
                <a:latin typeface="Helvetica"/>
                <a:cs typeface="Helvetica"/>
              </a:rPr>
              <a:t>Find current angular acceleration based on torque applied by linear actuators</a:t>
            </a:r>
          </a:p>
          <a:p>
            <a:pPr marL="628650" lvl="1" indent="-285750">
              <a:spcBef>
                <a:spcPts val="900"/>
              </a:spcBef>
              <a:buFont typeface="Courier New,monospace"/>
              <a:buChar char="o"/>
            </a:pPr>
            <a:r>
              <a:rPr lang="en-US" sz="1500" kern="0">
                <a:latin typeface="Helvetica"/>
                <a:cs typeface="Helvetica"/>
              </a:rPr>
              <a:t>Find current angular velocity based on past angular accelerations</a:t>
            </a:r>
          </a:p>
          <a:p>
            <a:pPr marL="628650" lvl="1" indent="-285750">
              <a:spcBef>
                <a:spcPts val="900"/>
              </a:spcBef>
              <a:buFont typeface="Courier New,monospace"/>
              <a:buChar char="o"/>
            </a:pPr>
            <a:r>
              <a:rPr lang="en-US" sz="1500" kern="0">
                <a:latin typeface="Helvetica"/>
                <a:cs typeface="Helvetica"/>
              </a:rPr>
              <a:t>Calculate the angle traversed during the current timestep</a:t>
            </a:r>
            <a:endParaRPr lang="en-US" sz="1500" kern="0">
              <a:cs typeface="Helvetica"/>
            </a:endParaRPr>
          </a:p>
          <a:p>
            <a:pPr marL="628650" lvl="1" indent="-285750">
              <a:spcBef>
                <a:spcPts val="900"/>
              </a:spcBef>
              <a:buFont typeface="Courier New,monospace"/>
              <a:buChar char="o"/>
            </a:pPr>
            <a:r>
              <a:rPr lang="en-US" sz="1500" kern="0">
                <a:latin typeface="Helvetica"/>
                <a:cs typeface="Helvetica"/>
              </a:rPr>
              <a:t>Add the angle traversed to the total angle traversed, check if we have reached the desired angle</a:t>
            </a:r>
            <a:endParaRPr lang="en-US" sz="1500" kern="0">
              <a:cs typeface="Helvetica"/>
            </a:endParaRPr>
          </a:p>
          <a:p>
            <a:pPr marL="628650" lvl="1" indent="-285750">
              <a:spcBef>
                <a:spcPts val="900"/>
              </a:spcBef>
              <a:buFont typeface="Courier New,monospace"/>
              <a:buChar char="o"/>
            </a:pPr>
            <a:r>
              <a:rPr lang="en-US" sz="1500" kern="0">
                <a:latin typeface="Helvetica"/>
                <a:cs typeface="Helvetica"/>
              </a:rPr>
              <a:t>If not, increment the timestep. If yes, stop the solver.</a:t>
            </a:r>
          </a:p>
          <a:p>
            <a:pPr marL="628650" lvl="1" indent="-285750">
              <a:spcBef>
                <a:spcPts val="900"/>
              </a:spcBef>
              <a:buFont typeface="Courier New,monospace"/>
              <a:buChar char="o"/>
            </a:pPr>
            <a:r>
              <a:rPr lang="en-US" sz="1500" kern="0">
                <a:latin typeface="Helvetica"/>
                <a:cs typeface="Helvetica"/>
              </a:rPr>
              <a:t>Output time taken. This will be the time taken based off force. </a:t>
            </a:r>
            <a:endParaRPr lang="en-US" sz="1500" kern="0">
              <a:cs typeface="Helvetica"/>
            </a:endParaRPr>
          </a:p>
          <a:p>
            <a:pPr marL="0" indent="0">
              <a:spcBef>
                <a:spcPts val="900"/>
              </a:spcBef>
              <a:buNone/>
            </a:pPr>
            <a:endParaRPr lang="en-US" altLang="en-US" sz="1800" i="1" kern="0">
              <a:cs typeface="Helvetica"/>
            </a:endParaRPr>
          </a:p>
        </p:txBody>
      </p:sp>
      <p:pic>
        <p:nvPicPr>
          <p:cNvPr id="8" name="Picture 7" descr="A black text on a white background&#10;&#10;AI-generated content may be incorrect.">
            <a:extLst>
              <a:ext uri="{FF2B5EF4-FFF2-40B4-BE49-F238E27FC236}">
                <a16:creationId xmlns:a16="http://schemas.microsoft.com/office/drawing/2014/main" id="{014E3D12-CA3D-F5BD-0DC3-F6426A0BF5F2}"/>
              </a:ext>
            </a:extLst>
          </p:cNvPr>
          <p:cNvPicPr>
            <a:picLocks noChangeAspect="1"/>
          </p:cNvPicPr>
          <p:nvPr/>
        </p:nvPicPr>
        <p:blipFill>
          <a:blip r:embed="rId3"/>
          <a:stretch>
            <a:fillRect/>
          </a:stretch>
        </p:blipFill>
        <p:spPr>
          <a:xfrm>
            <a:off x="6401877" y="2139171"/>
            <a:ext cx="2128960" cy="538774"/>
          </a:xfrm>
          <a:prstGeom prst="rect">
            <a:avLst/>
          </a:prstGeom>
        </p:spPr>
      </p:pic>
      <p:pic>
        <p:nvPicPr>
          <p:cNvPr id="10" name="Picture 9" descr="A math equations on a white background&#10;&#10;AI-generated content may be incorrect.">
            <a:extLst>
              <a:ext uri="{FF2B5EF4-FFF2-40B4-BE49-F238E27FC236}">
                <a16:creationId xmlns:a16="http://schemas.microsoft.com/office/drawing/2014/main" id="{1D3619EE-789C-1A74-7F1B-194209194459}"/>
              </a:ext>
            </a:extLst>
          </p:cNvPr>
          <p:cNvPicPr>
            <a:picLocks noChangeAspect="1"/>
          </p:cNvPicPr>
          <p:nvPr/>
        </p:nvPicPr>
        <p:blipFill>
          <a:blip r:embed="rId4"/>
          <a:stretch>
            <a:fillRect/>
          </a:stretch>
        </p:blipFill>
        <p:spPr>
          <a:xfrm>
            <a:off x="6411579" y="1100837"/>
            <a:ext cx="2503320" cy="927694"/>
          </a:xfrm>
          <a:prstGeom prst="rect">
            <a:avLst/>
          </a:prstGeom>
        </p:spPr>
      </p:pic>
      <p:pic>
        <p:nvPicPr>
          <p:cNvPr id="12" name="Picture 11">
            <a:extLst>
              <a:ext uri="{FF2B5EF4-FFF2-40B4-BE49-F238E27FC236}">
                <a16:creationId xmlns:a16="http://schemas.microsoft.com/office/drawing/2014/main" id="{7C073011-FAEE-C485-61B0-992D2447064D}"/>
              </a:ext>
            </a:extLst>
          </p:cNvPr>
          <p:cNvPicPr>
            <a:picLocks noChangeAspect="1"/>
          </p:cNvPicPr>
          <p:nvPr/>
        </p:nvPicPr>
        <p:blipFill>
          <a:blip r:embed="rId5"/>
          <a:stretch>
            <a:fillRect/>
          </a:stretch>
        </p:blipFill>
        <p:spPr>
          <a:xfrm>
            <a:off x="6262044" y="2992249"/>
            <a:ext cx="2650638" cy="571989"/>
          </a:xfrm>
          <a:prstGeom prst="rect">
            <a:avLst/>
          </a:prstGeom>
        </p:spPr>
      </p:pic>
      <p:pic>
        <p:nvPicPr>
          <p:cNvPr id="14" name="Picture 13" descr="A black text on a white background&#10;&#10;AI-generated content may be incorrect.">
            <a:extLst>
              <a:ext uri="{FF2B5EF4-FFF2-40B4-BE49-F238E27FC236}">
                <a16:creationId xmlns:a16="http://schemas.microsoft.com/office/drawing/2014/main" id="{6282A9BD-C237-6979-A364-D0F951B78547}"/>
              </a:ext>
            </a:extLst>
          </p:cNvPr>
          <p:cNvPicPr>
            <a:picLocks noChangeAspect="1"/>
          </p:cNvPicPr>
          <p:nvPr/>
        </p:nvPicPr>
        <p:blipFill>
          <a:blip r:embed="rId6"/>
          <a:stretch>
            <a:fillRect/>
          </a:stretch>
        </p:blipFill>
        <p:spPr>
          <a:xfrm>
            <a:off x="5976404" y="3647831"/>
            <a:ext cx="2981682" cy="728429"/>
          </a:xfrm>
          <a:prstGeom prst="rect">
            <a:avLst/>
          </a:prstGeom>
        </p:spPr>
      </p:pic>
    </p:spTree>
    <p:extLst>
      <p:ext uri="{BB962C8B-B14F-4D97-AF65-F5344CB8AC3E}">
        <p14:creationId xmlns:p14="http://schemas.microsoft.com/office/powerpoint/2010/main" val="1175225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1583-4ED6-551F-644D-9373C274A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DCD8AD-98D4-9D92-E5A7-9A57856A5D0D}"/>
              </a:ext>
            </a:extLst>
          </p:cNvPr>
          <p:cNvSpPr>
            <a:spLocks noGrp="1"/>
          </p:cNvSpPr>
          <p:nvPr>
            <p:ph type="title"/>
          </p:nvPr>
        </p:nvSpPr>
        <p:spPr/>
        <p:txBody>
          <a:bodyPr/>
          <a:lstStyle/>
          <a:p>
            <a:r>
              <a:rPr lang="en-US">
                <a:latin typeface="Helvetica"/>
                <a:cs typeface="Helvetica"/>
              </a:rPr>
              <a:t>Conventional (Gimbal) TVC – Kinematic Analysis</a:t>
            </a:r>
            <a:endParaRPr lang="en-US"/>
          </a:p>
        </p:txBody>
      </p:sp>
      <p:sp>
        <p:nvSpPr>
          <p:cNvPr id="4" name="Slide Number Placeholder 3">
            <a:extLst>
              <a:ext uri="{FF2B5EF4-FFF2-40B4-BE49-F238E27FC236}">
                <a16:creationId xmlns:a16="http://schemas.microsoft.com/office/drawing/2014/main" id="{2F8A71A7-8B8F-99A9-0479-817171C14775}"/>
              </a:ext>
            </a:extLst>
          </p:cNvPr>
          <p:cNvSpPr>
            <a:spLocks noGrp="1"/>
          </p:cNvSpPr>
          <p:nvPr>
            <p:ph type="sldNum" sz="quarter" idx="12"/>
          </p:nvPr>
        </p:nvSpPr>
        <p:spPr/>
        <p:txBody>
          <a:bodyPr/>
          <a:lstStyle/>
          <a:p>
            <a:pPr>
              <a:defRPr/>
            </a:pPr>
            <a:fld id="{B586D440-F702-449A-AAC2-9ACFF17038B8}" type="slidenum">
              <a:rPr lang="en-US" smtClean="0"/>
              <a:pPr>
                <a:defRPr/>
              </a:pPr>
              <a:t>12</a:t>
            </a:fld>
            <a:endParaRPr lang="en-US"/>
          </a:p>
        </p:txBody>
      </p:sp>
      <p:sp>
        <p:nvSpPr>
          <p:cNvPr id="6" name="Content Placeholder 2">
            <a:extLst>
              <a:ext uri="{FF2B5EF4-FFF2-40B4-BE49-F238E27FC236}">
                <a16:creationId xmlns:a16="http://schemas.microsoft.com/office/drawing/2014/main" id="{EA3C1AAE-21B7-382C-B107-DEEC8A403BC0}"/>
              </a:ext>
            </a:extLst>
          </p:cNvPr>
          <p:cNvSpPr txBox="1">
            <a:spLocks/>
          </p:cNvSpPr>
          <p:nvPr/>
        </p:nvSpPr>
        <p:spPr bwMode="auto">
          <a:xfrm>
            <a:off x="1260091" y="800589"/>
            <a:ext cx="6621236" cy="37367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pPr marL="285750" indent="-285750">
              <a:spcBef>
                <a:spcPts val="900"/>
              </a:spcBef>
              <a:buFont typeface="Calibri,Sans-Serif"/>
              <a:buChar char="-"/>
            </a:pPr>
            <a:r>
              <a:rPr lang="en-US" sz="1800" kern="0">
                <a:latin typeface="Helvetica"/>
                <a:cs typeface="Helvetica"/>
              </a:rPr>
              <a:t>Uses 2 methods, one based on basic rotational kinematics applied to the system and the other based on the speed of the linear shaft.</a:t>
            </a:r>
          </a:p>
          <a:p>
            <a:pPr marL="285750" indent="-285750">
              <a:spcBef>
                <a:spcPts val="900"/>
              </a:spcBef>
              <a:buFont typeface="Calibri,Sans-Serif"/>
              <a:buChar char="-"/>
            </a:pPr>
            <a:r>
              <a:rPr lang="en-US" sz="1800" kern="0">
                <a:latin typeface="Helvetica"/>
                <a:cs typeface="Helvetica"/>
              </a:rPr>
              <a:t>Method 2:</a:t>
            </a:r>
          </a:p>
          <a:p>
            <a:pPr marL="628650" lvl="1" indent="-285750">
              <a:spcBef>
                <a:spcPts val="900"/>
              </a:spcBef>
              <a:buFont typeface="Courier New,monospace"/>
              <a:buChar char="o"/>
            </a:pPr>
            <a:r>
              <a:rPr lang="en-US" sz="1500" kern="0">
                <a:latin typeface="Helvetica"/>
                <a:cs typeface="Helvetica"/>
              </a:rPr>
              <a:t>Find the total length of shaft needed to traverse desired angle.</a:t>
            </a:r>
            <a:endParaRPr lang="en-US" sz="1500" kern="0">
              <a:cs typeface="Helvetica"/>
            </a:endParaRPr>
          </a:p>
          <a:p>
            <a:pPr marL="628650" lvl="1" indent="-285750">
              <a:spcBef>
                <a:spcPts val="900"/>
              </a:spcBef>
              <a:buFont typeface="Courier New,monospace"/>
              <a:buChar char="o"/>
            </a:pPr>
            <a:r>
              <a:rPr lang="en-US" sz="1500" kern="0">
                <a:latin typeface="Helvetica"/>
                <a:cs typeface="Helvetica"/>
              </a:rPr>
              <a:t>Find the speed of the shaft at the given force. </a:t>
            </a:r>
            <a:endParaRPr lang="en-US" sz="1500" kern="0">
              <a:cs typeface="Helvetica"/>
            </a:endParaRPr>
          </a:p>
          <a:p>
            <a:pPr marL="628650" lvl="1" indent="-285750">
              <a:spcBef>
                <a:spcPts val="900"/>
              </a:spcBef>
              <a:buFont typeface="Courier New,monospace"/>
              <a:buChar char="o"/>
            </a:pPr>
            <a:r>
              <a:rPr lang="en-US" sz="1500" kern="0">
                <a:latin typeface="Helvetica"/>
                <a:cs typeface="Helvetica"/>
              </a:rPr>
              <a:t>Divide this total length of the shaft by the speed. </a:t>
            </a:r>
            <a:endParaRPr lang="en-US" sz="1500" kern="0">
              <a:cs typeface="Helvetica"/>
            </a:endParaRPr>
          </a:p>
          <a:p>
            <a:pPr marL="628650" lvl="1" indent="-285750">
              <a:spcBef>
                <a:spcPts val="900"/>
              </a:spcBef>
              <a:buFont typeface="Courier New,monospace"/>
              <a:buChar char="o"/>
            </a:pPr>
            <a:r>
              <a:rPr lang="en-US" sz="1500" kern="0">
                <a:latin typeface="Helvetica"/>
                <a:cs typeface="Helvetica"/>
              </a:rPr>
              <a:t>This will give the time taken by speed.</a:t>
            </a:r>
            <a:endParaRPr lang="en-US" sz="1500" kern="0">
              <a:cs typeface="Helvetica"/>
            </a:endParaRPr>
          </a:p>
          <a:p>
            <a:pPr marL="628650" lvl="1" indent="-285750">
              <a:spcBef>
                <a:spcPts val="900"/>
              </a:spcBef>
              <a:buFont typeface="Courier New,monospace"/>
              <a:buChar char="o"/>
            </a:pPr>
            <a:r>
              <a:rPr lang="en-US" sz="1500" kern="0">
                <a:latin typeface="Helvetica"/>
                <a:cs typeface="Helvetica"/>
              </a:rPr>
              <a:t>The actual response time will be the higher of the two time values.</a:t>
            </a:r>
            <a:endParaRPr lang="en-US" sz="1500" kern="0">
              <a:cs typeface="Helvetica"/>
            </a:endParaRPr>
          </a:p>
          <a:p>
            <a:pPr marL="0" indent="0">
              <a:spcBef>
                <a:spcPts val="900"/>
              </a:spcBef>
              <a:buNone/>
            </a:pPr>
            <a:endParaRPr lang="en-US" altLang="en-US" sz="1800" i="1" kern="0">
              <a:cs typeface="Helvetica"/>
            </a:endParaRPr>
          </a:p>
        </p:txBody>
      </p:sp>
      <p:pic>
        <p:nvPicPr>
          <p:cNvPr id="5" name="Picture 4">
            <a:extLst>
              <a:ext uri="{FF2B5EF4-FFF2-40B4-BE49-F238E27FC236}">
                <a16:creationId xmlns:a16="http://schemas.microsoft.com/office/drawing/2014/main" id="{DB63B24B-6D34-2D9B-2818-98981C82D505}"/>
              </a:ext>
            </a:extLst>
          </p:cNvPr>
          <p:cNvPicPr>
            <a:picLocks noChangeAspect="1"/>
          </p:cNvPicPr>
          <p:nvPr/>
        </p:nvPicPr>
        <p:blipFill>
          <a:blip r:embed="rId3"/>
          <a:stretch>
            <a:fillRect/>
          </a:stretch>
        </p:blipFill>
        <p:spPr>
          <a:xfrm>
            <a:off x="3688740" y="3902807"/>
            <a:ext cx="1761637" cy="727809"/>
          </a:xfrm>
          <a:prstGeom prst="rect">
            <a:avLst/>
          </a:prstGeom>
        </p:spPr>
      </p:pic>
    </p:spTree>
    <p:extLst>
      <p:ext uri="{BB962C8B-B14F-4D97-AF65-F5344CB8AC3E}">
        <p14:creationId xmlns:p14="http://schemas.microsoft.com/office/powerpoint/2010/main" val="181342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350A1-39CD-C720-87B5-DA3CB25860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4B7915-52FE-B4F7-1F3D-9CE95FF0C794}"/>
              </a:ext>
            </a:extLst>
          </p:cNvPr>
          <p:cNvSpPr>
            <a:spLocks noGrp="1"/>
          </p:cNvSpPr>
          <p:nvPr>
            <p:ph idx="1"/>
          </p:nvPr>
        </p:nvSpPr>
        <p:spPr>
          <a:xfrm>
            <a:off x="656806" y="1281793"/>
            <a:ext cx="3735577" cy="3280950"/>
          </a:xfrm>
        </p:spPr>
        <p:txBody>
          <a:bodyPr/>
          <a:lstStyle/>
          <a:p>
            <a:pPr marL="285750" indent="-285750">
              <a:spcBef>
                <a:spcPts val="900"/>
              </a:spcBef>
              <a:buClr>
                <a:srgbClr val="00529B"/>
              </a:buClr>
              <a:buFont typeface="Calibri" charset="2"/>
              <a:buChar char="-"/>
            </a:pPr>
            <a:r>
              <a:rPr lang="en-US" altLang="en-US" sz="1800">
                <a:latin typeface="Helvetica"/>
                <a:cs typeface="Helvetica"/>
              </a:rPr>
              <a:t>Used Fusion 360 to simulate loads faced on the engine</a:t>
            </a:r>
          </a:p>
          <a:p>
            <a:pPr marL="285750" indent="-285750">
              <a:spcBef>
                <a:spcPts val="900"/>
              </a:spcBef>
              <a:buClr>
                <a:srgbClr val="00529B"/>
              </a:buClr>
              <a:buFont typeface="Calibri" charset="2"/>
              <a:buChar char="-"/>
            </a:pPr>
            <a:r>
              <a:rPr lang="en-US" altLang="en-US" sz="1800">
                <a:latin typeface="Helvetica"/>
                <a:cs typeface="Helvetica"/>
              </a:rPr>
              <a:t>Used Fusion Automatic Meshing.</a:t>
            </a:r>
          </a:p>
          <a:p>
            <a:pPr marL="285750" indent="-285750">
              <a:spcBef>
                <a:spcPts val="900"/>
              </a:spcBef>
              <a:buClr>
                <a:srgbClr val="00529B"/>
              </a:buClr>
              <a:buFont typeface="Calibri" charset="2"/>
              <a:buChar char="-"/>
            </a:pPr>
            <a:r>
              <a:rPr lang="en-US" altLang="en-US" sz="1800">
                <a:latin typeface="Helvetica"/>
                <a:cs typeface="Helvetica"/>
              </a:rPr>
              <a:t>Static conditions places on the rings and TVC mount.</a:t>
            </a:r>
          </a:p>
          <a:p>
            <a:pPr marL="285750" indent="-285750">
              <a:spcBef>
                <a:spcPts val="900"/>
              </a:spcBef>
              <a:buClr>
                <a:srgbClr val="00529B"/>
              </a:buClr>
              <a:buFont typeface="Calibri" charset="2"/>
              <a:buChar char="-"/>
            </a:pPr>
            <a:r>
              <a:rPr lang="en-US" altLang="en-US" sz="1800">
                <a:latin typeface="Helvetica"/>
                <a:cs typeface="Helvetica"/>
              </a:rPr>
              <a:t>Applied a 2500 Newton thrust onto bottom plate.</a:t>
            </a:r>
          </a:p>
        </p:txBody>
      </p:sp>
      <p:sp>
        <p:nvSpPr>
          <p:cNvPr id="4" name="Slide Number Placeholder 3">
            <a:extLst>
              <a:ext uri="{FF2B5EF4-FFF2-40B4-BE49-F238E27FC236}">
                <a16:creationId xmlns:a16="http://schemas.microsoft.com/office/drawing/2014/main" id="{3AADA734-ED2F-EE48-B1D5-E827CA8C671C}"/>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13</a:t>
            </a:fld>
            <a:endParaRPr lang="en-US"/>
          </a:p>
        </p:txBody>
      </p:sp>
      <p:sp>
        <p:nvSpPr>
          <p:cNvPr id="2" name="Rectangle 1">
            <a:extLst>
              <a:ext uri="{FF2B5EF4-FFF2-40B4-BE49-F238E27FC236}">
                <a16:creationId xmlns:a16="http://schemas.microsoft.com/office/drawing/2014/main" id="{7DEA444C-CD85-F5B6-2869-D2C8159FF952}"/>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EA5081AB-E1C7-0A8C-83DA-B3AD6882827C}"/>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Conventional TVC – Structural Analysis</a:t>
            </a:r>
            <a:endParaRPr lang="en-US" b="1">
              <a:solidFill>
                <a:schemeClr val="bg1"/>
              </a:solidFill>
              <a:cs typeface="Arial"/>
            </a:endParaRPr>
          </a:p>
        </p:txBody>
      </p:sp>
      <p:pic>
        <p:nvPicPr>
          <p:cNvPr id="8" name="Picture 7">
            <a:extLst>
              <a:ext uri="{FF2B5EF4-FFF2-40B4-BE49-F238E27FC236}">
                <a16:creationId xmlns:a16="http://schemas.microsoft.com/office/drawing/2014/main" id="{C3DBCC3E-E2CE-90F4-85F1-D7D4B09CEF79}"/>
              </a:ext>
            </a:extLst>
          </p:cNvPr>
          <p:cNvPicPr>
            <a:picLocks noChangeAspect="1"/>
          </p:cNvPicPr>
          <p:nvPr/>
        </p:nvPicPr>
        <p:blipFill>
          <a:blip r:embed="rId3"/>
          <a:srcRect l="7024" t="4203" r="9570" b="742"/>
          <a:stretch/>
        </p:blipFill>
        <p:spPr>
          <a:xfrm>
            <a:off x="4916641" y="1390500"/>
            <a:ext cx="3720854" cy="3010503"/>
          </a:xfrm>
          <a:prstGeom prst="rect">
            <a:avLst/>
          </a:prstGeom>
        </p:spPr>
      </p:pic>
    </p:spTree>
    <p:extLst>
      <p:ext uri="{BB962C8B-B14F-4D97-AF65-F5344CB8AC3E}">
        <p14:creationId xmlns:p14="http://schemas.microsoft.com/office/powerpoint/2010/main" val="4039603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6BD4-383F-7920-AD91-2322051605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2467AD-6C2F-F91B-9A8B-CBF884823293}"/>
              </a:ext>
            </a:extLst>
          </p:cNvPr>
          <p:cNvSpPr>
            <a:spLocks noGrp="1"/>
          </p:cNvSpPr>
          <p:nvPr>
            <p:ph idx="1"/>
          </p:nvPr>
        </p:nvSpPr>
        <p:spPr>
          <a:xfrm>
            <a:off x="421417" y="1578126"/>
            <a:ext cx="3731077" cy="2457450"/>
          </a:xfrm>
        </p:spPr>
        <p:txBody>
          <a:bodyPr/>
          <a:lstStyle/>
          <a:p>
            <a:pPr marL="285750" indent="-285750">
              <a:spcBef>
                <a:spcPts val="900"/>
              </a:spcBef>
              <a:buFont typeface="Calibri,Sans-Serif" charset="2"/>
              <a:buChar char="-"/>
            </a:pPr>
            <a:r>
              <a:rPr lang="en-US" sz="1800">
                <a:latin typeface="Helvetica"/>
                <a:cs typeface="Helvetica"/>
              </a:rPr>
              <a:t>Results show stress under yield point stress of Aluminum 6061 (0.092 MPa) </a:t>
            </a:r>
          </a:p>
          <a:p>
            <a:pPr marL="285750" indent="-285750">
              <a:spcBef>
                <a:spcPts val="900"/>
              </a:spcBef>
              <a:buFont typeface="Calibri,Sans-Serif" charset="2"/>
              <a:buChar char="-"/>
            </a:pPr>
            <a:r>
              <a:rPr lang="en-US" sz="1800">
                <a:latin typeface="Helvetica"/>
                <a:cs typeface="Helvetica"/>
              </a:rPr>
              <a:t>Safety factor of 15 nearly uniformly throughout the parts</a:t>
            </a:r>
            <a:endParaRPr lang="en-US"/>
          </a:p>
        </p:txBody>
      </p:sp>
      <p:sp>
        <p:nvSpPr>
          <p:cNvPr id="4" name="Slide Number Placeholder 3">
            <a:extLst>
              <a:ext uri="{FF2B5EF4-FFF2-40B4-BE49-F238E27FC236}">
                <a16:creationId xmlns:a16="http://schemas.microsoft.com/office/drawing/2014/main" id="{51131F29-45A7-E4D3-6A48-84784E13918C}"/>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14</a:t>
            </a:fld>
            <a:endParaRPr lang="en-US"/>
          </a:p>
        </p:txBody>
      </p:sp>
      <p:sp>
        <p:nvSpPr>
          <p:cNvPr id="2" name="Rectangle 1">
            <a:extLst>
              <a:ext uri="{FF2B5EF4-FFF2-40B4-BE49-F238E27FC236}">
                <a16:creationId xmlns:a16="http://schemas.microsoft.com/office/drawing/2014/main" id="{00C24748-D077-69C5-6D2E-64682E640569}"/>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E5E78974-E20D-BFED-DDF7-8C0A35190CC3}"/>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Conventional TVC – Structural Analysis</a:t>
            </a:r>
            <a:endParaRPr lang="en-US" b="1">
              <a:solidFill>
                <a:schemeClr val="bg1"/>
              </a:solidFill>
              <a:cs typeface="Arial"/>
            </a:endParaRPr>
          </a:p>
        </p:txBody>
      </p:sp>
      <p:pic>
        <p:nvPicPr>
          <p:cNvPr id="9" name="Picture 8" descr="A blue object with yellow text&#10;&#10;AI-generated content may be incorrect.">
            <a:extLst>
              <a:ext uri="{FF2B5EF4-FFF2-40B4-BE49-F238E27FC236}">
                <a16:creationId xmlns:a16="http://schemas.microsoft.com/office/drawing/2014/main" id="{7F77FB43-55AD-C85B-98F7-95466398C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503" y="2680515"/>
            <a:ext cx="2928288" cy="1831326"/>
          </a:xfrm>
          <a:prstGeom prst="rect">
            <a:avLst/>
          </a:prstGeom>
        </p:spPr>
      </p:pic>
      <p:pic>
        <p:nvPicPr>
          <p:cNvPr id="11" name="Picture 10" descr="A blue hexagon with green and blue rings&#10;&#10;AI-generated content may be incorrect.">
            <a:extLst>
              <a:ext uri="{FF2B5EF4-FFF2-40B4-BE49-F238E27FC236}">
                <a16:creationId xmlns:a16="http://schemas.microsoft.com/office/drawing/2014/main" id="{F4039406-5C8C-88FF-3F80-6B5D82DD9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168" y="841018"/>
            <a:ext cx="3013999" cy="1839326"/>
          </a:xfrm>
          <a:prstGeom prst="rect">
            <a:avLst/>
          </a:prstGeom>
        </p:spPr>
      </p:pic>
    </p:spTree>
    <p:extLst>
      <p:ext uri="{BB962C8B-B14F-4D97-AF65-F5344CB8AC3E}">
        <p14:creationId xmlns:p14="http://schemas.microsoft.com/office/powerpoint/2010/main" val="3462350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7FA28-132F-D0C8-AA8E-1868D7E3AA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469CF-A969-C350-1BFD-5394F80036BD}"/>
              </a:ext>
            </a:extLst>
          </p:cNvPr>
          <p:cNvSpPr>
            <a:spLocks noGrp="1"/>
          </p:cNvSpPr>
          <p:nvPr>
            <p:ph idx="1"/>
          </p:nvPr>
        </p:nvSpPr>
        <p:spPr>
          <a:xfrm>
            <a:off x="5147904" y="1070750"/>
            <a:ext cx="3664958" cy="3499555"/>
          </a:xfrm>
        </p:spPr>
        <p:txBody>
          <a:bodyPr/>
          <a:lstStyle/>
          <a:p>
            <a:pPr marL="285750" indent="-285750">
              <a:spcBef>
                <a:spcPts val="900"/>
              </a:spcBef>
              <a:buClr>
                <a:srgbClr val="00529B"/>
              </a:buClr>
              <a:buFont typeface="Calibri" charset="2"/>
              <a:buChar char="-"/>
            </a:pPr>
            <a:r>
              <a:rPr lang="en-US" altLang="en-US" sz="1800">
                <a:latin typeface="Helvetica"/>
                <a:cs typeface="Helvetica"/>
              </a:rPr>
              <a:t>Based off swerve drivetrain systems from the FIRST Robotics Competition</a:t>
            </a:r>
          </a:p>
          <a:p>
            <a:pPr marL="628650" lvl="1" indent="-285750">
              <a:spcBef>
                <a:spcPts val="900"/>
              </a:spcBef>
              <a:buClr>
                <a:srgbClr val="00529B"/>
              </a:buClr>
              <a:buFont typeface="Courier New" charset="2"/>
              <a:buChar char="o"/>
            </a:pPr>
            <a:r>
              <a:rPr lang="en-US" altLang="en-US" sz="1500">
                <a:latin typeface="Helvetica"/>
                <a:cs typeface="Helvetica"/>
              </a:rPr>
              <a:t>Has 1 motor to rotate entire mechanism using large gear about its center axes</a:t>
            </a:r>
            <a:endParaRPr lang="en-US" altLang="en-US" sz="1500">
              <a:cs typeface="Helvetica"/>
            </a:endParaRPr>
          </a:p>
          <a:p>
            <a:pPr marL="628650" lvl="1" indent="-285750">
              <a:spcBef>
                <a:spcPts val="900"/>
              </a:spcBef>
              <a:buClr>
                <a:srgbClr val="00529B"/>
              </a:buClr>
              <a:buFont typeface="Courier New" charset="2"/>
              <a:buChar char="o"/>
            </a:pPr>
            <a:r>
              <a:rPr lang="en-US" altLang="en-US" sz="1500">
                <a:latin typeface="Helvetica"/>
                <a:cs typeface="Helvetica"/>
              </a:rPr>
              <a:t>Has 2 motors to power the rotation of the thruster about its center radial axes, limited to ±15 degrees of rotation</a:t>
            </a:r>
            <a:endParaRPr lang="en-US" altLang="en-US" sz="1500">
              <a:cs typeface="Helvetica"/>
            </a:endParaRPr>
          </a:p>
          <a:p>
            <a:pPr marL="342900" lvl="1" indent="0">
              <a:spcBef>
                <a:spcPts val="900"/>
              </a:spcBef>
              <a:buClr>
                <a:srgbClr val="00529B"/>
              </a:buClr>
              <a:buNone/>
            </a:pPr>
            <a:endParaRPr lang="en-US" altLang="en-US" sz="1500" i="1">
              <a:latin typeface="Helvetica"/>
              <a:cs typeface="Helvetica"/>
            </a:endParaRPr>
          </a:p>
        </p:txBody>
      </p:sp>
      <p:sp>
        <p:nvSpPr>
          <p:cNvPr id="4" name="Slide Number Placeholder 3">
            <a:extLst>
              <a:ext uri="{FF2B5EF4-FFF2-40B4-BE49-F238E27FC236}">
                <a16:creationId xmlns:a16="http://schemas.microsoft.com/office/drawing/2014/main" id="{783F9E71-27F8-EE22-7573-AFB6F786B8A7}"/>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15</a:t>
            </a:fld>
            <a:endParaRPr lang="en-US"/>
          </a:p>
        </p:txBody>
      </p:sp>
      <p:sp>
        <p:nvSpPr>
          <p:cNvPr id="2" name="Rectangle 1">
            <a:extLst>
              <a:ext uri="{FF2B5EF4-FFF2-40B4-BE49-F238E27FC236}">
                <a16:creationId xmlns:a16="http://schemas.microsoft.com/office/drawing/2014/main" id="{A74ED2D1-BFDE-8DC4-7199-4459FFC4EAAD}"/>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DF43E68F-8B3D-75A6-902C-F7AE1FD36FCB}"/>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Coaxial TVC – Concept and Schematic</a:t>
            </a:r>
          </a:p>
        </p:txBody>
      </p:sp>
      <p:pic>
        <p:nvPicPr>
          <p:cNvPr id="7" name="Picture 6" descr="A diagram of a mechanical device&#10;&#10;AI-generated content may be incorrect.">
            <a:extLst>
              <a:ext uri="{FF2B5EF4-FFF2-40B4-BE49-F238E27FC236}">
                <a16:creationId xmlns:a16="http://schemas.microsoft.com/office/drawing/2014/main" id="{BF594A29-19CF-D41E-CF03-E5CA1B19EE8F}"/>
              </a:ext>
            </a:extLst>
          </p:cNvPr>
          <p:cNvPicPr>
            <a:picLocks noChangeAspect="1"/>
          </p:cNvPicPr>
          <p:nvPr/>
        </p:nvPicPr>
        <p:blipFill>
          <a:blip r:embed="rId3"/>
          <a:stretch>
            <a:fillRect/>
          </a:stretch>
        </p:blipFill>
        <p:spPr>
          <a:xfrm>
            <a:off x="661307" y="899119"/>
            <a:ext cx="3649434" cy="3418739"/>
          </a:xfrm>
          <a:prstGeom prst="rect">
            <a:avLst/>
          </a:prstGeom>
        </p:spPr>
      </p:pic>
    </p:spTree>
    <p:extLst>
      <p:ext uri="{BB962C8B-B14F-4D97-AF65-F5344CB8AC3E}">
        <p14:creationId xmlns:p14="http://schemas.microsoft.com/office/powerpoint/2010/main" val="1644967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2C60C-325D-9343-EFA0-EEBE1495B9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B008C9-D6E9-671E-1C71-F8FDE5350DF8}"/>
              </a:ext>
            </a:extLst>
          </p:cNvPr>
          <p:cNvSpPr>
            <a:spLocks noGrp="1"/>
          </p:cNvSpPr>
          <p:nvPr>
            <p:ph idx="1"/>
          </p:nvPr>
        </p:nvSpPr>
        <p:spPr>
          <a:xfrm>
            <a:off x="226181" y="858662"/>
            <a:ext cx="6621236" cy="3429000"/>
          </a:xfrm>
        </p:spPr>
        <p:txBody>
          <a:bodyPr/>
          <a:lstStyle/>
          <a:p>
            <a:pPr marL="285750" indent="-285750">
              <a:spcBef>
                <a:spcPts val="900"/>
              </a:spcBef>
              <a:buClr>
                <a:srgbClr val="00529B"/>
              </a:buClr>
              <a:buFont typeface="Calibri" charset="2"/>
              <a:buChar char="-"/>
            </a:pPr>
            <a:r>
              <a:rPr lang="en-US" altLang="en-US" sz="1800">
                <a:latin typeface="Helvetica"/>
                <a:cs typeface="Helvetica"/>
              </a:rPr>
              <a:t>Uses basic rotational kinematics applied to the system.</a:t>
            </a:r>
            <a:endParaRPr lang="en-US"/>
          </a:p>
          <a:p>
            <a:pPr marL="628650" lvl="1" indent="-285750">
              <a:spcBef>
                <a:spcPts val="900"/>
              </a:spcBef>
              <a:buClr>
                <a:srgbClr val="00529B"/>
              </a:buClr>
              <a:buFont typeface="Courier New" charset="2"/>
              <a:buChar char="o"/>
            </a:pPr>
            <a:r>
              <a:rPr lang="en-US" altLang="en-US" sz="1500">
                <a:latin typeface="Helvetica"/>
                <a:cs typeface="Helvetica"/>
              </a:rPr>
              <a:t>Find max angular acceleration given the angle and time constraints</a:t>
            </a:r>
          </a:p>
          <a:p>
            <a:pPr marL="628650" lvl="1" indent="-285750">
              <a:spcBef>
                <a:spcPts val="900"/>
              </a:spcBef>
              <a:buClr>
                <a:srgbClr val="00529B"/>
              </a:buClr>
              <a:buFont typeface="Courier New" charset="2"/>
              <a:buChar char="o"/>
            </a:pPr>
            <a:r>
              <a:rPr lang="en-US" altLang="en-US" sz="1500">
                <a:latin typeface="Helvetica"/>
                <a:cs typeface="Helvetica"/>
              </a:rPr>
              <a:t>Use value to find angular velocity in equation 2</a:t>
            </a:r>
          </a:p>
          <a:p>
            <a:pPr marL="628650" lvl="1" indent="-285750">
              <a:spcBef>
                <a:spcPts val="900"/>
              </a:spcBef>
              <a:buClr>
                <a:srgbClr val="00529B"/>
              </a:buClr>
              <a:buFont typeface="Courier New" charset="2"/>
              <a:buChar char="o"/>
            </a:pPr>
            <a:r>
              <a:rPr lang="en-US" altLang="en-US" sz="1500">
                <a:latin typeface="Helvetica"/>
                <a:cs typeface="Helvetica"/>
              </a:rPr>
              <a:t>Use equation 3 to find moment of inertia of a cylinder</a:t>
            </a:r>
          </a:p>
          <a:p>
            <a:pPr marL="628650" lvl="1" indent="-285750">
              <a:spcBef>
                <a:spcPts val="900"/>
              </a:spcBef>
              <a:buClr>
                <a:srgbClr val="00529B"/>
              </a:buClr>
              <a:buFont typeface="Courier New" charset="2"/>
              <a:buChar char="o"/>
            </a:pPr>
            <a:r>
              <a:rPr lang="en-US" altLang="en-US" sz="1500">
                <a:latin typeface="Helvetica"/>
                <a:cs typeface="Helvetica"/>
              </a:rPr>
              <a:t>Use moment of inertia and angular acceleration max to calculate the torque required in equation 4</a:t>
            </a:r>
          </a:p>
          <a:p>
            <a:pPr marL="628650" lvl="1" indent="-285750">
              <a:spcBef>
                <a:spcPts val="900"/>
              </a:spcBef>
              <a:buClr>
                <a:srgbClr val="00529B"/>
              </a:buClr>
              <a:buFont typeface="Courier New" charset="2"/>
              <a:buChar char="o"/>
            </a:pPr>
            <a:r>
              <a:rPr lang="en-US" altLang="en-US" sz="1500">
                <a:latin typeface="Helvetica"/>
                <a:cs typeface="Helvetica"/>
              </a:rPr>
              <a:t>Taking into account the safety factor of 4 find the resulting torque required</a:t>
            </a:r>
          </a:p>
          <a:p>
            <a:pPr marL="628650" lvl="1" indent="-285750">
              <a:spcBef>
                <a:spcPts val="900"/>
              </a:spcBef>
              <a:buClr>
                <a:srgbClr val="00529B"/>
              </a:buClr>
              <a:buFont typeface="Courier New" charset="2"/>
              <a:buChar char="o"/>
            </a:pPr>
            <a:r>
              <a:rPr lang="en-US" altLang="en-US" sz="1500">
                <a:latin typeface="Helvetica"/>
                <a:cs typeface="Helvetica"/>
              </a:rPr>
              <a:t>Calculate the ratio required from the motor chosen using equation 5</a:t>
            </a:r>
          </a:p>
          <a:p>
            <a:pPr marL="628650" lvl="1" indent="-285750">
              <a:spcBef>
                <a:spcPts val="900"/>
              </a:spcBef>
              <a:buClr>
                <a:srgbClr val="00529B"/>
              </a:buClr>
              <a:buFont typeface="Courier New" charset="2"/>
              <a:buChar char="o"/>
            </a:pPr>
            <a:r>
              <a:rPr lang="en-US" altLang="en-US" sz="1500">
                <a:latin typeface="Helvetica"/>
                <a:cs typeface="Helvetica"/>
              </a:rPr>
              <a:t>Ensure that the reduction maintains the speed calculated in angular velocity step</a:t>
            </a:r>
          </a:p>
        </p:txBody>
      </p:sp>
      <p:sp>
        <p:nvSpPr>
          <p:cNvPr id="4" name="Slide Number Placeholder 3">
            <a:extLst>
              <a:ext uri="{FF2B5EF4-FFF2-40B4-BE49-F238E27FC236}">
                <a16:creationId xmlns:a16="http://schemas.microsoft.com/office/drawing/2014/main" id="{EC998FF3-53A3-3D54-4A9E-CF5F14743CD9}"/>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16</a:t>
            </a:fld>
            <a:endParaRPr lang="en-US"/>
          </a:p>
        </p:txBody>
      </p:sp>
      <p:sp>
        <p:nvSpPr>
          <p:cNvPr id="2" name="Rectangle 1">
            <a:extLst>
              <a:ext uri="{FF2B5EF4-FFF2-40B4-BE49-F238E27FC236}">
                <a16:creationId xmlns:a16="http://schemas.microsoft.com/office/drawing/2014/main" id="{3B310711-B0DD-01FE-2F15-87CA2ABE9DC5}"/>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45FE475E-9738-42D0-C6F0-4FE19344E31C}"/>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Coaxial TVC – Theoretical Modeling &amp; Calculations</a:t>
            </a:r>
            <a:endParaRPr lang="en-US" b="1">
              <a:solidFill>
                <a:schemeClr val="bg1"/>
              </a:solidFill>
              <a:cs typeface="Arial"/>
            </a:endParaRPr>
          </a:p>
        </p:txBody>
      </p:sp>
      <p:pic>
        <p:nvPicPr>
          <p:cNvPr id="5" name="Picture 4" descr="A black text on a white background&#10;&#10;AI-generated content may be incorrect.">
            <a:extLst>
              <a:ext uri="{FF2B5EF4-FFF2-40B4-BE49-F238E27FC236}">
                <a16:creationId xmlns:a16="http://schemas.microsoft.com/office/drawing/2014/main" id="{C8772CED-6038-A263-DC1C-51D4CA2B6BE8}"/>
              </a:ext>
            </a:extLst>
          </p:cNvPr>
          <p:cNvPicPr>
            <a:picLocks noChangeAspect="1"/>
          </p:cNvPicPr>
          <p:nvPr/>
        </p:nvPicPr>
        <p:blipFill>
          <a:blip r:embed="rId3"/>
          <a:stretch>
            <a:fillRect/>
          </a:stretch>
        </p:blipFill>
        <p:spPr>
          <a:xfrm>
            <a:off x="6844201" y="2293208"/>
            <a:ext cx="1657350" cy="561975"/>
          </a:xfrm>
          <a:prstGeom prst="rect">
            <a:avLst/>
          </a:prstGeom>
        </p:spPr>
      </p:pic>
      <p:pic>
        <p:nvPicPr>
          <p:cNvPr id="7" name="Picture 6">
            <a:extLst>
              <a:ext uri="{FF2B5EF4-FFF2-40B4-BE49-F238E27FC236}">
                <a16:creationId xmlns:a16="http://schemas.microsoft.com/office/drawing/2014/main" id="{69F7C261-6D50-4DFA-E3AD-CCE3F9A5523A}"/>
              </a:ext>
            </a:extLst>
          </p:cNvPr>
          <p:cNvPicPr>
            <a:picLocks noChangeAspect="1"/>
          </p:cNvPicPr>
          <p:nvPr/>
        </p:nvPicPr>
        <p:blipFill>
          <a:blip r:embed="rId4"/>
          <a:stretch>
            <a:fillRect/>
          </a:stretch>
        </p:blipFill>
        <p:spPr>
          <a:xfrm>
            <a:off x="6976025" y="882094"/>
            <a:ext cx="1143000" cy="495300"/>
          </a:xfrm>
          <a:prstGeom prst="rect">
            <a:avLst/>
          </a:prstGeom>
        </p:spPr>
      </p:pic>
      <p:pic>
        <p:nvPicPr>
          <p:cNvPr id="8" name="Picture 7">
            <a:extLst>
              <a:ext uri="{FF2B5EF4-FFF2-40B4-BE49-F238E27FC236}">
                <a16:creationId xmlns:a16="http://schemas.microsoft.com/office/drawing/2014/main" id="{4339100C-1B21-2268-6AE6-A1DDDC1DF6F7}"/>
              </a:ext>
            </a:extLst>
          </p:cNvPr>
          <p:cNvPicPr>
            <a:picLocks noChangeAspect="1"/>
          </p:cNvPicPr>
          <p:nvPr/>
        </p:nvPicPr>
        <p:blipFill>
          <a:blip r:embed="rId5"/>
          <a:stretch>
            <a:fillRect/>
          </a:stretch>
        </p:blipFill>
        <p:spPr>
          <a:xfrm>
            <a:off x="6974759" y="1516063"/>
            <a:ext cx="1181100" cy="333375"/>
          </a:xfrm>
          <a:prstGeom prst="rect">
            <a:avLst/>
          </a:prstGeom>
        </p:spPr>
      </p:pic>
      <p:pic>
        <p:nvPicPr>
          <p:cNvPr id="9" name="Picture 8">
            <a:extLst>
              <a:ext uri="{FF2B5EF4-FFF2-40B4-BE49-F238E27FC236}">
                <a16:creationId xmlns:a16="http://schemas.microsoft.com/office/drawing/2014/main" id="{F15E77E3-0F81-32B2-A0AB-D5393CCF0F7D}"/>
              </a:ext>
            </a:extLst>
          </p:cNvPr>
          <p:cNvPicPr>
            <a:picLocks noChangeAspect="1"/>
          </p:cNvPicPr>
          <p:nvPr/>
        </p:nvPicPr>
        <p:blipFill>
          <a:blip r:embed="rId6"/>
          <a:stretch>
            <a:fillRect/>
          </a:stretch>
        </p:blipFill>
        <p:spPr>
          <a:xfrm>
            <a:off x="2777773" y="4100513"/>
            <a:ext cx="6057900" cy="371475"/>
          </a:xfrm>
          <a:prstGeom prst="rect">
            <a:avLst/>
          </a:prstGeom>
        </p:spPr>
      </p:pic>
      <p:pic>
        <p:nvPicPr>
          <p:cNvPr id="10" name="Picture 9" descr="A black and white math equation&#10;&#10;AI-generated content may be incorrect.">
            <a:extLst>
              <a:ext uri="{FF2B5EF4-FFF2-40B4-BE49-F238E27FC236}">
                <a16:creationId xmlns:a16="http://schemas.microsoft.com/office/drawing/2014/main" id="{0F9D99F9-DB99-6CD5-E488-07BC349E5C4C}"/>
              </a:ext>
            </a:extLst>
          </p:cNvPr>
          <p:cNvPicPr>
            <a:picLocks noChangeAspect="1"/>
          </p:cNvPicPr>
          <p:nvPr/>
        </p:nvPicPr>
        <p:blipFill>
          <a:blip r:embed="rId7"/>
          <a:stretch>
            <a:fillRect/>
          </a:stretch>
        </p:blipFill>
        <p:spPr>
          <a:xfrm>
            <a:off x="7031491" y="3159712"/>
            <a:ext cx="1066800" cy="485775"/>
          </a:xfrm>
          <a:prstGeom prst="rect">
            <a:avLst/>
          </a:prstGeom>
        </p:spPr>
      </p:pic>
    </p:spTree>
    <p:extLst>
      <p:ext uri="{BB962C8B-B14F-4D97-AF65-F5344CB8AC3E}">
        <p14:creationId xmlns:p14="http://schemas.microsoft.com/office/powerpoint/2010/main" val="4038213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90B77-3085-2A7E-995E-68F11677E3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9B3C81-375A-D13A-8C68-2B4D42151EAE}"/>
              </a:ext>
            </a:extLst>
          </p:cNvPr>
          <p:cNvSpPr>
            <a:spLocks noGrp="1"/>
          </p:cNvSpPr>
          <p:nvPr>
            <p:ph idx="1"/>
          </p:nvPr>
        </p:nvSpPr>
        <p:spPr>
          <a:xfrm>
            <a:off x="661306" y="1281793"/>
            <a:ext cx="3731077" cy="1885950"/>
          </a:xfrm>
        </p:spPr>
        <p:txBody>
          <a:bodyPr/>
          <a:lstStyle/>
          <a:p>
            <a:pPr marL="285750" indent="-285750">
              <a:spcBef>
                <a:spcPts val="900"/>
              </a:spcBef>
              <a:buClr>
                <a:srgbClr val="00529B"/>
              </a:buClr>
              <a:buFont typeface="Calibri" charset="2"/>
              <a:buChar char="-"/>
            </a:pPr>
            <a:r>
              <a:rPr lang="en-US" altLang="en-US" sz="1800">
                <a:latin typeface="Helvetica"/>
                <a:cs typeface="Helvetica"/>
              </a:rPr>
              <a:t>Used Fusion 360 to simulate loads faced on the engine</a:t>
            </a:r>
          </a:p>
          <a:p>
            <a:pPr marL="285750" indent="-285750">
              <a:spcBef>
                <a:spcPts val="900"/>
              </a:spcBef>
              <a:buClr>
                <a:srgbClr val="00529B"/>
              </a:buClr>
              <a:buFont typeface="Calibri" charset="2"/>
              <a:buChar char="-"/>
            </a:pPr>
            <a:r>
              <a:rPr lang="en-US" altLang="en-US" sz="1800">
                <a:latin typeface="Helvetica"/>
                <a:cs typeface="Helvetica"/>
              </a:rPr>
              <a:t>Used Fusion Built-In Meshing</a:t>
            </a:r>
          </a:p>
          <a:p>
            <a:pPr marL="285750" indent="-285750">
              <a:spcBef>
                <a:spcPts val="900"/>
              </a:spcBef>
              <a:buClr>
                <a:srgbClr val="00529B"/>
              </a:buClr>
              <a:buFont typeface="Calibri" charset="2"/>
              <a:buChar char="-"/>
            </a:pPr>
            <a:r>
              <a:rPr lang="en-US" altLang="en-US" sz="1800">
                <a:latin typeface="Helvetica"/>
                <a:cs typeface="Helvetica"/>
              </a:rPr>
              <a:t>Static conditions places on bolt holes on the clamp as well as mounting onto large rotation gear.</a:t>
            </a:r>
          </a:p>
          <a:p>
            <a:pPr marL="285750" indent="-285750">
              <a:spcBef>
                <a:spcPts val="900"/>
              </a:spcBef>
              <a:buClr>
                <a:srgbClr val="00529B"/>
              </a:buClr>
              <a:buFont typeface="Calibri" charset="2"/>
              <a:buChar char="-"/>
            </a:pPr>
            <a:r>
              <a:rPr lang="en-US" altLang="en-US" sz="1800">
                <a:latin typeface="Helvetica"/>
                <a:cs typeface="Helvetica"/>
              </a:rPr>
              <a:t>Applied a 2500 Newton thrust onto plate</a:t>
            </a:r>
          </a:p>
        </p:txBody>
      </p:sp>
      <p:sp>
        <p:nvSpPr>
          <p:cNvPr id="4" name="Slide Number Placeholder 3">
            <a:extLst>
              <a:ext uri="{FF2B5EF4-FFF2-40B4-BE49-F238E27FC236}">
                <a16:creationId xmlns:a16="http://schemas.microsoft.com/office/drawing/2014/main" id="{EEBC78C4-26F7-4A01-855B-5226E31DD4DA}"/>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17</a:t>
            </a:fld>
            <a:endParaRPr lang="en-US"/>
          </a:p>
        </p:txBody>
      </p:sp>
      <p:sp>
        <p:nvSpPr>
          <p:cNvPr id="2" name="Rectangle 1">
            <a:extLst>
              <a:ext uri="{FF2B5EF4-FFF2-40B4-BE49-F238E27FC236}">
                <a16:creationId xmlns:a16="http://schemas.microsoft.com/office/drawing/2014/main" id="{B3A5BCCC-37DC-23A9-A00C-AC26BCF9A680}"/>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A5D539BA-EB84-8458-9EDD-7D4F7559F681}"/>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Coaxial TVC – Structural Analysis</a:t>
            </a:r>
            <a:endParaRPr lang="en-US" b="1">
              <a:solidFill>
                <a:schemeClr val="bg1"/>
              </a:solidFill>
              <a:cs typeface="Arial"/>
            </a:endParaRPr>
          </a:p>
        </p:txBody>
      </p:sp>
      <p:pic>
        <p:nvPicPr>
          <p:cNvPr id="5" name="Picture 4" descr="A drawing of a circular object&#10;&#10;AI-generated content may be incorrect.">
            <a:extLst>
              <a:ext uri="{FF2B5EF4-FFF2-40B4-BE49-F238E27FC236}">
                <a16:creationId xmlns:a16="http://schemas.microsoft.com/office/drawing/2014/main" id="{7168B0AA-030A-94BE-AFEB-ABC4354A8DAF}"/>
              </a:ext>
            </a:extLst>
          </p:cNvPr>
          <p:cNvPicPr>
            <a:picLocks noChangeAspect="1"/>
          </p:cNvPicPr>
          <p:nvPr/>
        </p:nvPicPr>
        <p:blipFill>
          <a:blip r:embed="rId3"/>
          <a:stretch>
            <a:fillRect/>
          </a:stretch>
        </p:blipFill>
        <p:spPr>
          <a:xfrm>
            <a:off x="5635047" y="1257299"/>
            <a:ext cx="2984751" cy="2637065"/>
          </a:xfrm>
          <a:prstGeom prst="rect">
            <a:avLst/>
          </a:prstGeom>
        </p:spPr>
      </p:pic>
    </p:spTree>
    <p:extLst>
      <p:ext uri="{BB962C8B-B14F-4D97-AF65-F5344CB8AC3E}">
        <p14:creationId xmlns:p14="http://schemas.microsoft.com/office/powerpoint/2010/main" val="2314025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3E98-33A8-DCD1-6B78-CD88F887F6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DCD1B-316D-9E55-51BE-765EB8B5E00A}"/>
              </a:ext>
            </a:extLst>
          </p:cNvPr>
          <p:cNvSpPr>
            <a:spLocks noGrp="1"/>
          </p:cNvSpPr>
          <p:nvPr>
            <p:ph idx="1"/>
          </p:nvPr>
        </p:nvSpPr>
        <p:spPr>
          <a:xfrm>
            <a:off x="421417" y="1578126"/>
            <a:ext cx="3731077" cy="2457450"/>
          </a:xfrm>
        </p:spPr>
        <p:txBody>
          <a:bodyPr/>
          <a:lstStyle/>
          <a:p>
            <a:pPr marL="285750" indent="-285750">
              <a:spcBef>
                <a:spcPts val="900"/>
              </a:spcBef>
              <a:buFont typeface="Calibri,Sans-Serif" charset="2"/>
              <a:buChar char="-"/>
            </a:pPr>
            <a:r>
              <a:rPr lang="en-US" sz="1800">
                <a:latin typeface="Helvetica"/>
                <a:cs typeface="Helvetica"/>
              </a:rPr>
              <a:t>Results show stress under yield point stress of Aluminum 6061 (276 MPa) </a:t>
            </a:r>
          </a:p>
          <a:p>
            <a:pPr marL="285750" indent="-285750">
              <a:spcBef>
                <a:spcPts val="900"/>
              </a:spcBef>
              <a:buFont typeface="Calibri,Sans-Serif" charset="2"/>
              <a:buChar char="-"/>
            </a:pPr>
            <a:r>
              <a:rPr lang="en-US" sz="1800">
                <a:latin typeface="Helvetica"/>
                <a:cs typeface="Helvetica"/>
              </a:rPr>
              <a:t>Safety factor of 15 nearly uniformly throughout the parts</a:t>
            </a:r>
          </a:p>
          <a:p>
            <a:pPr marL="628650" lvl="1" indent="-285750">
              <a:spcBef>
                <a:spcPts val="900"/>
              </a:spcBef>
              <a:buFont typeface="Courier New,monospace" charset="2"/>
              <a:buChar char="o"/>
            </a:pPr>
            <a:r>
              <a:rPr lang="en-US" sz="1500">
                <a:latin typeface="Helvetica"/>
                <a:cs typeface="Helvetica"/>
              </a:rPr>
              <a:t>Bolt holes saw a decrease in safety factor to around 4.5; could be a place to increase support.</a:t>
            </a:r>
            <a:endParaRPr lang="en-US"/>
          </a:p>
        </p:txBody>
      </p:sp>
      <p:sp>
        <p:nvSpPr>
          <p:cNvPr id="4" name="Slide Number Placeholder 3">
            <a:extLst>
              <a:ext uri="{FF2B5EF4-FFF2-40B4-BE49-F238E27FC236}">
                <a16:creationId xmlns:a16="http://schemas.microsoft.com/office/drawing/2014/main" id="{324592F4-276D-CC12-92D6-CACC3EF8B6CF}"/>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18</a:t>
            </a:fld>
            <a:endParaRPr lang="en-US"/>
          </a:p>
        </p:txBody>
      </p:sp>
      <p:sp>
        <p:nvSpPr>
          <p:cNvPr id="2" name="Rectangle 1">
            <a:extLst>
              <a:ext uri="{FF2B5EF4-FFF2-40B4-BE49-F238E27FC236}">
                <a16:creationId xmlns:a16="http://schemas.microsoft.com/office/drawing/2014/main" id="{D67CDF56-3DD7-7947-7EAC-0E1AF7681272}"/>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BF917A97-9B1D-21CF-3867-AC55838D2E71}"/>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Coaxial TVC – Structural Analysis</a:t>
            </a:r>
            <a:endParaRPr lang="en-US" b="1">
              <a:solidFill>
                <a:schemeClr val="bg1"/>
              </a:solidFill>
              <a:cs typeface="Arial"/>
            </a:endParaRPr>
          </a:p>
        </p:txBody>
      </p:sp>
      <p:pic>
        <p:nvPicPr>
          <p:cNvPr id="7" name="Picture 6" descr="A blue and black object with green text&#10;&#10;AI-generated content may be incorrect.">
            <a:extLst>
              <a:ext uri="{FF2B5EF4-FFF2-40B4-BE49-F238E27FC236}">
                <a16:creationId xmlns:a16="http://schemas.microsoft.com/office/drawing/2014/main" id="{DC873F74-697F-5114-E969-FA1C9200AC14}"/>
              </a:ext>
            </a:extLst>
          </p:cNvPr>
          <p:cNvPicPr>
            <a:picLocks noChangeAspect="1"/>
          </p:cNvPicPr>
          <p:nvPr/>
        </p:nvPicPr>
        <p:blipFill>
          <a:blip r:embed="rId3"/>
          <a:stretch>
            <a:fillRect/>
          </a:stretch>
        </p:blipFill>
        <p:spPr>
          <a:xfrm>
            <a:off x="6782330" y="1576211"/>
            <a:ext cx="2359733" cy="1984025"/>
          </a:xfrm>
          <a:prstGeom prst="rect">
            <a:avLst/>
          </a:prstGeom>
        </p:spPr>
      </p:pic>
      <p:pic>
        <p:nvPicPr>
          <p:cNvPr id="8" name="Picture 7" descr="A blue and green model of a machine&#10;&#10;AI-generated content may be incorrect.">
            <a:extLst>
              <a:ext uri="{FF2B5EF4-FFF2-40B4-BE49-F238E27FC236}">
                <a16:creationId xmlns:a16="http://schemas.microsoft.com/office/drawing/2014/main" id="{9DF5C1C1-4384-D374-4E65-5B81F1DEC2FC}"/>
              </a:ext>
            </a:extLst>
          </p:cNvPr>
          <p:cNvPicPr>
            <a:picLocks noChangeAspect="1"/>
          </p:cNvPicPr>
          <p:nvPr/>
        </p:nvPicPr>
        <p:blipFill>
          <a:blip r:embed="rId4"/>
          <a:stretch>
            <a:fillRect/>
          </a:stretch>
        </p:blipFill>
        <p:spPr>
          <a:xfrm>
            <a:off x="4418718" y="1477432"/>
            <a:ext cx="2365024" cy="2180874"/>
          </a:xfrm>
          <a:prstGeom prst="rect">
            <a:avLst/>
          </a:prstGeom>
        </p:spPr>
      </p:pic>
    </p:spTree>
    <p:extLst>
      <p:ext uri="{BB962C8B-B14F-4D97-AF65-F5344CB8AC3E}">
        <p14:creationId xmlns:p14="http://schemas.microsoft.com/office/powerpoint/2010/main" val="197425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366DE-A50E-CA71-7BAB-48ECE816F5C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C478DD-8C40-8728-4D0F-ACED0A39CD95}"/>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19</a:t>
            </a:fld>
            <a:endParaRPr lang="en-US"/>
          </a:p>
        </p:txBody>
      </p:sp>
      <p:sp>
        <p:nvSpPr>
          <p:cNvPr id="2" name="Rectangle 1">
            <a:extLst>
              <a:ext uri="{FF2B5EF4-FFF2-40B4-BE49-F238E27FC236}">
                <a16:creationId xmlns:a16="http://schemas.microsoft.com/office/drawing/2014/main" id="{90B5C77A-CBAD-1F74-5E20-CCC0DE38594E}"/>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4DB0E400-0308-8FE8-E1B2-F21ED97281ED}"/>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Differential TVC – Concept and Schematic</a:t>
            </a:r>
            <a:endParaRPr lang="en-US" b="1">
              <a:solidFill>
                <a:schemeClr val="bg1"/>
              </a:solidFill>
              <a:cs typeface="Arial"/>
            </a:endParaRPr>
          </a:p>
        </p:txBody>
      </p:sp>
      <p:sp>
        <p:nvSpPr>
          <p:cNvPr id="7" name="Content Placeholder 2">
            <a:extLst>
              <a:ext uri="{FF2B5EF4-FFF2-40B4-BE49-F238E27FC236}">
                <a16:creationId xmlns:a16="http://schemas.microsoft.com/office/drawing/2014/main" id="{3F0E78F9-A073-C686-9EC4-65FA8284F40F}"/>
              </a:ext>
            </a:extLst>
          </p:cNvPr>
          <p:cNvSpPr txBox="1">
            <a:spLocks/>
          </p:cNvSpPr>
          <p:nvPr/>
        </p:nvSpPr>
        <p:spPr bwMode="auto">
          <a:xfrm>
            <a:off x="5369680" y="823384"/>
            <a:ext cx="3664958" cy="3499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pPr marL="285750" indent="-285750">
              <a:spcBef>
                <a:spcPts val="900"/>
              </a:spcBef>
              <a:buClr>
                <a:srgbClr val="00529B"/>
              </a:buClr>
              <a:buFont typeface="Calibri" charset="2"/>
              <a:buChar char="-"/>
            </a:pPr>
            <a:r>
              <a:rPr lang="en-US" altLang="en-US" sz="1800" kern="0">
                <a:latin typeface="Helvetica"/>
                <a:cs typeface="Helvetica"/>
              </a:rPr>
              <a:t>Based off differential swerve drivetrain systems from the FIRST Tech Challenge</a:t>
            </a:r>
          </a:p>
          <a:p>
            <a:pPr marL="628650" lvl="1" indent="-285750">
              <a:spcBef>
                <a:spcPts val="900"/>
              </a:spcBef>
              <a:buClr>
                <a:srgbClr val="00529B"/>
              </a:buClr>
              <a:buFont typeface="Courier New" charset="2"/>
              <a:buChar char="o"/>
            </a:pPr>
            <a:r>
              <a:rPr lang="en-US" altLang="en-US" sz="1500" kern="0">
                <a:latin typeface="Helvetica"/>
                <a:cs typeface="Helvetica"/>
              </a:rPr>
              <a:t>Has 2 motors which can be employed to both rotate the engine about the axis of the large bevel gear, or to both rotate the engine around the small bevel gear center axis. </a:t>
            </a:r>
            <a:endParaRPr lang="en-US" altLang="en-US" sz="1500" kern="0">
              <a:cs typeface="Helvetica"/>
            </a:endParaRPr>
          </a:p>
          <a:p>
            <a:pPr marL="628650" lvl="1" indent="-285750">
              <a:spcBef>
                <a:spcPts val="900"/>
              </a:spcBef>
              <a:buClr>
                <a:srgbClr val="00529B"/>
              </a:buClr>
              <a:buFont typeface="Courier New" charset="2"/>
              <a:buChar char="o"/>
            </a:pPr>
            <a:r>
              <a:rPr lang="en-US" altLang="en-US" sz="1500" kern="0">
                <a:latin typeface="Helvetica"/>
                <a:cs typeface="Helvetica"/>
              </a:rPr>
              <a:t>There is a limit of </a:t>
            </a:r>
            <a:r>
              <a:rPr lang="en-US" sz="1500" kern="0">
                <a:latin typeface="Helvetica"/>
                <a:cs typeface="Helvetica"/>
              </a:rPr>
              <a:t>±15</a:t>
            </a:r>
            <a:r>
              <a:rPr lang="en-US" altLang="en-US" sz="1500" kern="0">
                <a:latin typeface="Helvetica"/>
                <a:cs typeface="Helvetica"/>
              </a:rPr>
              <a:t> degrees of freedom about the axis of the small bevel gear</a:t>
            </a:r>
            <a:endParaRPr lang="en-US" altLang="en-US" sz="1500" kern="0">
              <a:cs typeface="Helvetica"/>
            </a:endParaRPr>
          </a:p>
          <a:p>
            <a:pPr marL="342900" lvl="1" indent="0">
              <a:spcBef>
                <a:spcPts val="900"/>
              </a:spcBef>
              <a:buClr>
                <a:srgbClr val="00529B"/>
              </a:buClr>
              <a:buFont typeface="Wingdings" charset="2"/>
              <a:buNone/>
            </a:pPr>
            <a:endParaRPr lang="en-US" altLang="en-US" sz="1500" i="1" kern="0">
              <a:latin typeface="Helvetica"/>
              <a:cs typeface="Helvetica"/>
            </a:endParaRPr>
          </a:p>
        </p:txBody>
      </p:sp>
      <p:pic>
        <p:nvPicPr>
          <p:cNvPr id="10" name="Picture 9" descr="A diagram of a gear mechanism&#10;&#10;AI-generated content may be incorrect.">
            <a:extLst>
              <a:ext uri="{FF2B5EF4-FFF2-40B4-BE49-F238E27FC236}">
                <a16:creationId xmlns:a16="http://schemas.microsoft.com/office/drawing/2014/main" id="{C5E298EF-9058-3C7E-6BF0-13F0586D09B6}"/>
              </a:ext>
            </a:extLst>
          </p:cNvPr>
          <p:cNvPicPr>
            <a:picLocks noChangeAspect="1"/>
          </p:cNvPicPr>
          <p:nvPr/>
        </p:nvPicPr>
        <p:blipFill>
          <a:blip r:embed="rId3"/>
          <a:srcRect t="10354" r="2025"/>
          <a:stretch/>
        </p:blipFill>
        <p:spPr>
          <a:xfrm>
            <a:off x="232193" y="902368"/>
            <a:ext cx="5348488" cy="3007896"/>
          </a:xfrm>
          <a:prstGeom prst="rect">
            <a:avLst/>
          </a:prstGeom>
        </p:spPr>
      </p:pic>
    </p:spTree>
    <p:extLst>
      <p:ext uri="{BB962C8B-B14F-4D97-AF65-F5344CB8AC3E}">
        <p14:creationId xmlns:p14="http://schemas.microsoft.com/office/powerpoint/2010/main" val="2433761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EB6DC-E146-BE2E-DC60-47D42E20183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8AC30D-04F7-DC6E-3030-487C449E7DEA}"/>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a:t>
            </a:fld>
            <a:endParaRPr lang="en-US"/>
          </a:p>
        </p:txBody>
      </p:sp>
      <p:sp>
        <p:nvSpPr>
          <p:cNvPr id="2" name="Rectangle 1">
            <a:extLst>
              <a:ext uri="{FF2B5EF4-FFF2-40B4-BE49-F238E27FC236}">
                <a16:creationId xmlns:a16="http://schemas.microsoft.com/office/drawing/2014/main" id="{94215511-9952-40EA-F570-550F27FF822D}"/>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1A3E41F6-4D60-C91C-415B-8CF77BD52E22}"/>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Introduction to Thrust Vector Control (TVC)</a:t>
            </a:r>
            <a:endParaRPr lang="en-US" b="1">
              <a:solidFill>
                <a:schemeClr val="bg1"/>
              </a:solidFill>
              <a:cs typeface="Arial"/>
            </a:endParaRPr>
          </a:p>
        </p:txBody>
      </p:sp>
      <p:sp>
        <p:nvSpPr>
          <p:cNvPr id="5" name="Content Placeholder 6">
            <a:extLst>
              <a:ext uri="{FF2B5EF4-FFF2-40B4-BE49-F238E27FC236}">
                <a16:creationId xmlns:a16="http://schemas.microsoft.com/office/drawing/2014/main" id="{F0463E4E-A464-3F3B-21D6-7048B0A5B464}"/>
              </a:ext>
            </a:extLst>
          </p:cNvPr>
          <p:cNvSpPr>
            <a:spLocks noGrp="1"/>
          </p:cNvSpPr>
          <p:nvPr>
            <p:ph idx="1"/>
          </p:nvPr>
        </p:nvSpPr>
        <p:spPr>
          <a:xfrm>
            <a:off x="662485" y="2266949"/>
            <a:ext cx="4264381" cy="605634"/>
          </a:xfrm>
        </p:spPr>
        <p:txBody>
          <a:bodyPr/>
          <a:lstStyle/>
          <a:p>
            <a:r>
              <a:rPr lang="en-US" sz="1600">
                <a:latin typeface="Helvetica"/>
                <a:cs typeface="Helvetica"/>
              </a:rPr>
              <a:t>What is a Thrust Vector Control (TVC) and how can it be used?</a:t>
            </a:r>
          </a:p>
        </p:txBody>
      </p:sp>
      <p:pic>
        <p:nvPicPr>
          <p:cNvPr id="3" name="Picture 2" descr="Thrust vectoring - Wikipedia">
            <a:extLst>
              <a:ext uri="{FF2B5EF4-FFF2-40B4-BE49-F238E27FC236}">
                <a16:creationId xmlns:a16="http://schemas.microsoft.com/office/drawing/2014/main" id="{2F3AC1C9-AB3B-DF5D-59AE-38765648E626}"/>
              </a:ext>
            </a:extLst>
          </p:cNvPr>
          <p:cNvPicPr>
            <a:picLocks noChangeAspect="1"/>
          </p:cNvPicPr>
          <p:nvPr/>
        </p:nvPicPr>
        <p:blipFill>
          <a:blip r:embed="rId3"/>
          <a:stretch>
            <a:fillRect/>
          </a:stretch>
        </p:blipFill>
        <p:spPr>
          <a:xfrm>
            <a:off x="4921250" y="1538817"/>
            <a:ext cx="3675944" cy="2058811"/>
          </a:xfrm>
          <a:prstGeom prst="rect">
            <a:avLst/>
          </a:prstGeom>
        </p:spPr>
      </p:pic>
    </p:spTree>
    <p:extLst>
      <p:ext uri="{BB962C8B-B14F-4D97-AF65-F5344CB8AC3E}">
        <p14:creationId xmlns:p14="http://schemas.microsoft.com/office/powerpoint/2010/main" val="3419249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DA49-A138-8584-CAFA-0AC5A32588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0D7714-6C0C-75D4-84E7-40003B473F7C}"/>
              </a:ext>
            </a:extLst>
          </p:cNvPr>
          <p:cNvSpPr>
            <a:spLocks noGrp="1"/>
          </p:cNvSpPr>
          <p:nvPr>
            <p:ph idx="1"/>
          </p:nvPr>
        </p:nvSpPr>
        <p:spPr>
          <a:xfrm>
            <a:off x="661306" y="1281793"/>
            <a:ext cx="3731077" cy="2954063"/>
          </a:xfrm>
        </p:spPr>
        <p:txBody>
          <a:bodyPr/>
          <a:lstStyle/>
          <a:p>
            <a:pPr marL="285750" indent="-285750">
              <a:spcBef>
                <a:spcPts val="900"/>
              </a:spcBef>
              <a:buClr>
                <a:srgbClr val="00529B"/>
              </a:buClr>
              <a:buFont typeface="Calibri" charset="2"/>
              <a:buChar char="-"/>
            </a:pPr>
            <a:r>
              <a:rPr lang="en-US" altLang="en-US" sz="1800">
                <a:latin typeface="Helvetica"/>
                <a:cs typeface="Helvetica"/>
              </a:rPr>
              <a:t>Used Fusion 360 to simulate loads faced on the engine</a:t>
            </a:r>
          </a:p>
          <a:p>
            <a:pPr marL="285750" indent="-285750">
              <a:spcBef>
                <a:spcPts val="900"/>
              </a:spcBef>
              <a:buClr>
                <a:srgbClr val="00529B"/>
              </a:buClr>
              <a:buFont typeface="Calibri" charset="2"/>
              <a:buChar char="-"/>
            </a:pPr>
            <a:r>
              <a:rPr lang="en-US" altLang="en-US" sz="1800">
                <a:latin typeface="Helvetica"/>
                <a:cs typeface="Helvetica"/>
              </a:rPr>
              <a:t>Used Automatic Meshing</a:t>
            </a:r>
          </a:p>
          <a:p>
            <a:pPr marL="285750" indent="-285750">
              <a:spcBef>
                <a:spcPts val="900"/>
              </a:spcBef>
              <a:buClr>
                <a:srgbClr val="00529B"/>
              </a:buClr>
              <a:buFont typeface="Calibri" charset="2"/>
              <a:buChar char="-"/>
            </a:pPr>
            <a:r>
              <a:rPr lang="en-US" altLang="en-US" sz="1800">
                <a:latin typeface="Helvetica"/>
                <a:cs typeface="Helvetica"/>
              </a:rPr>
              <a:t>Static conditions placed onto large rotation gear.</a:t>
            </a:r>
          </a:p>
          <a:p>
            <a:pPr marL="285750" indent="-285750">
              <a:spcBef>
                <a:spcPts val="900"/>
              </a:spcBef>
              <a:buClr>
                <a:srgbClr val="00529B"/>
              </a:buClr>
              <a:buFont typeface="Calibri" charset="2"/>
              <a:buChar char="-"/>
            </a:pPr>
            <a:r>
              <a:rPr lang="en-US" altLang="en-US" sz="1800">
                <a:latin typeface="Helvetica"/>
                <a:cs typeface="Helvetica"/>
              </a:rPr>
              <a:t>Applied a 2500 Newton force directly in the gear.</a:t>
            </a:r>
          </a:p>
        </p:txBody>
      </p:sp>
      <p:sp>
        <p:nvSpPr>
          <p:cNvPr id="4" name="Slide Number Placeholder 3">
            <a:extLst>
              <a:ext uri="{FF2B5EF4-FFF2-40B4-BE49-F238E27FC236}">
                <a16:creationId xmlns:a16="http://schemas.microsoft.com/office/drawing/2014/main" id="{204CE7EA-32FF-FFDB-CC46-BF8ECBF121DA}"/>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20</a:t>
            </a:fld>
            <a:endParaRPr lang="en-US"/>
          </a:p>
        </p:txBody>
      </p:sp>
      <p:sp>
        <p:nvSpPr>
          <p:cNvPr id="2" name="Rectangle 1">
            <a:extLst>
              <a:ext uri="{FF2B5EF4-FFF2-40B4-BE49-F238E27FC236}">
                <a16:creationId xmlns:a16="http://schemas.microsoft.com/office/drawing/2014/main" id="{D0A4E85C-4D2D-2D27-7B97-D7526308860A}"/>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B7653172-BD99-9D02-E161-5C1F42A315B9}"/>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Differential TVC – Structural Analysis</a:t>
            </a:r>
            <a:endParaRPr lang="en-US" b="1">
              <a:solidFill>
                <a:schemeClr val="bg1"/>
              </a:solidFill>
              <a:cs typeface="Arial"/>
            </a:endParaRPr>
          </a:p>
        </p:txBody>
      </p:sp>
      <p:pic>
        <p:nvPicPr>
          <p:cNvPr id="5" name="Picture 4" descr="A metal gear with a blue pinion&#10;&#10;AI-generated content may be incorrect.">
            <a:extLst>
              <a:ext uri="{FF2B5EF4-FFF2-40B4-BE49-F238E27FC236}">
                <a16:creationId xmlns:a16="http://schemas.microsoft.com/office/drawing/2014/main" id="{FB98DF2A-934F-942B-EB32-556AD42267B9}"/>
              </a:ext>
            </a:extLst>
          </p:cNvPr>
          <p:cNvPicPr>
            <a:picLocks noChangeAspect="1"/>
          </p:cNvPicPr>
          <p:nvPr/>
        </p:nvPicPr>
        <p:blipFill>
          <a:blip r:embed="rId3"/>
          <a:stretch>
            <a:fillRect/>
          </a:stretch>
        </p:blipFill>
        <p:spPr>
          <a:xfrm>
            <a:off x="5037478" y="1182414"/>
            <a:ext cx="3550393" cy="3054569"/>
          </a:xfrm>
          <a:prstGeom prst="rect">
            <a:avLst/>
          </a:prstGeom>
        </p:spPr>
      </p:pic>
    </p:spTree>
    <p:extLst>
      <p:ext uri="{BB962C8B-B14F-4D97-AF65-F5344CB8AC3E}">
        <p14:creationId xmlns:p14="http://schemas.microsoft.com/office/powerpoint/2010/main" val="3179392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03CE-9AA8-2510-9721-F34D1A9DAF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7B272-ED58-D7FC-CA66-3792C9A9F370}"/>
              </a:ext>
            </a:extLst>
          </p:cNvPr>
          <p:cNvSpPr>
            <a:spLocks noGrp="1"/>
          </p:cNvSpPr>
          <p:nvPr>
            <p:ph idx="1"/>
          </p:nvPr>
        </p:nvSpPr>
        <p:spPr>
          <a:xfrm>
            <a:off x="661306" y="1627515"/>
            <a:ext cx="3731077" cy="2457450"/>
          </a:xfrm>
        </p:spPr>
        <p:txBody>
          <a:bodyPr/>
          <a:lstStyle/>
          <a:p>
            <a:pPr marL="285750" indent="-285750">
              <a:spcBef>
                <a:spcPts val="900"/>
              </a:spcBef>
              <a:buFont typeface="Calibri,Sans-Serif" charset="2"/>
              <a:buChar char="-"/>
            </a:pPr>
            <a:r>
              <a:rPr lang="en-US" sz="1800">
                <a:latin typeface="Helvetica"/>
                <a:cs typeface="Helvetica"/>
              </a:rPr>
              <a:t>Results show stress under yield point stress of Aluminum 6061 (276 MPa) </a:t>
            </a:r>
          </a:p>
          <a:p>
            <a:pPr marL="285750" indent="-285750">
              <a:spcBef>
                <a:spcPts val="900"/>
              </a:spcBef>
              <a:buFont typeface="Calibri,Sans-Serif" charset="2"/>
              <a:buChar char="-"/>
            </a:pPr>
            <a:r>
              <a:rPr lang="en-US" sz="1800">
                <a:latin typeface="Helvetica"/>
                <a:cs typeface="Helvetica"/>
              </a:rPr>
              <a:t>Safety factor of 15 nearly uniformly throughout the parts</a:t>
            </a:r>
          </a:p>
          <a:p>
            <a:pPr marL="628650" lvl="1" indent="-285750">
              <a:spcBef>
                <a:spcPts val="900"/>
              </a:spcBef>
              <a:buFont typeface="Courier New,monospace" charset="2"/>
              <a:buChar char="o"/>
            </a:pPr>
            <a:r>
              <a:rPr lang="en-US" sz="1500">
                <a:latin typeface="Helvetica"/>
                <a:cs typeface="Helvetica"/>
              </a:rPr>
              <a:t>On the small gear as well as the point of interaction between the large gear and small gear the safety factor dips to 4.472</a:t>
            </a:r>
            <a:endParaRPr lang="en-US" sz="1500"/>
          </a:p>
        </p:txBody>
      </p:sp>
      <p:sp>
        <p:nvSpPr>
          <p:cNvPr id="4" name="Slide Number Placeholder 3">
            <a:extLst>
              <a:ext uri="{FF2B5EF4-FFF2-40B4-BE49-F238E27FC236}">
                <a16:creationId xmlns:a16="http://schemas.microsoft.com/office/drawing/2014/main" id="{A77B92E8-D7FD-45CA-BCA2-14A1C8EE137A}"/>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21</a:t>
            </a:fld>
            <a:endParaRPr lang="en-US"/>
          </a:p>
        </p:txBody>
      </p:sp>
      <p:sp>
        <p:nvSpPr>
          <p:cNvPr id="2" name="Rectangle 1">
            <a:extLst>
              <a:ext uri="{FF2B5EF4-FFF2-40B4-BE49-F238E27FC236}">
                <a16:creationId xmlns:a16="http://schemas.microsoft.com/office/drawing/2014/main" id="{BF985255-581B-6041-6CCD-9647F8CA6BB5}"/>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BDF22216-47E1-2E63-942E-1D30430FD7E6}"/>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Differential TVC – Structural Analysis</a:t>
            </a:r>
            <a:endParaRPr lang="en-US" b="1">
              <a:solidFill>
                <a:schemeClr val="bg1"/>
              </a:solidFill>
              <a:cs typeface="Arial"/>
            </a:endParaRPr>
          </a:p>
        </p:txBody>
      </p:sp>
      <p:pic>
        <p:nvPicPr>
          <p:cNvPr id="5" name="Picture 4" descr="A blue gear with green text&#10;&#10;AI-generated content may be incorrect.">
            <a:extLst>
              <a:ext uri="{FF2B5EF4-FFF2-40B4-BE49-F238E27FC236}">
                <a16:creationId xmlns:a16="http://schemas.microsoft.com/office/drawing/2014/main" id="{2B5BAC52-BC7F-04BF-244A-ADCF19FEEA92}"/>
              </a:ext>
            </a:extLst>
          </p:cNvPr>
          <p:cNvPicPr>
            <a:picLocks noChangeAspect="1"/>
          </p:cNvPicPr>
          <p:nvPr/>
        </p:nvPicPr>
        <p:blipFill>
          <a:blip r:embed="rId3"/>
          <a:stretch>
            <a:fillRect/>
          </a:stretch>
        </p:blipFill>
        <p:spPr>
          <a:xfrm>
            <a:off x="5693600" y="862642"/>
            <a:ext cx="2986564" cy="1838505"/>
          </a:xfrm>
          <a:prstGeom prst="rect">
            <a:avLst/>
          </a:prstGeom>
        </p:spPr>
      </p:pic>
      <p:pic>
        <p:nvPicPr>
          <p:cNvPr id="7" name="Picture 6">
            <a:extLst>
              <a:ext uri="{FF2B5EF4-FFF2-40B4-BE49-F238E27FC236}">
                <a16:creationId xmlns:a16="http://schemas.microsoft.com/office/drawing/2014/main" id="{EDD29870-A6F4-0956-58CF-57DE1A519495}"/>
              </a:ext>
            </a:extLst>
          </p:cNvPr>
          <p:cNvPicPr>
            <a:picLocks noChangeAspect="1"/>
          </p:cNvPicPr>
          <p:nvPr/>
        </p:nvPicPr>
        <p:blipFill>
          <a:blip r:embed="rId4"/>
          <a:stretch>
            <a:fillRect/>
          </a:stretch>
        </p:blipFill>
        <p:spPr>
          <a:xfrm>
            <a:off x="5625308" y="2573547"/>
            <a:ext cx="3118468" cy="2011034"/>
          </a:xfrm>
          <a:prstGeom prst="rect">
            <a:avLst/>
          </a:prstGeom>
        </p:spPr>
      </p:pic>
    </p:spTree>
    <p:extLst>
      <p:ext uri="{BB962C8B-B14F-4D97-AF65-F5344CB8AC3E}">
        <p14:creationId xmlns:p14="http://schemas.microsoft.com/office/powerpoint/2010/main" val="382459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F479-97A6-7282-CA18-E3D2829646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898CF-FE8D-78CF-8FFA-F673705B4C12}"/>
              </a:ext>
            </a:extLst>
          </p:cNvPr>
          <p:cNvSpPr>
            <a:spLocks noGrp="1"/>
          </p:cNvSpPr>
          <p:nvPr>
            <p:ph idx="1"/>
          </p:nvPr>
        </p:nvSpPr>
        <p:spPr>
          <a:xfrm>
            <a:off x="658992" y="1142147"/>
            <a:ext cx="4727610" cy="3429000"/>
          </a:xfrm>
        </p:spPr>
        <p:txBody>
          <a:bodyPr/>
          <a:lstStyle/>
          <a:p>
            <a:r>
              <a:rPr lang="en-US" sz="1800" b="1"/>
              <a:t>Enhanced Speed:</a:t>
            </a:r>
            <a:endParaRPr lang="en-US" sz="1800"/>
          </a:p>
          <a:p>
            <a:pPr lvl="1"/>
            <a:r>
              <a:rPr lang="en-US" sz="1800">
                <a:latin typeface="Helvetica"/>
                <a:cs typeface="Helvetica"/>
              </a:rPr>
              <a:t>Differential/coaxial systems: ~0.10 s response</a:t>
            </a:r>
          </a:p>
          <a:p>
            <a:pPr lvl="1"/>
            <a:r>
              <a:rPr lang="en-US" sz="1800"/>
              <a:t>Conventional designs: ~0.439 s response.</a:t>
            </a:r>
            <a:endParaRPr lang="en-US"/>
          </a:p>
          <a:p>
            <a:r>
              <a:rPr lang="en-US" sz="1800" b="1"/>
              <a:t>Modular Adaptability:</a:t>
            </a:r>
            <a:endParaRPr lang="en-US"/>
          </a:p>
          <a:p>
            <a:pPr lvl="1"/>
            <a:r>
              <a:rPr lang="en-US" sz="1800"/>
              <a:t>Easy adjustments via gearbox swaps for varied performance.</a:t>
            </a:r>
            <a:endParaRPr lang="en-US"/>
          </a:p>
          <a:p>
            <a:r>
              <a:rPr lang="en-US" sz="1800" b="1"/>
              <a:t>Improved Control Performance:</a:t>
            </a:r>
            <a:endParaRPr lang="en-US"/>
          </a:p>
          <a:p>
            <a:pPr lvl="1"/>
            <a:r>
              <a:rPr lang="en-US" sz="1800">
                <a:latin typeface="Helvetica"/>
                <a:cs typeface="Helvetica"/>
              </a:rPr>
              <a:t>Faster responses enhance stability, maneuverability, and recovery.</a:t>
            </a:r>
            <a:endParaRPr lang="en-US">
              <a:latin typeface="Helvetica"/>
              <a:cs typeface="Helvetica"/>
            </a:endParaRPr>
          </a:p>
          <a:p>
            <a:pPr marL="285750" indent="-285750"/>
            <a:endParaRPr lang="en-US" sz="1800"/>
          </a:p>
        </p:txBody>
      </p:sp>
      <p:sp>
        <p:nvSpPr>
          <p:cNvPr id="4" name="Slide Number Placeholder 3">
            <a:extLst>
              <a:ext uri="{FF2B5EF4-FFF2-40B4-BE49-F238E27FC236}">
                <a16:creationId xmlns:a16="http://schemas.microsoft.com/office/drawing/2014/main" id="{3973EDD7-E7A9-A717-C972-BD47827AB72D}"/>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22</a:t>
            </a:fld>
            <a:endParaRPr lang="en-US"/>
          </a:p>
        </p:txBody>
      </p:sp>
      <p:sp>
        <p:nvSpPr>
          <p:cNvPr id="2" name="Rectangle 1">
            <a:extLst>
              <a:ext uri="{FF2B5EF4-FFF2-40B4-BE49-F238E27FC236}">
                <a16:creationId xmlns:a16="http://schemas.microsoft.com/office/drawing/2014/main" id="{A8F1B8D2-012E-25B1-4F31-0943C65427A8}"/>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FAB23F33-B0A4-3C85-957F-199F4BF78AFB}"/>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dirty="0">
                <a:solidFill>
                  <a:schemeClr val="bg1"/>
                </a:solidFill>
                <a:ea typeface="+mj-lt"/>
                <a:cs typeface="+mj-lt"/>
              </a:rPr>
              <a:t>Comparative Analysis – Response Time and Torque</a:t>
            </a:r>
            <a:endParaRPr lang="en-US" b="1" dirty="0">
              <a:solidFill>
                <a:schemeClr val="bg1"/>
              </a:solidFill>
              <a:cs typeface="Arial"/>
            </a:endParaRPr>
          </a:p>
        </p:txBody>
      </p:sp>
      <p:pic>
        <p:nvPicPr>
          <p:cNvPr id="8" name="Picture 7" descr="A graph of different colored squares&#10;&#10;AI-generated content may be incorrect.">
            <a:extLst>
              <a:ext uri="{FF2B5EF4-FFF2-40B4-BE49-F238E27FC236}">
                <a16:creationId xmlns:a16="http://schemas.microsoft.com/office/drawing/2014/main" id="{023A3BBF-6843-9606-A2C6-15B2B0375D9A}"/>
              </a:ext>
            </a:extLst>
          </p:cNvPr>
          <p:cNvPicPr>
            <a:picLocks noChangeAspect="1"/>
          </p:cNvPicPr>
          <p:nvPr/>
        </p:nvPicPr>
        <p:blipFill>
          <a:blip r:embed="rId3"/>
          <a:stretch>
            <a:fillRect/>
          </a:stretch>
        </p:blipFill>
        <p:spPr>
          <a:xfrm>
            <a:off x="5383748" y="1283743"/>
            <a:ext cx="3524269" cy="2993977"/>
          </a:xfrm>
          <a:prstGeom prst="rect">
            <a:avLst/>
          </a:prstGeom>
        </p:spPr>
      </p:pic>
    </p:spTree>
    <p:extLst>
      <p:ext uri="{BB962C8B-B14F-4D97-AF65-F5344CB8AC3E}">
        <p14:creationId xmlns:p14="http://schemas.microsoft.com/office/powerpoint/2010/main" val="361510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75F19-6FD7-4BE7-1BF0-86A0B85CE8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2A8A79-6D2D-AEDB-BC85-4114A47A0F86}"/>
              </a:ext>
            </a:extLst>
          </p:cNvPr>
          <p:cNvSpPr>
            <a:spLocks noGrp="1"/>
          </p:cNvSpPr>
          <p:nvPr>
            <p:ph idx="1"/>
          </p:nvPr>
        </p:nvSpPr>
        <p:spPr>
          <a:xfrm>
            <a:off x="658992" y="1142147"/>
            <a:ext cx="4232878" cy="3429000"/>
          </a:xfrm>
        </p:spPr>
        <p:txBody>
          <a:bodyPr/>
          <a:lstStyle/>
          <a:p>
            <a:r>
              <a:rPr lang="en-US" sz="1800" b="1">
                <a:latin typeface="Helvetica"/>
                <a:cs typeface="Helvetica"/>
              </a:rPr>
              <a:t>Performance Impact:</a:t>
            </a:r>
            <a:endParaRPr lang="en-US" sz="1800">
              <a:latin typeface="Helvetica"/>
              <a:cs typeface="Helvetica"/>
            </a:endParaRPr>
          </a:p>
          <a:p>
            <a:pPr lvl="1"/>
            <a:r>
              <a:rPr lang="en-US" sz="1800">
                <a:latin typeface="Helvetica"/>
                <a:cs typeface="Helvetica"/>
              </a:rPr>
              <a:t>Weight is key for optimizing thrust-to-weight ratios and fuel efficiency.</a:t>
            </a:r>
            <a:endParaRPr lang="en-US">
              <a:latin typeface="Helvetica"/>
              <a:cs typeface="Helvetica"/>
            </a:endParaRPr>
          </a:p>
          <a:p>
            <a:r>
              <a:rPr lang="en-US" sz="1800" b="1">
                <a:latin typeface="Helvetica"/>
                <a:cs typeface="Helvetica"/>
              </a:rPr>
              <a:t>System Weights:</a:t>
            </a:r>
            <a:endParaRPr lang="en-US">
              <a:latin typeface="Helvetica"/>
              <a:cs typeface="Helvetica"/>
            </a:endParaRPr>
          </a:p>
          <a:p>
            <a:pPr lvl="1"/>
            <a:r>
              <a:rPr lang="en-US" sz="1800" i="1">
                <a:latin typeface="Helvetica"/>
                <a:cs typeface="Helvetica"/>
              </a:rPr>
              <a:t>Conventional:</a:t>
            </a:r>
            <a:r>
              <a:rPr lang="en-US" sz="1800">
                <a:latin typeface="Helvetica"/>
                <a:cs typeface="Helvetica"/>
              </a:rPr>
              <a:t> ~8,000 g</a:t>
            </a:r>
            <a:endParaRPr lang="en-US">
              <a:latin typeface="Helvetica"/>
              <a:cs typeface="Helvetica"/>
            </a:endParaRPr>
          </a:p>
          <a:p>
            <a:pPr lvl="1"/>
            <a:r>
              <a:rPr lang="en-US" sz="1800" i="1">
                <a:latin typeface="Helvetica"/>
                <a:cs typeface="Helvetica"/>
              </a:rPr>
              <a:t>Differential:</a:t>
            </a:r>
            <a:r>
              <a:rPr lang="en-US" sz="1800">
                <a:latin typeface="Helvetica"/>
                <a:cs typeface="Helvetica"/>
              </a:rPr>
              <a:t> ~7,000 g</a:t>
            </a:r>
            <a:endParaRPr lang="en-US">
              <a:latin typeface="Helvetica"/>
              <a:cs typeface="Helvetica"/>
            </a:endParaRPr>
          </a:p>
          <a:p>
            <a:pPr lvl="1"/>
            <a:r>
              <a:rPr lang="en-US" sz="1800" i="1">
                <a:latin typeface="Helvetica"/>
                <a:cs typeface="Helvetica"/>
              </a:rPr>
              <a:t>Coaxial:</a:t>
            </a:r>
            <a:r>
              <a:rPr lang="en-US" sz="1800">
                <a:latin typeface="Helvetica"/>
                <a:cs typeface="Helvetica"/>
              </a:rPr>
              <a:t> ~11,000 g</a:t>
            </a:r>
            <a:endParaRPr lang="en-US">
              <a:latin typeface="Helvetica"/>
              <a:cs typeface="Helvetica"/>
            </a:endParaRPr>
          </a:p>
          <a:p>
            <a:pPr marL="0" indent="0">
              <a:buNone/>
            </a:pPr>
            <a:endParaRPr lang="en-US" sz="1800"/>
          </a:p>
        </p:txBody>
      </p:sp>
      <p:sp>
        <p:nvSpPr>
          <p:cNvPr id="4" name="Slide Number Placeholder 3">
            <a:extLst>
              <a:ext uri="{FF2B5EF4-FFF2-40B4-BE49-F238E27FC236}">
                <a16:creationId xmlns:a16="http://schemas.microsoft.com/office/drawing/2014/main" id="{7886A7FD-4149-F852-EFB9-0759E032A11A}"/>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23</a:t>
            </a:fld>
            <a:endParaRPr lang="en-US"/>
          </a:p>
        </p:txBody>
      </p:sp>
      <p:sp>
        <p:nvSpPr>
          <p:cNvPr id="2" name="Rectangle 1">
            <a:extLst>
              <a:ext uri="{FF2B5EF4-FFF2-40B4-BE49-F238E27FC236}">
                <a16:creationId xmlns:a16="http://schemas.microsoft.com/office/drawing/2014/main" id="{9F9B5954-232F-11ED-78E1-FE6E6E4BCB7D}"/>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0030D41B-673A-E4B0-30E5-E3F1F27FC100}"/>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dirty="0">
                <a:solidFill>
                  <a:schemeClr val="bg1"/>
                </a:solidFill>
                <a:ea typeface="+mj-lt"/>
                <a:cs typeface="+mj-lt"/>
              </a:rPr>
              <a:t>Comparative Analysis – Weight</a:t>
            </a:r>
            <a:endParaRPr lang="en-US" b="1" dirty="0">
              <a:solidFill>
                <a:schemeClr val="bg1"/>
              </a:solidFill>
              <a:cs typeface="Arial"/>
            </a:endParaRPr>
          </a:p>
        </p:txBody>
      </p:sp>
      <p:pic>
        <p:nvPicPr>
          <p:cNvPr id="5" name="Picture 4" descr="A graph of different colored bars&#10;&#10;AI-generated content may be incorrect.">
            <a:extLst>
              <a:ext uri="{FF2B5EF4-FFF2-40B4-BE49-F238E27FC236}">
                <a16:creationId xmlns:a16="http://schemas.microsoft.com/office/drawing/2014/main" id="{80AC09BB-019D-201E-21A1-E9916F2E9921}"/>
              </a:ext>
            </a:extLst>
          </p:cNvPr>
          <p:cNvPicPr>
            <a:picLocks noChangeAspect="1"/>
          </p:cNvPicPr>
          <p:nvPr/>
        </p:nvPicPr>
        <p:blipFill>
          <a:blip r:embed="rId3"/>
          <a:stretch>
            <a:fillRect/>
          </a:stretch>
        </p:blipFill>
        <p:spPr>
          <a:xfrm>
            <a:off x="5093734" y="1143000"/>
            <a:ext cx="3771635" cy="3220019"/>
          </a:xfrm>
          <a:prstGeom prst="rect">
            <a:avLst/>
          </a:prstGeom>
        </p:spPr>
      </p:pic>
    </p:spTree>
    <p:extLst>
      <p:ext uri="{BB962C8B-B14F-4D97-AF65-F5344CB8AC3E}">
        <p14:creationId xmlns:p14="http://schemas.microsoft.com/office/powerpoint/2010/main" val="2027043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8155D-106C-16C3-82EE-65F1CF6981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22C50A-645A-FEAF-D09E-86E7AB325858}"/>
              </a:ext>
            </a:extLst>
          </p:cNvPr>
          <p:cNvSpPr>
            <a:spLocks noGrp="1"/>
          </p:cNvSpPr>
          <p:nvPr>
            <p:ph idx="1"/>
          </p:nvPr>
        </p:nvSpPr>
        <p:spPr>
          <a:xfrm>
            <a:off x="658992" y="1142147"/>
            <a:ext cx="4309647" cy="3429000"/>
          </a:xfrm>
        </p:spPr>
        <p:txBody>
          <a:bodyPr/>
          <a:lstStyle/>
          <a:p>
            <a:r>
              <a:rPr lang="en-US" sz="1800" b="1">
                <a:latin typeface="Helvetica"/>
                <a:cs typeface="Helvetica"/>
              </a:rPr>
              <a:t>Manufacturability:</a:t>
            </a:r>
            <a:endParaRPr lang="en-US" sz="1800">
              <a:latin typeface="Helvetica"/>
              <a:cs typeface="Helvetica"/>
            </a:endParaRPr>
          </a:p>
          <a:p>
            <a:pPr lvl="1"/>
            <a:r>
              <a:rPr lang="en-US" sz="1800" i="1">
                <a:latin typeface="Helvetica"/>
                <a:cs typeface="Helvetica"/>
              </a:rPr>
              <a:t>Conventional:</a:t>
            </a:r>
            <a:r>
              <a:rPr lang="en-US" sz="1800">
                <a:latin typeface="Helvetica"/>
                <a:cs typeface="Helvetica"/>
              </a:rPr>
              <a:t> Simple machining and off-the-shelf linear actuators</a:t>
            </a:r>
            <a:endParaRPr lang="en-US">
              <a:latin typeface="Helvetica"/>
            </a:endParaRPr>
          </a:p>
          <a:p>
            <a:pPr lvl="1"/>
            <a:r>
              <a:rPr lang="en-US" sz="1800" i="1">
                <a:latin typeface="Helvetica"/>
                <a:cs typeface="Helvetica"/>
              </a:rPr>
              <a:t>Differential/Coaxial:</a:t>
            </a:r>
            <a:r>
              <a:rPr lang="en-US" sz="1800">
                <a:latin typeface="Helvetica"/>
                <a:cs typeface="Helvetica"/>
              </a:rPr>
              <a:t> Requires higher precision</a:t>
            </a:r>
            <a:endParaRPr lang="en-US" sz="1800">
              <a:latin typeface="Helvetica"/>
            </a:endParaRPr>
          </a:p>
          <a:p>
            <a:r>
              <a:rPr lang="en-US" sz="1800" b="1">
                <a:latin typeface="Helvetica"/>
                <a:cs typeface="Helvetica"/>
              </a:rPr>
              <a:t>Cost:</a:t>
            </a:r>
            <a:endParaRPr lang="en-US">
              <a:latin typeface="Helvetica"/>
            </a:endParaRPr>
          </a:p>
          <a:p>
            <a:pPr lvl="1"/>
            <a:r>
              <a:rPr lang="en-US" sz="1800" i="1">
                <a:latin typeface="Helvetica"/>
                <a:cs typeface="Helvetica"/>
              </a:rPr>
              <a:t>Conventional:</a:t>
            </a:r>
            <a:r>
              <a:rPr lang="en-US" sz="1800">
                <a:latin typeface="Helvetica"/>
                <a:cs typeface="Helvetica"/>
              </a:rPr>
              <a:t> ~$1,600</a:t>
            </a:r>
            <a:endParaRPr lang="en-US" sz="1500" b="1">
              <a:latin typeface="Helvetica"/>
              <a:cs typeface="Helvetica"/>
            </a:endParaRPr>
          </a:p>
          <a:p>
            <a:pPr lvl="1"/>
            <a:r>
              <a:rPr lang="en-US" sz="1800" i="1">
                <a:latin typeface="Helvetica"/>
                <a:cs typeface="Helvetica"/>
              </a:rPr>
              <a:t>Differential:</a:t>
            </a:r>
            <a:r>
              <a:rPr lang="en-US" sz="1800">
                <a:latin typeface="Helvetica"/>
                <a:cs typeface="Helvetica"/>
              </a:rPr>
              <a:t> ~$1,300</a:t>
            </a:r>
            <a:endParaRPr lang="en-US" sz="1800">
              <a:latin typeface="Helvetica"/>
            </a:endParaRPr>
          </a:p>
          <a:p>
            <a:pPr lvl="1"/>
            <a:r>
              <a:rPr lang="en-US" sz="1800" i="1">
                <a:latin typeface="Helvetica"/>
                <a:cs typeface="Helvetica"/>
              </a:rPr>
              <a:t>Coaxial:</a:t>
            </a:r>
            <a:r>
              <a:rPr lang="en-US" sz="1800">
                <a:latin typeface="Helvetica"/>
                <a:cs typeface="Helvetica"/>
              </a:rPr>
              <a:t> ~$2,500.</a:t>
            </a:r>
            <a:endParaRPr lang="en-US">
              <a:latin typeface="Helvetica"/>
            </a:endParaRPr>
          </a:p>
        </p:txBody>
      </p:sp>
      <p:sp>
        <p:nvSpPr>
          <p:cNvPr id="4" name="Slide Number Placeholder 3">
            <a:extLst>
              <a:ext uri="{FF2B5EF4-FFF2-40B4-BE49-F238E27FC236}">
                <a16:creationId xmlns:a16="http://schemas.microsoft.com/office/drawing/2014/main" id="{0CFC9B9C-C55D-85A2-BFDE-4AD37BF44C62}"/>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24</a:t>
            </a:fld>
            <a:endParaRPr lang="en-US"/>
          </a:p>
        </p:txBody>
      </p:sp>
      <p:sp>
        <p:nvSpPr>
          <p:cNvPr id="2" name="Rectangle 1">
            <a:extLst>
              <a:ext uri="{FF2B5EF4-FFF2-40B4-BE49-F238E27FC236}">
                <a16:creationId xmlns:a16="http://schemas.microsoft.com/office/drawing/2014/main" id="{354A701C-C834-820C-519A-8499795ED437}"/>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BD791FCD-D6BE-6928-1158-A46EED2A5650}"/>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Comparative Analysis – Manufacturability and Cost</a:t>
            </a:r>
            <a:endParaRPr lang="en-US" b="1">
              <a:solidFill>
                <a:schemeClr val="bg1"/>
              </a:solidFill>
              <a:cs typeface="Arial"/>
            </a:endParaRPr>
          </a:p>
        </p:txBody>
      </p:sp>
      <p:pic>
        <p:nvPicPr>
          <p:cNvPr id="8" name="Picture 7">
            <a:extLst>
              <a:ext uri="{FF2B5EF4-FFF2-40B4-BE49-F238E27FC236}">
                <a16:creationId xmlns:a16="http://schemas.microsoft.com/office/drawing/2014/main" id="{1F8451A3-9D0D-4D25-1832-BECC593C8580}"/>
              </a:ext>
            </a:extLst>
          </p:cNvPr>
          <p:cNvPicPr>
            <a:picLocks noChangeAspect="1"/>
          </p:cNvPicPr>
          <p:nvPr/>
        </p:nvPicPr>
        <p:blipFill>
          <a:blip r:embed="rId3"/>
          <a:srcRect l="6369" t="4312" r="9837" b="19237"/>
          <a:stretch/>
        </p:blipFill>
        <p:spPr>
          <a:xfrm>
            <a:off x="5097997" y="1206973"/>
            <a:ext cx="3669048" cy="2853242"/>
          </a:xfrm>
          <a:prstGeom prst="rect">
            <a:avLst/>
          </a:prstGeom>
        </p:spPr>
      </p:pic>
    </p:spTree>
    <p:extLst>
      <p:ext uri="{BB962C8B-B14F-4D97-AF65-F5344CB8AC3E}">
        <p14:creationId xmlns:p14="http://schemas.microsoft.com/office/powerpoint/2010/main" val="3275417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F135C-5748-279A-3667-C491E3EAD1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C93442-066F-6791-F9DD-10C01F25F687}"/>
              </a:ext>
            </a:extLst>
          </p:cNvPr>
          <p:cNvSpPr>
            <a:spLocks noGrp="1"/>
          </p:cNvSpPr>
          <p:nvPr>
            <p:ph idx="1"/>
          </p:nvPr>
        </p:nvSpPr>
        <p:spPr>
          <a:xfrm>
            <a:off x="658992" y="1142147"/>
            <a:ext cx="4744669" cy="3429000"/>
          </a:xfrm>
        </p:spPr>
        <p:txBody>
          <a:bodyPr/>
          <a:lstStyle/>
          <a:p>
            <a:r>
              <a:rPr lang="en-US" sz="1600" b="1">
                <a:latin typeface="Helvetica"/>
                <a:cs typeface="Helvetica"/>
              </a:rPr>
              <a:t>TVC Comparison:</a:t>
            </a:r>
          </a:p>
          <a:p>
            <a:pPr lvl="1"/>
            <a:r>
              <a:rPr lang="en-US" sz="1600" i="1">
                <a:latin typeface="Helvetica"/>
                <a:cs typeface="Helvetica"/>
              </a:rPr>
              <a:t>Conventional:</a:t>
            </a:r>
            <a:endParaRPr lang="en-US"/>
          </a:p>
          <a:p>
            <a:pPr lvl="2" indent="-285750"/>
            <a:r>
              <a:rPr lang="en-US" sz="1600">
                <a:latin typeface="Helvetica"/>
                <a:cs typeface="Helvetica"/>
              </a:rPr>
              <a:t>Independent actuators for high accuracy.</a:t>
            </a:r>
            <a:endParaRPr lang="en-US"/>
          </a:p>
          <a:p>
            <a:pPr lvl="2" indent="-285750"/>
            <a:r>
              <a:rPr lang="en-US" sz="1600">
                <a:latin typeface="Helvetica"/>
                <a:cs typeface="Helvetica"/>
              </a:rPr>
              <a:t>Simpler control with absolute encoders.</a:t>
            </a:r>
            <a:endParaRPr lang="en-US"/>
          </a:p>
          <a:p>
            <a:pPr lvl="2" indent="-285750"/>
            <a:r>
              <a:rPr lang="en-US" sz="1600">
                <a:latin typeface="Helvetica"/>
                <a:cs typeface="Helvetica"/>
              </a:rPr>
              <a:t>May exhibit uneven diagonal speeds.</a:t>
            </a:r>
            <a:endParaRPr lang="en-US"/>
          </a:p>
          <a:p>
            <a:pPr lvl="1"/>
            <a:r>
              <a:rPr lang="en-US" sz="1600" i="1">
                <a:latin typeface="Helvetica"/>
                <a:cs typeface="Helvetica"/>
              </a:rPr>
              <a:t>Differential/Coaxial:</a:t>
            </a:r>
            <a:endParaRPr lang="en-US"/>
          </a:p>
          <a:p>
            <a:pPr lvl="2" indent="-285750"/>
            <a:r>
              <a:rPr lang="en-US" sz="1600">
                <a:latin typeface="Helvetica"/>
                <a:cs typeface="Helvetica"/>
              </a:rPr>
              <a:t>Rotational actuators for uniform, fast responses and rapid recovery.</a:t>
            </a:r>
            <a:endParaRPr lang="en-US"/>
          </a:p>
          <a:p>
            <a:pPr lvl="2" indent="-285750"/>
            <a:r>
              <a:rPr lang="en-US" sz="1600">
                <a:latin typeface="Helvetica"/>
                <a:cs typeface="Helvetica"/>
              </a:rPr>
              <a:t>More complex control with incremental encoders offering superior torque allocation.</a:t>
            </a:r>
            <a:endParaRPr lang="en-US"/>
          </a:p>
          <a:p>
            <a:pPr lvl="2" indent="-285750"/>
            <a:endParaRPr lang="en-US" sz="1600"/>
          </a:p>
        </p:txBody>
      </p:sp>
      <p:sp>
        <p:nvSpPr>
          <p:cNvPr id="4" name="Slide Number Placeholder 3">
            <a:extLst>
              <a:ext uri="{FF2B5EF4-FFF2-40B4-BE49-F238E27FC236}">
                <a16:creationId xmlns:a16="http://schemas.microsoft.com/office/drawing/2014/main" id="{AEE980E0-8E8E-0EEF-428B-AB7F85C96A9B}"/>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25</a:t>
            </a:fld>
            <a:endParaRPr lang="en-US"/>
          </a:p>
        </p:txBody>
      </p:sp>
      <p:sp>
        <p:nvSpPr>
          <p:cNvPr id="2" name="Rectangle 1">
            <a:extLst>
              <a:ext uri="{FF2B5EF4-FFF2-40B4-BE49-F238E27FC236}">
                <a16:creationId xmlns:a16="http://schemas.microsoft.com/office/drawing/2014/main" id="{FA67196F-F9DE-A033-EEC0-14C6A3D14928}"/>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8385D77E-8980-9E23-FA4F-92FFD7403E2C}"/>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Comparative Analysis – Control Precision &amp; Stability</a:t>
            </a:r>
            <a:endParaRPr lang="en-US" b="1">
              <a:solidFill>
                <a:schemeClr val="bg1"/>
              </a:solidFill>
              <a:cs typeface="Arial"/>
            </a:endParaRPr>
          </a:p>
        </p:txBody>
      </p:sp>
      <p:pic>
        <p:nvPicPr>
          <p:cNvPr id="8" name="Picture 7" descr="A grid of lines with numbers&#10;&#10;AI-generated content may be incorrect.">
            <a:extLst>
              <a:ext uri="{FF2B5EF4-FFF2-40B4-BE49-F238E27FC236}">
                <a16:creationId xmlns:a16="http://schemas.microsoft.com/office/drawing/2014/main" id="{EC006261-33DB-67D1-748C-59BA74F4F65F}"/>
              </a:ext>
            </a:extLst>
          </p:cNvPr>
          <p:cNvPicPr>
            <a:picLocks noChangeAspect="1"/>
          </p:cNvPicPr>
          <p:nvPr/>
        </p:nvPicPr>
        <p:blipFill>
          <a:blip r:embed="rId3"/>
          <a:srcRect t="2023" r="-86"/>
          <a:stretch/>
        </p:blipFill>
        <p:spPr>
          <a:xfrm>
            <a:off x="6875980" y="957048"/>
            <a:ext cx="2006946" cy="2019874"/>
          </a:xfrm>
          <a:prstGeom prst="rect">
            <a:avLst/>
          </a:prstGeom>
        </p:spPr>
      </p:pic>
      <p:pic>
        <p:nvPicPr>
          <p:cNvPr id="10" name="Picture 9">
            <a:extLst>
              <a:ext uri="{FF2B5EF4-FFF2-40B4-BE49-F238E27FC236}">
                <a16:creationId xmlns:a16="http://schemas.microsoft.com/office/drawing/2014/main" id="{83506369-58F1-6375-3BC6-44AEC8C67C55}"/>
              </a:ext>
            </a:extLst>
          </p:cNvPr>
          <p:cNvPicPr>
            <a:picLocks noChangeAspect="1"/>
          </p:cNvPicPr>
          <p:nvPr/>
        </p:nvPicPr>
        <p:blipFill>
          <a:blip r:embed="rId4"/>
          <a:stretch>
            <a:fillRect/>
          </a:stretch>
        </p:blipFill>
        <p:spPr>
          <a:xfrm>
            <a:off x="5494800" y="2571750"/>
            <a:ext cx="1980038" cy="2004515"/>
          </a:xfrm>
          <a:prstGeom prst="rect">
            <a:avLst/>
          </a:prstGeom>
        </p:spPr>
      </p:pic>
    </p:spTree>
    <p:extLst>
      <p:ext uri="{BB962C8B-B14F-4D97-AF65-F5344CB8AC3E}">
        <p14:creationId xmlns:p14="http://schemas.microsoft.com/office/powerpoint/2010/main" val="4127845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708D1-4EB3-5A54-E7CE-7154F7EE1D8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AEC35D-4831-33CA-D4EC-92B349056D31}"/>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26</a:t>
            </a:fld>
            <a:endParaRPr lang="en-US"/>
          </a:p>
        </p:txBody>
      </p:sp>
      <p:sp>
        <p:nvSpPr>
          <p:cNvPr id="2" name="Rectangle 1">
            <a:extLst>
              <a:ext uri="{FF2B5EF4-FFF2-40B4-BE49-F238E27FC236}">
                <a16:creationId xmlns:a16="http://schemas.microsoft.com/office/drawing/2014/main" id="{861E6074-BC41-43BD-8BEB-804EACA4F33B}"/>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6BFC8377-31C9-00DF-89B9-4521AB37FD8F}"/>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cs typeface="Arial"/>
              </a:rPr>
              <a:t>Conclusion</a:t>
            </a:r>
          </a:p>
        </p:txBody>
      </p:sp>
      <p:pic>
        <p:nvPicPr>
          <p:cNvPr id="3" name="Picture 2">
            <a:extLst>
              <a:ext uri="{FF2B5EF4-FFF2-40B4-BE49-F238E27FC236}">
                <a16:creationId xmlns:a16="http://schemas.microsoft.com/office/drawing/2014/main" id="{E5581EF9-3DB9-03AE-3920-5837121B66C6}"/>
              </a:ext>
            </a:extLst>
          </p:cNvPr>
          <p:cNvPicPr>
            <a:picLocks noChangeAspect="1"/>
          </p:cNvPicPr>
          <p:nvPr/>
        </p:nvPicPr>
        <p:blipFill>
          <a:blip r:embed="rId3"/>
          <a:stretch>
            <a:fillRect/>
          </a:stretch>
        </p:blipFill>
        <p:spPr>
          <a:xfrm>
            <a:off x="0" y="871538"/>
            <a:ext cx="9144000" cy="3400425"/>
          </a:xfrm>
          <a:prstGeom prst="rect">
            <a:avLst/>
          </a:prstGeom>
        </p:spPr>
      </p:pic>
    </p:spTree>
    <p:extLst>
      <p:ext uri="{BB962C8B-B14F-4D97-AF65-F5344CB8AC3E}">
        <p14:creationId xmlns:p14="http://schemas.microsoft.com/office/powerpoint/2010/main" val="2819060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8AFC7-6F4F-76BA-4124-7A94B64BCE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F1F756-DA54-D813-E3B2-45D933028FFC}"/>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27</a:t>
            </a:fld>
            <a:endParaRPr lang="en-US"/>
          </a:p>
        </p:txBody>
      </p:sp>
      <p:sp>
        <p:nvSpPr>
          <p:cNvPr id="2" name="Rectangle 1">
            <a:extLst>
              <a:ext uri="{FF2B5EF4-FFF2-40B4-BE49-F238E27FC236}">
                <a16:creationId xmlns:a16="http://schemas.microsoft.com/office/drawing/2014/main" id="{EBA3CA1D-C637-A86B-E4F3-01BE9F944C3E}"/>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2E45A602-566B-BBA2-2A33-97222CDE7313}"/>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cs typeface="Arial"/>
              </a:rPr>
              <a:t>Future Directions</a:t>
            </a:r>
          </a:p>
        </p:txBody>
      </p:sp>
      <p:sp>
        <p:nvSpPr>
          <p:cNvPr id="7" name="TextBox 6">
            <a:extLst>
              <a:ext uri="{FF2B5EF4-FFF2-40B4-BE49-F238E27FC236}">
                <a16:creationId xmlns:a16="http://schemas.microsoft.com/office/drawing/2014/main" id="{406E9DD9-6DA0-6084-AE62-A83CDE19DF73}"/>
              </a:ext>
            </a:extLst>
          </p:cNvPr>
          <p:cNvSpPr txBox="1"/>
          <p:nvPr/>
        </p:nvSpPr>
        <p:spPr>
          <a:xfrm>
            <a:off x="6405918" y="1833918"/>
            <a:ext cx="133065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25000">
                <a:latin typeface="Arial"/>
                <a:ea typeface="ＭＳ Ｐゴシック"/>
                <a:cs typeface="Arial"/>
              </a:rPr>
              <a:t>A roadmap or timeline graphic showing next steps and future research milestones.</a:t>
            </a:r>
            <a:endParaRPr lang="en-US"/>
          </a:p>
        </p:txBody>
      </p:sp>
      <p:pic>
        <p:nvPicPr>
          <p:cNvPr id="5" name="Picture 4">
            <a:extLst>
              <a:ext uri="{FF2B5EF4-FFF2-40B4-BE49-F238E27FC236}">
                <a16:creationId xmlns:a16="http://schemas.microsoft.com/office/drawing/2014/main" id="{DD91742D-0278-C6F0-B9DF-E134623B049B}"/>
              </a:ext>
            </a:extLst>
          </p:cNvPr>
          <p:cNvPicPr>
            <a:picLocks noChangeAspect="1"/>
          </p:cNvPicPr>
          <p:nvPr/>
        </p:nvPicPr>
        <p:blipFill>
          <a:blip r:embed="rId3"/>
          <a:stretch>
            <a:fillRect/>
          </a:stretch>
        </p:blipFill>
        <p:spPr>
          <a:xfrm>
            <a:off x="4265" y="857880"/>
            <a:ext cx="9144000" cy="3427740"/>
          </a:xfrm>
          <a:prstGeom prst="rect">
            <a:avLst/>
          </a:prstGeom>
        </p:spPr>
      </p:pic>
    </p:spTree>
    <p:extLst>
      <p:ext uri="{BB962C8B-B14F-4D97-AF65-F5344CB8AC3E}">
        <p14:creationId xmlns:p14="http://schemas.microsoft.com/office/powerpoint/2010/main" val="4031433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CF47-3AAA-E484-F611-793BA62915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EB1B46-9E43-B12A-5517-CEEC876C7010}"/>
              </a:ext>
            </a:extLst>
          </p:cNvPr>
          <p:cNvSpPr>
            <a:spLocks noGrp="1"/>
          </p:cNvSpPr>
          <p:nvPr>
            <p:ph idx="1"/>
          </p:nvPr>
        </p:nvSpPr>
        <p:spPr>
          <a:xfrm>
            <a:off x="658992" y="1142147"/>
            <a:ext cx="6621236" cy="3429000"/>
          </a:xfrm>
        </p:spPr>
        <p:txBody>
          <a:bodyPr/>
          <a:lstStyle/>
          <a:p>
            <a:pPr marL="285750" indent="-285750"/>
            <a:r>
              <a:rPr lang="en-US" sz="1800">
                <a:latin typeface="Helvetica"/>
                <a:cs typeface="Helvetica"/>
              </a:rPr>
              <a:t>Anyi Lin</a:t>
            </a:r>
            <a:endParaRPr lang="en-US" sz="1800"/>
          </a:p>
          <a:p>
            <a:pPr marL="285750" indent="-285750"/>
            <a:r>
              <a:rPr lang="en-US" sz="1800">
                <a:latin typeface="Helvetica"/>
                <a:cs typeface="Helvetica"/>
              </a:rPr>
              <a:t>Carlos Barrow</a:t>
            </a:r>
            <a:endParaRPr lang="en-US" sz="1800"/>
          </a:p>
          <a:p>
            <a:pPr marL="285750" indent="-285750"/>
            <a:r>
              <a:rPr lang="en-US" sz="1800">
                <a:latin typeface="Helvetica"/>
                <a:cs typeface="Helvetica"/>
              </a:rPr>
              <a:t>Propulsive Landers at Georgia Tech</a:t>
            </a:r>
            <a:endParaRPr lang="en-US" sz="1800"/>
          </a:p>
        </p:txBody>
      </p:sp>
      <p:sp>
        <p:nvSpPr>
          <p:cNvPr id="4" name="Slide Number Placeholder 3">
            <a:extLst>
              <a:ext uri="{FF2B5EF4-FFF2-40B4-BE49-F238E27FC236}">
                <a16:creationId xmlns:a16="http://schemas.microsoft.com/office/drawing/2014/main" id="{5CEC464B-E149-06A7-192A-0B89A31070F0}"/>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28</a:t>
            </a:fld>
            <a:endParaRPr lang="en-US"/>
          </a:p>
        </p:txBody>
      </p:sp>
      <p:sp>
        <p:nvSpPr>
          <p:cNvPr id="2" name="Rectangle 1">
            <a:extLst>
              <a:ext uri="{FF2B5EF4-FFF2-40B4-BE49-F238E27FC236}">
                <a16:creationId xmlns:a16="http://schemas.microsoft.com/office/drawing/2014/main" id="{AF114F65-D294-EC70-E311-C9F2DCECDE7B}"/>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B4A861FE-3AD3-E098-F4B2-ED1798FBE0B8}"/>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cs typeface="Arial"/>
              </a:rPr>
              <a:t>Acknowledgements</a:t>
            </a:r>
          </a:p>
        </p:txBody>
      </p:sp>
      <p:pic>
        <p:nvPicPr>
          <p:cNvPr id="5" name="Picture 4" descr="Who We Are Image">
            <a:extLst>
              <a:ext uri="{FF2B5EF4-FFF2-40B4-BE49-F238E27FC236}">
                <a16:creationId xmlns:a16="http://schemas.microsoft.com/office/drawing/2014/main" id="{5B68526F-2B83-73DD-6E78-64A7772CAC98}"/>
              </a:ext>
            </a:extLst>
          </p:cNvPr>
          <p:cNvPicPr>
            <a:picLocks noChangeAspect="1"/>
          </p:cNvPicPr>
          <p:nvPr/>
        </p:nvPicPr>
        <p:blipFill>
          <a:blip r:embed="rId3"/>
          <a:stretch>
            <a:fillRect/>
          </a:stretch>
        </p:blipFill>
        <p:spPr>
          <a:xfrm>
            <a:off x="2419919" y="2265133"/>
            <a:ext cx="4304162" cy="2421562"/>
          </a:xfrm>
          <a:prstGeom prst="rect">
            <a:avLst/>
          </a:prstGeom>
        </p:spPr>
      </p:pic>
    </p:spTree>
    <p:extLst>
      <p:ext uri="{BB962C8B-B14F-4D97-AF65-F5344CB8AC3E}">
        <p14:creationId xmlns:p14="http://schemas.microsoft.com/office/powerpoint/2010/main" val="2384001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DCB76-9727-D96D-0EA6-A7BFA7060E9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8738F-C143-E71C-3066-2A5958F1E2E9}"/>
              </a:ext>
            </a:extLst>
          </p:cNvPr>
          <p:cNvSpPr>
            <a:spLocks noGrp="1"/>
          </p:cNvSpPr>
          <p:nvPr>
            <p:ph idx="1"/>
          </p:nvPr>
        </p:nvSpPr>
        <p:spPr>
          <a:xfrm>
            <a:off x="1665514" y="971550"/>
            <a:ext cx="6621236" cy="3429000"/>
          </a:xfrm>
        </p:spPr>
        <p:txBody>
          <a:bodyPr/>
          <a:lstStyle/>
          <a:p>
            <a:pPr>
              <a:buNone/>
            </a:pPr>
            <a:r>
              <a:rPr lang="en-US" sz="1200">
                <a:latin typeface="Helvetica"/>
                <a:cs typeface="Helvetica"/>
              </a:rPr>
              <a:t>[1] </a:t>
            </a:r>
            <a:r>
              <a:rPr lang="en-US" sz="1200" err="1">
                <a:latin typeface="Helvetica"/>
                <a:cs typeface="Helvetica"/>
              </a:rPr>
              <a:t>TiMOTIONUSA</a:t>
            </a:r>
            <a:r>
              <a:rPr lang="en-US" sz="1200">
                <a:latin typeface="Helvetica"/>
                <a:cs typeface="Helvetica"/>
              </a:rPr>
              <a:t>, “TA19 </a:t>
            </a:r>
            <a:r>
              <a:rPr lang="en-US" sz="1200" err="1">
                <a:latin typeface="Helvetica"/>
                <a:cs typeface="Helvetica"/>
              </a:rPr>
              <a:t>LongStroke</a:t>
            </a:r>
            <a:r>
              <a:rPr lang="en-US" sz="1200">
                <a:latin typeface="Helvetica"/>
                <a:cs typeface="Helvetica"/>
              </a:rPr>
              <a:t> Linear Actuator,” 2023. URL: </a:t>
            </a:r>
            <a:r>
              <a:rPr lang="en-US" sz="1200">
                <a:latin typeface="Helvetica"/>
                <a:cs typeface="Helvetica"/>
                <a:hlinkClick r:id="rId3"/>
              </a:rPr>
              <a:t>https://www.timotion.com/en/products/linearactuators/ta19-series</a:t>
            </a:r>
            <a:r>
              <a:rPr lang="en-US" sz="1200">
                <a:latin typeface="Helvetica"/>
                <a:cs typeface="Helvetica"/>
              </a:rPr>
              <a:t> (accessed 2024-02-20)</a:t>
            </a:r>
            <a:endParaRPr lang="en-US" sz="1200"/>
          </a:p>
          <a:p>
            <a:pPr>
              <a:buNone/>
            </a:pPr>
            <a:r>
              <a:rPr lang="en-US" sz="1200">
                <a:latin typeface="Helvetica"/>
                <a:cs typeface="Helvetica"/>
              </a:rPr>
              <a:t>[2] Lally, D., “Roller Chains and Planetary Gearboxes Yield Accurate, Efficient Motion Control,” November 7, 2018. URL: </a:t>
            </a:r>
            <a:r>
              <a:rPr lang="en-US" sz="1200">
                <a:latin typeface="Helvetica"/>
                <a:cs typeface="Helvetica"/>
                <a:hlinkClick r:id="rId4"/>
              </a:rPr>
              <a:t>https://www.machinedesign.com/mechanical-motion-systems/article/21837300/roller-chains-and-planetary-gearboxes-yield-accurate-efficient-motion-control</a:t>
            </a:r>
            <a:r>
              <a:rPr lang="en-US" sz="1200">
                <a:latin typeface="Helvetica"/>
                <a:cs typeface="Helvetica"/>
              </a:rPr>
              <a:t> (accessed 2024-02-20)</a:t>
            </a:r>
            <a:endParaRPr lang="en-US" sz="1200"/>
          </a:p>
          <a:p>
            <a:pPr>
              <a:buNone/>
            </a:pPr>
            <a:r>
              <a:rPr lang="en-US" sz="1200">
                <a:latin typeface="Helvetica"/>
                <a:cs typeface="Helvetica"/>
              </a:rPr>
              <a:t>[3] VEX Robotics, “775pro- VEXpro Motors- VEX Robotics,” 2023. URL: </a:t>
            </a:r>
            <a:r>
              <a:rPr lang="en-US" sz="1200">
                <a:latin typeface="Helvetica"/>
                <a:cs typeface="Helvetica"/>
                <a:hlinkClick r:id="rId5"/>
              </a:rPr>
              <a:t>https://motors.vex.com/vexpro-motors/775pro</a:t>
            </a:r>
            <a:r>
              <a:rPr lang="en-US" sz="1200">
                <a:latin typeface="Helvetica"/>
                <a:cs typeface="Helvetica"/>
              </a:rPr>
              <a:t> (accessed 2024-02-20)</a:t>
            </a:r>
            <a:endParaRPr lang="en-US" sz="1200"/>
          </a:p>
          <a:p>
            <a:pPr>
              <a:buNone/>
            </a:pPr>
            <a:r>
              <a:rPr lang="en-US" sz="1200">
                <a:latin typeface="Helvetica"/>
                <a:cs typeface="Helvetica"/>
              </a:rPr>
              <a:t>[4] Gabor, T., and </a:t>
            </a:r>
            <a:r>
              <a:rPr lang="en-US" sz="1200" err="1">
                <a:latin typeface="Helvetica"/>
                <a:cs typeface="Helvetica"/>
              </a:rPr>
              <a:t>Lombaerts</a:t>
            </a:r>
            <a:r>
              <a:rPr lang="en-US" sz="1200">
                <a:latin typeface="Helvetica"/>
                <a:cs typeface="Helvetica"/>
              </a:rPr>
              <a:t>, T., “Flight Dynamics and Control Assessment for Differential Thrust Aircraft,” CEAS Aeronautical Journal, Vol. 13, 2022, pp. 591–605. URL: </a:t>
            </a:r>
            <a:r>
              <a:rPr lang="en-US" sz="1200">
                <a:latin typeface="Helvetica"/>
                <a:cs typeface="Helvetica"/>
                <a:hlinkClick r:id="rId6"/>
              </a:rPr>
              <a:t>https://link.springer.com/article/10.1007/s13272-022-00591-5</a:t>
            </a:r>
            <a:r>
              <a:rPr lang="en-US" sz="1200">
                <a:latin typeface="Helvetica"/>
                <a:cs typeface="Helvetica"/>
              </a:rPr>
              <a:t> (accessed 2024-02-20)</a:t>
            </a:r>
            <a:endParaRPr lang="en-US" sz="1200"/>
          </a:p>
          <a:p>
            <a:pPr>
              <a:buNone/>
            </a:pPr>
            <a:r>
              <a:rPr lang="en-US" sz="1200">
                <a:latin typeface="Helvetica"/>
                <a:cs typeface="Helvetica"/>
              </a:rPr>
              <a:t>[5] </a:t>
            </a:r>
            <a:r>
              <a:rPr lang="en-US" sz="1200" err="1">
                <a:latin typeface="Helvetica"/>
                <a:cs typeface="Helvetica"/>
              </a:rPr>
              <a:t>Biesbroek</a:t>
            </a:r>
            <a:r>
              <a:rPr lang="en-US" sz="1200">
                <a:latin typeface="Helvetica"/>
                <a:cs typeface="Helvetica"/>
              </a:rPr>
              <a:t>, R., and Verberne, J., “Thrust Vector Control and State Estimation Architecture for Low-Cost Small-Scale Launchers,” </a:t>
            </a:r>
            <a:r>
              <a:rPr lang="en-US" sz="1200" err="1">
                <a:latin typeface="Helvetica"/>
                <a:cs typeface="Helvetica"/>
              </a:rPr>
              <a:t>arXiv</a:t>
            </a:r>
            <a:r>
              <a:rPr lang="en-US" sz="1200">
                <a:latin typeface="Helvetica"/>
                <a:cs typeface="Helvetica"/>
              </a:rPr>
              <a:t> preprint, Vol. 2303.16983, 2023. URL: </a:t>
            </a:r>
            <a:r>
              <a:rPr lang="en-US" sz="1200">
                <a:latin typeface="Helvetica"/>
                <a:cs typeface="Helvetica"/>
                <a:hlinkClick r:id="rId7"/>
              </a:rPr>
              <a:t>https://arxiv.org/pdf/2303.16983</a:t>
            </a:r>
            <a:r>
              <a:rPr lang="en-US" sz="1200">
                <a:latin typeface="Helvetica"/>
                <a:cs typeface="Helvetica"/>
              </a:rPr>
              <a:t> (accessed 2024-02-20)</a:t>
            </a:r>
            <a:endParaRPr lang="en-US" sz="1200"/>
          </a:p>
          <a:p>
            <a:pPr>
              <a:buNone/>
            </a:pPr>
            <a:r>
              <a:rPr lang="en-US" sz="1200">
                <a:latin typeface="Helvetica"/>
                <a:cs typeface="Helvetica"/>
              </a:rPr>
              <a:t>[6] Frazier, W., “Metal Additive Manufacturing in Aerospace: A Review,” Journal of Materials Engineering and Performance, Vol. 23, No. 6, 2014, pp. 1917–1928. URL: </a:t>
            </a:r>
            <a:r>
              <a:rPr lang="en-US" sz="1200">
                <a:latin typeface="Helvetica"/>
                <a:cs typeface="Helvetica"/>
                <a:hlinkClick r:id="rId8"/>
              </a:rPr>
              <a:t>https://www.researchgate.net/publication/353439471_Metal_additive_manufacturing_in_aerospace_A_review</a:t>
            </a:r>
            <a:r>
              <a:rPr lang="en-US" sz="1200">
                <a:latin typeface="Helvetica"/>
                <a:cs typeface="Helvetica"/>
              </a:rPr>
              <a:t> (accessed 2024-02-20)</a:t>
            </a:r>
            <a:endParaRPr lang="en-US" sz="1200"/>
          </a:p>
          <a:p>
            <a:pPr>
              <a:buNone/>
            </a:pPr>
            <a:endParaRPr lang="en-US" sz="1600"/>
          </a:p>
          <a:p>
            <a:pPr>
              <a:buNone/>
            </a:pPr>
            <a:endParaRPr lang="en-US" sz="1600"/>
          </a:p>
          <a:p>
            <a:pPr>
              <a:buNone/>
            </a:pPr>
            <a:endParaRPr lang="en-US" sz="1600"/>
          </a:p>
          <a:p>
            <a:pPr>
              <a:buNone/>
            </a:pPr>
            <a:endParaRPr lang="en-US" sz="1600"/>
          </a:p>
          <a:p>
            <a:pPr>
              <a:buNone/>
            </a:pPr>
            <a:endParaRPr lang="en-US" sz="1600"/>
          </a:p>
          <a:p>
            <a:pPr marL="0" indent="0">
              <a:spcBef>
                <a:spcPts val="900"/>
              </a:spcBef>
              <a:buNone/>
            </a:pPr>
            <a:endParaRPr lang="en-US" altLang="en-US" sz="1200" i="1">
              <a:latin typeface="Helvetica"/>
              <a:cs typeface="Helvetica"/>
            </a:endParaRPr>
          </a:p>
        </p:txBody>
      </p:sp>
      <p:sp>
        <p:nvSpPr>
          <p:cNvPr id="4" name="Slide Number Placeholder 3">
            <a:extLst>
              <a:ext uri="{FF2B5EF4-FFF2-40B4-BE49-F238E27FC236}">
                <a16:creationId xmlns:a16="http://schemas.microsoft.com/office/drawing/2014/main" id="{3FEB5977-0DDA-D392-5DDB-DDA2EB63DA09}"/>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29</a:t>
            </a:fld>
            <a:endParaRPr lang="en-US"/>
          </a:p>
        </p:txBody>
      </p:sp>
      <p:sp>
        <p:nvSpPr>
          <p:cNvPr id="2" name="Rectangle 1">
            <a:extLst>
              <a:ext uri="{FF2B5EF4-FFF2-40B4-BE49-F238E27FC236}">
                <a16:creationId xmlns:a16="http://schemas.microsoft.com/office/drawing/2014/main" id="{9F59A144-B578-CD83-8A01-B3AB920717C8}"/>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FE7860D5-6BD1-3EDF-0EA9-966705545491}"/>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cs typeface="Arial"/>
              </a:rPr>
              <a:t>References</a:t>
            </a:r>
          </a:p>
        </p:txBody>
      </p:sp>
    </p:spTree>
    <p:extLst>
      <p:ext uri="{BB962C8B-B14F-4D97-AF65-F5344CB8AC3E}">
        <p14:creationId xmlns:p14="http://schemas.microsoft.com/office/powerpoint/2010/main" val="1416287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25969-9EC0-C642-BDCA-63EA67BA56A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CF2D28-D300-5561-8695-F5336571CDE7}"/>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3</a:t>
            </a:fld>
            <a:endParaRPr lang="en-US"/>
          </a:p>
        </p:txBody>
      </p:sp>
      <p:sp>
        <p:nvSpPr>
          <p:cNvPr id="2" name="Rectangle 1">
            <a:extLst>
              <a:ext uri="{FF2B5EF4-FFF2-40B4-BE49-F238E27FC236}">
                <a16:creationId xmlns:a16="http://schemas.microsoft.com/office/drawing/2014/main" id="{7D98F394-DF2C-1D66-4BF7-6F52E4DA8534}"/>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6F9EEAB4-9110-D753-A91A-FC722CD9CF36}"/>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Introduction to Thrust Vector Control (TVC)</a:t>
            </a:r>
            <a:endParaRPr lang="en-US" b="1">
              <a:solidFill>
                <a:schemeClr val="bg1"/>
              </a:solidFill>
              <a:cs typeface="Arial"/>
            </a:endParaRPr>
          </a:p>
        </p:txBody>
      </p:sp>
      <p:sp>
        <p:nvSpPr>
          <p:cNvPr id="5" name="Content Placeholder 6">
            <a:extLst>
              <a:ext uri="{FF2B5EF4-FFF2-40B4-BE49-F238E27FC236}">
                <a16:creationId xmlns:a16="http://schemas.microsoft.com/office/drawing/2014/main" id="{75C60C05-9442-352D-E845-7D42870381C5}"/>
              </a:ext>
            </a:extLst>
          </p:cNvPr>
          <p:cNvSpPr>
            <a:spLocks noGrp="1"/>
          </p:cNvSpPr>
          <p:nvPr>
            <p:ph idx="1"/>
          </p:nvPr>
        </p:nvSpPr>
        <p:spPr>
          <a:xfrm>
            <a:off x="655429" y="1123950"/>
            <a:ext cx="4264381" cy="2849298"/>
          </a:xfrm>
        </p:spPr>
        <p:txBody>
          <a:bodyPr/>
          <a:lstStyle/>
          <a:p>
            <a:r>
              <a:rPr lang="en-US" sz="1600">
                <a:latin typeface="Helvetica"/>
                <a:cs typeface="Helvetica"/>
              </a:rPr>
              <a:t>Finite Element Analysis (FEA)</a:t>
            </a:r>
          </a:p>
          <a:p>
            <a:r>
              <a:rPr lang="en-US" sz="1600">
                <a:latin typeface="Helvetica"/>
                <a:cs typeface="Helvetica"/>
              </a:rPr>
              <a:t>Commercial Off the Shelf</a:t>
            </a:r>
          </a:p>
          <a:p>
            <a:r>
              <a:rPr lang="en-US" sz="1600">
                <a:latin typeface="Helvetica"/>
                <a:cs typeface="Helvetica"/>
              </a:rPr>
              <a:t>Response Time</a:t>
            </a:r>
            <a:endParaRPr lang="en-US"/>
          </a:p>
          <a:p>
            <a:pPr lvl="1">
              <a:buFont typeface="Courier New" charset="2"/>
              <a:buChar char="o"/>
            </a:pPr>
            <a:r>
              <a:rPr lang="en-US" sz="1300">
                <a:latin typeface="Helvetica"/>
                <a:cs typeface="Helvetica"/>
              </a:rPr>
              <a:t>Time it takes for thrust to be vectored 15 degrees</a:t>
            </a:r>
          </a:p>
        </p:txBody>
      </p:sp>
    </p:spTree>
    <p:extLst>
      <p:ext uri="{BB962C8B-B14F-4D97-AF65-F5344CB8AC3E}">
        <p14:creationId xmlns:p14="http://schemas.microsoft.com/office/powerpoint/2010/main" val="2838323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22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99B0-3828-14FB-429F-8053FF312C7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1F03CC-0CA6-842C-9D4E-66A5603423CB}"/>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4</a:t>
            </a:fld>
            <a:endParaRPr lang="en-US"/>
          </a:p>
        </p:txBody>
      </p:sp>
      <p:sp>
        <p:nvSpPr>
          <p:cNvPr id="2" name="Rectangle 1">
            <a:extLst>
              <a:ext uri="{FF2B5EF4-FFF2-40B4-BE49-F238E27FC236}">
                <a16:creationId xmlns:a16="http://schemas.microsoft.com/office/drawing/2014/main" id="{075B2EBB-8680-A586-7F6B-883293C94575}"/>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D573572F-FBC7-D4B8-6661-82B95C959294}"/>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Introduction to Thrust Vector Control (TVC)</a:t>
            </a:r>
            <a:endParaRPr lang="en-US" b="1">
              <a:solidFill>
                <a:schemeClr val="bg1"/>
              </a:solidFill>
              <a:cs typeface="Arial"/>
            </a:endParaRPr>
          </a:p>
        </p:txBody>
      </p:sp>
      <p:pic>
        <p:nvPicPr>
          <p:cNvPr id="9" name="Picture 8">
            <a:extLst>
              <a:ext uri="{FF2B5EF4-FFF2-40B4-BE49-F238E27FC236}">
                <a16:creationId xmlns:a16="http://schemas.microsoft.com/office/drawing/2014/main" id="{65F2C50D-E5E1-71C6-5830-1E5AF599A4BA}"/>
              </a:ext>
            </a:extLst>
          </p:cNvPr>
          <p:cNvPicPr>
            <a:picLocks noChangeAspect="1"/>
          </p:cNvPicPr>
          <p:nvPr/>
        </p:nvPicPr>
        <p:blipFill>
          <a:blip r:embed="rId3"/>
          <a:srcRect l="4387" r="2120" b="29571"/>
          <a:stretch/>
        </p:blipFill>
        <p:spPr>
          <a:xfrm>
            <a:off x="5466174" y="1100137"/>
            <a:ext cx="2621827" cy="2974027"/>
          </a:xfrm>
          <a:prstGeom prst="rect">
            <a:avLst/>
          </a:prstGeom>
        </p:spPr>
      </p:pic>
      <p:pic>
        <p:nvPicPr>
          <p:cNvPr id="11" name="Picture 10">
            <a:extLst>
              <a:ext uri="{FF2B5EF4-FFF2-40B4-BE49-F238E27FC236}">
                <a16:creationId xmlns:a16="http://schemas.microsoft.com/office/drawing/2014/main" id="{E31E9E85-8F16-CE09-DEBE-6932E0083E5D}"/>
              </a:ext>
            </a:extLst>
          </p:cNvPr>
          <p:cNvPicPr>
            <a:picLocks noChangeAspect="1"/>
          </p:cNvPicPr>
          <p:nvPr/>
        </p:nvPicPr>
        <p:blipFill>
          <a:blip r:embed="rId3"/>
          <a:srcRect l="4387" t="70750" r="29669"/>
          <a:stretch/>
        </p:blipFill>
        <p:spPr>
          <a:xfrm>
            <a:off x="3247814" y="3067040"/>
            <a:ext cx="2222358" cy="1478259"/>
          </a:xfrm>
          <a:prstGeom prst="rect">
            <a:avLst/>
          </a:prstGeom>
        </p:spPr>
      </p:pic>
      <p:sp>
        <p:nvSpPr>
          <p:cNvPr id="5" name="Content Placeholder 6">
            <a:extLst>
              <a:ext uri="{FF2B5EF4-FFF2-40B4-BE49-F238E27FC236}">
                <a16:creationId xmlns:a16="http://schemas.microsoft.com/office/drawing/2014/main" id="{00073F88-E8E3-894D-1BC3-3B561F7AE52D}"/>
              </a:ext>
            </a:extLst>
          </p:cNvPr>
          <p:cNvSpPr>
            <a:spLocks noGrp="1"/>
          </p:cNvSpPr>
          <p:nvPr>
            <p:ph idx="1"/>
          </p:nvPr>
        </p:nvSpPr>
        <p:spPr>
          <a:xfrm>
            <a:off x="655429" y="1123950"/>
            <a:ext cx="4264381" cy="2849298"/>
          </a:xfrm>
        </p:spPr>
        <p:txBody>
          <a:bodyPr/>
          <a:lstStyle/>
          <a:p>
            <a:pPr marL="285750" indent="-285750"/>
            <a:r>
              <a:rPr lang="en-US" sz="1600">
                <a:latin typeface="Helvetica"/>
                <a:cs typeface="Helvetica"/>
              </a:rPr>
              <a:t>2 Linear Actuators</a:t>
            </a:r>
            <a:endParaRPr lang="en-US" sz="1600"/>
          </a:p>
          <a:p>
            <a:pPr marL="285750" indent="-285750"/>
            <a:r>
              <a:rPr lang="en-US" sz="1600">
                <a:latin typeface="Helvetica"/>
                <a:cs typeface="Helvetica"/>
              </a:rPr>
              <a:t>Gimbal</a:t>
            </a:r>
            <a:endParaRPr lang="en-US" sz="1600">
              <a:cs typeface="Helvetica"/>
            </a:endParaRPr>
          </a:p>
          <a:p>
            <a:r>
              <a:rPr lang="en-US" sz="1600">
                <a:latin typeface="Helvetica"/>
                <a:cs typeface="Helvetica"/>
              </a:rPr>
              <a:t>Alternatives</a:t>
            </a:r>
            <a:endParaRPr lang="en-US" sz="1600"/>
          </a:p>
          <a:p>
            <a:pPr lvl="1"/>
            <a:r>
              <a:rPr lang="en-US" sz="1300">
                <a:latin typeface="Helvetica"/>
                <a:cs typeface="Helvetica"/>
              </a:rPr>
              <a:t>Exhaust Vanes</a:t>
            </a:r>
            <a:endParaRPr lang="en-US" sz="1300"/>
          </a:p>
          <a:p>
            <a:pPr lvl="1"/>
            <a:r>
              <a:rPr lang="en-US" sz="1300">
                <a:latin typeface="Helvetica"/>
                <a:cs typeface="Helvetica"/>
              </a:rPr>
              <a:t>Auxiliary Thrusters</a:t>
            </a:r>
          </a:p>
          <a:p>
            <a:pPr lvl="1"/>
            <a:endParaRPr lang="en-US" sz="1300"/>
          </a:p>
        </p:txBody>
      </p:sp>
    </p:spTree>
    <p:extLst>
      <p:ext uri="{BB962C8B-B14F-4D97-AF65-F5344CB8AC3E}">
        <p14:creationId xmlns:p14="http://schemas.microsoft.com/office/powerpoint/2010/main" val="2600161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208E2-7C6E-702D-8D33-6CC995BA8E0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9E005-B2F1-6D1C-A6C8-B3F87F5BF5BE}"/>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5</a:t>
            </a:fld>
            <a:endParaRPr lang="en-US"/>
          </a:p>
        </p:txBody>
      </p:sp>
      <p:sp>
        <p:nvSpPr>
          <p:cNvPr id="2" name="Rectangle 1">
            <a:extLst>
              <a:ext uri="{FF2B5EF4-FFF2-40B4-BE49-F238E27FC236}">
                <a16:creationId xmlns:a16="http://schemas.microsoft.com/office/drawing/2014/main" id="{ADE5A4C9-77B6-8979-3062-D575498E580E}"/>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ED9711A5-7BC3-453E-6FDE-B715D948A74F}"/>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Limitations of Conventional (Gimbal) TVC</a:t>
            </a:r>
            <a:endParaRPr lang="en-US" b="1">
              <a:solidFill>
                <a:schemeClr val="bg1"/>
              </a:solidFill>
              <a:cs typeface="Arial"/>
            </a:endParaRPr>
          </a:p>
        </p:txBody>
      </p:sp>
      <p:sp>
        <p:nvSpPr>
          <p:cNvPr id="7" name="Content Placeholder 6">
            <a:extLst>
              <a:ext uri="{FF2B5EF4-FFF2-40B4-BE49-F238E27FC236}">
                <a16:creationId xmlns:a16="http://schemas.microsoft.com/office/drawing/2014/main" id="{FDE15749-3EA3-4F24-8AEB-60DC212CC19F}"/>
              </a:ext>
            </a:extLst>
          </p:cNvPr>
          <p:cNvSpPr>
            <a:spLocks noGrp="1"/>
          </p:cNvSpPr>
          <p:nvPr>
            <p:ph idx="1"/>
          </p:nvPr>
        </p:nvSpPr>
        <p:spPr>
          <a:xfrm>
            <a:off x="655429" y="1123950"/>
            <a:ext cx="4264381" cy="2849298"/>
          </a:xfrm>
        </p:spPr>
        <p:txBody>
          <a:bodyPr/>
          <a:lstStyle/>
          <a:p>
            <a:pPr marL="285750" indent="-285750"/>
            <a:r>
              <a:rPr lang="en-US" sz="1600">
                <a:latin typeface="Helvetica"/>
                <a:cs typeface="Helvetica"/>
              </a:rPr>
              <a:t>Cost</a:t>
            </a:r>
            <a:endParaRPr lang="en-US" sz="1600"/>
          </a:p>
          <a:p>
            <a:pPr marL="285750" indent="-285750"/>
            <a:r>
              <a:rPr lang="en-US" sz="1600">
                <a:latin typeface="Helvetica"/>
                <a:cs typeface="Helvetica"/>
              </a:rPr>
              <a:t>Weight</a:t>
            </a:r>
          </a:p>
          <a:p>
            <a:pPr marL="285750" indent="-285750"/>
            <a:r>
              <a:rPr lang="en-US" sz="1600">
                <a:latin typeface="Helvetica"/>
                <a:cs typeface="Helvetica"/>
              </a:rPr>
              <a:t>Response Time</a:t>
            </a:r>
            <a:endParaRPr lang="en-US" sz="1600"/>
          </a:p>
          <a:p>
            <a:pPr lvl="1"/>
            <a:endParaRPr lang="en-US" sz="1600"/>
          </a:p>
        </p:txBody>
      </p:sp>
      <p:pic>
        <p:nvPicPr>
          <p:cNvPr id="5" name="Picture 4" descr="8 Inch Stroke 1000N 225 lbs DC 12 Volt Linear Actuator with mounting brackets - VXB Ball Bearings">
            <a:extLst>
              <a:ext uri="{FF2B5EF4-FFF2-40B4-BE49-F238E27FC236}">
                <a16:creationId xmlns:a16="http://schemas.microsoft.com/office/drawing/2014/main" id="{56703D70-86D2-E3A2-6624-7E733433E5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639248" y="903252"/>
            <a:ext cx="3157044" cy="3157044"/>
          </a:xfrm>
          <a:prstGeom prst="rect">
            <a:avLst/>
          </a:prstGeom>
        </p:spPr>
      </p:pic>
      <p:sp>
        <p:nvSpPr>
          <p:cNvPr id="8" name="Rectangle 7">
            <a:extLst>
              <a:ext uri="{FF2B5EF4-FFF2-40B4-BE49-F238E27FC236}">
                <a16:creationId xmlns:a16="http://schemas.microsoft.com/office/drawing/2014/main" id="{228ADF4C-04B3-03B4-7F50-D2DCDBDFF0BE}"/>
              </a:ext>
            </a:extLst>
          </p:cNvPr>
          <p:cNvSpPr/>
          <p:nvPr/>
        </p:nvSpPr>
        <p:spPr bwMode="auto">
          <a:xfrm rot="2760000">
            <a:off x="6429703" y="2753882"/>
            <a:ext cx="1426777" cy="15804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0" name="TextBox 9">
            <a:extLst>
              <a:ext uri="{FF2B5EF4-FFF2-40B4-BE49-F238E27FC236}">
                <a16:creationId xmlns:a16="http://schemas.microsoft.com/office/drawing/2014/main" id="{6ABAB5FB-B0DF-961C-ACA1-83E55F84455F}"/>
              </a:ext>
            </a:extLst>
          </p:cNvPr>
          <p:cNvSpPr txBox="1"/>
          <p:nvPr/>
        </p:nvSpPr>
        <p:spPr>
          <a:xfrm>
            <a:off x="4847996" y="1105059"/>
            <a:ext cx="20433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Helvetica"/>
                <a:ea typeface="ＭＳ Ｐゴシック"/>
                <a:cs typeface="Arial"/>
              </a:rPr>
              <a:t>Weight: 5.4lbs</a:t>
            </a:r>
          </a:p>
          <a:p>
            <a:endParaRPr lang="en-US" sz="1600">
              <a:latin typeface="Helvetica"/>
            </a:endParaRPr>
          </a:p>
        </p:txBody>
      </p:sp>
    </p:spTree>
    <p:extLst>
      <p:ext uri="{BB962C8B-B14F-4D97-AF65-F5344CB8AC3E}">
        <p14:creationId xmlns:p14="http://schemas.microsoft.com/office/powerpoint/2010/main" val="3118418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856C-CD89-144F-183E-5CCAC29D69D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60730F-02EE-6875-FE05-B9EE5B4165D0}"/>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6</a:t>
            </a:fld>
            <a:endParaRPr lang="en-US"/>
          </a:p>
        </p:txBody>
      </p:sp>
      <p:sp>
        <p:nvSpPr>
          <p:cNvPr id="2" name="Rectangle 1">
            <a:extLst>
              <a:ext uri="{FF2B5EF4-FFF2-40B4-BE49-F238E27FC236}">
                <a16:creationId xmlns:a16="http://schemas.microsoft.com/office/drawing/2014/main" id="{3FB5B190-25BA-B773-967A-06FA49756779}"/>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D875A781-CEB8-3A01-D0D0-2E17BD640E2E}"/>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Motivation for Alternative TVC Approaches</a:t>
            </a:r>
            <a:endParaRPr lang="en-US" b="1">
              <a:solidFill>
                <a:schemeClr val="bg1"/>
              </a:solidFill>
              <a:cs typeface="Arial"/>
            </a:endParaRPr>
          </a:p>
        </p:txBody>
      </p:sp>
      <p:sp>
        <p:nvSpPr>
          <p:cNvPr id="12" name="Content Placeholder 6">
            <a:extLst>
              <a:ext uri="{FF2B5EF4-FFF2-40B4-BE49-F238E27FC236}">
                <a16:creationId xmlns:a16="http://schemas.microsoft.com/office/drawing/2014/main" id="{AD12F76F-7F06-6B20-53D0-37516833E283}"/>
              </a:ext>
            </a:extLst>
          </p:cNvPr>
          <p:cNvSpPr>
            <a:spLocks noGrp="1"/>
          </p:cNvSpPr>
          <p:nvPr>
            <p:ph idx="1"/>
          </p:nvPr>
        </p:nvSpPr>
        <p:spPr>
          <a:xfrm>
            <a:off x="657379" y="1180978"/>
            <a:ext cx="4264381" cy="2465577"/>
          </a:xfrm>
        </p:spPr>
        <p:txBody>
          <a:bodyPr/>
          <a:lstStyle/>
          <a:p>
            <a:r>
              <a:rPr lang="en-US" sz="1600" dirty="0">
                <a:latin typeface="Helvetica"/>
                <a:cs typeface="Helvetica"/>
              </a:rPr>
              <a:t>Develop new mechanisms</a:t>
            </a:r>
            <a:endParaRPr lang="en-US" sz="1600"/>
          </a:p>
          <a:p>
            <a:r>
              <a:rPr lang="en-US" sz="1600" dirty="0">
                <a:latin typeface="Helvetica"/>
                <a:cs typeface="Helvetica"/>
              </a:rPr>
              <a:t>Want faster alternative</a:t>
            </a:r>
          </a:p>
          <a:p>
            <a:r>
              <a:rPr lang="en-US" sz="1600" dirty="0">
                <a:latin typeface="Helvetica"/>
                <a:cs typeface="Helvetica"/>
              </a:rPr>
              <a:t>More cost-effective solutions</a:t>
            </a:r>
          </a:p>
          <a:p>
            <a:r>
              <a:rPr lang="en-US" sz="1600" dirty="0">
                <a:latin typeface="Helvetica"/>
                <a:cs typeface="Helvetica"/>
              </a:rPr>
              <a:t>Save weight</a:t>
            </a:r>
          </a:p>
        </p:txBody>
      </p:sp>
      <p:pic>
        <p:nvPicPr>
          <p:cNvPr id="5" name="Picture 4" descr="A diagram of a new mechanism&#10;&#10;AI-generated content may be incorrect.">
            <a:extLst>
              <a:ext uri="{FF2B5EF4-FFF2-40B4-BE49-F238E27FC236}">
                <a16:creationId xmlns:a16="http://schemas.microsoft.com/office/drawing/2014/main" id="{38EE952C-9422-D511-F702-402890D9881E}"/>
              </a:ext>
            </a:extLst>
          </p:cNvPr>
          <p:cNvPicPr>
            <a:picLocks noChangeAspect="1"/>
          </p:cNvPicPr>
          <p:nvPr/>
        </p:nvPicPr>
        <p:blipFill>
          <a:blip r:embed="rId3"/>
          <a:stretch>
            <a:fillRect/>
          </a:stretch>
        </p:blipFill>
        <p:spPr>
          <a:xfrm>
            <a:off x="5047527" y="997168"/>
            <a:ext cx="3695832" cy="3440825"/>
          </a:xfrm>
          <a:prstGeom prst="rect">
            <a:avLst/>
          </a:prstGeom>
        </p:spPr>
      </p:pic>
    </p:spTree>
    <p:extLst>
      <p:ext uri="{BB962C8B-B14F-4D97-AF65-F5344CB8AC3E}">
        <p14:creationId xmlns:p14="http://schemas.microsoft.com/office/powerpoint/2010/main" val="36943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F897-224E-4BC5-479F-729BD0F3FA3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B6611-5648-FA97-5B99-041262C6260E}"/>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7</a:t>
            </a:fld>
            <a:endParaRPr lang="en-US"/>
          </a:p>
        </p:txBody>
      </p:sp>
      <p:sp>
        <p:nvSpPr>
          <p:cNvPr id="2" name="Rectangle 1">
            <a:extLst>
              <a:ext uri="{FF2B5EF4-FFF2-40B4-BE49-F238E27FC236}">
                <a16:creationId xmlns:a16="http://schemas.microsoft.com/office/drawing/2014/main" id="{EEC2FB17-0394-AC0B-A766-5287CD61C22C}"/>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30673083-E820-9724-17F5-66925E4EA004}"/>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cs typeface="Arial"/>
              </a:rPr>
              <a:t>TVC Designs</a:t>
            </a:r>
          </a:p>
        </p:txBody>
      </p:sp>
      <p:sp>
        <p:nvSpPr>
          <p:cNvPr id="8" name="Content Placeholder 6">
            <a:extLst>
              <a:ext uri="{FF2B5EF4-FFF2-40B4-BE49-F238E27FC236}">
                <a16:creationId xmlns:a16="http://schemas.microsoft.com/office/drawing/2014/main" id="{4738DF84-3260-6943-0074-5FF09BB6C45C}"/>
              </a:ext>
            </a:extLst>
          </p:cNvPr>
          <p:cNvSpPr>
            <a:spLocks noGrp="1"/>
          </p:cNvSpPr>
          <p:nvPr>
            <p:ph idx="1"/>
          </p:nvPr>
        </p:nvSpPr>
        <p:spPr>
          <a:xfrm>
            <a:off x="230886" y="1123950"/>
            <a:ext cx="4552129" cy="3363648"/>
          </a:xfrm>
        </p:spPr>
        <p:txBody>
          <a:bodyPr/>
          <a:lstStyle/>
          <a:p>
            <a:r>
              <a:rPr lang="en-US" sz="1600">
                <a:latin typeface="Helvetica"/>
                <a:cs typeface="Helvetica"/>
              </a:rPr>
              <a:t>TVC Designs:</a:t>
            </a:r>
          </a:p>
          <a:p>
            <a:pPr lvl="1">
              <a:buFont typeface="Courier New" panose="02070309020205020404" pitchFamily="49" charset="0"/>
              <a:buChar char="o"/>
            </a:pPr>
            <a:r>
              <a:rPr lang="en-US" sz="1300">
                <a:latin typeface="Helvetica"/>
                <a:cs typeface="Helvetica"/>
              </a:rPr>
              <a:t>Gimbal</a:t>
            </a:r>
          </a:p>
          <a:p>
            <a:pPr lvl="1">
              <a:buFont typeface="Courier New" panose="02070309020205020404" pitchFamily="49" charset="0"/>
              <a:buChar char="o"/>
            </a:pPr>
            <a:r>
              <a:rPr lang="en-US" sz="1300">
                <a:latin typeface="Helvetica"/>
                <a:cs typeface="Helvetica"/>
              </a:rPr>
              <a:t>Coaxial</a:t>
            </a:r>
          </a:p>
          <a:p>
            <a:pPr lvl="1">
              <a:buFont typeface="Courier New" panose="02070309020205020404" pitchFamily="49" charset="0"/>
              <a:buChar char="o"/>
            </a:pPr>
            <a:r>
              <a:rPr lang="en-US" sz="1300">
                <a:latin typeface="Helvetica"/>
                <a:cs typeface="Helvetica"/>
              </a:rPr>
              <a:t>Differential</a:t>
            </a:r>
          </a:p>
          <a:p>
            <a:endParaRPr lang="en-US" sz="1300"/>
          </a:p>
        </p:txBody>
      </p:sp>
      <p:pic>
        <p:nvPicPr>
          <p:cNvPr id="3" name="Picture 2" descr="A grey and black machine&#10;&#10;AI-generated content may be incorrect.">
            <a:extLst>
              <a:ext uri="{FF2B5EF4-FFF2-40B4-BE49-F238E27FC236}">
                <a16:creationId xmlns:a16="http://schemas.microsoft.com/office/drawing/2014/main" id="{15017155-C641-767D-0D75-C4A0ACD7E3FF}"/>
              </a:ext>
            </a:extLst>
          </p:cNvPr>
          <p:cNvPicPr>
            <a:picLocks noChangeAspect="1"/>
          </p:cNvPicPr>
          <p:nvPr/>
        </p:nvPicPr>
        <p:blipFill>
          <a:blip r:embed="rId3"/>
          <a:stretch>
            <a:fillRect/>
          </a:stretch>
        </p:blipFill>
        <p:spPr>
          <a:xfrm>
            <a:off x="2592333" y="1326051"/>
            <a:ext cx="1693668" cy="2967859"/>
          </a:xfrm>
          <a:prstGeom prst="rect">
            <a:avLst/>
          </a:prstGeom>
        </p:spPr>
      </p:pic>
      <p:pic>
        <p:nvPicPr>
          <p:cNvPr id="5" name="Picture 4" descr="A grey circular object with black rings&#10;&#10;AI-generated content may be incorrect.">
            <a:extLst>
              <a:ext uri="{FF2B5EF4-FFF2-40B4-BE49-F238E27FC236}">
                <a16:creationId xmlns:a16="http://schemas.microsoft.com/office/drawing/2014/main" id="{91CADBEB-BC73-A49F-BEE9-A5EC722EDFAF}"/>
              </a:ext>
            </a:extLst>
          </p:cNvPr>
          <p:cNvPicPr>
            <a:picLocks noChangeAspect="1"/>
          </p:cNvPicPr>
          <p:nvPr/>
        </p:nvPicPr>
        <p:blipFill>
          <a:blip r:embed="rId4"/>
          <a:stretch>
            <a:fillRect/>
          </a:stretch>
        </p:blipFill>
        <p:spPr>
          <a:xfrm>
            <a:off x="4153465" y="1449482"/>
            <a:ext cx="2743200" cy="2481762"/>
          </a:xfrm>
          <a:prstGeom prst="rect">
            <a:avLst/>
          </a:prstGeom>
        </p:spPr>
      </p:pic>
      <p:pic>
        <p:nvPicPr>
          <p:cNvPr id="7" name="Picture 6">
            <a:extLst>
              <a:ext uri="{FF2B5EF4-FFF2-40B4-BE49-F238E27FC236}">
                <a16:creationId xmlns:a16="http://schemas.microsoft.com/office/drawing/2014/main" id="{B1DE72F0-8827-BDB4-6A12-5425A3184BD7}"/>
              </a:ext>
            </a:extLst>
          </p:cNvPr>
          <p:cNvPicPr>
            <a:picLocks noChangeAspect="1"/>
          </p:cNvPicPr>
          <p:nvPr/>
        </p:nvPicPr>
        <p:blipFill>
          <a:blip r:embed="rId5"/>
          <a:stretch>
            <a:fillRect/>
          </a:stretch>
        </p:blipFill>
        <p:spPr>
          <a:xfrm>
            <a:off x="6895434" y="1746848"/>
            <a:ext cx="2167998" cy="2113473"/>
          </a:xfrm>
          <a:prstGeom prst="rect">
            <a:avLst/>
          </a:prstGeom>
        </p:spPr>
      </p:pic>
    </p:spTree>
    <p:extLst>
      <p:ext uri="{BB962C8B-B14F-4D97-AF65-F5344CB8AC3E}">
        <p14:creationId xmlns:p14="http://schemas.microsoft.com/office/powerpoint/2010/main" val="1464484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D6E1B-DDEE-717E-E784-83DD69825DC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3B9D71-11B5-574E-71FD-E27297918733}"/>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8</a:t>
            </a:fld>
            <a:endParaRPr lang="en-US"/>
          </a:p>
        </p:txBody>
      </p:sp>
      <p:sp>
        <p:nvSpPr>
          <p:cNvPr id="2" name="Rectangle 1">
            <a:extLst>
              <a:ext uri="{FF2B5EF4-FFF2-40B4-BE49-F238E27FC236}">
                <a16:creationId xmlns:a16="http://schemas.microsoft.com/office/drawing/2014/main" id="{22AA3622-F7CA-F21B-B8AC-4C8D47BC1B5D}"/>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87D9FF51-C512-8294-99F1-D9DDAF7EBBCD}"/>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cs typeface="Arial"/>
              </a:rPr>
              <a:t>Factors to be Considered</a:t>
            </a:r>
          </a:p>
        </p:txBody>
      </p:sp>
      <p:sp>
        <p:nvSpPr>
          <p:cNvPr id="8" name="Content Placeholder 6">
            <a:extLst>
              <a:ext uri="{FF2B5EF4-FFF2-40B4-BE49-F238E27FC236}">
                <a16:creationId xmlns:a16="http://schemas.microsoft.com/office/drawing/2014/main" id="{4783EEF7-0BD7-32AC-FFD1-5EA58EEE142A}"/>
              </a:ext>
            </a:extLst>
          </p:cNvPr>
          <p:cNvSpPr>
            <a:spLocks noGrp="1"/>
          </p:cNvSpPr>
          <p:nvPr>
            <p:ph idx="1"/>
          </p:nvPr>
        </p:nvSpPr>
        <p:spPr>
          <a:xfrm>
            <a:off x="230886" y="1123950"/>
            <a:ext cx="4552129" cy="3363648"/>
          </a:xfrm>
        </p:spPr>
        <p:txBody>
          <a:bodyPr/>
          <a:lstStyle/>
          <a:p>
            <a:pPr marL="285750" indent="-285750"/>
            <a:r>
              <a:rPr lang="en-US" sz="1600">
                <a:latin typeface="Helvetica"/>
                <a:cs typeface="Helvetica"/>
              </a:rPr>
              <a:t> Factors considered:</a:t>
            </a:r>
            <a:endParaRPr lang="en-US" sz="1600">
              <a:cs typeface="Helvetica"/>
            </a:endParaRPr>
          </a:p>
          <a:p>
            <a:pPr lvl="1">
              <a:buFont typeface="Courier New" panose="02070309020205020404" pitchFamily="49" charset="0"/>
              <a:buChar char="o"/>
            </a:pPr>
            <a:r>
              <a:rPr lang="en-US" sz="1300">
                <a:latin typeface="Helvetica"/>
                <a:cs typeface="Helvetica"/>
              </a:rPr>
              <a:t>Weight</a:t>
            </a:r>
          </a:p>
          <a:p>
            <a:pPr lvl="1">
              <a:buFont typeface="Courier New" panose="02070309020205020404" pitchFamily="49" charset="0"/>
              <a:buChar char="o"/>
            </a:pPr>
            <a:r>
              <a:rPr lang="en-US" sz="1300">
                <a:latin typeface="Helvetica"/>
                <a:cs typeface="Helvetica"/>
              </a:rPr>
              <a:t>Cost</a:t>
            </a:r>
          </a:p>
          <a:p>
            <a:pPr lvl="1">
              <a:buFont typeface="Courier New" panose="02070309020205020404" pitchFamily="49" charset="0"/>
              <a:buChar char="o"/>
            </a:pPr>
            <a:r>
              <a:rPr lang="en-US" sz="1300">
                <a:latin typeface="Helvetica"/>
                <a:cs typeface="Helvetica"/>
              </a:rPr>
              <a:t>Torque</a:t>
            </a:r>
          </a:p>
          <a:p>
            <a:pPr lvl="1">
              <a:buFont typeface="Courier New" panose="02070309020205020404" pitchFamily="49" charset="0"/>
              <a:buChar char="o"/>
            </a:pPr>
            <a:r>
              <a:rPr lang="en-US" sz="1300">
                <a:latin typeface="Helvetica"/>
                <a:cs typeface="Helvetica"/>
              </a:rPr>
              <a:t>Response Time</a:t>
            </a:r>
          </a:p>
          <a:p>
            <a:pPr lvl="1">
              <a:buFont typeface="Courier New" panose="02070309020205020404" pitchFamily="49" charset="0"/>
              <a:buChar char="o"/>
            </a:pPr>
            <a:r>
              <a:rPr lang="en-US" sz="1300">
                <a:latin typeface="Helvetica"/>
                <a:cs typeface="Helvetica"/>
              </a:rPr>
              <a:t>Manufacturability</a:t>
            </a:r>
          </a:p>
          <a:p>
            <a:pPr lvl="1">
              <a:buFont typeface="Courier New" panose="02070309020205020404" pitchFamily="49" charset="0"/>
              <a:buChar char="o"/>
            </a:pPr>
            <a:r>
              <a:rPr lang="en-US" sz="1300">
                <a:latin typeface="Helvetica"/>
                <a:cs typeface="Helvetica"/>
              </a:rPr>
              <a:t>Control Precision</a:t>
            </a:r>
          </a:p>
        </p:txBody>
      </p:sp>
      <p:pic>
        <p:nvPicPr>
          <p:cNvPr id="3" name="Picture 2">
            <a:extLst>
              <a:ext uri="{FF2B5EF4-FFF2-40B4-BE49-F238E27FC236}">
                <a16:creationId xmlns:a16="http://schemas.microsoft.com/office/drawing/2014/main" id="{8381FFC4-7CFA-2C23-1870-ABBBFEF6DF41}"/>
              </a:ext>
            </a:extLst>
          </p:cNvPr>
          <p:cNvPicPr>
            <a:picLocks noChangeAspect="1"/>
          </p:cNvPicPr>
          <p:nvPr/>
        </p:nvPicPr>
        <p:blipFill>
          <a:blip r:embed="rId3"/>
          <a:stretch>
            <a:fillRect/>
          </a:stretch>
        </p:blipFill>
        <p:spPr>
          <a:xfrm>
            <a:off x="2750876" y="1520812"/>
            <a:ext cx="6086049" cy="2489983"/>
          </a:xfrm>
          <a:prstGeom prst="rect">
            <a:avLst/>
          </a:prstGeom>
        </p:spPr>
      </p:pic>
    </p:spTree>
    <p:extLst>
      <p:ext uri="{BB962C8B-B14F-4D97-AF65-F5344CB8AC3E}">
        <p14:creationId xmlns:p14="http://schemas.microsoft.com/office/powerpoint/2010/main" val="2249246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AF57F-BA57-3DA0-87B5-97B2B9D187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CD049C-C5F9-9F07-DD57-45F92F1CAF0A}"/>
              </a:ext>
            </a:extLst>
          </p:cNvPr>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9</a:t>
            </a:fld>
            <a:endParaRPr lang="en-US"/>
          </a:p>
        </p:txBody>
      </p:sp>
      <p:sp>
        <p:nvSpPr>
          <p:cNvPr id="2" name="Rectangle 1">
            <a:extLst>
              <a:ext uri="{FF2B5EF4-FFF2-40B4-BE49-F238E27FC236}">
                <a16:creationId xmlns:a16="http://schemas.microsoft.com/office/drawing/2014/main" id="{15AE5AD1-4EBA-C236-473E-9447ACC2FC83}"/>
              </a:ext>
            </a:extLst>
          </p:cNvPr>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a:extLst>
              <a:ext uri="{FF2B5EF4-FFF2-40B4-BE49-F238E27FC236}">
                <a16:creationId xmlns:a16="http://schemas.microsoft.com/office/drawing/2014/main" id="{6E075418-0287-F955-CE07-16D22E6C1B53}"/>
              </a:ext>
            </a:extLst>
          </p:cNvPr>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ea typeface="+mj-lt"/>
                <a:cs typeface="+mj-lt"/>
              </a:rPr>
              <a:t>Conventional (Gimbal) TVC – Design Details</a:t>
            </a:r>
            <a:endParaRPr lang="en-US" b="1">
              <a:solidFill>
                <a:schemeClr val="bg1"/>
              </a:solidFill>
              <a:cs typeface="Arial"/>
            </a:endParaRPr>
          </a:p>
        </p:txBody>
      </p:sp>
      <p:sp>
        <p:nvSpPr>
          <p:cNvPr id="8" name="Content Placeholder 6">
            <a:extLst>
              <a:ext uri="{FF2B5EF4-FFF2-40B4-BE49-F238E27FC236}">
                <a16:creationId xmlns:a16="http://schemas.microsoft.com/office/drawing/2014/main" id="{F8B1ADB8-2AA2-2D78-D8C4-B4CB00353B29}"/>
              </a:ext>
            </a:extLst>
          </p:cNvPr>
          <p:cNvSpPr txBox="1">
            <a:spLocks/>
          </p:cNvSpPr>
          <p:nvPr/>
        </p:nvSpPr>
        <p:spPr bwMode="auto">
          <a:xfrm>
            <a:off x="414142" y="1197085"/>
            <a:ext cx="3402450" cy="27513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r>
              <a:rPr lang="en-US" sz="1600" kern="0">
                <a:latin typeface="Helvetica"/>
                <a:cs typeface="Helvetica"/>
              </a:rPr>
              <a:t>Inspired by traditional Gimbal TVC Designs</a:t>
            </a:r>
          </a:p>
          <a:p>
            <a:pPr lvl="1">
              <a:buFont typeface="Courier New" panose="02070309020205020404" pitchFamily="49" charset="0"/>
              <a:buChar char="o"/>
            </a:pPr>
            <a:r>
              <a:rPr lang="en-US" sz="1300" kern="0">
                <a:latin typeface="Helvetica"/>
                <a:cs typeface="Helvetica"/>
              </a:rPr>
              <a:t>Two rings for gimbal</a:t>
            </a:r>
          </a:p>
          <a:p>
            <a:pPr lvl="1">
              <a:buFont typeface="Courier New" panose="02070309020205020404" pitchFamily="49" charset="0"/>
              <a:buChar char="o"/>
            </a:pPr>
            <a:r>
              <a:rPr lang="en-US" sz="1300" kern="0">
                <a:latin typeface="Helvetica"/>
                <a:cs typeface="Helvetica"/>
              </a:rPr>
              <a:t>2 linear actuators for actuation</a:t>
            </a:r>
          </a:p>
          <a:p>
            <a:pPr lvl="1">
              <a:buFont typeface="Courier New" panose="02070309020205020404" pitchFamily="49" charset="0"/>
              <a:buChar char="o"/>
            </a:pPr>
            <a:r>
              <a:rPr lang="en-US" sz="1300" kern="0">
                <a:latin typeface="Helvetica"/>
                <a:cs typeface="Helvetica"/>
              </a:rPr>
              <a:t>Mounted to rocket via top plate</a:t>
            </a:r>
          </a:p>
          <a:p>
            <a:pPr lvl="1">
              <a:buFont typeface="Courier New" panose="02070309020205020404" pitchFamily="49" charset="0"/>
              <a:buChar char="o"/>
            </a:pPr>
            <a:r>
              <a:rPr lang="en-US" sz="1300" kern="0">
                <a:latin typeface="Helvetica"/>
                <a:cs typeface="Helvetica"/>
              </a:rPr>
              <a:t>Engine attached to bottom plate</a:t>
            </a:r>
          </a:p>
          <a:p>
            <a:pPr lvl="1">
              <a:buFont typeface="Courier New" panose="02070309020205020404" pitchFamily="49" charset="0"/>
              <a:buChar char="o"/>
            </a:pPr>
            <a:r>
              <a:rPr lang="en-US" sz="1300" kern="0">
                <a:latin typeface="Helvetica"/>
                <a:cs typeface="Helvetica"/>
              </a:rPr>
              <a:t>Coupling rods as structure</a:t>
            </a:r>
          </a:p>
          <a:p>
            <a:pPr>
              <a:buFont typeface="Wingdings" pitchFamily="2" charset="2"/>
              <a:buChar char="Ø"/>
            </a:pPr>
            <a:endParaRPr lang="en-US" sz="1600" kern="0"/>
          </a:p>
        </p:txBody>
      </p:sp>
      <p:pic>
        <p:nvPicPr>
          <p:cNvPr id="9" name="Picture 8">
            <a:extLst>
              <a:ext uri="{FF2B5EF4-FFF2-40B4-BE49-F238E27FC236}">
                <a16:creationId xmlns:a16="http://schemas.microsoft.com/office/drawing/2014/main" id="{5FE625AF-6C69-E78D-F673-52FC6BCD967E}"/>
              </a:ext>
            </a:extLst>
          </p:cNvPr>
          <p:cNvPicPr>
            <a:picLocks noChangeAspect="1"/>
          </p:cNvPicPr>
          <p:nvPr/>
        </p:nvPicPr>
        <p:blipFill>
          <a:blip r:embed="rId3"/>
          <a:srcRect l="1875" t="7718" r="1455"/>
          <a:stretch/>
        </p:blipFill>
        <p:spPr>
          <a:xfrm>
            <a:off x="4303038" y="1200493"/>
            <a:ext cx="4381032" cy="2743199"/>
          </a:xfrm>
          <a:prstGeom prst="rect">
            <a:avLst/>
          </a:prstGeom>
        </p:spPr>
      </p:pic>
    </p:spTree>
    <p:extLst>
      <p:ext uri="{BB962C8B-B14F-4D97-AF65-F5344CB8AC3E}">
        <p14:creationId xmlns:p14="http://schemas.microsoft.com/office/powerpoint/2010/main" val="12576786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thout blue 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EB2D5380FE2F4D930C6B565C2D1F91" ma:contentTypeVersion="11" ma:contentTypeDescription="Create a new document." ma:contentTypeScope="" ma:versionID="7bb4524a6491913e10d18d3264613d60">
  <xsd:schema xmlns:xsd="http://www.w3.org/2001/XMLSchema" xmlns:xs="http://www.w3.org/2001/XMLSchema" xmlns:p="http://schemas.microsoft.com/office/2006/metadata/properties" xmlns:ns2="f68cf9e0-88e1-4f3b-adb3-cd048a316fce" xmlns:ns3="45189c86-d200-4f8e-8ba3-644445031606" targetNamespace="http://schemas.microsoft.com/office/2006/metadata/properties" ma:root="true" ma:fieldsID="fe491e7097e791f756d1677c32534ef1" ns2:_="" ns3:_="">
    <xsd:import namespace="f68cf9e0-88e1-4f3b-adb3-cd048a316fce"/>
    <xsd:import namespace="45189c86-d200-4f8e-8ba3-6444450316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cf9e0-88e1-4f3b-adb3-cd048a316f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189c86-d200-4f8e-8ba3-64444503160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F3348E-F4F4-4BE8-8083-AA7D450E2FAD}">
  <ds:schemaRefs>
    <ds:schemaRef ds:uri="http://schemas.microsoft.com/sharepoint/v3/contenttype/forms"/>
  </ds:schemaRefs>
</ds:datastoreItem>
</file>

<file path=customXml/itemProps2.xml><?xml version="1.0" encoding="utf-8"?>
<ds:datastoreItem xmlns:ds="http://schemas.openxmlformats.org/officeDocument/2006/customXml" ds:itemID="{A414BE1A-A2C4-4862-8AD0-8BDC37D6A979}">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E561E29E-EE55-4BBB-A007-996871FAB725}">
  <ds:schemaRefs>
    <ds:schemaRef ds:uri="http://schemas.microsoft.com/office/2006/metadata/contentType"/>
    <ds:schemaRef ds:uri="http://schemas.microsoft.com/office/2006/metadata/properties/metaAttributes"/>
    <ds:schemaRef ds:uri="http://www.w3.org/2000/xmlns/"/>
    <ds:schemaRef ds:uri="http://www.w3.org/2001/XMLSchema"/>
    <ds:schemaRef ds:uri="f68cf9e0-88e1-4f3b-adb3-cd048a316fce"/>
    <ds:schemaRef ds:uri="45189c86-d200-4f8e-8ba3-64444503160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30</Slides>
  <Notes>27</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Blank Presentation</vt:lpstr>
      <vt:lpstr>Without blue banner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Conventional (Gimbal TVC) - Kinematic Analysis</vt:lpstr>
      <vt:lpstr>Conventional (Gimbal) TVC – Kinematic Analysis</vt:lpstr>
      <vt:lpstr>Conventional (Gimbal) TVC – Kinematic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Bill Seymore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Seymore</dc:creator>
  <cp:lastModifiedBy>Aneesh Kumar</cp:lastModifiedBy>
  <cp:revision>6</cp:revision>
  <cp:lastPrinted>2018-09-25T14:02:34Z</cp:lastPrinted>
  <dcterms:modified xsi:type="dcterms:W3CDTF">2025-04-03T01:30:00Z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0x01010068EB2D5380FE2F4D930C6B565C2D1F91</vt:lpwstr>
  </property>
</Properties>
</file>