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2"/>
  </p:notesMasterIdLst>
  <p:handoutMasterIdLst>
    <p:handoutMasterId r:id="rId33"/>
  </p:handoutMasterIdLst>
  <p:sldIdLst>
    <p:sldId id="404" r:id="rId6"/>
    <p:sldId id="420" r:id="rId7"/>
    <p:sldId id="407" r:id="rId8"/>
    <p:sldId id="431" r:id="rId9"/>
    <p:sldId id="408" r:id="rId10"/>
    <p:sldId id="409" r:id="rId11"/>
    <p:sldId id="430" r:id="rId12"/>
    <p:sldId id="432" r:id="rId13"/>
    <p:sldId id="433" r:id="rId14"/>
    <p:sldId id="419" r:id="rId15"/>
    <p:sldId id="434" r:id="rId16"/>
    <p:sldId id="435" r:id="rId17"/>
    <p:sldId id="429" r:id="rId18"/>
    <p:sldId id="411" r:id="rId19"/>
    <p:sldId id="422" r:id="rId20"/>
    <p:sldId id="423" r:id="rId21"/>
    <p:sldId id="428" r:id="rId22"/>
    <p:sldId id="413" r:id="rId23"/>
    <p:sldId id="426" r:id="rId24"/>
    <p:sldId id="427" r:id="rId25"/>
    <p:sldId id="414" r:id="rId26"/>
    <p:sldId id="415" r:id="rId27"/>
    <p:sldId id="417" r:id="rId28"/>
    <p:sldId id="418" r:id="rId29"/>
    <p:sldId id="421" r:id="rId30"/>
    <p:sldId id="405" r:id="rId31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B8478-E6AE-49FF-9A0D-C87CA7EA2BFF}" v="2092" dt="2025-04-02T03:09:30.472"/>
    <p1510:client id="{36002255-7FA9-72BE-0BF3-43E4481F142D}" v="51" dt="2025-04-02T00:12:34.802"/>
    <p1510:client id="{38349E51-0DBA-48B4-90E9-B5871A463DF9}" v="804" dt="2025-04-02T01:27:10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501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tate-my.sharepoint.com/personal/jsp432_msstate_edu/Documents/Adjustable%20Drag-Reducing%20Aerospike%20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tate-my.sharepoint.com/personal/jsp432_msstate_edu/Documents/Adjustable%20Drag-Reducing%20Aerospike%20Numb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Sheet1!$D$74</c:f>
              <c:strCache>
                <c:ptCount val="1"/>
                <c:pt idx="0">
                  <c:v>Cd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0-4DAF-8F41-6333E345163A}"/>
              </c:ext>
            </c:extLst>
          </c:dPt>
          <c:xVal>
            <c:numRef>
              <c:f>Sheet1!$A$75:$A$79</c:f>
              <c:numCache>
                <c:formatCode>0.000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Sheet1!$D$75:$D$79</c:f>
              <c:numCache>
                <c:formatCode>0.000</c:formatCode>
                <c:ptCount val="5"/>
                <c:pt idx="0">
                  <c:v>1.1750831265997463</c:v>
                </c:pt>
                <c:pt idx="1">
                  <c:v>1.5551192606166138</c:v>
                </c:pt>
                <c:pt idx="2">
                  <c:v>1.4591924514026626</c:v>
                </c:pt>
                <c:pt idx="3">
                  <c:v>1.510157008</c:v>
                </c:pt>
                <c:pt idx="4">
                  <c:v>1.5370135606941833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D0-4DAF-8F41-6333E345163A}"/>
            </c:ext>
          </c:extLst>
        </c:ser>
        <c:ser>
          <c:idx val="1"/>
          <c:order val="1"/>
          <c:tx>
            <c:strRef>
              <c:f>Sheet1!$B$74</c:f>
              <c:strCache>
                <c:ptCount val="1"/>
                <c:pt idx="0">
                  <c:v>Refence Cd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Sheet1!$A$75:$A$79</c:f>
              <c:numCache>
                <c:formatCode>0.000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Sheet1!$B$75:$B$79</c:f>
              <c:numCache>
                <c:formatCode>0.000</c:formatCode>
                <c:ptCount val="5"/>
                <c:pt idx="0">
                  <c:v>2.2704586619999998</c:v>
                </c:pt>
                <c:pt idx="1">
                  <c:v>2.5506429220000002</c:v>
                </c:pt>
                <c:pt idx="2">
                  <c:v>2.9325045494822279</c:v>
                </c:pt>
                <c:pt idx="3">
                  <c:v>3.1490563869999999</c:v>
                </c:pt>
                <c:pt idx="4">
                  <c:v>3.3581532840000001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D0-4DAF-8F41-6333E3451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6956423"/>
        <c:axId val="1336958471"/>
      </c:scatterChart>
      <c:valAx>
        <c:axId val="1336956423"/>
        <c:scaling>
          <c:orientation val="minMax"/>
          <c:max val="2.1"/>
          <c:min val="0.70000000000000007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Mach Number</a:t>
                </a:r>
              </a:p>
            </c:rich>
          </c:tx>
          <c:overlay val="0"/>
          <c:spPr>
            <a:noFill/>
            <a:ln>
              <a:solidFill>
                <a:srgbClr val="FFFFFF"/>
              </a:solidFill>
              <a:prstDash val="solid"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958471"/>
        <c:crosses val="autoZero"/>
        <c:crossBetween val="midCat"/>
      </c:valAx>
      <c:valAx>
        <c:axId val="1336958471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Drag Coefficient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956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2653209495945"/>
          <c:y val="0.78583747419922023"/>
          <c:w val="0.3846198152911684"/>
          <c:h val="0.10413016334123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Sheet1!$C$74</c:f>
              <c:strCache>
                <c:ptCount val="1"/>
                <c:pt idx="0">
                  <c:v>Optimum Length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Sheet1!$A$75:$A$79</c:f>
              <c:numCache>
                <c:formatCode>0.000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1.25</c:v>
                </c:pt>
                <c:pt idx="3">
                  <c:v>1.5</c:v>
                </c:pt>
                <c:pt idx="4">
                  <c:v>2</c:v>
                </c:pt>
              </c:numCache>
            </c:numRef>
          </c:xVal>
          <c:yVal>
            <c:numRef>
              <c:f>Sheet1!$C$75:$C$79</c:f>
              <c:numCache>
                <c:formatCode>0.000</c:formatCode>
                <c:ptCount val="5"/>
                <c:pt idx="0">
                  <c:v>9.1999999999999993</c:v>
                </c:pt>
                <c:pt idx="1">
                  <c:v>10</c:v>
                </c:pt>
                <c:pt idx="2">
                  <c:v>10.4</c:v>
                </c:pt>
                <c:pt idx="3">
                  <c:v>9.4</c:v>
                </c:pt>
                <c:pt idx="4">
                  <c:v>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13-42C8-8C01-E3C12B2F9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532935"/>
        <c:axId val="1508236295"/>
      </c:scatterChart>
      <c:valAx>
        <c:axId val="1505532935"/>
        <c:scaling>
          <c:orientation val="minMax"/>
          <c:min val="0.70000000000000007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Mach Number</a:t>
                </a:r>
              </a:p>
            </c:rich>
          </c:tx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236295"/>
        <c:crosses val="autoZero"/>
        <c:crossBetween val="midCat"/>
      </c:valAx>
      <c:valAx>
        <c:axId val="1508236295"/>
        <c:scaling>
          <c:orientation val="minMax"/>
          <c:max val="10.5"/>
          <c:min val="9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(in.)</a:t>
                </a:r>
              </a:p>
            </c:rich>
          </c:tx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532935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5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Matthew Rickman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Jake Peterson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Alder Louviere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Mississippi State University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2025 Region II Student Conference, 3 April 2025 – 4 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>
                <a:solidFill>
                  <a:schemeClr val="bg1"/>
                </a:solidFill>
              </a:rPr>
              <a:t>Copyright © by Matthew R., Jake P., Alder L.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>
                <a:solidFill>
                  <a:schemeClr val="bg1"/>
                </a:solidFill>
                <a:latin typeface="+mj-lt"/>
              </a:rPr>
            </a:b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bg1"/>
                </a:solidFill>
              </a:rPr>
              <a:t>Variable Length, Drag-Reducing Aerospike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092D-7C39-C3BA-0492-D6A708EB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6DB0-6D2A-E639-AFFB-824B67D68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Computational power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Shift to axisymmetric design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Simplified geometry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Small selection of prior research for this geometry and flight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3883C-F4B8-C93C-EE3B-19C520EF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C8E0-D5E6-63A2-EF70-87059CED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8CD-B8A7-B265-A68F-45472C0B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A4EA0-9ACD-838E-B382-088F88C7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2D, Axisymmetric model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Constant diameter aerospike, only varying length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One reference model without an aerospike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Divide computation between multiple computers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dirty="0">
              <a:latin typeface="Helvetica"/>
              <a:cs typeface="Helvetica"/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en-US" dirty="0">
                <a:latin typeface="Helvetica"/>
                <a:cs typeface="Helvetica"/>
              </a:rPr>
              <a:t>Goal: Determine the optimal spike length for each Mach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5BE0-1C15-7A40-531B-DB023FD4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7827-F3CB-2A49-2F69-7727CED3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2B79-57E8-CDDA-F884-B1FCBC099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Start with a length estimate:</a:t>
            </a:r>
          </a:p>
          <a:p>
            <a:pPr marL="628650" lvl="2" indent="0">
              <a:buNone/>
            </a:pPr>
            <a:r>
              <a:rPr lang="en-US" dirty="0"/>
              <a:t>6-in for Mach 0.8 and 1, 9-in for Mach 1.25 and 1.5, and 12-in for Mach 2.0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Calculate Cd for the starting length and ± 1-in:</a:t>
            </a:r>
          </a:p>
          <a:p>
            <a:pPr marL="628650" lvl="2" indent="0">
              <a:buNone/>
            </a:pPr>
            <a:r>
              <a:rPr lang="en-US" dirty="0"/>
              <a:t>Pursue the direction with the lowest Cd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If both directions are worse:</a:t>
            </a:r>
          </a:p>
          <a:p>
            <a:pPr marL="628650" lvl="2" indent="0">
              <a:buNone/>
            </a:pPr>
            <a:r>
              <a:rPr lang="en-US" dirty="0"/>
              <a:t>Change to ± 0.2-in and continue until the lowest value is found</a:t>
            </a:r>
          </a:p>
          <a:p>
            <a:pPr marL="3429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73B29-B8AA-9162-DC29-3BCA49F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440A-6DC0-AF02-BBF7-37088F1C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ANSYS – Reference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52CE-B5ED-D262-CD9F-BCD720AEE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100-in. main body, 6-in. diameter, sub-divided</a:t>
            </a:r>
          </a:p>
          <a:p>
            <a:r>
              <a:rPr lang="en-US"/>
              <a:t>Axisymmetric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9620-134A-3E24-C855-F474F892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1A71-8492-B6EC-F055-583F1813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85" y="2068420"/>
            <a:ext cx="6963229" cy="24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8D9C-333A-95C9-716C-B1E6E495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ANSYS -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C051-C4D0-9E16-4BD9-5845DC332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100-in. main body, 6-in. diameter, sub-divided</a:t>
            </a:r>
          </a:p>
          <a:p>
            <a:pPr>
              <a:lnSpc>
                <a:spcPct val="150000"/>
              </a:lnSpc>
            </a:pPr>
            <a:r>
              <a:rPr lang="en-US" dirty="0"/>
              <a:t>1-in. diameter aerospike, various length</a:t>
            </a:r>
          </a:p>
          <a:p>
            <a:pPr>
              <a:lnSpc>
                <a:spcPct val="150000"/>
              </a:lnSpc>
            </a:pPr>
            <a:r>
              <a:rPr lang="en-US" dirty="0"/>
              <a:t>Axisymmetric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7CFD3-8EF4-F5FC-6964-C598DEF1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2C13E205-64DB-66BB-9F62-3059E632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8905" r="4687" b="19596"/>
          <a:stretch/>
        </p:blipFill>
        <p:spPr bwMode="auto">
          <a:xfrm>
            <a:off x="3255540" y="2648075"/>
            <a:ext cx="5306355" cy="17244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31AEC83-3A5D-DBFB-B25D-66F11E81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68212" r="70212" b="11099"/>
          <a:stretch/>
        </p:blipFill>
        <p:spPr bwMode="auto">
          <a:xfrm>
            <a:off x="932788" y="3120505"/>
            <a:ext cx="2075489" cy="15086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969AA8-2826-498C-2499-6A233E9E72EF}"/>
              </a:ext>
            </a:extLst>
          </p:cNvPr>
          <p:cNvCxnSpPr>
            <a:cxnSpLocks/>
          </p:cNvCxnSpPr>
          <p:nvPr/>
        </p:nvCxnSpPr>
        <p:spPr bwMode="auto">
          <a:xfrm>
            <a:off x="3131327" y="2996469"/>
            <a:ext cx="1109280" cy="11919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D193E-54A7-9E7E-6E0B-BF9E97CA8BEC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6757" y="4385155"/>
            <a:ext cx="1113850" cy="367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738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B5428-A091-9DF0-0CB8-589C763A0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9F5-A2E9-47B7-77D7-D1F1CAAB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ANSYS – 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84C3-C522-B4D3-C1A3-17EB6F6C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0.2-in element size</a:t>
            </a:r>
          </a:p>
          <a:p>
            <a:pPr>
              <a:lnSpc>
                <a:spcPct val="150000"/>
              </a:lnSpc>
            </a:pPr>
            <a:r>
              <a:rPr lang="en-US"/>
              <a:t>~250,000 total elements, varied based on the aerospike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1A254-D852-236F-39F6-6F9E4B52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B3BDCA-6D7C-4D46-D856-DE3AD1A3C4FF}"/>
              </a:ext>
            </a:extLst>
          </p:cNvPr>
          <p:cNvGrpSpPr/>
          <p:nvPr/>
        </p:nvGrpSpPr>
        <p:grpSpPr>
          <a:xfrm>
            <a:off x="1883821" y="2289438"/>
            <a:ext cx="6263277" cy="2268936"/>
            <a:chOff x="123753" y="1352356"/>
            <a:chExt cx="7136406" cy="29782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C317C0-65B9-530F-783C-115890E65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3" y="2216802"/>
              <a:ext cx="6737684" cy="21137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746E9-6B42-1DF8-28F6-89D62C941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390" y="1352356"/>
              <a:ext cx="2027769" cy="1610791"/>
            </a:xfrm>
            <a:prstGeom prst="ellipse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AA06F5-F8BF-EBF0-2A40-E347F6CC73B5}"/>
                </a:ext>
              </a:extLst>
            </p:cNvPr>
            <p:cNvCxnSpPr/>
            <p:nvPr/>
          </p:nvCxnSpPr>
          <p:spPr bwMode="auto">
            <a:xfrm flipH="1">
              <a:off x="4661377" y="1815050"/>
              <a:ext cx="653143" cy="11480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D6641A-3C33-AEF2-AC56-6327F71E519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71380" y="2963147"/>
              <a:ext cx="1474894" cy="963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275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8AEF5-7CA7-7DA9-0652-13CE887C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9EC4-8FEC-4635-F370-E07A94DE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ANSYS –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31AC-7FE9-ACBF-D37A-FB4177AEA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K-omega SST turbulence model</a:t>
            </a:r>
          </a:p>
          <a:p>
            <a:pPr>
              <a:lnSpc>
                <a:spcPct val="150000"/>
              </a:lnSpc>
            </a:pPr>
            <a:r>
              <a:rPr lang="en-US"/>
              <a:t>All simulations were performed at sea-level conditions for simplicity</a:t>
            </a:r>
          </a:p>
          <a:p>
            <a:pPr>
              <a:lnSpc>
                <a:spcPct val="150000"/>
              </a:lnSpc>
            </a:pPr>
            <a:r>
              <a:rPr lang="en-US"/>
              <a:t>Utilized pressure far fields to modify the freestream Mach number for each run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6F4E9-850A-C47B-4521-46C0BC14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5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8875-432B-CC18-699C-2A8F69CB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31DB-D5AC-5C57-3DDF-F76A91DF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0.8 Contours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6CB91-97A7-5DAF-CF51-C14E846B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8F5CD-375C-F3FD-F3A0-C3328029B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800" l="9910" r="97097">
                        <a14:foregroundMark x1="91291" y1="37251" x2="97097" y2="54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66" y="1622660"/>
            <a:ext cx="4369834" cy="1972730"/>
          </a:xfrm>
          <a:prstGeom prst="rect">
            <a:avLst/>
          </a:prstGeom>
        </p:spPr>
      </p:pic>
      <p:pic>
        <p:nvPicPr>
          <p:cNvPr id="6" name="Picture 5" descr="A orange rectangular object with a white background&#10;&#10;AI-generated content may be incorrect.">
            <a:extLst>
              <a:ext uri="{FF2B5EF4-FFF2-40B4-BE49-F238E27FC236}">
                <a16:creationId xmlns:a16="http://schemas.microsoft.com/office/drawing/2014/main" id="{B1ADA975-D2B0-59EC-9C68-9AD83FA99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5" b="89956" l="9934" r="97461">
                        <a14:foregroundMark x1="91832" y1="39738" x2="97461" y2="50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196" y="1472579"/>
            <a:ext cx="4748367" cy="24002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9E55CD-5BD5-40F1-00AB-C2E72C4B44A8}"/>
              </a:ext>
            </a:extLst>
          </p:cNvPr>
          <p:cNvGrpSpPr/>
          <p:nvPr/>
        </p:nvGrpSpPr>
        <p:grpSpPr>
          <a:xfrm>
            <a:off x="1143000" y="3334466"/>
            <a:ext cx="6894010" cy="356887"/>
            <a:chOff x="1143000" y="3334466"/>
            <a:chExt cx="6894010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416EFC-A196-C44D-13DE-3081360039E2}"/>
                </a:ext>
              </a:extLst>
            </p:cNvPr>
            <p:cNvSpPr txBox="1"/>
            <p:nvPr/>
          </p:nvSpPr>
          <p:spPr>
            <a:xfrm>
              <a:off x="1143000" y="3334466"/>
              <a:ext cx="3332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Reference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0E5978-0AB1-4C83-208E-9C76E1ACFA77}"/>
                </a:ext>
              </a:extLst>
            </p:cNvPr>
            <p:cNvSpPr txBox="1"/>
            <p:nvPr/>
          </p:nvSpPr>
          <p:spPr>
            <a:xfrm>
              <a:off x="4704263" y="3334466"/>
              <a:ext cx="3332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Aerospike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9BF3CE-50F1-D579-95A3-E191B04A3C03}"/>
              </a:ext>
            </a:extLst>
          </p:cNvPr>
          <p:cNvSpPr txBox="1"/>
          <p:nvPr/>
        </p:nvSpPr>
        <p:spPr>
          <a:xfrm>
            <a:off x="1958307" y="810603"/>
            <a:ext cx="522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Almost identical contours due to freestream Mach being subsonic, so no large shockwaves are formed</a:t>
            </a:r>
          </a:p>
        </p:txBody>
      </p:sp>
    </p:spTree>
    <p:extLst>
      <p:ext uri="{BB962C8B-B14F-4D97-AF65-F5344CB8AC3E}">
        <p14:creationId xmlns:p14="http://schemas.microsoft.com/office/powerpoint/2010/main" val="418463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CB59-87E2-A7CF-2E85-5EC367BD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1 Contours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26AF-1586-122A-07BE-29ACA7EB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A rainbow colored object on a white background&#10;&#10;AI-generated content may be incorrect.">
            <a:extLst>
              <a:ext uri="{FF2B5EF4-FFF2-40B4-BE49-F238E27FC236}">
                <a16:creationId xmlns:a16="http://schemas.microsoft.com/office/drawing/2014/main" id="{49C16523-EEC3-9552-34DA-3F4E9C06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89845" l="9940" r="97088">
                        <a14:foregroundMark x1="93072" y1="27373" x2="97088" y2="57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765" y="1704603"/>
            <a:ext cx="4403235" cy="2001919"/>
          </a:xfrm>
          <a:prstGeom prst="rect">
            <a:avLst/>
          </a:prstGeom>
        </p:spPr>
      </p:pic>
      <p:pic>
        <p:nvPicPr>
          <p:cNvPr id="6" name="Content Placeholder 5" descr="A yellow rectangular object with a rainbow colored corner&#10;&#10;AI-generated content may be incorrect.">
            <a:extLst>
              <a:ext uri="{FF2B5EF4-FFF2-40B4-BE49-F238E27FC236}">
                <a16:creationId xmlns:a16="http://schemas.microsoft.com/office/drawing/2014/main" id="{B5D0D3B8-C5A4-F11C-6BAA-B1D5766E0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945" r="97901">
                        <a14:foregroundMark x1="90718" y1="35354" x2="97901" y2="57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5105" y="1621645"/>
            <a:ext cx="4764678" cy="2084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46CB99-1192-FAEF-7EB2-4CAA44BFA78D}"/>
              </a:ext>
            </a:extLst>
          </p:cNvPr>
          <p:cNvSpPr txBox="1"/>
          <p:nvPr/>
        </p:nvSpPr>
        <p:spPr>
          <a:xfrm>
            <a:off x="1653309" y="1004742"/>
            <a:ext cx="186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drag shock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05225-EFEF-5246-3979-BCBEE5638BEB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1428" y="1835739"/>
            <a:ext cx="477625" cy="9289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76B395-5E07-9906-E735-235C7CEE1D5B}"/>
              </a:ext>
            </a:extLst>
          </p:cNvPr>
          <p:cNvSpPr txBox="1"/>
          <p:nvPr/>
        </p:nvSpPr>
        <p:spPr>
          <a:xfrm>
            <a:off x="5328350" y="1062089"/>
            <a:ext cx="20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Lower drag shock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CA334-52EE-99EC-2B71-6ECCB90DD465}"/>
              </a:ext>
            </a:extLst>
          </p:cNvPr>
          <p:cNvCxnSpPr>
            <a:cxnSpLocks/>
          </p:cNvCxnSpPr>
          <p:nvPr/>
        </p:nvCxnSpPr>
        <p:spPr bwMode="auto">
          <a:xfrm flipH="1">
            <a:off x="5598995" y="1893087"/>
            <a:ext cx="224288" cy="10043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E1847E-B058-18C1-B0FF-4905D532A35F}"/>
              </a:ext>
            </a:extLst>
          </p:cNvPr>
          <p:cNvSpPr txBox="1"/>
          <p:nvPr/>
        </p:nvSpPr>
        <p:spPr>
          <a:xfrm>
            <a:off x="1143000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F2991-A902-ED5A-0901-D8C5936DE825}"/>
              </a:ext>
            </a:extLst>
          </p:cNvPr>
          <p:cNvSpPr txBox="1"/>
          <p:nvPr/>
        </p:nvSpPr>
        <p:spPr>
          <a:xfrm>
            <a:off x="4704263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Aerospike</a:t>
            </a:r>
          </a:p>
        </p:txBody>
      </p:sp>
    </p:spTree>
    <p:extLst>
      <p:ext uri="{BB962C8B-B14F-4D97-AF65-F5344CB8AC3E}">
        <p14:creationId xmlns:p14="http://schemas.microsoft.com/office/powerpoint/2010/main" val="165514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DD806-BAF5-581E-4F64-A1AA3D490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FEA1-6036-4441-9A0F-B63E9480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1.25 Contours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50555-C38E-7FCB-A99C-4B61C14C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A rainbow on a rectangular object&#10;&#10;AI-generated content may be incorrect.">
            <a:extLst>
              <a:ext uri="{FF2B5EF4-FFF2-40B4-BE49-F238E27FC236}">
                <a16:creationId xmlns:a16="http://schemas.microsoft.com/office/drawing/2014/main" id="{11D42E4C-DCD2-EA87-BA20-DF37E7AF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0" b="89670" l="9930" r="97292">
                        <a14:foregroundMark x1="93280" y1="51648" x2="93280" y2="51648"/>
                        <a14:foregroundMark x1="97292" y1="38462" x2="97292" y2="3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042" y="1729203"/>
            <a:ext cx="4299585" cy="1962150"/>
          </a:xfrm>
          <a:prstGeom prst="rect">
            <a:avLst/>
          </a:prstGeom>
        </p:spPr>
      </p:pic>
      <p:pic>
        <p:nvPicPr>
          <p:cNvPr id="6" name="Content Placeholder 5" descr="A orange rectangular object with a light coming out of it&#10;&#10;AI-generated content may be incorrect.">
            <a:extLst>
              <a:ext uri="{FF2B5EF4-FFF2-40B4-BE49-F238E27FC236}">
                <a16:creationId xmlns:a16="http://schemas.microsoft.com/office/drawing/2014/main" id="{26B63223-CDFF-C86D-290D-6D73BD1D9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0" b="89890" l="9931" r="96657">
                        <a14:foregroundMark x1="92134" y1="28791" x2="96657" y2="54725"/>
                        <a14:foregroundMark x1="96657" y1="54725" x2="96067" y2="62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960" y="1656195"/>
            <a:ext cx="4712096" cy="2108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A3FB99-4C86-2590-DD14-81FEAAFC70D0}"/>
              </a:ext>
            </a:extLst>
          </p:cNvPr>
          <p:cNvSpPr txBox="1"/>
          <p:nvPr/>
        </p:nvSpPr>
        <p:spPr>
          <a:xfrm>
            <a:off x="1662513" y="1120740"/>
            <a:ext cx="218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Strong bow shock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3514E6-E8EF-7970-ECA3-733BDFAF4D97}"/>
              </a:ext>
            </a:extLst>
          </p:cNvPr>
          <p:cNvCxnSpPr/>
          <p:nvPr/>
        </p:nvCxnSpPr>
        <p:spPr bwMode="auto">
          <a:xfrm flipH="1">
            <a:off x="1725672" y="1812148"/>
            <a:ext cx="457200" cy="990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E4E80B-12BB-AAB6-DFF5-5128E32C2FD7}"/>
              </a:ext>
            </a:extLst>
          </p:cNvPr>
          <p:cNvSpPr txBox="1"/>
          <p:nvPr/>
        </p:nvSpPr>
        <p:spPr>
          <a:xfrm>
            <a:off x="5311041" y="1135075"/>
            <a:ext cx="240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Slightly weaker bow shock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0749F-8834-4E38-D3CC-70ED89BC7C43}"/>
              </a:ext>
            </a:extLst>
          </p:cNvPr>
          <p:cNvCxnSpPr>
            <a:cxnSpLocks/>
          </p:cNvCxnSpPr>
          <p:nvPr/>
        </p:nvCxnSpPr>
        <p:spPr bwMode="auto">
          <a:xfrm flipH="1">
            <a:off x="5351489" y="1880427"/>
            <a:ext cx="224288" cy="10043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43CB1F-06EA-76A9-5FB9-14FD56A385A3}"/>
              </a:ext>
            </a:extLst>
          </p:cNvPr>
          <p:cNvSpPr txBox="1"/>
          <p:nvPr/>
        </p:nvSpPr>
        <p:spPr>
          <a:xfrm>
            <a:off x="1143000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552B8-05CB-BBB8-BFC6-DF01BBCB5477}"/>
              </a:ext>
            </a:extLst>
          </p:cNvPr>
          <p:cNvSpPr txBox="1"/>
          <p:nvPr/>
        </p:nvSpPr>
        <p:spPr>
          <a:xfrm>
            <a:off x="4704263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Aerospike</a:t>
            </a:r>
          </a:p>
        </p:txBody>
      </p:sp>
    </p:spTree>
    <p:extLst>
      <p:ext uri="{BB962C8B-B14F-4D97-AF65-F5344CB8AC3E}">
        <p14:creationId xmlns:p14="http://schemas.microsoft.com/office/powerpoint/2010/main" val="25072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7F67-BEF0-8D4B-0065-9EC417BC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06" y="150276"/>
            <a:ext cx="8686800" cy="514350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1107A-FA7E-F53F-B56D-9E8F5FC3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B4C3C-3445-B61B-1D31-7B0F94306DF4}"/>
              </a:ext>
            </a:extLst>
          </p:cNvPr>
          <p:cNvSpPr txBox="1"/>
          <p:nvPr/>
        </p:nvSpPr>
        <p:spPr>
          <a:xfrm>
            <a:off x="813898" y="4292084"/>
            <a:ext cx="7514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From Left to Right: Matthew Rickman, Alder Louviere, Jake Peterson</a:t>
            </a:r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7AE81C2-34E8-A0EB-BB1E-D7748294A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4113" y="0"/>
            <a:ext cx="6834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DF73968-C098-7C91-8B33-427498C51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6513" y="152400"/>
            <a:ext cx="6834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572C7-49F6-7286-5AB9-AB214FA8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62" t="203" r="16252" b="30341"/>
          <a:stretch/>
        </p:blipFill>
        <p:spPr>
          <a:xfrm>
            <a:off x="2727801" y="1191491"/>
            <a:ext cx="3512117" cy="27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8E91-2B0A-EC0F-BAAE-CDAC1312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D6E3-9360-1360-C179-787A195E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1.5 Contours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F85C-01CC-2945-76CF-4501B49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A rainbow on an orange rectangle&#10;&#10;AI-generated content may be incorrect.">
            <a:extLst>
              <a:ext uri="{FF2B5EF4-FFF2-40B4-BE49-F238E27FC236}">
                <a16:creationId xmlns:a16="http://schemas.microsoft.com/office/drawing/2014/main" id="{8DAB5616-BDC0-B350-04EB-4EB0865F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9950" r="99397">
                        <a14:foregroundMark x1="91558" y1="39911" x2="91558" y2="39911"/>
                        <a14:foregroundMark x1="95779" y1="37029" x2="95779" y2="37029"/>
                        <a14:foregroundMark x1="99397" y1="34146" x2="99397" y2="34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25" y="1767303"/>
            <a:ext cx="4244975" cy="1924050"/>
          </a:xfrm>
          <a:prstGeom prst="rect">
            <a:avLst/>
          </a:prstGeom>
        </p:spPr>
      </p:pic>
      <p:pic>
        <p:nvPicPr>
          <p:cNvPr id="6" name="Picture 5" descr="A red rectangular object with a light coming out of it&#10;&#10;AI-generated content may be incorrect.">
            <a:extLst>
              <a:ext uri="{FF2B5EF4-FFF2-40B4-BE49-F238E27FC236}">
                <a16:creationId xmlns:a16="http://schemas.microsoft.com/office/drawing/2014/main" id="{4BB3EBD5-E30F-70C2-E407-BC73DF824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912" l="9931" r="95772">
                        <a14:foregroundMark x1="89971" y1="22149" x2="95280" y2="44737"/>
                        <a14:foregroundMark x1="95280" y1="44737" x2="95772" y2="392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672" y="1708982"/>
            <a:ext cx="4553527" cy="2040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165C74-0972-CB90-4708-A8D9E33B8D24}"/>
              </a:ext>
            </a:extLst>
          </p:cNvPr>
          <p:cNvSpPr txBox="1"/>
          <p:nvPr/>
        </p:nvSpPr>
        <p:spPr>
          <a:xfrm>
            <a:off x="1650044" y="1189408"/>
            <a:ext cx="228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Strong bow Shock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0F31E3-8C57-F396-4B36-B5DCE6FB177D}"/>
              </a:ext>
            </a:extLst>
          </p:cNvPr>
          <p:cNvCxnSpPr/>
          <p:nvPr/>
        </p:nvCxnSpPr>
        <p:spPr bwMode="auto">
          <a:xfrm flipH="1">
            <a:off x="1725672" y="1793097"/>
            <a:ext cx="457200" cy="990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7ECF64-1C52-36D2-4526-EC8C8F24DCE7}"/>
              </a:ext>
            </a:extLst>
          </p:cNvPr>
          <p:cNvSpPr txBox="1"/>
          <p:nvPr/>
        </p:nvSpPr>
        <p:spPr>
          <a:xfrm>
            <a:off x="5298572" y="1203743"/>
            <a:ext cx="251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Weak bow shock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B754D6-DED9-6AFF-72EB-549909445C90}"/>
              </a:ext>
            </a:extLst>
          </p:cNvPr>
          <p:cNvCxnSpPr/>
          <p:nvPr/>
        </p:nvCxnSpPr>
        <p:spPr bwMode="auto">
          <a:xfrm flipH="1">
            <a:off x="5542769" y="1835739"/>
            <a:ext cx="457200" cy="990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5B2A09-CB41-C746-FADD-B7DAAB32613F}"/>
              </a:ext>
            </a:extLst>
          </p:cNvPr>
          <p:cNvSpPr txBox="1"/>
          <p:nvPr/>
        </p:nvSpPr>
        <p:spPr>
          <a:xfrm>
            <a:off x="1143000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C6334-086E-661D-2AD9-538C53AC53B5}"/>
              </a:ext>
            </a:extLst>
          </p:cNvPr>
          <p:cNvSpPr txBox="1"/>
          <p:nvPr/>
        </p:nvSpPr>
        <p:spPr>
          <a:xfrm>
            <a:off x="4704263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Aerospike</a:t>
            </a:r>
          </a:p>
        </p:txBody>
      </p:sp>
    </p:spTree>
    <p:extLst>
      <p:ext uri="{BB962C8B-B14F-4D97-AF65-F5344CB8AC3E}">
        <p14:creationId xmlns:p14="http://schemas.microsoft.com/office/powerpoint/2010/main" val="247723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AC33-AE31-75DB-3841-CA326FDB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2 Contours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A7403-41EF-2CB6-2DBB-2E6AB86B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A rainbow on an orange rectangular object&#10;&#10;AI-generated content may be incorrect.">
            <a:extLst>
              <a:ext uri="{FF2B5EF4-FFF2-40B4-BE49-F238E27FC236}">
                <a16:creationId xmlns:a16="http://schemas.microsoft.com/office/drawing/2014/main" id="{D53852D2-4C01-1E92-8CBE-222AF523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800" l="9910" r="96396">
                        <a14:foregroundMark x1="91491" y1="38359" x2="96396" y2="53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1" y="1526909"/>
            <a:ext cx="4343400" cy="1960144"/>
          </a:xfrm>
          <a:prstGeom prst="rect">
            <a:avLst/>
          </a:prstGeom>
        </p:spPr>
      </p:pic>
      <p:pic>
        <p:nvPicPr>
          <p:cNvPr id="6" name="Content Placeholder 5" descr="A red rectangular object with a light coming out of it&#10;&#10;AI-generated content may be incorrect.">
            <a:extLst>
              <a:ext uri="{FF2B5EF4-FFF2-40B4-BE49-F238E27FC236}">
                <a16:creationId xmlns:a16="http://schemas.microsoft.com/office/drawing/2014/main" id="{51A6F75C-354C-AB18-AF1E-592775D28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7" b="89934" l="9970" r="97308">
                        <a14:foregroundMark x1="92223" y1="43982" x2="97308" y2="52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0874" y="1414049"/>
            <a:ext cx="4737484" cy="2158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C6A517-DF7C-09AF-0812-3E36AE22D213}"/>
              </a:ext>
            </a:extLst>
          </p:cNvPr>
          <p:cNvSpPr txBox="1"/>
          <p:nvPr/>
        </p:nvSpPr>
        <p:spPr>
          <a:xfrm>
            <a:off x="1650045" y="1081301"/>
            <a:ext cx="233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Strong bow Shock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6CA21-6A4E-60EC-4239-AA9706F54796}"/>
              </a:ext>
            </a:extLst>
          </p:cNvPr>
          <p:cNvSpPr txBox="1"/>
          <p:nvPr/>
        </p:nvSpPr>
        <p:spPr>
          <a:xfrm>
            <a:off x="5298573" y="1127131"/>
            <a:ext cx="2565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Weak bow Shock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6D8070-F4DD-4CAE-8925-A93A142C917C}"/>
              </a:ext>
            </a:extLst>
          </p:cNvPr>
          <p:cNvCxnSpPr/>
          <p:nvPr/>
        </p:nvCxnSpPr>
        <p:spPr bwMode="auto">
          <a:xfrm flipH="1">
            <a:off x="1650045" y="1773798"/>
            <a:ext cx="457200" cy="990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00FA72-5586-1425-B3CD-DABC1617ACBC}"/>
              </a:ext>
            </a:extLst>
          </p:cNvPr>
          <p:cNvCxnSpPr/>
          <p:nvPr/>
        </p:nvCxnSpPr>
        <p:spPr bwMode="auto">
          <a:xfrm flipH="1">
            <a:off x="5512182" y="1773798"/>
            <a:ext cx="457200" cy="990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F35DF0-E6FA-2853-5532-77EF988EB78D}"/>
              </a:ext>
            </a:extLst>
          </p:cNvPr>
          <p:cNvSpPr txBox="1"/>
          <p:nvPr/>
        </p:nvSpPr>
        <p:spPr>
          <a:xfrm>
            <a:off x="1143000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50858-8661-BAD4-D689-1CCC3D2EBBB1}"/>
              </a:ext>
            </a:extLst>
          </p:cNvPr>
          <p:cNvSpPr txBox="1"/>
          <p:nvPr/>
        </p:nvSpPr>
        <p:spPr>
          <a:xfrm>
            <a:off x="4704263" y="3334466"/>
            <a:ext cx="3332747" cy="35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Aerospike</a:t>
            </a:r>
          </a:p>
        </p:txBody>
      </p:sp>
    </p:spTree>
    <p:extLst>
      <p:ext uri="{BB962C8B-B14F-4D97-AF65-F5344CB8AC3E}">
        <p14:creationId xmlns:p14="http://schemas.microsoft.com/office/powerpoint/2010/main" val="67849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760B-2364-E7E0-AE14-3E4CB477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CDB1-3FAC-D129-EB99-52930053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Almost a 50% reduction across all Mach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2891-8ACF-8AC2-40DD-7C48CF1E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C8054A-87AC-6FAC-6C9B-BB5AF0A71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21231"/>
              </p:ext>
            </p:extLst>
          </p:nvPr>
        </p:nvGraphicFramePr>
        <p:xfrm>
          <a:off x="1200150" y="1763219"/>
          <a:ext cx="67437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3626925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5352634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51810696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3138223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34585787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5465337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Refence Cd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Optimum Length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 Reduction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Average Cd % Reduction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6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2.270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48.245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48.758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0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2.551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8709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62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3.149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52.044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2106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3.358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779525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93AAC7-EF05-4A62-4B59-AC634DD54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87073"/>
              </p:ext>
            </p:extLst>
          </p:nvPr>
        </p:nvGraphicFramePr>
        <p:xfrm>
          <a:off x="752475" y="2990850"/>
          <a:ext cx="3819525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4FCA7C-306B-32CD-A709-655336049274}"/>
              </a:ext>
              <a:ext uri="{147F2762-F138-4A5C-976F-8EAC2B608ADB}">
                <a16:predDERef xmlns:a16="http://schemas.microsoft.com/office/drawing/2014/main" pred="{6DD9243F-410C-9E4F-BBCD-0EE603DF8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494485"/>
              </p:ext>
            </p:extLst>
          </p:nvPr>
        </p:nvGraphicFramePr>
        <p:xfrm>
          <a:off x="4464559" y="2990849"/>
          <a:ext cx="3819526" cy="170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972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5E49-24B8-C37A-7A3F-D0A626C7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Conclusions/Practical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A589-15F5-A079-EA43-6C9C5914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Aerospike usage not recommended for a Space Cowboys rocket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Higher velocity flight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Flight with a longer time at supersonic speeds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Aerodynamic stability is unknown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57A0B-2217-23A2-C811-8D1E161B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A8B1-CAEA-E4A6-04B8-09356CB6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6911-33ED-C160-AF48-CAF87DBC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Mesh-independent study</a:t>
            </a:r>
          </a:p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Test more parameters</a:t>
            </a:r>
          </a:p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Similar testing for a more appropriate flight profile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Construct and test a physical model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6D939-BE12-93CB-26E5-EA0ADB80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F51B-B7A3-55DC-788C-6F0793B35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90027"/>
            <a:ext cx="3962400" cy="350577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Dr. Keith Koenig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BC581-3FC6-7011-D0FE-E75429FC9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/>
              <a:t>Dr. Shreyas </a:t>
            </a:r>
            <a:r>
              <a:rPr lang="en-US" err="1"/>
              <a:t>Narsipur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88AA1-67A9-90B6-DD70-D451224F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B570-2B5F-1961-49C2-20A6878F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pic>
        <p:nvPicPr>
          <p:cNvPr id="5" name="Picture 4" descr="Keith Koenig, Ph.D.">
            <a:extLst>
              <a:ext uri="{FF2B5EF4-FFF2-40B4-BE49-F238E27FC236}">
                <a16:creationId xmlns:a16="http://schemas.microsoft.com/office/drawing/2014/main" id="{0956183D-86A1-AA6F-C5B0-B32BFB49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58" y="1814615"/>
            <a:ext cx="1896083" cy="2651274"/>
          </a:xfrm>
          <a:prstGeom prst="rect">
            <a:avLst/>
          </a:prstGeom>
        </p:spPr>
      </p:pic>
      <p:pic>
        <p:nvPicPr>
          <p:cNvPr id="7" name="Picture 6" descr="Shreyas Narsipur, Ph.D.">
            <a:extLst>
              <a:ext uri="{FF2B5EF4-FFF2-40B4-BE49-F238E27FC236}">
                <a16:creationId xmlns:a16="http://schemas.microsoft.com/office/drawing/2014/main" id="{2E301FA5-5B1C-A25E-58A1-02A2870E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85" y="1814615"/>
            <a:ext cx="1892029" cy="26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638B-F8CA-F5C4-D4C2-29F9B714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1A1-3615-5161-9A4F-ECAE7C33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Space Cowboys</a:t>
            </a:r>
          </a:p>
          <a:p>
            <a:pPr>
              <a:lnSpc>
                <a:spcPct val="150000"/>
              </a:lnSpc>
            </a:pPr>
            <a:r>
              <a:rPr lang="en-US"/>
              <a:t>Mach 2+ Flight Profile</a:t>
            </a:r>
          </a:p>
          <a:p>
            <a:pPr>
              <a:lnSpc>
                <a:spcPct val="150000"/>
              </a:lnSpc>
            </a:pPr>
            <a:r>
              <a:rPr lang="en-US"/>
              <a:t>30,000 Feet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6514-5169-71CE-719E-868BDAB3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7D44-8CF4-8F79-A5D1-C070F24FF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67" y="1158145"/>
            <a:ext cx="2481390" cy="3295258"/>
          </a:xfrm>
          <a:prstGeom prst="rect">
            <a:avLst/>
          </a:prstGeom>
        </p:spPr>
      </p:pic>
      <p:pic>
        <p:nvPicPr>
          <p:cNvPr id="3074" name="Picture 2" descr="A rocket launching in the sky&#10;&#10;AI-generated content may be incorrect.">
            <a:extLst>
              <a:ext uri="{FF2B5EF4-FFF2-40B4-BE49-F238E27FC236}">
                <a16:creationId xmlns:a16="http://schemas.microsoft.com/office/drawing/2014/main" id="{C4609172-322A-5589-969E-91D5B032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64" y="1158145"/>
            <a:ext cx="2220231" cy="32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B677-95E0-2A5C-2172-F3AEA666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Aerospike?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AF62-4A94-141C-89A0-10225547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Thin structure that creates a detached shock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Used in lieu of a nose cone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Reduces drag at supersonic speeds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59BE3-4AA7-7DB3-6D02-7AC816A1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Evaluation of aerospike for drag reduction on a blunt nose using  experimental and numerical modeling - ScienceDirect">
            <a:extLst>
              <a:ext uri="{FF2B5EF4-FFF2-40B4-BE49-F238E27FC236}">
                <a16:creationId xmlns:a16="http://schemas.microsoft.com/office/drawing/2014/main" id="{CC9C01DC-EDEB-1C1A-0245-C88B82A2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92" y="2984022"/>
            <a:ext cx="2743199" cy="1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512C-9F20-D53B-0312-B19D5950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A181-1BE8-700A-4577-BEBF4002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Drag-reducing, variable-length aerospike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Optimized performance throughout flight profile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Transonic to low-supersonic</a:t>
            </a:r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FD56-0BE3-58D5-D80D-3FA7A115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2103-EFD1-4733-1AAF-3EB53EF6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5AEF-E7FF-A4FF-992E-2F4FF6616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Create baseline geometry for ANSYS Fluent testing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Evaluate spike configurations</a:t>
            </a:r>
          </a:p>
          <a:p>
            <a:pPr>
              <a:lnSpc>
                <a:spcPct val="150000"/>
              </a:lnSpc>
            </a:pPr>
            <a:r>
              <a:rPr lang="en-US">
                <a:latin typeface="Helvetica"/>
                <a:cs typeface="Helvetica"/>
              </a:rPr>
              <a:t>Determine optimal spike geometry for each Mach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20BB-0DBC-70B6-3B05-A88E009F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CB4B-BCF5-FE34-3657-6FFFB4F4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ANSYS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1765-1D1C-D99B-515D-3589616E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out with basic 2D airfoils to learn the software</a:t>
            </a:r>
          </a:p>
          <a:p>
            <a:r>
              <a:rPr lang="en-US" dirty="0"/>
              <a:t>Mach 0.8 flow</a:t>
            </a:r>
          </a:p>
          <a:p>
            <a:r>
              <a:rPr lang="en-US" dirty="0"/>
              <a:t>Coarse Grid (~50,000 elements)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EE22E-A891-85C4-2639-31CAAFB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 colorful rainbow colored lines&#10;&#10;AI-generated content may be incorrect.">
            <a:extLst>
              <a:ext uri="{FF2B5EF4-FFF2-40B4-BE49-F238E27FC236}">
                <a16:creationId xmlns:a16="http://schemas.microsoft.com/office/drawing/2014/main" id="{D622BA0B-D794-ECCE-97B7-EF19D1337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39584" r="42647" b="38034"/>
          <a:stretch/>
        </p:blipFill>
        <p:spPr>
          <a:xfrm>
            <a:off x="2451247" y="2571750"/>
            <a:ext cx="4241505" cy="19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BC27-8D9F-6021-34BF-035AF218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1C89-8A97-5C2A-9554-8DF281CA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NCPA Test and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A1BD-7484-A37F-CB1D-6CCB2CD4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aerospike geometry tested at NCPA</a:t>
            </a:r>
          </a:p>
          <a:p>
            <a:r>
              <a:rPr lang="en-US" dirty="0"/>
              <a:t>Used the data to validate 3D CFD setup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41B9-27A8-BABB-4A97-82E81E6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EAC0F1-3BF8-D3CF-E541-6EEE413EBA19}"/>
              </a:ext>
            </a:extLst>
          </p:cNvPr>
          <p:cNvGrpSpPr/>
          <p:nvPr/>
        </p:nvGrpSpPr>
        <p:grpSpPr>
          <a:xfrm>
            <a:off x="2014509" y="2083538"/>
            <a:ext cx="5114982" cy="1649891"/>
            <a:chOff x="1967015" y="3065051"/>
            <a:chExt cx="5114982" cy="1649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55AE81-78EF-110F-72DB-C0EBA453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/>
            <a:stretch/>
          </p:blipFill>
          <p:spPr>
            <a:xfrm>
              <a:off x="1967015" y="3065051"/>
              <a:ext cx="2604985" cy="16498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B44901-601C-C514-B572-647249E3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824" t="24346" r="39431" b="19019"/>
            <a:stretch/>
          </p:blipFill>
          <p:spPr>
            <a:xfrm>
              <a:off x="4572000" y="3065051"/>
              <a:ext cx="2509997" cy="164989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CAC775-2333-8C39-EDF3-D814A1175D1C}"/>
              </a:ext>
            </a:extLst>
          </p:cNvPr>
          <p:cNvSpPr txBox="1"/>
          <p:nvPr/>
        </p:nvSpPr>
        <p:spPr>
          <a:xfrm>
            <a:off x="2014509" y="3815729"/>
            <a:ext cx="260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NCPA Schlieren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33F12-4C97-4069-CE92-304187FB5EE5}"/>
              </a:ext>
            </a:extLst>
          </p:cNvPr>
          <p:cNvSpPr txBox="1"/>
          <p:nvPr/>
        </p:nvSpPr>
        <p:spPr>
          <a:xfrm>
            <a:off x="4619494" y="3733362"/>
            <a:ext cx="260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ANSYS Simulation</a:t>
            </a:r>
          </a:p>
        </p:txBody>
      </p:sp>
    </p:spTree>
    <p:extLst>
      <p:ext uri="{BB962C8B-B14F-4D97-AF65-F5344CB8AC3E}">
        <p14:creationId xmlns:p14="http://schemas.microsoft.com/office/powerpoint/2010/main" val="376618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88463-AA50-AD00-401F-38C7ACBD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1809-A8A0-BD55-FA23-3CB6E55F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Full-Scale 3D CFD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2DB0-3F34-D43B-EAEA-16F32FEB8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Scaled models up to 6-inch diameter</a:t>
            </a:r>
          </a:p>
          <a:p>
            <a:r>
              <a:rPr lang="en-US" dirty="0"/>
              <a:t>Mesh grew from ~100,000 elements to ~5 million</a:t>
            </a:r>
          </a:p>
          <a:p>
            <a:r>
              <a:rPr lang="en-US" dirty="0"/>
              <a:t>Computation time ballooned to 10 hours per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8FE0D-E0CC-AF5C-F2EB-CECA12E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 descr="A blue object with a blue object in the middle&#10;&#10;AI-generated content may be incorrect.">
            <a:extLst>
              <a:ext uri="{FF2B5EF4-FFF2-40B4-BE49-F238E27FC236}">
                <a16:creationId xmlns:a16="http://schemas.microsoft.com/office/drawing/2014/main" id="{89C9393F-7F2E-9362-65C1-788E59301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33701" r="21002" b="33429"/>
          <a:stretch/>
        </p:blipFill>
        <p:spPr>
          <a:xfrm>
            <a:off x="2136569" y="2571750"/>
            <a:ext cx="4870861" cy="22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731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431F66B19B64980A933AC85230C3E" ma:contentTypeVersion="17" ma:contentTypeDescription="Create a new document." ma:contentTypeScope="" ma:versionID="84266313c963b19be4f5a92fc15f4b8c">
  <xsd:schema xmlns:xsd="http://www.w3.org/2001/XMLSchema" xmlns:xs="http://www.w3.org/2001/XMLSchema" xmlns:p="http://schemas.microsoft.com/office/2006/metadata/properties" xmlns:ns3="dd700c9d-2071-4f79-8f00-c91ac212df8a" xmlns:ns4="59f53515-774d-44ef-bb3f-ed0a3149595e" targetNamespace="http://schemas.microsoft.com/office/2006/metadata/properties" ma:root="true" ma:fieldsID="82bea5f654f12138cc9766bc111b9441" ns3:_="" ns4:_="">
    <xsd:import namespace="dd700c9d-2071-4f79-8f00-c91ac212df8a"/>
    <xsd:import namespace="59f53515-774d-44ef-bb3f-ed0a314959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00c9d-2071-4f79-8f00-c91ac212d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53515-774d-44ef-bb3f-ed0a314959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activity xmlns="dd700c9d-2071-4f79-8f00-c91ac212df8a" xsi:nil="true"/>
  </documentManagement>
</p:properties>
</file>

<file path=customXml/itemProps1.xml><?xml version="1.0" encoding="utf-8"?>
<ds:datastoreItem xmlns:ds="http://schemas.openxmlformats.org/officeDocument/2006/customXml" ds:itemID="{3B3490B1-0293-4F06-B0B6-6E8C8B76FBF4}">
  <ds:schemaRefs>
    <ds:schemaRef ds:uri="59f53515-774d-44ef-bb3f-ed0a3149595e"/>
    <ds:schemaRef ds:uri="dd700c9d-2071-4f79-8f00-c91ac212df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59f53515-774d-44ef-bb3f-ed0a3149595e"/>
    <ds:schemaRef ds:uri="dd700c9d-2071-4f79-8f00-c91ac212df8a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d51dbb0-af86-45a2-9c97-73fb3935df17}" enabled="0" method="" siteId="{ed51dbb0-af86-45a2-9c97-73fb3935df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On-screen Show (16:9)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 Narrow</vt:lpstr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Team</vt:lpstr>
      <vt:lpstr>Background</vt:lpstr>
      <vt:lpstr>What is an Aerospike?</vt:lpstr>
      <vt:lpstr>Problem Statement</vt:lpstr>
      <vt:lpstr>Objectives</vt:lpstr>
      <vt:lpstr>Initial ANSYS Progress</vt:lpstr>
      <vt:lpstr>NCPA Test and Calibration</vt:lpstr>
      <vt:lpstr>Full-Scale 3D CFD</vt:lpstr>
      <vt:lpstr>Limitations</vt:lpstr>
      <vt:lpstr>Updated Methodology</vt:lpstr>
      <vt:lpstr>Optimizing Steps</vt:lpstr>
      <vt:lpstr>ANSYS – Reference Geometry</vt:lpstr>
      <vt:lpstr>ANSYS - Geometry</vt:lpstr>
      <vt:lpstr>ANSYS – Mesh</vt:lpstr>
      <vt:lpstr>ANSYS – Simulation</vt:lpstr>
      <vt:lpstr>Mach 0.8 Contours</vt:lpstr>
      <vt:lpstr>Mach 1 Contours</vt:lpstr>
      <vt:lpstr>Mach 1.25 Contours</vt:lpstr>
      <vt:lpstr>Mach 1.5 Contours</vt:lpstr>
      <vt:lpstr>Mach 2 Contours</vt:lpstr>
      <vt:lpstr>Cd Comparisons</vt:lpstr>
      <vt:lpstr>Conclusions/Practical Uses</vt:lpstr>
      <vt:lpstr>Future Work</vt:lpstr>
      <vt:lpstr>Acknowledgements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Rickman, Jake Peterson, Alder Louviere</dc:creator>
  <cp:lastModifiedBy>AIAA Guest</cp:lastModifiedBy>
  <cp:revision>19</cp:revision>
  <cp:lastPrinted>2018-09-25T14:02:34Z</cp:lastPrinted>
  <dcterms:modified xsi:type="dcterms:W3CDTF">2025-04-02T22:29:31Z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0x010100B6C431F66B19B64980A933AC85230C3E</vt:lpwstr>
  </property>
</Properties>
</file>