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96" r:id="rId7"/>
    <p:sldId id="258" r:id="rId8"/>
    <p:sldId id="311" r:id="rId9"/>
    <p:sldId id="309" r:id="rId10"/>
    <p:sldId id="316" r:id="rId11"/>
    <p:sldId id="259" r:id="rId12"/>
    <p:sldId id="317" r:id="rId13"/>
    <p:sldId id="282" r:id="rId14"/>
    <p:sldId id="264" r:id="rId15"/>
    <p:sldId id="318" r:id="rId16"/>
    <p:sldId id="288" r:id="rId17"/>
    <p:sldId id="289" r:id="rId18"/>
    <p:sldId id="312" r:id="rId19"/>
    <p:sldId id="313" r:id="rId20"/>
    <p:sldId id="324" r:id="rId21"/>
    <p:sldId id="284" r:id="rId22"/>
    <p:sldId id="266" r:id="rId23"/>
    <p:sldId id="319" r:id="rId24"/>
    <p:sldId id="267" r:id="rId25"/>
    <p:sldId id="274" r:id="rId26"/>
    <p:sldId id="295" r:id="rId27"/>
    <p:sldId id="268" r:id="rId28"/>
    <p:sldId id="280" r:id="rId29"/>
    <p:sldId id="320" r:id="rId30"/>
    <p:sldId id="276" r:id="rId31"/>
    <p:sldId id="261" r:id="rId32"/>
    <p:sldId id="307" r:id="rId33"/>
    <p:sldId id="325" r:id="rId34"/>
    <p:sldId id="293" r:id="rId35"/>
    <p:sldId id="278" r:id="rId36"/>
    <p:sldId id="270" r:id="rId37"/>
    <p:sldId id="271" r:id="rId38"/>
    <p:sldId id="291" r:id="rId39"/>
    <p:sldId id="292" r:id="rId40"/>
    <p:sldId id="310" r:id="rId41"/>
    <p:sldId id="321" r:id="rId42"/>
    <p:sldId id="277" r:id="rId43"/>
    <p:sldId id="279" r:id="rId44"/>
    <p:sldId id="322" r:id="rId45"/>
    <p:sldId id="306" r:id="rId46"/>
    <p:sldId id="273" r:id="rId47"/>
  </p:sldIdLst>
  <p:sldSz cx="18288000" cy="10287000"/>
  <p:notesSz cx="6858000" cy="9144000"/>
  <p:embeddedFontLst>
    <p:embeddedFont>
      <p:font typeface="Cambria Math" panose="02040503050406030204" pitchFamily="18" charset="0"/>
      <p:regular r:id="rId49"/>
    </p:embeddedFont>
    <p:embeddedFont>
      <p:font typeface="Canva Sans Bold" panose="020B0604020202020204" charset="0"/>
      <p:regular r:id="rId50"/>
    </p:embeddedFont>
    <p:embeddedFont>
      <p:font typeface="Inter" panose="020B0604020202020204" charset="0"/>
      <p:regular r:id="rId51"/>
    </p:embeddedFont>
    <p:embeddedFont>
      <p:font typeface="Inter Bold" panose="020B0604020202020204" charset="0"/>
      <p:regular r:id="rId52"/>
    </p:embeddedFont>
    <p:embeddedFont>
      <p:font typeface="Nunito Sans" pitchFamily="2" charset="0"/>
      <p:regular r:id="rId53"/>
      <p:bold r:id="rId54"/>
      <p:italic r:id="rId55"/>
      <p:boldItalic r:id="rId56"/>
    </p:embeddedFont>
    <p:embeddedFont>
      <p:font typeface="Nunito Sans" pitchFamily="2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953"/>
    <a:srgbClr val="DB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16629-C468-4E8D-B446-830E3C0658E7}" v="742" dt="2025-04-02T01:50:28.949"/>
    <p1510:client id="{22BB8BA3-F6A2-4A1C-891A-172CDB2EA1D4}" v="8738" dt="2025-04-01T23:40:19.726"/>
    <p1510:client id="{2C6DFB62-6BB4-93E8-A9BB-395779978E55}" v="12" dt="2025-04-01T23:42:04.837"/>
    <p1510:client id="{3AE38737-BD65-4491-A37D-95397EF23E4A}" v="2" dt="2025-04-01T23:34:20.261"/>
    <p1510:client id="{74AEBBCA-C36B-43FE-9BC6-89772370E45C}" v="1504" dt="2025-04-01T02:34:35.311"/>
    <p1510:client id="{86791A29-3DB0-4149-9576-E3146E1214C9}" v="1589" dt="2025-04-02T01:42:13.144"/>
    <p1510:client id="{A8FE80CA-9CB3-4521-A431-0F7253FBBDB3}" v="599" dt="2025-04-01T23:42:01.198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54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B93EF-1E52-96FE-194F-1E31B76C2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A3DC2-1879-8914-AE5B-9ADF2A6EC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97F818-EE85-3037-5F14-36A64DEBD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022F3-24EC-3CC3-6F1C-90B842F76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693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3AC4-85B2-5F27-26DE-54A8A4A6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D5DD7-2D42-0D02-3FA8-6076718B5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9B1551-2892-9A9E-B95C-4DCA9D4AC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6DAFF-153B-1EFA-7A46-FCBA487A0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81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FA0EC-F21F-89FC-E99C-C9C1AD3D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6DC04-5C86-EB86-8697-ABE203970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9F329-1C52-65C6-A30B-A44A60D4B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EE8E9-C9A5-5219-28F5-873DDDA58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41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540F-ABC9-7656-9E79-AEEF6DEE2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05064-A208-157F-FCC4-8115D0094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09EE4-3F0C-9A82-2F3D-2F3B1F307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Remarks</a:t>
            </a:r>
            <a:br>
              <a:rPr lang="en-US"/>
            </a:br>
            <a:r>
              <a:rPr lang="en-US"/>
              <a:t>- now you can see how the past 3 algorithms are just key infrastructure to support the success of this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8C799-15B2-DE4F-E28D-CB5909091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407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36375-0B1F-4C0A-D934-6AC837BA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5F314-21EA-E458-8A04-3232BDD36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58E0F-504D-844D-F0F7-E6915A9F9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Remarks</a:t>
            </a:r>
            <a:br>
              <a:rPr lang="en-US"/>
            </a:br>
            <a:r>
              <a:rPr lang="en-US"/>
              <a:t>- now you can see how the past 3 algorithms are just key infrastructure to support the success of this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3972C-39EE-632A-039A-8B134085D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527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5CD76-150E-5DEA-3C41-9678D3C4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B24E1-79F5-C92E-E8CE-6092D5352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BFAE3-2E6A-F1A9-430E-F6232BFA2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A09A0-BB41-925C-C237-790D39143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06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what we just described but in algorithm form. Note the update step and uncertainty propagation are explicitly mathematically expressed here rather than being treated as a black box, which we have done all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112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57603-9918-E500-ED4C-9B86A5797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67FAEE-991D-3FBA-A981-4AAF1E69C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E2ADC3-5A8B-A8D2-6B43-33DC7C995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444BE-38A5-ADC1-AF4B-7B4355BA6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595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0C7C8-3265-2140-F1C9-564559C7A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ADB05-8AA6-E74B-48EA-87CC8C092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7BBBB-D9C6-22EB-72A2-92BC48565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FB830-E64F-EE2D-64C9-FCF68D511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309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88B3C-B24A-CE31-1C79-2E9C1B0CB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A7B30-B38D-25C4-AC83-E796814EFD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F5B12-1863-0735-475D-B8686F7DA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70663-DAE1-F10C-AD9A-FEBA0C105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7B77B-FC2C-4079-999B-D8370FCA92E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3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36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1D23B-E68C-67F6-05CD-D9105A92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DB4B8-7F38-45CF-1C63-9E3AD0CCA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83DC5-1EB2-2613-183F-76103442D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24DEE-0A82-8C0A-E4ED-BADE97969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0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46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8CCE9-92CE-80DB-D2F1-9D804BA5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83969-3BEC-3FCA-9D2F-9293693CD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FC246-D61D-8834-3D5F-40D103B35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D8E3E-02A8-5F8E-D00E-E79E2BCC2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431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1) First step to State Estimation is sensor modelling</a:t>
            </a:r>
          </a:p>
          <a:p>
            <a:r>
              <a:rPr lang="en-US"/>
              <a:t>2) Testing important considering limited launch cadence of collegiate rocketry </a:t>
            </a:r>
          </a:p>
          <a:p>
            <a:r>
              <a:rPr lang="en-US"/>
              <a:t>3) Testing requires ref trajectory as truth data and a set of sensor models</a:t>
            </a:r>
          </a:p>
          <a:p>
            <a:r>
              <a:rPr lang="en-US"/>
              <a:t>4) As a result, the team developed a closed-loop dynamical sim generating a trajectory (including p, v, attitude of the rocket)</a:t>
            </a:r>
          </a:p>
          <a:p>
            <a:r>
              <a:rPr lang="en-US"/>
              <a:t>5) Sim is plugged into diff eq solver, and uses standard 6-DOF EOM and integrated controls (CFD-derived Aerodynamics, and thrust allocation curves from static fire data)</a:t>
            </a:r>
          </a:p>
          <a:p>
            <a:r>
              <a:rPr lang="en-US"/>
              <a:t>6) Key usage of ref </a:t>
            </a:r>
            <a:r>
              <a:rPr lang="en-US" err="1"/>
              <a:t>traj</a:t>
            </a:r>
            <a:r>
              <a:rPr lang="en-US"/>
              <a:t> in generating sensor models, which serve to emulate real sensor data  by adding fake noise and error and aim to replace z vectors in nav </a:t>
            </a:r>
            <a:r>
              <a:rPr lang="en-US" err="1"/>
              <a:t>algs</a:t>
            </a:r>
            <a:endParaRPr lang="en-US"/>
          </a:p>
          <a:p>
            <a:r>
              <a:rPr lang="en-US"/>
              <a:t>7) Team developed custom acc, gyro, magnetometer, GPS</a:t>
            </a:r>
          </a:p>
          <a:p>
            <a:r>
              <a:rPr lang="en-US"/>
              <a:t>- High-level </a:t>
            </a:r>
            <a:r>
              <a:rPr lang="en-US" err="1"/>
              <a:t>eqs</a:t>
            </a:r>
            <a:r>
              <a:rPr lang="en-US"/>
              <a:t> (B = turn on bias, eta = gaussian noise, </a:t>
            </a:r>
            <a:r>
              <a:rPr lang="en-US" err="1"/>
              <a:t>Rbf</a:t>
            </a:r>
            <a:r>
              <a:rPr lang="en-US"/>
              <a:t> = rotation matrices from body to Flat Earth frame)</a:t>
            </a:r>
          </a:p>
          <a:p>
            <a:r>
              <a:rPr lang="en-US"/>
              <a:t>- Custom Flat Earth frame, which ignores Earth's curvature &amp; rotation (origin at launchpad, x-axis upward, y-axis downrange, and z-axis completing RHR)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9DF3-FC0B-93AA-528B-986280FAA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AB24E-6509-554E-1B91-D4EA1735E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9E1B3-B1A6-00F3-E6D0-828B24A80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C73-F3E4-2225-9464-4EC8497A9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96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064A8-4F6D-655A-0B87-B9802305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CC00A-BDC2-5938-FDCD-28A592BFC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919D9-DD8F-D9A1-6811-D3E5B8CCC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DA92E-6739-609C-B57A-A57108224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556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4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12" Type="http://schemas.openxmlformats.org/officeDocument/2006/relationships/image" Target="../media/image34.png"/><Relationship Id="rId2" Type="http://schemas.openxmlformats.org/officeDocument/2006/relationships/image" Target="../media/image57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12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5.png"/><Relationship Id="rId7" Type="http://schemas.openxmlformats.org/officeDocument/2006/relationships/image" Target="../media/image850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4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11" Type="http://schemas.openxmlformats.org/officeDocument/2006/relationships/image" Target="../media/image89.png"/><Relationship Id="rId5" Type="http://schemas.openxmlformats.org/officeDocument/2006/relationships/image" Target="../media/image830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sv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3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sv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6.png"/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17.svg"/><Relationship Id="rId10" Type="http://schemas.openxmlformats.org/officeDocument/2006/relationships/image" Target="../media/image130.png"/><Relationship Id="rId19" Type="http://schemas.openxmlformats.org/officeDocument/2006/relationships/image" Target="../media/image137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0" y="0"/>
            <a:ext cx="16285488" cy="10287000"/>
          </a:xfrm>
          <a:custGeom>
            <a:avLst/>
            <a:gdLst/>
            <a:ahLst/>
            <a:cxnLst/>
            <a:rect l="l" t="t" r="r" b="b"/>
            <a:pathLst>
              <a:path w="16285488" h="10287000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" b="-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25153" y="393154"/>
            <a:ext cx="2675484" cy="2707525"/>
          </a:xfrm>
          <a:custGeom>
            <a:avLst/>
            <a:gdLst/>
            <a:ahLst/>
            <a:cxnLst/>
            <a:rect l="l" t="t" r="r" b="b"/>
            <a:pathLst>
              <a:path w="2675484" h="2707525">
                <a:moveTo>
                  <a:pt x="0" y="0"/>
                </a:moveTo>
                <a:lnTo>
                  <a:pt x="2675483" y="0"/>
                </a:lnTo>
                <a:lnTo>
                  <a:pt x="2675483" y="2707526"/>
                </a:lnTo>
                <a:lnTo>
                  <a:pt x="0" y="2707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654415" y="904875"/>
            <a:ext cx="10979170" cy="498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321">
                <a:solidFill>
                  <a:srgbClr val="FFFFFF"/>
                </a:solidFill>
                <a:latin typeface="Nunito Sans" pitchFamily="2" charset="0"/>
                <a:ea typeface="Oswald"/>
                <a:cs typeface="Oswald"/>
                <a:sym typeface="Oswald"/>
              </a:rPr>
              <a:t>Integrated State Estimation Development for Actively Controlled Rockets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6235962"/>
            <a:ext cx="18288000" cy="344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486" dirty="0">
                <a:solidFill>
                  <a:srgbClr val="FFFFFF"/>
                </a:solidFill>
                <a:latin typeface="Nunito Sans" pitchFamily="2" charset="0"/>
                <a:ea typeface="Inter"/>
                <a:cs typeface="Inter"/>
                <a:sym typeface="Inter"/>
              </a:rPr>
              <a:t>Hridai Ambati, Patrick Barry, Kandarp Vadia, Albert Zheng</a:t>
            </a:r>
          </a:p>
          <a:p>
            <a:pPr algn="ctr">
              <a:lnSpc>
                <a:spcPts val="4480"/>
              </a:lnSpc>
            </a:pPr>
            <a:endParaRPr lang="en-US" sz="3200" spc="486" dirty="0">
              <a:solidFill>
                <a:srgbClr val="FFFFFF"/>
              </a:solidFill>
              <a:latin typeface="Nunito Sans" pitchFamily="2" charset="0"/>
              <a:ea typeface="Inter"/>
              <a:cs typeface="Inter"/>
              <a:sym typeface="Inter"/>
            </a:endParaRPr>
          </a:p>
          <a:p>
            <a:pPr algn="ctr">
              <a:lnSpc>
                <a:spcPts val="4480"/>
              </a:lnSpc>
            </a:pPr>
            <a:r>
              <a:rPr lang="en-US" sz="3200" spc="486" dirty="0">
                <a:solidFill>
                  <a:srgbClr val="FFFFFF"/>
                </a:solidFill>
                <a:latin typeface="Nunito Sans" pitchFamily="2" charset="0"/>
                <a:ea typeface="Inter"/>
                <a:cs typeface="Inter"/>
                <a:sym typeface="Inter"/>
              </a:rPr>
              <a:t>AIAA 2025 Region II Student Conference</a:t>
            </a:r>
          </a:p>
          <a:p>
            <a:pPr algn="ctr">
              <a:lnSpc>
                <a:spcPts val="4480"/>
              </a:lnSpc>
            </a:pPr>
            <a:r>
              <a:rPr lang="en-US" sz="3200" spc="486" dirty="0">
                <a:solidFill>
                  <a:srgbClr val="FFFFFF"/>
                </a:solidFill>
                <a:latin typeface="Nunito Sans" pitchFamily="2" charset="0"/>
                <a:ea typeface="Inter"/>
                <a:cs typeface="Inter"/>
                <a:sym typeface="Inter"/>
              </a:rPr>
              <a:t>4/3/2025 – 4/4/2025</a:t>
            </a:r>
          </a:p>
          <a:p>
            <a:pPr algn="ctr">
              <a:lnSpc>
                <a:spcPts val="4480"/>
              </a:lnSpc>
            </a:pPr>
            <a:endParaRPr lang="en-US" sz="3200" spc="486" dirty="0">
              <a:solidFill>
                <a:srgbClr val="FFFFFF"/>
              </a:solidFill>
              <a:latin typeface="Nunito Sans" pitchFamily="2" charset="0"/>
              <a:ea typeface="Inter"/>
              <a:cs typeface="Inter"/>
              <a:sym typeface="Inter"/>
            </a:endParaRPr>
          </a:p>
          <a:p>
            <a:pPr algn="ctr">
              <a:lnSpc>
                <a:spcPts val="4480"/>
              </a:lnSpc>
            </a:pPr>
            <a:endParaRPr lang="en-US" sz="3200" spc="486" dirty="0">
              <a:solidFill>
                <a:srgbClr val="FFFFFF"/>
              </a:solidFill>
              <a:latin typeface="Nunito Sans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8EDC9-CD1C-DC3E-3D85-D35DCC80B446}"/>
              </a:ext>
            </a:extLst>
          </p:cNvPr>
          <p:cNvSpPr txBox="1"/>
          <p:nvPr/>
        </p:nvSpPr>
        <p:spPr>
          <a:xfrm>
            <a:off x="4572000" y="962235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800" dirty="0">
                <a:solidFill>
                  <a:schemeClr val="bg1"/>
                </a:solidFill>
              </a:rPr>
              <a:t>Copyright © by Guidance, Navigation, and Control </a:t>
            </a:r>
            <a:r>
              <a:rPr lang="en-US" dirty="0">
                <a:solidFill>
                  <a:schemeClr val="bg1"/>
                </a:solidFill>
              </a:rPr>
              <a:t>Project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88DB08-7637-191A-2B0F-AF9322F1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CA40803E-D8D3-145B-8C80-CF23607D8A7B}"/>
              </a:ext>
            </a:extLst>
          </p:cNvPr>
          <p:cNvSpPr/>
          <p:nvPr/>
        </p:nvSpPr>
        <p:spPr>
          <a:xfrm>
            <a:off x="9767582" y="8009534"/>
            <a:ext cx="7174218" cy="82449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103598F-B486-4E76-DB12-047E6815EAAC}"/>
              </a:ext>
            </a:extLst>
          </p:cNvPr>
          <p:cNvSpPr/>
          <p:nvPr/>
        </p:nvSpPr>
        <p:spPr>
          <a:xfrm>
            <a:off x="902982" y="7606574"/>
            <a:ext cx="6755118" cy="866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F7C34CD-47A8-5C24-578C-2F616F75B5DE}"/>
              </a:ext>
            </a:extLst>
          </p:cNvPr>
          <p:cNvSpPr/>
          <p:nvPr/>
        </p:nvSpPr>
        <p:spPr>
          <a:xfrm>
            <a:off x="528462" y="236759"/>
            <a:ext cx="4047529" cy="89899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36DD53-99AE-8417-BFEC-DC75C9143BDE}"/>
              </a:ext>
            </a:extLst>
          </p:cNvPr>
          <p:cNvSpPr/>
          <p:nvPr/>
        </p:nvSpPr>
        <p:spPr>
          <a:xfrm>
            <a:off x="12345787" y="3395355"/>
            <a:ext cx="2823398" cy="15126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A507E2-AFA8-FA6A-BA2C-1A1532B4262D}"/>
              </a:ext>
            </a:extLst>
          </p:cNvPr>
          <p:cNvSpPr/>
          <p:nvPr/>
        </p:nvSpPr>
        <p:spPr>
          <a:xfrm>
            <a:off x="4983406" y="3312692"/>
            <a:ext cx="3292602" cy="11698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44B0B3B-5E16-5F2E-4786-CB9D55AD7A8E}"/>
              </a:ext>
            </a:extLst>
          </p:cNvPr>
          <p:cNvSpPr/>
          <p:nvPr/>
        </p:nvSpPr>
        <p:spPr>
          <a:xfrm>
            <a:off x="11904520" y="2482993"/>
            <a:ext cx="3539392" cy="27540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5A6D81-F1B6-1EFB-1619-B45D6B60DF39}"/>
              </a:ext>
            </a:extLst>
          </p:cNvPr>
          <p:cNvSpPr/>
          <p:nvPr/>
        </p:nvSpPr>
        <p:spPr>
          <a:xfrm>
            <a:off x="12720002" y="6378097"/>
            <a:ext cx="1986054" cy="9995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53ED90F-2E49-D064-2272-60980BD26050}"/>
              </a:ext>
            </a:extLst>
          </p:cNvPr>
          <p:cNvSpPr txBox="1"/>
          <p:nvPr/>
        </p:nvSpPr>
        <p:spPr>
          <a:xfrm>
            <a:off x="528462" y="394224"/>
            <a:ext cx="404752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Bias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1B2F7FD-476C-2120-EC51-37F741D5745C}"/>
                  </a:ext>
                </a:extLst>
              </p:cNvPr>
              <p:cNvSpPr txBox="1"/>
              <p:nvPr/>
            </p:nvSpPr>
            <p:spPr>
              <a:xfrm>
                <a:off x="12434550" y="3225776"/>
                <a:ext cx="2577103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Static dynamics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1B2F7FD-476C-2120-EC51-37F741D57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4550" y="3225776"/>
                <a:ext cx="2577103" cy="2120175"/>
              </a:xfrm>
              <a:prstGeom prst="rect">
                <a:avLst/>
              </a:prstGeom>
              <a:blipFill>
                <a:blip r:embed="rId2"/>
                <a:stretch>
                  <a:fillRect l="-5437" r="-5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E6FC676C-3F8E-BD0C-A6E7-D7F1FF8615F1}"/>
              </a:ext>
            </a:extLst>
          </p:cNvPr>
          <p:cNvSpPr txBox="1"/>
          <p:nvPr/>
        </p:nvSpPr>
        <p:spPr>
          <a:xfrm>
            <a:off x="12969235" y="265379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1E73B8C4-CA82-059D-1D76-6E07CA5893A4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926F8F47-097D-149F-BFA8-25CCA49DB67F}"/>
              </a:ext>
            </a:extLst>
          </p:cNvPr>
          <p:cNvSpPr txBox="1"/>
          <p:nvPr/>
        </p:nvSpPr>
        <p:spPr>
          <a:xfrm>
            <a:off x="12899455" y="6583601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453B3B5-100A-81FB-8212-BF62FC3E4309}"/>
              </a:ext>
            </a:extLst>
          </p:cNvPr>
          <p:cNvCxnSpPr>
            <a:cxnSpLocks/>
            <a:stCxn id="61" idx="3"/>
            <a:endCxn id="25" idx="3"/>
          </p:cNvCxnSpPr>
          <p:nvPr/>
        </p:nvCxnSpPr>
        <p:spPr>
          <a:xfrm flipH="1" flipV="1">
            <a:off x="10089394" y="1599428"/>
            <a:ext cx="5354518" cy="2260582"/>
          </a:xfrm>
          <a:prstGeom prst="bentConnector3">
            <a:avLst>
              <a:gd name="adj1" fmla="val -4269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9979B5C-A167-520B-4249-D917CBF8D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A9A4F3C-1D1C-F21F-307F-9E76C82370D1}"/>
                  </a:ext>
                </a:extLst>
              </p:cNvPr>
              <p:cNvSpPr txBox="1"/>
              <p:nvPr/>
            </p:nvSpPr>
            <p:spPr>
              <a:xfrm>
                <a:off x="13963612" y="5551455"/>
                <a:ext cx="1447256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  <a:p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A9A4F3C-1D1C-F21F-307F-9E76C8237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12" y="5551455"/>
                <a:ext cx="1447256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5278240E-4659-0623-17C9-7AEA4DC52654}"/>
              </a:ext>
            </a:extLst>
          </p:cNvPr>
          <p:cNvSpPr/>
          <p:nvPr/>
        </p:nvSpPr>
        <p:spPr>
          <a:xfrm>
            <a:off x="8869190" y="5016500"/>
            <a:ext cx="2877798" cy="151052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897712BF-74BA-6842-9F36-431509489B1D}"/>
              </a:ext>
            </a:extLst>
          </p:cNvPr>
          <p:cNvSpPr txBox="1"/>
          <p:nvPr/>
        </p:nvSpPr>
        <p:spPr>
          <a:xfrm>
            <a:off x="8913903" y="5152569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8A0C4D1-39B5-3502-85BC-40C24E38958D}"/>
              </a:ext>
            </a:extLst>
          </p:cNvPr>
          <p:cNvCxnSpPr>
            <a:cxnSpLocks/>
            <a:endCxn id="61" idx="2"/>
          </p:cNvCxnSpPr>
          <p:nvPr/>
        </p:nvCxnSpPr>
        <p:spPr>
          <a:xfrm flipH="1" flipV="1">
            <a:off x="13674216" y="5237026"/>
            <a:ext cx="38813" cy="110297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6EABFD8-2C9A-9C6C-20C1-565B1DE8412F}"/>
                  </a:ext>
                </a:extLst>
              </p:cNvPr>
              <p:cNvSpPr txBox="1"/>
              <p:nvPr/>
            </p:nvSpPr>
            <p:spPr>
              <a:xfrm>
                <a:off x="15700510" y="3339763"/>
                <a:ext cx="1378326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6EABFD8-2C9A-9C6C-20C1-565B1DE84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0510" y="3339763"/>
                <a:ext cx="1378326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578DE8-30F1-7C76-86BA-563B1A0EF4E8}"/>
                  </a:ext>
                </a:extLst>
              </p:cNvPr>
              <p:cNvSpPr txBox="1"/>
              <p:nvPr/>
            </p:nvSpPr>
            <p:spPr>
              <a:xfrm>
                <a:off x="9550400" y="7997896"/>
                <a:ext cx="7609014" cy="756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578DE8-30F1-7C76-86BA-563B1A0EF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400" y="7997896"/>
                <a:ext cx="7609014" cy="7564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CB3F1EB-F70D-C033-FE9A-65610E1F484A}"/>
                  </a:ext>
                </a:extLst>
              </p:cNvPr>
              <p:cNvSpPr txBox="1"/>
              <p:nvPr/>
            </p:nvSpPr>
            <p:spPr>
              <a:xfrm>
                <a:off x="-249005" y="7663591"/>
                <a:ext cx="9135335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0   0  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0  0  0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CB3F1EB-F70D-C033-FE9A-65610E1F4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9005" y="7663591"/>
                <a:ext cx="9135335" cy="6481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A3B0447F-41D8-42C0-BDC7-249686F48FE7}"/>
              </a:ext>
            </a:extLst>
          </p:cNvPr>
          <p:cNvSpPr/>
          <p:nvPr/>
        </p:nvSpPr>
        <p:spPr>
          <a:xfrm>
            <a:off x="4852618" y="2416403"/>
            <a:ext cx="3539392" cy="27540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06FADC54-B8A3-C48E-92BC-87D2F9F6C0F5}"/>
                  </a:ext>
                </a:extLst>
              </p:cNvPr>
              <p:cNvSpPr txBox="1"/>
              <p:nvPr/>
            </p:nvSpPr>
            <p:spPr>
              <a:xfrm>
                <a:off x="4337046" y="3053156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biases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𝒙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06FADC54-B8A3-C48E-92BC-87D2F9F6C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046" y="3053156"/>
                <a:ext cx="4615851" cy="2120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37">
            <a:extLst>
              <a:ext uri="{FF2B5EF4-FFF2-40B4-BE49-F238E27FC236}">
                <a16:creationId xmlns:a16="http://schemas.microsoft.com/office/drawing/2014/main" id="{A8325879-AF9C-8447-3F62-6B2994BD23DC}"/>
              </a:ext>
            </a:extLst>
          </p:cNvPr>
          <p:cNvSpPr txBox="1"/>
          <p:nvPr/>
        </p:nvSpPr>
        <p:spPr>
          <a:xfrm>
            <a:off x="5917333" y="258720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Update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7DA0715-872A-834F-01E8-DA4983715CEA}"/>
              </a:ext>
            </a:extLst>
          </p:cNvPr>
          <p:cNvCxnSpPr>
            <a:cxnSpLocks/>
          </p:cNvCxnSpPr>
          <p:nvPr/>
        </p:nvCxnSpPr>
        <p:spPr>
          <a:xfrm flipV="1">
            <a:off x="8489781" y="3782126"/>
            <a:ext cx="3381200" cy="225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B2BC286-93A8-1FC6-139D-3E61EB97B238}"/>
              </a:ext>
            </a:extLst>
          </p:cNvPr>
          <p:cNvCxnSpPr>
            <a:cxnSpLocks/>
          </p:cNvCxnSpPr>
          <p:nvPr/>
        </p:nvCxnSpPr>
        <p:spPr>
          <a:xfrm>
            <a:off x="10284457" y="3793418"/>
            <a:ext cx="0" cy="122308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9F8DF958-E936-7949-34B0-0422BDF0DA7A}"/>
              </a:ext>
            </a:extLst>
          </p:cNvPr>
          <p:cNvSpPr/>
          <p:nvPr/>
        </p:nvSpPr>
        <p:spPr>
          <a:xfrm>
            <a:off x="1395757" y="5332155"/>
            <a:ext cx="3319533" cy="96757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15FA49CF-67B1-F28D-2A57-B6304D08C2EA}"/>
              </a:ext>
            </a:extLst>
          </p:cNvPr>
          <p:cNvSpPr txBox="1"/>
          <p:nvPr/>
        </p:nvSpPr>
        <p:spPr>
          <a:xfrm>
            <a:off x="1613520" y="5555510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98C1609-0CE4-1E2F-648C-FE756AC6A4CE}"/>
              </a:ext>
            </a:extLst>
          </p:cNvPr>
          <p:cNvCxnSpPr>
            <a:cxnSpLocks/>
            <a:stCxn id="95" idx="0"/>
            <a:endCxn id="76" idx="1"/>
          </p:cNvCxnSpPr>
          <p:nvPr/>
        </p:nvCxnSpPr>
        <p:spPr>
          <a:xfrm rot="5400000" flipH="1" flipV="1">
            <a:off x="3184704" y="3664241"/>
            <a:ext cx="1538735" cy="1797094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5F5FB59-0E26-2230-3EDF-6F1C3AE0BE34}"/>
                  </a:ext>
                </a:extLst>
              </p:cNvPr>
              <p:cNvSpPr txBox="1"/>
              <p:nvPr/>
            </p:nvSpPr>
            <p:spPr>
              <a:xfrm>
                <a:off x="2005177" y="3981173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5F5FB59-0E26-2230-3EDF-6F1C3AE0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177" y="3981173"/>
                <a:ext cx="968534" cy="10988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94C9B90-D2F9-B723-9963-E92327215BBA}"/>
              </a:ext>
            </a:extLst>
          </p:cNvPr>
          <p:cNvCxnSpPr>
            <a:cxnSpLocks/>
            <a:stCxn id="128" idx="6"/>
            <a:endCxn id="117" idx="0"/>
          </p:cNvCxnSpPr>
          <p:nvPr/>
        </p:nvCxnSpPr>
        <p:spPr>
          <a:xfrm>
            <a:off x="2978167" y="6323289"/>
            <a:ext cx="1302374" cy="128328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9D82901-D2DC-334C-8608-F091FDB02ABC}"/>
              </a:ext>
            </a:extLst>
          </p:cNvPr>
          <p:cNvCxnSpPr>
            <a:cxnSpLocks/>
            <a:stCxn id="131" idx="5"/>
            <a:endCxn id="72" idx="0"/>
          </p:cNvCxnSpPr>
          <p:nvPr/>
        </p:nvCxnSpPr>
        <p:spPr>
          <a:xfrm>
            <a:off x="10294040" y="6585731"/>
            <a:ext cx="3060867" cy="141216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30DD649-93B0-4DBF-B68D-7888D077E483}"/>
                  </a:ext>
                </a:extLst>
              </p:cNvPr>
              <p:cNvSpPr txBox="1"/>
              <p:nvPr/>
            </p:nvSpPr>
            <p:spPr>
              <a:xfrm>
                <a:off x="9207150" y="2929281"/>
                <a:ext cx="1834605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30DD649-93B0-4DBF-B68D-7888D077E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150" y="2929281"/>
                <a:ext cx="1834605" cy="631135"/>
              </a:xfrm>
              <a:prstGeom prst="rect">
                <a:avLst/>
              </a:prstGeom>
              <a:blipFill>
                <a:blip r:embed="rId10"/>
                <a:stretch>
                  <a:fillRect t="-7767" b="-29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3BCE94FE-43E0-6CB7-7D7F-1394988AEC41}"/>
              </a:ext>
            </a:extLst>
          </p:cNvPr>
          <p:cNvSpPr/>
          <p:nvPr/>
        </p:nvSpPr>
        <p:spPr>
          <a:xfrm>
            <a:off x="2882232" y="6275321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7651FE4-5B8E-2F06-0099-A1F03DF26294}"/>
              </a:ext>
            </a:extLst>
          </p:cNvPr>
          <p:cNvSpPr/>
          <p:nvPr/>
        </p:nvSpPr>
        <p:spPr>
          <a:xfrm>
            <a:off x="10212154" y="6503845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F380B-9A26-CA49-DD66-0D4FB7944C5F}"/>
              </a:ext>
            </a:extLst>
          </p:cNvPr>
          <p:cNvSpPr txBox="1"/>
          <p:nvPr/>
        </p:nvSpPr>
        <p:spPr>
          <a:xfrm>
            <a:off x="10071759" y="8951957"/>
            <a:ext cx="675299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(Accelerometer/Gyroscope Biases)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DEE517-7B09-61C7-694D-E03A9D3310FD}"/>
                  </a:ext>
                </a:extLst>
              </p:cNvPr>
              <p:cNvSpPr txBox="1"/>
              <p:nvPr/>
            </p:nvSpPr>
            <p:spPr>
              <a:xfrm>
                <a:off x="1536604" y="1596027"/>
                <a:ext cx="1378326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DEE517-7B09-61C7-694D-E03A9D331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04" y="1596027"/>
                <a:ext cx="1378326" cy="606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E105FD27-F6A8-EFE7-76A5-4BB849BC62FD}"/>
              </a:ext>
            </a:extLst>
          </p:cNvPr>
          <p:cNvSpPr/>
          <p:nvPr/>
        </p:nvSpPr>
        <p:spPr>
          <a:xfrm>
            <a:off x="8217499" y="1138824"/>
            <a:ext cx="1871895" cy="9607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4A60EC-ACAF-8BEA-736D-60751BAC2881}"/>
                  </a:ext>
                </a:extLst>
              </p:cNvPr>
              <p:cNvSpPr txBox="1"/>
              <p:nvPr/>
            </p:nvSpPr>
            <p:spPr>
              <a:xfrm>
                <a:off x="15656674" y="3920916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4A60EC-ACAF-8BEA-736D-60751BAC2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6674" y="3920916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911E6-EC39-10A3-442A-EE4EEFB46471}"/>
                  </a:ext>
                </a:extLst>
              </p:cNvPr>
              <p:cNvSpPr txBox="1"/>
              <p:nvPr/>
            </p:nvSpPr>
            <p:spPr>
              <a:xfrm>
                <a:off x="1458642" y="2205973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911E6-EC39-10A3-442A-EE4EEFB46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642" y="2205973"/>
                <a:ext cx="1422162" cy="631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4CB7B43B-CEE8-1E48-E591-CF3CD4D42D2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38786" y="1613857"/>
            <a:ext cx="3336385" cy="1730830"/>
          </a:xfrm>
          <a:prstGeom prst="bentConnector3">
            <a:avLst>
              <a:gd name="adj1" fmla="val 151634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B3BC8D-8C1D-28CB-9970-55CA70ADAC25}"/>
                  </a:ext>
                </a:extLst>
              </p:cNvPr>
              <p:cNvSpPr txBox="1"/>
              <p:nvPr/>
            </p:nvSpPr>
            <p:spPr>
              <a:xfrm>
                <a:off x="8162263" y="1307040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B3BC8D-8C1D-28CB-9970-55CA70ADA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263" y="1307040"/>
                <a:ext cx="1927131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B823A84-3FEF-DD19-8D3F-C1B750D69786}"/>
              </a:ext>
            </a:extLst>
          </p:cNvPr>
          <p:cNvSpPr txBox="1"/>
          <p:nvPr/>
        </p:nvSpPr>
        <p:spPr>
          <a:xfrm>
            <a:off x="-56731" y="8571607"/>
            <a:ext cx="9265444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(Sensor to Bias Mapping)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ACBB45A-2302-6D1D-7556-7CE9B104F6BE}"/>
              </a:ext>
            </a:extLst>
          </p:cNvPr>
          <p:cNvSpPr/>
          <p:nvPr/>
        </p:nvSpPr>
        <p:spPr>
          <a:xfrm>
            <a:off x="12431072" y="6039875"/>
            <a:ext cx="653168" cy="65316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B78FAA-B3D0-EDB3-5958-3FC78EBCF70E}"/>
              </a:ext>
            </a:extLst>
          </p:cNvPr>
          <p:cNvSpPr/>
          <p:nvPr/>
        </p:nvSpPr>
        <p:spPr>
          <a:xfrm>
            <a:off x="11613014" y="2180948"/>
            <a:ext cx="653168" cy="65316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CA371D-E1C6-ECBC-1026-83630EC3ABF8}"/>
              </a:ext>
            </a:extLst>
          </p:cNvPr>
          <p:cNvSpPr/>
          <p:nvPr/>
        </p:nvSpPr>
        <p:spPr>
          <a:xfrm>
            <a:off x="4621947" y="2107309"/>
            <a:ext cx="653168" cy="65316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40FB4E-93BB-E551-1B0F-57187DD29B06}"/>
              </a:ext>
            </a:extLst>
          </p:cNvPr>
          <p:cNvSpPr/>
          <p:nvPr/>
        </p:nvSpPr>
        <p:spPr>
          <a:xfrm>
            <a:off x="1047657" y="4977063"/>
            <a:ext cx="653168" cy="65316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DCEDB6-21AB-53C7-6C17-A001CDBC63C6}"/>
              </a:ext>
            </a:extLst>
          </p:cNvPr>
          <p:cNvSpPr/>
          <p:nvPr/>
        </p:nvSpPr>
        <p:spPr>
          <a:xfrm>
            <a:off x="8559746" y="4599575"/>
            <a:ext cx="653168" cy="65316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3065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9789" y="1392534"/>
            <a:ext cx="13728421" cy="7633882"/>
          </a:xfrm>
          <a:custGeom>
            <a:avLst/>
            <a:gdLst/>
            <a:ahLst/>
            <a:cxnLst/>
            <a:rect l="l" t="t" r="r" b="b"/>
            <a:pathLst>
              <a:path w="10121659" h="5371859">
                <a:moveTo>
                  <a:pt x="0" y="0"/>
                </a:moveTo>
                <a:lnTo>
                  <a:pt x="10121659" y="0"/>
                </a:lnTo>
                <a:lnTo>
                  <a:pt x="10121659" y="5371859"/>
                </a:lnTo>
                <a:lnTo>
                  <a:pt x="0" y="5371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79936" y="390206"/>
            <a:ext cx="10728127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Bias Estimation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4DC8E-4DEC-2B23-107C-C92556B74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C5EEB5-055B-FB84-B8A4-BA5B8A384DC6}"/>
              </a:ext>
            </a:extLst>
          </p:cNvPr>
          <p:cNvSpPr/>
          <p:nvPr/>
        </p:nvSpPr>
        <p:spPr>
          <a:xfrm>
            <a:off x="2279791" y="1359104"/>
            <a:ext cx="13728420" cy="767944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D2B24-6066-8043-5EAE-9F35BBD99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7A5123E-DA24-EAB9-C8FB-75736ADC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8E0BF9-3D98-DCB6-CBDA-6A4CEEF6284F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C1EE1C0D-3924-8F37-DDA9-7523E5D9F4E6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F5B01F94-D33A-2C58-54BD-FFE369E543FD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100B1D-269B-3B41-59FC-3D2C22FD0AB5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1B744FE4-6969-B6E5-8CF4-48903CC92078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86340DC6-041B-9FE4-5BA1-1E5072DC759E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88C9AF-A1C9-9501-C701-FEA61C679E11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DBEF86B3-EC7C-1BDE-9DC7-E93C3CCE7DFB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BA69FF-9B2F-A280-E77C-A192038B18B1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44203A-F381-BEA2-E9E4-A7435B10C326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1CE04375-7443-CA44-1B10-01F690B527B2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EE7E5C-D5EA-E459-0EAC-5C7DB5CE01D5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253775-271A-A331-1806-32FC2F011326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C6DD2D19-7CD6-27EB-925B-D91BBFAF5092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7257A3D-4BA0-8E87-F5B1-BA3B02D62471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B88DD470-73E7-1F3E-0086-CB7436960A76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0FA0E854-1BA8-E065-FE36-B6AD25375E2D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6546DA-F0FE-F68B-7C5E-7C12E5116687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DAD035E-5299-3B27-0E0F-D3AF57280EF4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358AB8E2-6E04-13BD-ACE2-0C571AE7E171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8E9679-29C5-9FCD-F76A-EE97FADC109A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42B4CB-28D6-D864-F00F-281B205ACD0F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086C4B68-A915-578F-0758-8340A1547AE0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4259A5C3-4FDD-2872-9385-8DA6AD1DAB67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459EE735-B341-D332-3F20-5398E97C80A8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9C4A6D5B-33F0-EB0C-BD97-A0CBF18B0302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1D215046-68FB-69B9-1450-FB0840A8CA75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66BE6-A35F-B059-8656-0A5A7E81E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4C10C7-0C1D-A2D1-8D24-B03B5E1C4E46}"/>
              </a:ext>
            </a:extLst>
          </p:cNvPr>
          <p:cNvSpPr/>
          <p:nvPr/>
        </p:nvSpPr>
        <p:spPr>
          <a:xfrm>
            <a:off x="7678505" y="6297866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69AAF673-07EF-58AA-98B0-E94AE925CEA8}"/>
              </a:ext>
            </a:extLst>
          </p:cNvPr>
          <p:cNvSpPr/>
          <p:nvPr/>
        </p:nvSpPr>
        <p:spPr>
          <a:xfrm>
            <a:off x="1015088" y="7155454"/>
            <a:ext cx="4471848" cy="10450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011FE-C0E6-B739-BDD3-6DC134EE5628}"/>
              </a:ext>
            </a:extLst>
          </p:cNvPr>
          <p:cNvSpPr/>
          <p:nvPr/>
        </p:nvSpPr>
        <p:spPr>
          <a:xfrm>
            <a:off x="11315700" y="7397505"/>
            <a:ext cx="3956722" cy="8244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73E103C-7F88-F26B-52EA-82DBC5E6726C}"/>
              </a:ext>
            </a:extLst>
          </p:cNvPr>
          <p:cNvSpPr/>
          <p:nvPr/>
        </p:nvSpPr>
        <p:spPr>
          <a:xfrm>
            <a:off x="13371314" y="4056469"/>
            <a:ext cx="2823398" cy="151265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4A331A-C956-337A-DF76-D3CCA2543EA2}"/>
              </a:ext>
            </a:extLst>
          </p:cNvPr>
          <p:cNvGrpSpPr/>
          <p:nvPr/>
        </p:nvGrpSpPr>
        <p:grpSpPr>
          <a:xfrm>
            <a:off x="3612951" y="3071740"/>
            <a:ext cx="3539392" cy="2754033"/>
            <a:chOff x="4852618" y="3127603"/>
            <a:chExt cx="3539392" cy="275403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4DE378C-9873-688E-8B1F-D8523E46CD64}"/>
                </a:ext>
              </a:extLst>
            </p:cNvPr>
            <p:cNvSpPr/>
            <p:nvPr/>
          </p:nvSpPr>
          <p:spPr>
            <a:xfrm>
              <a:off x="4852618" y="3127603"/>
              <a:ext cx="3539392" cy="275403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37">
              <a:extLst>
                <a:ext uri="{FF2B5EF4-FFF2-40B4-BE49-F238E27FC236}">
                  <a16:creationId xmlns:a16="http://schemas.microsoft.com/office/drawing/2014/main" id="{E02BCCEE-2F4A-9B88-C9C0-A244ADE081F8}"/>
                </a:ext>
              </a:extLst>
            </p:cNvPr>
            <p:cNvSpPr txBox="1"/>
            <p:nvPr/>
          </p:nvSpPr>
          <p:spPr>
            <a:xfrm>
              <a:off x="5917333" y="3298405"/>
              <a:ext cx="1450578" cy="55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Update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CB203B-26F4-0256-8D44-A2C3B3BA610E}"/>
                </a:ext>
              </a:extLst>
            </p:cNvPr>
            <p:cNvSpPr/>
            <p:nvPr/>
          </p:nvSpPr>
          <p:spPr>
            <a:xfrm>
              <a:off x="5020833" y="4053266"/>
              <a:ext cx="3292602" cy="11698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2ABD423B-F797-0D1A-91CB-894057825F85}"/>
              </a:ext>
            </a:extLst>
          </p:cNvPr>
          <p:cNvSpPr/>
          <p:nvPr/>
        </p:nvSpPr>
        <p:spPr>
          <a:xfrm>
            <a:off x="588884" y="263594"/>
            <a:ext cx="6722889" cy="898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4F2C85-D583-2602-04DD-76622584D761}"/>
              </a:ext>
            </a:extLst>
          </p:cNvPr>
          <p:cNvSpPr/>
          <p:nvPr/>
        </p:nvSpPr>
        <p:spPr>
          <a:xfrm>
            <a:off x="13013317" y="3194358"/>
            <a:ext cx="3539392" cy="275403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E6DBA2-CFC7-BF43-5909-8F51B504CC38}"/>
              </a:ext>
            </a:extLst>
          </p:cNvPr>
          <p:cNvSpPr/>
          <p:nvPr/>
        </p:nvSpPr>
        <p:spPr>
          <a:xfrm>
            <a:off x="13714945" y="547151"/>
            <a:ext cx="1986054" cy="9995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49CA7B1-EE1F-B633-B402-10DA3CCD6DD1}"/>
              </a:ext>
            </a:extLst>
          </p:cNvPr>
          <p:cNvSpPr txBox="1"/>
          <p:nvPr/>
        </p:nvSpPr>
        <p:spPr>
          <a:xfrm>
            <a:off x="528462" y="394224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Initial Attitude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942C95F-886D-14EB-F9CA-E0217D87D251}"/>
                  </a:ext>
                </a:extLst>
              </p:cNvPr>
              <p:cNvSpPr txBox="1"/>
              <p:nvPr/>
            </p:nvSpPr>
            <p:spPr>
              <a:xfrm>
                <a:off x="13460992" y="3935519"/>
                <a:ext cx="2577103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Static dynamics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942C95F-886D-14EB-F9CA-E0217D87D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992" y="3935519"/>
                <a:ext cx="2577103" cy="2120175"/>
              </a:xfrm>
              <a:prstGeom prst="rect">
                <a:avLst/>
              </a:prstGeom>
              <a:blipFill>
                <a:blip r:embed="rId2"/>
                <a:stretch>
                  <a:fillRect l="-5201" r="-5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1D911121-BB3A-BDCE-C009-81B22E70C278}"/>
              </a:ext>
            </a:extLst>
          </p:cNvPr>
          <p:cNvSpPr txBox="1"/>
          <p:nvPr/>
        </p:nvSpPr>
        <p:spPr>
          <a:xfrm>
            <a:off x="14024254" y="331075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B591FA4D-8781-FE7F-8C15-6863174C7E8B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02FA5B7F-BDE5-0FBC-4DE8-FC900085B91C}"/>
              </a:ext>
            </a:extLst>
          </p:cNvPr>
          <p:cNvSpPr txBox="1"/>
          <p:nvPr/>
        </p:nvSpPr>
        <p:spPr>
          <a:xfrm>
            <a:off x="13891512" y="751052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D81A328-662D-8779-8391-568F009D77A3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>
            <a:off x="9550400" y="4571375"/>
            <a:ext cx="7002309" cy="2206885"/>
          </a:xfrm>
          <a:prstGeom prst="bentConnector3">
            <a:avLst>
              <a:gd name="adj1" fmla="val -13467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C7C1E7BD-FEB9-D864-A406-09007F35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68702E8-5A0B-B689-3211-EE01E90A3ED3}"/>
                  </a:ext>
                </a:extLst>
              </p:cNvPr>
              <p:cNvSpPr txBox="1"/>
              <p:nvPr/>
            </p:nvSpPr>
            <p:spPr>
              <a:xfrm>
                <a:off x="14757759" y="1880031"/>
                <a:ext cx="1505733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68702E8-5A0B-B689-3211-EE01E90A3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7759" y="1880031"/>
                <a:ext cx="1505733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441EBD3C-F49C-911A-55D7-304411635CB6}"/>
              </a:ext>
            </a:extLst>
          </p:cNvPr>
          <p:cNvSpPr/>
          <p:nvPr/>
        </p:nvSpPr>
        <p:spPr>
          <a:xfrm>
            <a:off x="9919875" y="1751169"/>
            <a:ext cx="2877798" cy="151052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D6E0BA72-5E27-A2F3-A900-81F49F35C7C2}"/>
              </a:ext>
            </a:extLst>
          </p:cNvPr>
          <p:cNvSpPr txBox="1"/>
          <p:nvPr/>
        </p:nvSpPr>
        <p:spPr>
          <a:xfrm>
            <a:off x="9947075" y="1801630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C53EA68-4B22-8ACA-94FA-7D3A6C971529}"/>
              </a:ext>
            </a:extLst>
          </p:cNvPr>
          <p:cNvCxnSpPr>
            <a:cxnSpLocks/>
          </p:cNvCxnSpPr>
          <p:nvPr/>
        </p:nvCxnSpPr>
        <p:spPr>
          <a:xfrm>
            <a:off x="14804401" y="1547524"/>
            <a:ext cx="0" cy="164683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B745020-8A38-7819-9E5B-3C4A2B610EC0}"/>
                  </a:ext>
                </a:extLst>
              </p:cNvPr>
              <p:cNvSpPr txBox="1"/>
              <p:nvPr/>
            </p:nvSpPr>
            <p:spPr>
              <a:xfrm>
                <a:off x="16694146" y="3355580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B745020-8A38-7819-9E5B-3C4A2B61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4146" y="3355580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C19B922-F29F-0DEE-85E6-7030A24E5A49}"/>
                  </a:ext>
                </a:extLst>
              </p:cNvPr>
              <p:cNvSpPr txBox="1"/>
              <p:nvPr/>
            </p:nvSpPr>
            <p:spPr>
              <a:xfrm>
                <a:off x="9550400" y="7412108"/>
                <a:ext cx="7609014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C19B922-F29F-0DEE-85E6-7030A24E5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400" y="7412108"/>
                <a:ext cx="7609014" cy="6344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DA50847-27A6-8A01-A040-3D057D04D4B5}"/>
                  </a:ext>
                </a:extLst>
              </p:cNvPr>
              <p:cNvSpPr txBox="1"/>
              <p:nvPr/>
            </p:nvSpPr>
            <p:spPr>
              <a:xfrm>
                <a:off x="-1286459" y="7178330"/>
                <a:ext cx="9135335" cy="98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DA50847-27A6-8A01-A040-3D057D04D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6459" y="7178330"/>
                <a:ext cx="9135335" cy="9835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6913636C-96F2-E21B-3631-E40D361C6F7C}"/>
                  </a:ext>
                </a:extLst>
              </p:cNvPr>
              <p:cNvSpPr txBox="1"/>
              <p:nvPr/>
            </p:nvSpPr>
            <p:spPr>
              <a:xfrm>
                <a:off x="3062700" y="368011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quaternion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𝐪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6913636C-96F2-E21B-3631-E40D361C6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3680119"/>
                <a:ext cx="4615851" cy="2120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784169F-9670-BF05-E271-47546B6A0342}"/>
              </a:ext>
            </a:extLst>
          </p:cNvPr>
          <p:cNvCxnSpPr>
            <a:cxnSpLocks/>
          </p:cNvCxnSpPr>
          <p:nvPr/>
        </p:nvCxnSpPr>
        <p:spPr>
          <a:xfrm flipV="1">
            <a:off x="10359152" y="4602045"/>
            <a:ext cx="2594922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9A94A09-89C6-7EBC-5F26-7DF7F742D98C}"/>
              </a:ext>
            </a:extLst>
          </p:cNvPr>
          <p:cNvCxnSpPr>
            <a:cxnSpLocks/>
          </p:cNvCxnSpPr>
          <p:nvPr/>
        </p:nvCxnSpPr>
        <p:spPr>
          <a:xfrm flipV="1">
            <a:off x="11367550" y="3261689"/>
            <a:ext cx="0" cy="13516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05E58CF-6EE0-EBAC-47E0-D2127CE5BCD8}"/>
              </a:ext>
            </a:extLst>
          </p:cNvPr>
          <p:cNvSpPr/>
          <p:nvPr/>
        </p:nvSpPr>
        <p:spPr>
          <a:xfrm>
            <a:off x="528462" y="1507994"/>
            <a:ext cx="3319533" cy="11089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20EB8141-386B-3065-BD28-3C4A76766DF9}"/>
              </a:ext>
            </a:extLst>
          </p:cNvPr>
          <p:cNvSpPr txBox="1"/>
          <p:nvPr/>
        </p:nvSpPr>
        <p:spPr>
          <a:xfrm>
            <a:off x="746225" y="1642450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16CBFAB-AB88-6EDB-0697-70A8AD00C13D}"/>
              </a:ext>
            </a:extLst>
          </p:cNvPr>
          <p:cNvCxnSpPr>
            <a:cxnSpLocks/>
            <a:stCxn id="95" idx="2"/>
          </p:cNvCxnSpPr>
          <p:nvPr/>
        </p:nvCxnSpPr>
        <p:spPr>
          <a:xfrm rot="16200000" flipH="1">
            <a:off x="2370054" y="2435075"/>
            <a:ext cx="1063218" cy="1426869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AB823DF-3AE8-2CFD-1046-EA2F84BA5423}"/>
                  </a:ext>
                </a:extLst>
              </p:cNvPr>
              <p:cNvSpPr txBox="1"/>
              <p:nvPr/>
            </p:nvSpPr>
            <p:spPr>
              <a:xfrm>
                <a:off x="1198889" y="2569615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AB823DF-3AE8-2CFD-1046-EA2F84BA5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9" y="2569615"/>
                <a:ext cx="968534" cy="10988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A2F0832-FDAE-FD01-4B93-35C467CF51E3}"/>
              </a:ext>
            </a:extLst>
          </p:cNvPr>
          <p:cNvCxnSpPr>
            <a:cxnSpLocks/>
            <a:stCxn id="128" idx="4"/>
            <a:endCxn id="117" idx="0"/>
          </p:cNvCxnSpPr>
          <p:nvPr/>
        </p:nvCxnSpPr>
        <p:spPr>
          <a:xfrm>
            <a:off x="2202473" y="2368131"/>
            <a:ext cx="1048539" cy="4787323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674A434-1984-5CE3-3F8B-E67573C8B92B}"/>
              </a:ext>
            </a:extLst>
          </p:cNvPr>
          <p:cNvCxnSpPr>
            <a:cxnSpLocks/>
            <a:stCxn id="131" idx="1"/>
            <a:endCxn id="72" idx="0"/>
          </p:cNvCxnSpPr>
          <p:nvPr/>
        </p:nvCxnSpPr>
        <p:spPr>
          <a:xfrm>
            <a:off x="11333632" y="2951174"/>
            <a:ext cx="2021275" cy="4460934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A2FE72C-D0FA-CF74-20FB-6BB916DE4BA8}"/>
                  </a:ext>
                </a:extLst>
              </p:cNvPr>
              <p:cNvSpPr txBox="1"/>
              <p:nvPr/>
            </p:nvSpPr>
            <p:spPr>
              <a:xfrm>
                <a:off x="10379407" y="4657670"/>
                <a:ext cx="1845826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A2FE72C-D0FA-CF74-20FB-6BB916DE4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9407" y="4657670"/>
                <a:ext cx="1845826" cy="631135"/>
              </a:xfrm>
              <a:prstGeom prst="rect">
                <a:avLst/>
              </a:prstGeom>
              <a:blipFill>
                <a:blip r:embed="rId10"/>
                <a:stretch>
                  <a:fillRect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5B10530B-3102-7680-A260-B0860263BC0D}"/>
              </a:ext>
            </a:extLst>
          </p:cNvPr>
          <p:cNvSpPr/>
          <p:nvPr/>
        </p:nvSpPr>
        <p:spPr>
          <a:xfrm>
            <a:off x="2154505" y="2272196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135942B-FFC6-FC9D-4661-B21575CC7022}"/>
              </a:ext>
            </a:extLst>
          </p:cNvPr>
          <p:cNvSpPr/>
          <p:nvPr/>
        </p:nvSpPr>
        <p:spPr>
          <a:xfrm>
            <a:off x="11319583" y="2937125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FFD4F-C268-6646-C476-F94C523B1709}"/>
              </a:ext>
            </a:extLst>
          </p:cNvPr>
          <p:cNvSpPr txBox="1"/>
          <p:nvPr/>
        </p:nvSpPr>
        <p:spPr>
          <a:xfrm>
            <a:off x="10072447" y="8471441"/>
            <a:ext cx="675299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Initial Quaternion)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D1E3BF-94DA-FD91-BE42-7194343E30EF}"/>
                  </a:ext>
                </a:extLst>
              </p:cNvPr>
              <p:cNvSpPr txBox="1"/>
              <p:nvPr/>
            </p:nvSpPr>
            <p:spPr>
              <a:xfrm>
                <a:off x="722984" y="4988652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D1E3BF-94DA-FD91-BE42-7194343E3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4" y="4988652"/>
                <a:ext cx="1389547" cy="606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05B4B8-835A-CDF9-253B-9E44E7756037}"/>
                  </a:ext>
                </a:extLst>
              </p:cNvPr>
              <p:cNvSpPr txBox="1"/>
              <p:nvPr/>
            </p:nvSpPr>
            <p:spPr>
              <a:xfrm>
                <a:off x="16677838" y="387840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05B4B8-835A-CDF9-253B-9E44E7756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7838" y="3878402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601F00-652D-850D-843F-3E6FF82C5F51}"/>
                  </a:ext>
                </a:extLst>
              </p:cNvPr>
              <p:cNvSpPr txBox="1"/>
              <p:nvPr/>
            </p:nvSpPr>
            <p:spPr>
              <a:xfrm>
                <a:off x="645022" y="5598598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601F00-652D-850D-843F-3E6FF82C5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" y="5598598"/>
                <a:ext cx="1422162" cy="631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AD99FA3C-4992-E652-6F64-541117698873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>
            <a:off x="3603173" y="5136690"/>
            <a:ext cx="4020096" cy="1623131"/>
          </a:xfrm>
          <a:prstGeom prst="bentConnector3">
            <a:avLst>
              <a:gd name="adj1" fmla="val 136363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6DAC43-F396-4AD8-E8A6-52098D2B1EF0}"/>
                  </a:ext>
                </a:extLst>
              </p:cNvPr>
              <p:cNvSpPr txBox="1"/>
              <p:nvPr/>
            </p:nvSpPr>
            <p:spPr>
              <a:xfrm>
                <a:off x="7623269" y="6467432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6DAC43-F396-4AD8-E8A6-52098D2B1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69" y="6467432"/>
                <a:ext cx="1927131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4323E607-50AD-7D09-3896-A27A5BBCAF31}"/>
              </a:ext>
            </a:extLst>
          </p:cNvPr>
          <p:cNvSpPr/>
          <p:nvPr/>
        </p:nvSpPr>
        <p:spPr>
          <a:xfrm>
            <a:off x="8487257" y="4132943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Normalize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1C89FD-02CF-142F-EBA6-EC9895D4CB0A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7186261" y="4602045"/>
            <a:ext cx="1300996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43AF34F-908E-2F67-563E-FD041DF6D529}"/>
              </a:ext>
            </a:extLst>
          </p:cNvPr>
          <p:cNvSpPr txBox="1"/>
          <p:nvPr/>
        </p:nvSpPr>
        <p:spPr>
          <a:xfrm>
            <a:off x="0" y="8402060"/>
            <a:ext cx="675299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(Sensor to Quaternion Mapping)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52668-C283-7B08-73D5-5448A158E774}"/>
              </a:ext>
            </a:extLst>
          </p:cNvPr>
          <p:cNvSpPr/>
          <p:nvPr/>
        </p:nvSpPr>
        <p:spPr>
          <a:xfrm>
            <a:off x="13388361" y="237456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D15DD0-5E0C-6001-C52D-46E76C8190E5}"/>
              </a:ext>
            </a:extLst>
          </p:cNvPr>
          <p:cNvSpPr/>
          <p:nvPr/>
        </p:nvSpPr>
        <p:spPr>
          <a:xfrm>
            <a:off x="12797673" y="2990515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E7D76C-7AFE-6E5B-EFAA-B8854B460BEB}"/>
              </a:ext>
            </a:extLst>
          </p:cNvPr>
          <p:cNvSpPr/>
          <p:nvPr/>
        </p:nvSpPr>
        <p:spPr>
          <a:xfrm>
            <a:off x="284667" y="1230587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96FE34-6DAF-D896-411F-3F2E77E56373}"/>
              </a:ext>
            </a:extLst>
          </p:cNvPr>
          <p:cNvSpPr/>
          <p:nvPr/>
        </p:nvSpPr>
        <p:spPr>
          <a:xfrm>
            <a:off x="3338908" y="2749137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78FE19-B166-64EB-BE12-F9AB9C87BA43}"/>
              </a:ext>
            </a:extLst>
          </p:cNvPr>
          <p:cNvSpPr/>
          <p:nvPr/>
        </p:nvSpPr>
        <p:spPr>
          <a:xfrm>
            <a:off x="8202853" y="3775681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45B95D-3EA6-3929-55CC-A72CC5555B65}"/>
              </a:ext>
            </a:extLst>
          </p:cNvPr>
          <p:cNvSpPr/>
          <p:nvPr/>
        </p:nvSpPr>
        <p:spPr>
          <a:xfrm>
            <a:off x="9585931" y="1406946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241A-9D15-E00C-B209-584C28C04B48}"/>
              </a:ext>
            </a:extLst>
          </p:cNvPr>
          <p:cNvGrpSpPr/>
          <p:nvPr/>
        </p:nvGrpSpPr>
        <p:grpSpPr>
          <a:xfrm>
            <a:off x="5996433" y="1446743"/>
            <a:ext cx="5014913" cy="6715126"/>
            <a:chOff x="6400799" y="1000125"/>
            <a:chExt cx="5014913" cy="6715126"/>
          </a:xfrm>
          <a:solidFill>
            <a:schemeClr val="accent3">
              <a:lumMod val="7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E2E58D-CE94-DBCD-BB8B-F48FA1EB221A}"/>
                </a:ext>
              </a:extLst>
            </p:cNvPr>
            <p:cNvSpPr/>
            <p:nvPr/>
          </p:nvSpPr>
          <p:spPr>
            <a:xfrm>
              <a:off x="7139232" y="2215848"/>
              <a:ext cx="3611694" cy="477074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388EB9-7E1F-16FE-75BF-0AB07AC9DA8F}"/>
                </a:ext>
              </a:extLst>
            </p:cNvPr>
            <p:cNvSpPr/>
            <p:nvPr/>
          </p:nvSpPr>
          <p:spPr>
            <a:xfrm>
              <a:off x="6400799" y="1000125"/>
              <a:ext cx="5014913" cy="671512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48">
              <a:extLst>
                <a:ext uri="{FF2B5EF4-FFF2-40B4-BE49-F238E27FC236}">
                  <a16:creationId xmlns:a16="http://schemas.microsoft.com/office/drawing/2014/main" id="{6045BCAB-4398-F2AB-0FB9-D7DF87F8E969}"/>
                </a:ext>
              </a:extLst>
            </p:cNvPr>
            <p:cNvSpPr txBox="1"/>
            <p:nvPr/>
          </p:nvSpPr>
          <p:spPr>
            <a:xfrm>
              <a:off x="7825980" y="1314637"/>
              <a:ext cx="2238198" cy="58669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0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Initialize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78D065B-F810-361C-69FC-4A04D1ED7BDE}"/>
                    </a:ext>
                  </a:extLst>
                </p:cNvPr>
                <p:cNvSpPr txBox="1"/>
                <p:nvPr/>
              </p:nvSpPr>
              <p:spPr>
                <a:xfrm>
                  <a:off x="7139232" y="2215848"/>
                  <a:ext cx="3611694" cy="460606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p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200" b="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𝑏𝑣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𝑏𝑣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𝑏𝑣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78D065B-F810-361C-69FC-4A04D1ED7B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9232" y="2215848"/>
                  <a:ext cx="3611694" cy="460606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67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65571-3D56-59F6-0F17-3B58DD73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BD467FFC-102F-6448-29D3-A18BC9E31C22}"/>
              </a:ext>
            </a:extLst>
          </p:cNvPr>
          <p:cNvSpPr/>
          <p:nvPr/>
        </p:nvSpPr>
        <p:spPr>
          <a:xfrm>
            <a:off x="1015088" y="7141166"/>
            <a:ext cx="4471848" cy="10450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74AB74-D7C3-B6DE-DA6E-FD7B114A4FC0}"/>
              </a:ext>
            </a:extLst>
          </p:cNvPr>
          <p:cNvSpPr/>
          <p:nvPr/>
        </p:nvSpPr>
        <p:spPr>
          <a:xfrm>
            <a:off x="7678505" y="6297866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F361D-5118-E238-711E-3F707100E09A}"/>
              </a:ext>
            </a:extLst>
          </p:cNvPr>
          <p:cNvSpPr/>
          <p:nvPr/>
        </p:nvSpPr>
        <p:spPr>
          <a:xfrm>
            <a:off x="11315700" y="7397505"/>
            <a:ext cx="3956722" cy="8244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438A2FA-BA85-B9E3-6508-F4516394F5BD}"/>
              </a:ext>
            </a:extLst>
          </p:cNvPr>
          <p:cNvSpPr/>
          <p:nvPr/>
        </p:nvSpPr>
        <p:spPr>
          <a:xfrm>
            <a:off x="13371314" y="4056469"/>
            <a:ext cx="2823398" cy="151265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727093-3D56-3CD5-8318-63D77845638F}"/>
              </a:ext>
            </a:extLst>
          </p:cNvPr>
          <p:cNvGrpSpPr/>
          <p:nvPr/>
        </p:nvGrpSpPr>
        <p:grpSpPr>
          <a:xfrm>
            <a:off x="3612951" y="3071740"/>
            <a:ext cx="3539392" cy="2754033"/>
            <a:chOff x="4852618" y="3127603"/>
            <a:chExt cx="3539392" cy="275403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EBC11A-B2F1-0829-7C47-29AF1A5F69D3}"/>
                </a:ext>
              </a:extLst>
            </p:cNvPr>
            <p:cNvSpPr/>
            <p:nvPr/>
          </p:nvSpPr>
          <p:spPr>
            <a:xfrm>
              <a:off x="5020833" y="4053266"/>
              <a:ext cx="3292602" cy="11698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0F53B10-345A-D0A8-CA13-A221472B50A6}"/>
                </a:ext>
              </a:extLst>
            </p:cNvPr>
            <p:cNvSpPr/>
            <p:nvPr/>
          </p:nvSpPr>
          <p:spPr>
            <a:xfrm>
              <a:off x="4852618" y="3127603"/>
              <a:ext cx="3539392" cy="275403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37">
              <a:extLst>
                <a:ext uri="{FF2B5EF4-FFF2-40B4-BE49-F238E27FC236}">
                  <a16:creationId xmlns:a16="http://schemas.microsoft.com/office/drawing/2014/main" id="{65445F4D-1692-16FD-2AEF-E0D2A22F163C}"/>
                </a:ext>
              </a:extLst>
            </p:cNvPr>
            <p:cNvSpPr txBox="1"/>
            <p:nvPr/>
          </p:nvSpPr>
          <p:spPr>
            <a:xfrm>
              <a:off x="5917333" y="3298405"/>
              <a:ext cx="1450578" cy="55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Update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3BB1B92-93AD-6E65-F99C-58EC7C14203A}"/>
              </a:ext>
            </a:extLst>
          </p:cNvPr>
          <p:cNvSpPr/>
          <p:nvPr/>
        </p:nvSpPr>
        <p:spPr>
          <a:xfrm>
            <a:off x="588884" y="263594"/>
            <a:ext cx="6722889" cy="898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0B79A8A-70FD-3528-777F-7F5EA6A674FB}"/>
              </a:ext>
            </a:extLst>
          </p:cNvPr>
          <p:cNvSpPr/>
          <p:nvPr/>
        </p:nvSpPr>
        <p:spPr>
          <a:xfrm>
            <a:off x="13013317" y="3194358"/>
            <a:ext cx="3539392" cy="275403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9C8C3F-446D-896D-D555-4D63554BC8FD}"/>
              </a:ext>
            </a:extLst>
          </p:cNvPr>
          <p:cNvSpPr/>
          <p:nvPr/>
        </p:nvSpPr>
        <p:spPr>
          <a:xfrm>
            <a:off x="13714945" y="547151"/>
            <a:ext cx="1986054" cy="9995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97F412D-4A4D-A3C7-8CD9-DE0A295807A6}"/>
              </a:ext>
            </a:extLst>
          </p:cNvPr>
          <p:cNvSpPr txBox="1"/>
          <p:nvPr/>
        </p:nvSpPr>
        <p:spPr>
          <a:xfrm>
            <a:off x="528462" y="394224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Initial Attitude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0058F134-CFFC-162D-C316-BD0945A48C05}"/>
                  </a:ext>
                </a:extLst>
              </p:cNvPr>
              <p:cNvSpPr txBox="1"/>
              <p:nvPr/>
            </p:nvSpPr>
            <p:spPr>
              <a:xfrm>
                <a:off x="13460992" y="3935519"/>
                <a:ext cx="2577103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Static dynamics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0058F134-CFFC-162D-C316-BD0945A48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992" y="3935519"/>
                <a:ext cx="2577103" cy="2120175"/>
              </a:xfrm>
              <a:prstGeom prst="rect">
                <a:avLst/>
              </a:prstGeom>
              <a:blipFill>
                <a:blip r:embed="rId2"/>
                <a:stretch>
                  <a:fillRect l="-5201" r="-5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06ACE87B-CE13-C4CE-52DA-9464A91480A0}"/>
              </a:ext>
            </a:extLst>
          </p:cNvPr>
          <p:cNvSpPr txBox="1"/>
          <p:nvPr/>
        </p:nvSpPr>
        <p:spPr>
          <a:xfrm>
            <a:off x="14024254" y="331075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1BD2C1FB-5790-EC12-AE64-6E4EC65E376D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3D9CED0A-CF1F-5AB2-E5F5-F4C6AC831E23}"/>
              </a:ext>
            </a:extLst>
          </p:cNvPr>
          <p:cNvSpPr txBox="1"/>
          <p:nvPr/>
        </p:nvSpPr>
        <p:spPr>
          <a:xfrm>
            <a:off x="13891512" y="751052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515449-9295-5205-A1A1-01A7A0358C1B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>
            <a:off x="9550400" y="4571375"/>
            <a:ext cx="7002309" cy="2206885"/>
          </a:xfrm>
          <a:prstGeom prst="bentConnector3">
            <a:avLst>
              <a:gd name="adj1" fmla="val -13467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C67FD5DC-E85B-AAD9-3C84-46DAE0A12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75896E1-B612-121B-BB50-C47180D753D2}"/>
                  </a:ext>
                </a:extLst>
              </p:cNvPr>
              <p:cNvSpPr txBox="1"/>
              <p:nvPr/>
            </p:nvSpPr>
            <p:spPr>
              <a:xfrm>
                <a:off x="14757759" y="1880031"/>
                <a:ext cx="1505733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75896E1-B612-121B-BB50-C47180D75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7759" y="1880031"/>
                <a:ext cx="1505733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11264E7A-588A-35D7-8507-6F4E3C8EC462}"/>
              </a:ext>
            </a:extLst>
          </p:cNvPr>
          <p:cNvSpPr/>
          <p:nvPr/>
        </p:nvSpPr>
        <p:spPr>
          <a:xfrm>
            <a:off x="9919875" y="1751169"/>
            <a:ext cx="2877798" cy="151052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52CE6805-2533-804B-EDBF-429DF360D511}"/>
              </a:ext>
            </a:extLst>
          </p:cNvPr>
          <p:cNvSpPr txBox="1"/>
          <p:nvPr/>
        </p:nvSpPr>
        <p:spPr>
          <a:xfrm>
            <a:off x="9947075" y="1801630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5598568-C997-BFF7-68C5-E1BEBBF312D6}"/>
              </a:ext>
            </a:extLst>
          </p:cNvPr>
          <p:cNvCxnSpPr>
            <a:cxnSpLocks/>
          </p:cNvCxnSpPr>
          <p:nvPr/>
        </p:nvCxnSpPr>
        <p:spPr>
          <a:xfrm>
            <a:off x="14804401" y="1547524"/>
            <a:ext cx="0" cy="164683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AD12158-830A-83E2-7FF0-4515413ACD4E}"/>
                  </a:ext>
                </a:extLst>
              </p:cNvPr>
              <p:cNvSpPr txBox="1"/>
              <p:nvPr/>
            </p:nvSpPr>
            <p:spPr>
              <a:xfrm>
                <a:off x="16694146" y="3355580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AD12158-830A-83E2-7FF0-4515413AC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4146" y="3355580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7F57F7C-06C3-32E6-1EF5-232019C7F3AD}"/>
                  </a:ext>
                </a:extLst>
              </p:cNvPr>
              <p:cNvSpPr txBox="1"/>
              <p:nvPr/>
            </p:nvSpPr>
            <p:spPr>
              <a:xfrm>
                <a:off x="9550400" y="7412108"/>
                <a:ext cx="7609014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7F57F7C-06C3-32E6-1EF5-232019C7F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400" y="7412108"/>
                <a:ext cx="7609014" cy="6344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19ACB2-F6E0-C43B-4095-689DF658218C}"/>
                  </a:ext>
                </a:extLst>
              </p:cNvPr>
              <p:cNvSpPr txBox="1"/>
              <p:nvPr/>
            </p:nvSpPr>
            <p:spPr>
              <a:xfrm>
                <a:off x="-1286459" y="7178330"/>
                <a:ext cx="9135335" cy="98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19ACB2-F6E0-C43B-4095-689DF658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6459" y="7178330"/>
                <a:ext cx="9135335" cy="9835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C9CDB111-E2DA-981A-4CE6-156C26229A8F}"/>
                  </a:ext>
                </a:extLst>
              </p:cNvPr>
              <p:cNvSpPr txBox="1"/>
              <p:nvPr/>
            </p:nvSpPr>
            <p:spPr>
              <a:xfrm>
                <a:off x="3062700" y="368011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quaternion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𝐪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C9CDB111-E2DA-981A-4CE6-156C26229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3680119"/>
                <a:ext cx="4615851" cy="2120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E6740A1-28C0-5DAE-347D-7E5816844BD9}"/>
              </a:ext>
            </a:extLst>
          </p:cNvPr>
          <p:cNvCxnSpPr>
            <a:cxnSpLocks/>
          </p:cNvCxnSpPr>
          <p:nvPr/>
        </p:nvCxnSpPr>
        <p:spPr>
          <a:xfrm flipV="1">
            <a:off x="10359152" y="4602045"/>
            <a:ext cx="2594922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E161C6-0212-84A2-C840-C28607BDE7D2}"/>
              </a:ext>
            </a:extLst>
          </p:cNvPr>
          <p:cNvCxnSpPr>
            <a:cxnSpLocks/>
          </p:cNvCxnSpPr>
          <p:nvPr/>
        </p:nvCxnSpPr>
        <p:spPr>
          <a:xfrm flipV="1">
            <a:off x="11367550" y="3261689"/>
            <a:ext cx="0" cy="13516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107E6B03-B1D6-7305-C4EC-2333314041EE}"/>
              </a:ext>
            </a:extLst>
          </p:cNvPr>
          <p:cNvSpPr/>
          <p:nvPr/>
        </p:nvSpPr>
        <p:spPr>
          <a:xfrm>
            <a:off x="528462" y="1507994"/>
            <a:ext cx="3319533" cy="11089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3728FF11-0B16-0C3A-9BFB-65FAD06C9BBE}"/>
              </a:ext>
            </a:extLst>
          </p:cNvPr>
          <p:cNvSpPr txBox="1"/>
          <p:nvPr/>
        </p:nvSpPr>
        <p:spPr>
          <a:xfrm>
            <a:off x="746225" y="1642450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6640F1-C8E3-DBD2-F1A4-BD6F8911B8BB}"/>
              </a:ext>
            </a:extLst>
          </p:cNvPr>
          <p:cNvCxnSpPr>
            <a:cxnSpLocks/>
            <a:stCxn id="95" idx="2"/>
          </p:cNvCxnSpPr>
          <p:nvPr/>
        </p:nvCxnSpPr>
        <p:spPr>
          <a:xfrm rot="16200000" flipH="1">
            <a:off x="2370054" y="2435075"/>
            <a:ext cx="1063218" cy="1426869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FE89F74C-59BD-7731-9EF2-CCA8247753EF}"/>
                  </a:ext>
                </a:extLst>
              </p:cNvPr>
              <p:cNvSpPr txBox="1"/>
              <p:nvPr/>
            </p:nvSpPr>
            <p:spPr>
              <a:xfrm>
                <a:off x="1198889" y="2569615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FE89F74C-59BD-7731-9EF2-CCA824775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9" y="2569615"/>
                <a:ext cx="968534" cy="10988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6DBCFA8-B0AA-7D5D-318D-54040D83620E}"/>
              </a:ext>
            </a:extLst>
          </p:cNvPr>
          <p:cNvCxnSpPr>
            <a:cxnSpLocks/>
            <a:stCxn id="128" idx="4"/>
            <a:endCxn id="117" idx="0"/>
          </p:cNvCxnSpPr>
          <p:nvPr/>
        </p:nvCxnSpPr>
        <p:spPr>
          <a:xfrm>
            <a:off x="2202473" y="2368131"/>
            <a:ext cx="1048539" cy="477303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700CB48-E2B1-C841-D9EC-9A9709F39B09}"/>
              </a:ext>
            </a:extLst>
          </p:cNvPr>
          <p:cNvCxnSpPr>
            <a:cxnSpLocks/>
            <a:stCxn id="131" idx="1"/>
            <a:endCxn id="72" idx="0"/>
          </p:cNvCxnSpPr>
          <p:nvPr/>
        </p:nvCxnSpPr>
        <p:spPr>
          <a:xfrm>
            <a:off x="11333632" y="2951174"/>
            <a:ext cx="2021275" cy="4460934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D5BD7D0-4D5B-31F9-61B5-9E179B281713}"/>
                  </a:ext>
                </a:extLst>
              </p:cNvPr>
              <p:cNvSpPr txBox="1"/>
              <p:nvPr/>
            </p:nvSpPr>
            <p:spPr>
              <a:xfrm>
                <a:off x="10379407" y="4657670"/>
                <a:ext cx="1845826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D5BD7D0-4D5B-31F9-61B5-9E179B281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9407" y="4657670"/>
                <a:ext cx="1845826" cy="631135"/>
              </a:xfrm>
              <a:prstGeom prst="rect">
                <a:avLst/>
              </a:prstGeom>
              <a:blipFill>
                <a:blip r:embed="rId10"/>
                <a:stretch>
                  <a:fillRect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A8F1ADFF-D067-E067-7761-CF5F1CD9A390}"/>
              </a:ext>
            </a:extLst>
          </p:cNvPr>
          <p:cNvSpPr/>
          <p:nvPr/>
        </p:nvSpPr>
        <p:spPr>
          <a:xfrm>
            <a:off x="2154505" y="2272196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F3A16D3-FA9E-BC1A-570F-661BED2B5C29}"/>
              </a:ext>
            </a:extLst>
          </p:cNvPr>
          <p:cNvSpPr/>
          <p:nvPr/>
        </p:nvSpPr>
        <p:spPr>
          <a:xfrm>
            <a:off x="11319583" y="2937125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18A36-7CB7-603A-A2AF-664A9195DA71}"/>
              </a:ext>
            </a:extLst>
          </p:cNvPr>
          <p:cNvSpPr txBox="1"/>
          <p:nvPr/>
        </p:nvSpPr>
        <p:spPr>
          <a:xfrm>
            <a:off x="10072447" y="8471441"/>
            <a:ext cx="675299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Initial Quaternion)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3CA102-5EE2-3F47-F8B5-BA663AB5CA3E}"/>
                  </a:ext>
                </a:extLst>
              </p:cNvPr>
              <p:cNvSpPr txBox="1"/>
              <p:nvPr/>
            </p:nvSpPr>
            <p:spPr>
              <a:xfrm>
                <a:off x="722984" y="4988652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3CA102-5EE2-3F47-F8B5-BA663AB5C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4" y="4988652"/>
                <a:ext cx="1389547" cy="606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F2CA51-BDA7-8B23-C8C8-E3AB82FBD0D2}"/>
                  </a:ext>
                </a:extLst>
              </p:cNvPr>
              <p:cNvSpPr txBox="1"/>
              <p:nvPr/>
            </p:nvSpPr>
            <p:spPr>
              <a:xfrm>
                <a:off x="16677838" y="387840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F2CA51-BDA7-8B23-C8C8-E3AB82FBD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7838" y="3878402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643C9F-C125-A4C4-1661-6E17737E7D24}"/>
                  </a:ext>
                </a:extLst>
              </p:cNvPr>
              <p:cNvSpPr txBox="1"/>
              <p:nvPr/>
            </p:nvSpPr>
            <p:spPr>
              <a:xfrm>
                <a:off x="645022" y="5598598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643C9F-C125-A4C4-1661-6E17737E7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" y="5598598"/>
                <a:ext cx="1422162" cy="631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D95DA171-36AE-1B76-AA53-E59743459D54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>
            <a:off x="3603173" y="5136690"/>
            <a:ext cx="4020096" cy="1623131"/>
          </a:xfrm>
          <a:prstGeom prst="bentConnector3">
            <a:avLst>
              <a:gd name="adj1" fmla="val 136363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4A88B35-F058-E265-989D-D7F8C86700BB}"/>
                  </a:ext>
                </a:extLst>
              </p:cNvPr>
              <p:cNvSpPr txBox="1"/>
              <p:nvPr/>
            </p:nvSpPr>
            <p:spPr>
              <a:xfrm>
                <a:off x="7623269" y="6467432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4A88B35-F058-E265-989D-D7F8C8670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69" y="6467432"/>
                <a:ext cx="1927131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27F399A9-AB8D-D1C6-40CF-06788B8D898C}"/>
              </a:ext>
            </a:extLst>
          </p:cNvPr>
          <p:cNvSpPr/>
          <p:nvPr/>
        </p:nvSpPr>
        <p:spPr>
          <a:xfrm>
            <a:off x="8487257" y="4132943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Normalize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8D4A6E-09E6-BAEE-BB6C-B0979AE6D91B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7186261" y="4602045"/>
            <a:ext cx="1300996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1EFE279-3A14-3115-E067-CAB809BCB3D8}"/>
              </a:ext>
            </a:extLst>
          </p:cNvPr>
          <p:cNvSpPr txBox="1"/>
          <p:nvPr/>
        </p:nvSpPr>
        <p:spPr>
          <a:xfrm>
            <a:off x="0" y="8402060"/>
            <a:ext cx="675299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(Sensor to Quaternion Mapping)</a:t>
            </a:r>
          </a:p>
        </p:txBody>
      </p:sp>
    </p:spTree>
    <p:extLst>
      <p:ext uri="{BB962C8B-B14F-4D97-AF65-F5344CB8AC3E}">
        <p14:creationId xmlns:p14="http://schemas.microsoft.com/office/powerpoint/2010/main" val="400366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3D2EC-0707-B626-B98F-B782B3C3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3617E0BE-CCFA-391B-9604-D6E766837DF7}"/>
              </a:ext>
            </a:extLst>
          </p:cNvPr>
          <p:cNvSpPr/>
          <p:nvPr/>
        </p:nvSpPr>
        <p:spPr>
          <a:xfrm>
            <a:off x="621196" y="2668675"/>
            <a:ext cx="4471848" cy="10450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CDD17-71D7-93B8-8A73-A9C0AD506B37}"/>
              </a:ext>
            </a:extLst>
          </p:cNvPr>
          <p:cNvSpPr/>
          <p:nvPr/>
        </p:nvSpPr>
        <p:spPr>
          <a:xfrm>
            <a:off x="7572489" y="8324899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EAFD97-B9D0-F15D-B66A-C6B9CA0A98B3}"/>
              </a:ext>
            </a:extLst>
          </p:cNvPr>
          <p:cNvSpPr/>
          <p:nvPr/>
        </p:nvSpPr>
        <p:spPr>
          <a:xfrm>
            <a:off x="9381989" y="1616154"/>
            <a:ext cx="3956722" cy="8244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3109CC-01AF-3C65-51DC-46BBC80B8C0A}"/>
              </a:ext>
            </a:extLst>
          </p:cNvPr>
          <p:cNvSpPr/>
          <p:nvPr/>
        </p:nvSpPr>
        <p:spPr>
          <a:xfrm>
            <a:off x="13371314" y="5384451"/>
            <a:ext cx="2823398" cy="166067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A06D4F-14F2-DB15-4B39-DF3F494EBAC8}"/>
              </a:ext>
            </a:extLst>
          </p:cNvPr>
          <p:cNvGrpSpPr/>
          <p:nvPr/>
        </p:nvGrpSpPr>
        <p:grpSpPr>
          <a:xfrm>
            <a:off x="3612951" y="6225208"/>
            <a:ext cx="3539392" cy="2253805"/>
            <a:chOff x="4852618" y="3127603"/>
            <a:chExt cx="3539392" cy="275403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375A17-2A7F-5BEC-400D-4BC9F773CB61}"/>
                </a:ext>
              </a:extLst>
            </p:cNvPr>
            <p:cNvSpPr/>
            <p:nvPr/>
          </p:nvSpPr>
          <p:spPr>
            <a:xfrm>
              <a:off x="5020833" y="4053266"/>
              <a:ext cx="3292602" cy="11698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5DDAB5-4990-E571-36D8-520E781005A0}"/>
                </a:ext>
              </a:extLst>
            </p:cNvPr>
            <p:cNvSpPr/>
            <p:nvPr/>
          </p:nvSpPr>
          <p:spPr>
            <a:xfrm>
              <a:off x="4852618" y="3127603"/>
              <a:ext cx="3539392" cy="275403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37">
              <a:extLst>
                <a:ext uri="{FF2B5EF4-FFF2-40B4-BE49-F238E27FC236}">
                  <a16:creationId xmlns:a16="http://schemas.microsoft.com/office/drawing/2014/main" id="{85916472-778D-E280-F049-E840610C67AE}"/>
                </a:ext>
              </a:extLst>
            </p:cNvPr>
            <p:cNvSpPr txBox="1"/>
            <p:nvPr/>
          </p:nvSpPr>
          <p:spPr>
            <a:xfrm>
              <a:off x="5917333" y="3298405"/>
              <a:ext cx="1450578" cy="55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Update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2304004D-FAC4-996E-3E4E-1A2654A54499}"/>
              </a:ext>
            </a:extLst>
          </p:cNvPr>
          <p:cNvSpPr/>
          <p:nvPr/>
        </p:nvSpPr>
        <p:spPr>
          <a:xfrm>
            <a:off x="588884" y="263594"/>
            <a:ext cx="6722889" cy="898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ABA904-6E37-9352-D517-7E8A24A60D0C}"/>
              </a:ext>
            </a:extLst>
          </p:cNvPr>
          <p:cNvSpPr/>
          <p:nvPr/>
        </p:nvSpPr>
        <p:spPr>
          <a:xfrm>
            <a:off x="13013317" y="4811126"/>
            <a:ext cx="3539392" cy="246433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454E40-D557-A032-5828-F93DB412B0EF}"/>
              </a:ext>
            </a:extLst>
          </p:cNvPr>
          <p:cNvSpPr/>
          <p:nvPr/>
        </p:nvSpPr>
        <p:spPr>
          <a:xfrm>
            <a:off x="13728197" y="3019938"/>
            <a:ext cx="1986054" cy="72390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02B71A4-8C65-D964-472E-E57138306025}"/>
              </a:ext>
            </a:extLst>
          </p:cNvPr>
          <p:cNvSpPr txBox="1"/>
          <p:nvPr/>
        </p:nvSpPr>
        <p:spPr>
          <a:xfrm>
            <a:off x="528462" y="394224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Initial Attitude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D97169D5-DD67-2622-C142-2B83025B6AFC}"/>
                  </a:ext>
                </a:extLst>
              </p:cNvPr>
              <p:cNvSpPr txBox="1"/>
              <p:nvPr/>
            </p:nvSpPr>
            <p:spPr>
              <a:xfrm>
                <a:off x="13460992" y="5290005"/>
                <a:ext cx="2577103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Static dynamics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D97169D5-DD67-2622-C142-2B83025B6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992" y="5290005"/>
                <a:ext cx="2577103" cy="2120175"/>
              </a:xfrm>
              <a:prstGeom prst="rect">
                <a:avLst/>
              </a:prstGeom>
              <a:blipFill>
                <a:blip r:embed="rId2"/>
                <a:stretch>
                  <a:fillRect l="-5201" r="-5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56C86CF5-38D2-4BAE-2418-A140A9554EDE}"/>
              </a:ext>
            </a:extLst>
          </p:cNvPr>
          <p:cNvSpPr txBox="1"/>
          <p:nvPr/>
        </p:nvSpPr>
        <p:spPr>
          <a:xfrm>
            <a:off x="14024254" y="4824267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8F3A9D08-F0FA-1EE2-37E2-A8FF027A9840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FD7A0FB8-AAF8-52C0-DCBC-3081F75338BD}"/>
              </a:ext>
            </a:extLst>
          </p:cNvPr>
          <p:cNvSpPr txBox="1"/>
          <p:nvPr/>
        </p:nvSpPr>
        <p:spPr>
          <a:xfrm>
            <a:off x="13904764" y="3059692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4C95393-F804-B9F2-79F4-1EAE95B91933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>
            <a:off x="9444384" y="6043291"/>
            <a:ext cx="7108325" cy="2762002"/>
          </a:xfrm>
          <a:prstGeom prst="bentConnector3">
            <a:avLst>
              <a:gd name="adj1" fmla="val -3216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81AAA23E-C161-CA73-5B79-8EC1CB25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D9819-9ABA-08EC-FC87-E963523E10E9}"/>
                  </a:ext>
                </a:extLst>
              </p:cNvPr>
              <p:cNvSpPr txBox="1"/>
              <p:nvPr/>
            </p:nvSpPr>
            <p:spPr>
              <a:xfrm>
                <a:off x="15028306" y="3760157"/>
                <a:ext cx="1505733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D9819-9ABA-08EC-FC87-E963523E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306" y="3760157"/>
                <a:ext cx="1505733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365D8776-DC86-B8DC-ACBE-D0388AE2EA8F}"/>
              </a:ext>
            </a:extLst>
          </p:cNvPr>
          <p:cNvSpPr/>
          <p:nvPr/>
        </p:nvSpPr>
        <p:spPr>
          <a:xfrm>
            <a:off x="9919875" y="4878129"/>
            <a:ext cx="2877798" cy="123362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60A99A2A-7F89-8E4A-06D6-CAC5AB5EE97E}"/>
              </a:ext>
            </a:extLst>
          </p:cNvPr>
          <p:cNvSpPr txBox="1"/>
          <p:nvPr/>
        </p:nvSpPr>
        <p:spPr>
          <a:xfrm>
            <a:off x="9947075" y="4928590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84FB593-0997-A6DC-A0B1-E84225ED1376}"/>
              </a:ext>
            </a:extLst>
          </p:cNvPr>
          <p:cNvCxnSpPr>
            <a:cxnSpLocks/>
            <a:stCxn id="51" idx="2"/>
            <a:endCxn id="37" idx="0"/>
          </p:cNvCxnSpPr>
          <p:nvPr/>
        </p:nvCxnSpPr>
        <p:spPr>
          <a:xfrm>
            <a:off x="14721224" y="3743843"/>
            <a:ext cx="28319" cy="108042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9CF6056-7B9B-57B2-82DD-493D6197F5E9}"/>
                  </a:ext>
                </a:extLst>
              </p:cNvPr>
              <p:cNvSpPr txBox="1"/>
              <p:nvPr/>
            </p:nvSpPr>
            <p:spPr>
              <a:xfrm>
                <a:off x="16663929" y="4717008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9CF6056-7B9B-57B2-82DD-493D6197F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929" y="4717008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28E05A0-88A4-E7A9-B6E9-25003379B62F}"/>
                  </a:ext>
                </a:extLst>
              </p:cNvPr>
              <p:cNvSpPr txBox="1"/>
              <p:nvPr/>
            </p:nvSpPr>
            <p:spPr>
              <a:xfrm>
                <a:off x="7616689" y="1630757"/>
                <a:ext cx="7609014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28E05A0-88A4-E7A9-B6E9-25003379B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689" y="1630757"/>
                <a:ext cx="7609014" cy="6344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B7CC5DE-0801-052B-A698-1915B7838038}"/>
                  </a:ext>
                </a:extLst>
              </p:cNvPr>
              <p:cNvSpPr txBox="1"/>
              <p:nvPr/>
            </p:nvSpPr>
            <p:spPr>
              <a:xfrm>
                <a:off x="-1680351" y="2705839"/>
                <a:ext cx="9135335" cy="98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B7CC5DE-0801-052B-A698-1915B7838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80351" y="2705839"/>
                <a:ext cx="9135335" cy="9835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6F3233C6-1F94-504F-C8DA-831D36405ED2}"/>
                  </a:ext>
                </a:extLst>
              </p:cNvPr>
              <p:cNvSpPr txBox="1"/>
              <p:nvPr/>
            </p:nvSpPr>
            <p:spPr>
              <a:xfrm>
                <a:off x="3062700" y="654203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quaternion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𝐪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6F3233C6-1F94-504F-C8DA-831D36405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6542039"/>
                <a:ext cx="4615851" cy="2120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F29A5FC-3CE2-17EC-1D0C-27FE4EFF2CF3}"/>
              </a:ext>
            </a:extLst>
          </p:cNvPr>
          <p:cNvCxnSpPr>
            <a:cxnSpLocks/>
          </p:cNvCxnSpPr>
          <p:nvPr/>
        </p:nvCxnSpPr>
        <p:spPr>
          <a:xfrm flipV="1">
            <a:off x="10359152" y="7463965"/>
            <a:ext cx="2594922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09A8A47-2547-9EFE-2E09-2C677D0B6826}"/>
              </a:ext>
            </a:extLst>
          </p:cNvPr>
          <p:cNvCxnSpPr>
            <a:cxnSpLocks/>
          </p:cNvCxnSpPr>
          <p:nvPr/>
        </p:nvCxnSpPr>
        <p:spPr>
          <a:xfrm flipV="1">
            <a:off x="11367550" y="6123609"/>
            <a:ext cx="0" cy="13516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CE1DAD31-A317-5F67-BE1D-9BC412549F3B}"/>
              </a:ext>
            </a:extLst>
          </p:cNvPr>
          <p:cNvSpPr/>
          <p:nvPr/>
        </p:nvSpPr>
        <p:spPr>
          <a:xfrm>
            <a:off x="568155" y="4889506"/>
            <a:ext cx="3319533" cy="80083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6B87E138-5FE8-DBA4-ED5D-854856E35ECF}"/>
              </a:ext>
            </a:extLst>
          </p:cNvPr>
          <p:cNvSpPr txBox="1"/>
          <p:nvPr/>
        </p:nvSpPr>
        <p:spPr>
          <a:xfrm>
            <a:off x="785918" y="5007439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B0D420A-63D9-4530-2616-F20E832DB28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0054" y="5482524"/>
            <a:ext cx="1063218" cy="1426868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5DD2784-B87E-065D-80F7-57FFE7147EBA}"/>
                  </a:ext>
                </a:extLst>
              </p:cNvPr>
              <p:cNvSpPr txBox="1"/>
              <p:nvPr/>
            </p:nvSpPr>
            <p:spPr>
              <a:xfrm>
                <a:off x="1198889" y="5656819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5DD2784-B87E-065D-80F7-57FFE7147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9" y="5656819"/>
                <a:ext cx="968534" cy="10988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A1E707A-D197-0ACE-C448-4E91A67BA72B}"/>
              </a:ext>
            </a:extLst>
          </p:cNvPr>
          <p:cNvCxnSpPr>
            <a:cxnSpLocks/>
            <a:stCxn id="128" idx="2"/>
          </p:cNvCxnSpPr>
          <p:nvPr/>
        </p:nvCxnSpPr>
        <p:spPr>
          <a:xfrm flipV="1">
            <a:off x="2131987" y="3713707"/>
            <a:ext cx="35436" cy="1148287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959A7F0-D44E-799B-6D67-331C6ACC42BE}"/>
              </a:ext>
            </a:extLst>
          </p:cNvPr>
          <p:cNvCxnSpPr>
            <a:cxnSpLocks/>
            <a:stCxn id="131" idx="4"/>
            <a:endCxn id="5" idx="2"/>
          </p:cNvCxnSpPr>
          <p:nvPr/>
        </p:nvCxnSpPr>
        <p:spPr>
          <a:xfrm flipH="1" flipV="1">
            <a:off x="11360350" y="2440650"/>
            <a:ext cx="12758" cy="2476318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5F86B21-C5B0-BDA6-1800-4232F666E46A}"/>
                  </a:ext>
                </a:extLst>
              </p:cNvPr>
              <p:cNvSpPr txBox="1"/>
              <p:nvPr/>
            </p:nvSpPr>
            <p:spPr>
              <a:xfrm>
                <a:off x="10379407" y="7519590"/>
                <a:ext cx="1845826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5F86B21-C5B0-BDA6-1800-4232F666E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9407" y="7519590"/>
                <a:ext cx="1845826" cy="631135"/>
              </a:xfrm>
              <a:prstGeom prst="rect">
                <a:avLst/>
              </a:prstGeom>
              <a:blipFill>
                <a:blip r:embed="rId10"/>
                <a:stretch>
                  <a:fillRect t="-7767" b="-29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66382783-3D15-77DD-C26D-99F975D7AE9C}"/>
              </a:ext>
            </a:extLst>
          </p:cNvPr>
          <p:cNvSpPr/>
          <p:nvPr/>
        </p:nvSpPr>
        <p:spPr>
          <a:xfrm>
            <a:off x="2131987" y="4814026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A79A7B64-ED4D-7764-3203-DB5FD51173A5}"/>
              </a:ext>
            </a:extLst>
          </p:cNvPr>
          <p:cNvSpPr/>
          <p:nvPr/>
        </p:nvSpPr>
        <p:spPr>
          <a:xfrm>
            <a:off x="11325140" y="4821033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DB567-F540-10CA-BB30-3376FFB6F6D4}"/>
              </a:ext>
            </a:extLst>
          </p:cNvPr>
          <p:cNvSpPr txBox="1"/>
          <p:nvPr/>
        </p:nvSpPr>
        <p:spPr>
          <a:xfrm>
            <a:off x="13355433" y="1622678"/>
            <a:ext cx="4661803" cy="62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25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Initial Quaternion)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9D372-42A6-CDF4-33EB-008849F3CD10}"/>
                  </a:ext>
                </a:extLst>
              </p:cNvPr>
              <p:cNvSpPr txBox="1"/>
              <p:nvPr/>
            </p:nvSpPr>
            <p:spPr>
              <a:xfrm>
                <a:off x="722984" y="7824616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9D372-42A6-CDF4-33EB-008849F3C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4" y="7824616"/>
                <a:ext cx="1389547" cy="606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251227-6854-0026-E2CE-9DE7979EA5F1}"/>
                  </a:ext>
                </a:extLst>
              </p:cNvPr>
              <p:cNvSpPr txBox="1"/>
              <p:nvPr/>
            </p:nvSpPr>
            <p:spPr>
              <a:xfrm>
                <a:off x="16647621" y="5239830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251227-6854-0026-E2CE-9DE7979EA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7621" y="5239830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7D9181-B372-3578-C7F4-773C3A1D3B02}"/>
                  </a:ext>
                </a:extLst>
              </p:cNvPr>
              <p:cNvSpPr txBox="1"/>
              <p:nvPr/>
            </p:nvSpPr>
            <p:spPr>
              <a:xfrm>
                <a:off x="645022" y="843456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7D9181-B372-3578-C7F4-773C3A1D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" y="8434562"/>
                <a:ext cx="1422162" cy="631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006E3BAB-49CF-A49A-358E-3166944CB0CD}"/>
              </a:ext>
            </a:extLst>
          </p:cNvPr>
          <p:cNvCxnSpPr>
            <a:cxnSpLocks/>
          </p:cNvCxnSpPr>
          <p:nvPr/>
        </p:nvCxnSpPr>
        <p:spPr>
          <a:xfrm rot="10800000">
            <a:off x="3603175" y="7998613"/>
            <a:ext cx="3929354" cy="811698"/>
          </a:xfrm>
          <a:prstGeom prst="bentConnector3">
            <a:avLst>
              <a:gd name="adj1" fmla="val 136339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324B84-ACC2-9FA4-8A0B-552078C0E9FA}"/>
                  </a:ext>
                </a:extLst>
              </p:cNvPr>
              <p:cNvSpPr txBox="1"/>
              <p:nvPr/>
            </p:nvSpPr>
            <p:spPr>
              <a:xfrm>
                <a:off x="7517253" y="8494465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324B84-ACC2-9FA4-8A0B-552078C0E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253" y="8494465"/>
                <a:ext cx="1927131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BB14CF2-DD5E-EAE0-F422-A15318846D50}"/>
              </a:ext>
            </a:extLst>
          </p:cNvPr>
          <p:cNvSpPr/>
          <p:nvPr/>
        </p:nvSpPr>
        <p:spPr>
          <a:xfrm>
            <a:off x="8487257" y="6994863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Normalize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FCB34A-FC16-534D-78D7-FAE3E67B6C08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7186261" y="7463965"/>
            <a:ext cx="1300996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1C4CB8E-6BCD-A859-C08F-8F67C3A7B97F}"/>
              </a:ext>
            </a:extLst>
          </p:cNvPr>
          <p:cNvSpPr txBox="1"/>
          <p:nvPr/>
        </p:nvSpPr>
        <p:spPr>
          <a:xfrm>
            <a:off x="5188596" y="2692934"/>
            <a:ext cx="3995329" cy="119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25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(Sensor to Quaternion Mapping)</a:t>
            </a:r>
          </a:p>
        </p:txBody>
      </p:sp>
    </p:spTree>
    <p:extLst>
      <p:ext uri="{BB962C8B-B14F-4D97-AF65-F5344CB8AC3E}">
        <p14:creationId xmlns:p14="http://schemas.microsoft.com/office/powerpoint/2010/main" val="353830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F5FC4-1A6E-BFEF-6512-B186CF61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00AA69-65A5-0801-F815-CEF4901A33FE}"/>
              </a:ext>
            </a:extLst>
          </p:cNvPr>
          <p:cNvSpPr/>
          <p:nvPr/>
        </p:nvSpPr>
        <p:spPr>
          <a:xfrm>
            <a:off x="8224605" y="1560766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DB3DC34-2994-623A-1857-813A2CE90018}"/>
              </a:ext>
            </a:extLst>
          </p:cNvPr>
          <p:cNvSpPr/>
          <p:nvPr/>
        </p:nvSpPr>
        <p:spPr>
          <a:xfrm>
            <a:off x="13371314" y="3243669"/>
            <a:ext cx="2823398" cy="151265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E1D786-0097-5B22-F9B1-0E88165A6FC3}"/>
              </a:ext>
            </a:extLst>
          </p:cNvPr>
          <p:cNvGrpSpPr/>
          <p:nvPr/>
        </p:nvGrpSpPr>
        <p:grpSpPr>
          <a:xfrm>
            <a:off x="3612951" y="2335140"/>
            <a:ext cx="3539392" cy="2754033"/>
            <a:chOff x="4852618" y="3127603"/>
            <a:chExt cx="3539392" cy="275403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F8EE2E-D6DD-3346-6B10-97A6CBE8AE06}"/>
                </a:ext>
              </a:extLst>
            </p:cNvPr>
            <p:cNvSpPr/>
            <p:nvPr/>
          </p:nvSpPr>
          <p:spPr>
            <a:xfrm>
              <a:off x="5020833" y="4053266"/>
              <a:ext cx="3292602" cy="11698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663C5B8-90D0-C071-5850-2A404C1199AB}"/>
                </a:ext>
              </a:extLst>
            </p:cNvPr>
            <p:cNvSpPr/>
            <p:nvPr/>
          </p:nvSpPr>
          <p:spPr>
            <a:xfrm>
              <a:off x="4852618" y="3127603"/>
              <a:ext cx="3539392" cy="275403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37">
              <a:extLst>
                <a:ext uri="{FF2B5EF4-FFF2-40B4-BE49-F238E27FC236}">
                  <a16:creationId xmlns:a16="http://schemas.microsoft.com/office/drawing/2014/main" id="{C8BE6CFD-342E-8E0C-719E-993D1A720C49}"/>
                </a:ext>
              </a:extLst>
            </p:cNvPr>
            <p:cNvSpPr txBox="1"/>
            <p:nvPr/>
          </p:nvSpPr>
          <p:spPr>
            <a:xfrm>
              <a:off x="5917333" y="3298405"/>
              <a:ext cx="1450578" cy="55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Update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85A0D76D-6F44-7451-F541-122E827E8CF8}"/>
              </a:ext>
            </a:extLst>
          </p:cNvPr>
          <p:cNvSpPr/>
          <p:nvPr/>
        </p:nvSpPr>
        <p:spPr>
          <a:xfrm>
            <a:off x="588884" y="263594"/>
            <a:ext cx="6722889" cy="898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B819C14-D45B-F7D8-AC6E-0A3DE6F07D6F}"/>
              </a:ext>
            </a:extLst>
          </p:cNvPr>
          <p:cNvSpPr/>
          <p:nvPr/>
        </p:nvSpPr>
        <p:spPr>
          <a:xfrm>
            <a:off x="13013317" y="2381558"/>
            <a:ext cx="3539392" cy="275403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2C57716-C8B9-609E-1B24-742484ADB8A0}"/>
              </a:ext>
            </a:extLst>
          </p:cNvPr>
          <p:cNvSpPr/>
          <p:nvPr/>
        </p:nvSpPr>
        <p:spPr>
          <a:xfrm>
            <a:off x="14043961" y="6109937"/>
            <a:ext cx="1986054" cy="9995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234A87D-28C8-E63B-7F19-1E10BD865158}"/>
              </a:ext>
            </a:extLst>
          </p:cNvPr>
          <p:cNvSpPr txBox="1"/>
          <p:nvPr/>
        </p:nvSpPr>
        <p:spPr>
          <a:xfrm>
            <a:off x="528462" y="394224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Initial Attitude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176EAA3-1F01-54FC-98C0-DDD488828F95}"/>
                  </a:ext>
                </a:extLst>
              </p:cNvPr>
              <p:cNvSpPr txBox="1"/>
              <p:nvPr/>
            </p:nvSpPr>
            <p:spPr>
              <a:xfrm>
                <a:off x="13460992" y="3122719"/>
                <a:ext cx="2577103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Static dynamics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176EAA3-1F01-54FC-98C0-DDD488828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992" y="3122719"/>
                <a:ext cx="2577103" cy="2120175"/>
              </a:xfrm>
              <a:prstGeom prst="rect">
                <a:avLst/>
              </a:prstGeom>
              <a:blipFill>
                <a:blip r:embed="rId2"/>
                <a:stretch>
                  <a:fillRect l="-5201" r="-5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C0755940-1FBA-C2F6-42D7-B4BCB5147C40}"/>
              </a:ext>
            </a:extLst>
          </p:cNvPr>
          <p:cNvSpPr txBox="1"/>
          <p:nvPr/>
        </p:nvSpPr>
        <p:spPr>
          <a:xfrm>
            <a:off x="14024254" y="249795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1456BE0F-717E-98AD-EFFE-1FFE2758E83B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D276AC2C-9091-0B87-F810-BA2D50FF73A5}"/>
              </a:ext>
            </a:extLst>
          </p:cNvPr>
          <p:cNvSpPr txBox="1"/>
          <p:nvPr/>
        </p:nvSpPr>
        <p:spPr>
          <a:xfrm>
            <a:off x="14220528" y="6313838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5506E01-A738-8385-0570-37FEA7AF52D8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 flipV="1">
            <a:off x="10096500" y="2041160"/>
            <a:ext cx="6456209" cy="1717415"/>
          </a:xfrm>
          <a:prstGeom prst="bentConnector3">
            <a:avLst>
              <a:gd name="adj1" fmla="val -3541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2474F4C-49E8-7D6A-39F3-1612A33D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DBD7FD0-1037-38FA-4422-971C3066F575}"/>
                  </a:ext>
                </a:extLst>
              </p:cNvPr>
              <p:cNvSpPr txBox="1"/>
              <p:nvPr/>
            </p:nvSpPr>
            <p:spPr>
              <a:xfrm>
                <a:off x="15366430" y="5416134"/>
                <a:ext cx="1505733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DBD7FD0-1037-38FA-4422-971C3066F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430" y="5416134"/>
                <a:ext cx="1505733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42A98FA9-BDBD-9B01-D70B-4AD35E94E16F}"/>
              </a:ext>
            </a:extLst>
          </p:cNvPr>
          <p:cNvSpPr/>
          <p:nvPr/>
        </p:nvSpPr>
        <p:spPr>
          <a:xfrm>
            <a:off x="10081001" y="6109112"/>
            <a:ext cx="2877798" cy="11834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C979D312-DA68-4260-4182-FB3BA4CC16B7}"/>
              </a:ext>
            </a:extLst>
          </p:cNvPr>
          <p:cNvSpPr txBox="1"/>
          <p:nvPr/>
        </p:nvSpPr>
        <p:spPr>
          <a:xfrm>
            <a:off x="10108201" y="6159573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ACD86EC-00FF-7488-90FF-22DC04774737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15036988" y="5203275"/>
            <a:ext cx="0" cy="90666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3738788-8C0D-5727-A477-F185DDEC1485}"/>
                  </a:ext>
                </a:extLst>
              </p:cNvPr>
              <p:cNvSpPr txBox="1"/>
              <p:nvPr/>
            </p:nvSpPr>
            <p:spPr>
              <a:xfrm>
                <a:off x="16668746" y="3927080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3738788-8C0D-5727-A477-F185DDEC1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8746" y="3927080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03E5589E-559C-7971-C0FF-B69FF3B44F34}"/>
                  </a:ext>
                </a:extLst>
              </p:cNvPr>
              <p:cNvSpPr txBox="1"/>
              <p:nvPr/>
            </p:nvSpPr>
            <p:spPr>
              <a:xfrm>
                <a:off x="3062700" y="294351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quaternion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𝐪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03E5589E-559C-7971-C0FF-B69FF3B44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2943519"/>
                <a:ext cx="4615851" cy="2120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BABAC9C-CEDF-7CCE-BDA7-72B5A9DA6BF4}"/>
              </a:ext>
            </a:extLst>
          </p:cNvPr>
          <p:cNvCxnSpPr>
            <a:cxnSpLocks/>
          </p:cNvCxnSpPr>
          <p:nvPr/>
        </p:nvCxnSpPr>
        <p:spPr>
          <a:xfrm flipV="1">
            <a:off x="10359152" y="4602045"/>
            <a:ext cx="2594922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E560DE1-7548-3B2B-46FC-1B5F6EF298B4}"/>
              </a:ext>
            </a:extLst>
          </p:cNvPr>
          <p:cNvCxnSpPr>
            <a:cxnSpLocks/>
          </p:cNvCxnSpPr>
          <p:nvPr/>
        </p:nvCxnSpPr>
        <p:spPr>
          <a:xfrm>
            <a:off x="11367550" y="4613337"/>
            <a:ext cx="0" cy="15462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17E4DAF-CA46-21ED-926D-CF3CDF70C148}"/>
              </a:ext>
            </a:extLst>
          </p:cNvPr>
          <p:cNvSpPr/>
          <p:nvPr/>
        </p:nvSpPr>
        <p:spPr>
          <a:xfrm>
            <a:off x="494738" y="5393775"/>
            <a:ext cx="3319533" cy="9364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3547486A-9085-CE7E-468D-84DDE91C1F3B}"/>
              </a:ext>
            </a:extLst>
          </p:cNvPr>
          <p:cNvSpPr txBox="1"/>
          <p:nvPr/>
        </p:nvSpPr>
        <p:spPr>
          <a:xfrm>
            <a:off x="712501" y="5528231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E068193-5C81-FBDB-1267-91BB246CD05C}"/>
              </a:ext>
            </a:extLst>
          </p:cNvPr>
          <p:cNvCxnSpPr>
            <a:cxnSpLocks/>
            <a:stCxn id="95" idx="0"/>
          </p:cNvCxnSpPr>
          <p:nvPr/>
        </p:nvCxnSpPr>
        <p:spPr>
          <a:xfrm rot="5400000" flipH="1" flipV="1">
            <a:off x="2293689" y="4101663"/>
            <a:ext cx="1152928" cy="1431296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390507D-62CF-10D4-9061-ECD2F7C206CD}"/>
                  </a:ext>
                </a:extLst>
              </p:cNvPr>
              <p:cNvSpPr txBox="1"/>
              <p:nvPr/>
            </p:nvSpPr>
            <p:spPr>
              <a:xfrm>
                <a:off x="1047446" y="4255758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390507D-62CF-10D4-9061-ECD2F7C20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446" y="4255758"/>
                <a:ext cx="968534" cy="10988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0B335E6-A1F2-A46A-E0CA-7D7777C21BE0}"/>
              </a:ext>
            </a:extLst>
          </p:cNvPr>
          <p:cNvCxnSpPr>
            <a:cxnSpLocks/>
            <a:stCxn id="128" idx="4"/>
            <a:endCxn id="32" idx="0"/>
          </p:cNvCxnSpPr>
          <p:nvPr/>
        </p:nvCxnSpPr>
        <p:spPr>
          <a:xfrm>
            <a:off x="2132043" y="6378167"/>
            <a:ext cx="1118969" cy="1423399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6002AF8-9A77-CCC9-626C-DD3FF7C23F8E}"/>
              </a:ext>
            </a:extLst>
          </p:cNvPr>
          <p:cNvCxnSpPr>
            <a:cxnSpLocks/>
            <a:stCxn id="51" idx="2"/>
            <a:endCxn id="36" idx="0"/>
          </p:cNvCxnSpPr>
          <p:nvPr/>
        </p:nvCxnSpPr>
        <p:spPr>
          <a:xfrm>
            <a:off x="15036988" y="7109468"/>
            <a:ext cx="29753" cy="761239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E370CBF-B872-46BC-CA5F-7D887FDAA50D}"/>
                  </a:ext>
                </a:extLst>
              </p:cNvPr>
              <p:cNvSpPr txBox="1"/>
              <p:nvPr/>
            </p:nvSpPr>
            <p:spPr>
              <a:xfrm>
                <a:off x="10495853" y="3817621"/>
                <a:ext cx="1845826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E370CBF-B872-46BC-CA5F-7D887FDAA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5853" y="3817621"/>
                <a:ext cx="1845826" cy="631135"/>
              </a:xfrm>
              <a:prstGeom prst="rect">
                <a:avLst/>
              </a:prstGeom>
              <a:blipFill>
                <a:blip r:embed="rId8"/>
                <a:stretch>
                  <a:fillRect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1980B9A4-5A2F-2211-4865-67808E95B9F9}"/>
              </a:ext>
            </a:extLst>
          </p:cNvPr>
          <p:cNvSpPr/>
          <p:nvPr/>
        </p:nvSpPr>
        <p:spPr>
          <a:xfrm>
            <a:off x="2084075" y="6282232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2E6192E-98A6-E311-8304-80E6D36B407A}"/>
              </a:ext>
            </a:extLst>
          </p:cNvPr>
          <p:cNvSpPr/>
          <p:nvPr/>
        </p:nvSpPr>
        <p:spPr>
          <a:xfrm>
            <a:off x="14970806" y="7073445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2A86FE-63F8-5D5F-BA9B-AEAED98B8153}"/>
                  </a:ext>
                </a:extLst>
              </p:cNvPr>
              <p:cNvSpPr txBox="1"/>
              <p:nvPr/>
            </p:nvSpPr>
            <p:spPr>
              <a:xfrm>
                <a:off x="790463" y="2414336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2A86FE-63F8-5D5F-BA9B-AEAED98B8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63" y="2414336"/>
                <a:ext cx="1389547" cy="6063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4DDD49-5FAF-D976-2E3F-9BB336693554}"/>
                  </a:ext>
                </a:extLst>
              </p:cNvPr>
              <p:cNvSpPr txBox="1"/>
              <p:nvPr/>
            </p:nvSpPr>
            <p:spPr>
              <a:xfrm>
                <a:off x="16652438" y="444990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4DDD49-5FAF-D976-2E3F-9BB336693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2438" y="4449902"/>
                <a:ext cx="1422162" cy="6311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6174E6-3C70-54DE-CC73-707BD4EBAAF6}"/>
                  </a:ext>
                </a:extLst>
              </p:cNvPr>
              <p:cNvSpPr txBox="1"/>
              <p:nvPr/>
            </p:nvSpPr>
            <p:spPr>
              <a:xfrm>
                <a:off x="712501" y="302428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6174E6-3C70-54DE-CC73-707BD4EBA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01" y="3024282"/>
                <a:ext cx="1422162" cy="6311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4A79B10A-028B-59AC-D075-D22179B42423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3502121" y="2022719"/>
            <a:ext cx="4667249" cy="1147611"/>
          </a:xfrm>
          <a:prstGeom prst="bentConnector3">
            <a:avLst>
              <a:gd name="adj1" fmla="val 128639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FB96E8-1363-A694-0CDB-62CF3040D58E}"/>
                  </a:ext>
                </a:extLst>
              </p:cNvPr>
              <p:cNvSpPr txBox="1"/>
              <p:nvPr/>
            </p:nvSpPr>
            <p:spPr>
              <a:xfrm>
                <a:off x="8169369" y="1730332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FB96E8-1363-A694-0CDB-62CF3040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369" y="1730332"/>
                <a:ext cx="192713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8054E3E-1699-620E-5466-E181842F2A38}"/>
              </a:ext>
            </a:extLst>
          </p:cNvPr>
          <p:cNvSpPr/>
          <p:nvPr/>
        </p:nvSpPr>
        <p:spPr>
          <a:xfrm>
            <a:off x="8487257" y="4132943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Normalize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06A2F30-D3FE-6DBE-5E50-F36D24A368F9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7186261" y="4602045"/>
            <a:ext cx="1300996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439F897-C237-FF9A-63FF-2A34BBF47EEA}"/>
              </a:ext>
            </a:extLst>
          </p:cNvPr>
          <p:cNvSpPr/>
          <p:nvPr/>
        </p:nvSpPr>
        <p:spPr>
          <a:xfrm>
            <a:off x="1015088" y="7801566"/>
            <a:ext cx="4471848" cy="10450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A17C6D-AC03-340D-AAC9-8414DD5AF1DF}"/>
              </a:ext>
            </a:extLst>
          </p:cNvPr>
          <p:cNvSpPr/>
          <p:nvPr/>
        </p:nvSpPr>
        <p:spPr>
          <a:xfrm>
            <a:off x="13058627" y="7816153"/>
            <a:ext cx="3956722" cy="8244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F314D2-AEBF-7992-FAEE-79FB968ED5EB}"/>
                  </a:ext>
                </a:extLst>
              </p:cNvPr>
              <p:cNvSpPr txBox="1"/>
              <p:nvPr/>
            </p:nvSpPr>
            <p:spPr>
              <a:xfrm>
                <a:off x="11262234" y="7870707"/>
                <a:ext cx="7609014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F314D2-AEBF-7992-FAEE-79FB968ED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234" y="7870707"/>
                <a:ext cx="7609014" cy="63446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6E0F9BE-D973-D9F1-F745-ED071F933FD8}"/>
                  </a:ext>
                </a:extLst>
              </p:cNvPr>
              <p:cNvSpPr txBox="1"/>
              <p:nvPr/>
            </p:nvSpPr>
            <p:spPr>
              <a:xfrm>
                <a:off x="-1286459" y="7838730"/>
                <a:ext cx="9135335" cy="98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6E0F9BE-D973-D9F1-F745-ED071F933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6459" y="7838730"/>
                <a:ext cx="9135335" cy="9835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5850578-0E4A-3630-412A-1068B8855276}"/>
              </a:ext>
            </a:extLst>
          </p:cNvPr>
          <p:cNvSpPr txBox="1"/>
          <p:nvPr/>
        </p:nvSpPr>
        <p:spPr>
          <a:xfrm>
            <a:off x="9619856" y="7717831"/>
            <a:ext cx="3630620" cy="1225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Initial Quaternion)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7FD5D7-13DC-01F3-44D8-004A72EB379F}"/>
              </a:ext>
            </a:extLst>
          </p:cNvPr>
          <p:cNvSpPr txBox="1"/>
          <p:nvPr/>
        </p:nvSpPr>
        <p:spPr>
          <a:xfrm>
            <a:off x="5037524" y="7479236"/>
            <a:ext cx="3630620" cy="1802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(Sensor to Quaternion Mapping)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65AFB09-8BA8-716D-28D4-DEF7DC85DD38}"/>
              </a:ext>
            </a:extLst>
          </p:cNvPr>
          <p:cNvSpPr/>
          <p:nvPr/>
        </p:nvSpPr>
        <p:spPr>
          <a:xfrm>
            <a:off x="13778117" y="5766250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D5EDBB-EB6B-7C97-426F-1DB37AF52137}"/>
              </a:ext>
            </a:extLst>
          </p:cNvPr>
          <p:cNvSpPr/>
          <p:nvPr/>
        </p:nvSpPr>
        <p:spPr>
          <a:xfrm>
            <a:off x="12717289" y="2066404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8FA299-6098-EFD8-6FC0-D603565F691F}"/>
              </a:ext>
            </a:extLst>
          </p:cNvPr>
          <p:cNvSpPr/>
          <p:nvPr/>
        </p:nvSpPr>
        <p:spPr>
          <a:xfrm>
            <a:off x="213637" y="5106655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24A3F6-8F23-399F-3461-AAFA3D2E6B28}"/>
              </a:ext>
            </a:extLst>
          </p:cNvPr>
          <p:cNvSpPr/>
          <p:nvPr/>
        </p:nvSpPr>
        <p:spPr>
          <a:xfrm>
            <a:off x="3340052" y="2081420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F202E7-BC83-A314-9B45-E4C124F0864D}"/>
              </a:ext>
            </a:extLst>
          </p:cNvPr>
          <p:cNvSpPr/>
          <p:nvPr/>
        </p:nvSpPr>
        <p:spPr>
          <a:xfrm>
            <a:off x="8260162" y="3748503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945412-5470-023C-C0DE-98CDF396F179}"/>
              </a:ext>
            </a:extLst>
          </p:cNvPr>
          <p:cNvSpPr/>
          <p:nvPr/>
        </p:nvSpPr>
        <p:spPr>
          <a:xfrm>
            <a:off x="9744524" y="5806191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027259-A5CD-81F6-8125-C51D6DCADCCD}"/>
              </a:ext>
            </a:extLst>
          </p:cNvPr>
          <p:cNvGrpSpPr/>
          <p:nvPr/>
        </p:nvGrpSpPr>
        <p:grpSpPr>
          <a:xfrm>
            <a:off x="6398447" y="1320691"/>
            <a:ext cx="5014913" cy="6715126"/>
            <a:chOff x="6398447" y="1320691"/>
            <a:chExt cx="5014913" cy="671512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4AF5F5-F54D-89D8-BF4E-19975213F05A}"/>
                </a:ext>
              </a:extLst>
            </p:cNvPr>
            <p:cNvSpPr/>
            <p:nvPr/>
          </p:nvSpPr>
          <p:spPr>
            <a:xfrm>
              <a:off x="6398447" y="1320691"/>
              <a:ext cx="5014913" cy="67151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48">
              <a:extLst>
                <a:ext uri="{FF2B5EF4-FFF2-40B4-BE49-F238E27FC236}">
                  <a16:creationId xmlns:a16="http://schemas.microsoft.com/office/drawing/2014/main" id="{EBDDFB1E-5712-E39E-E904-8C272EF4FAF2}"/>
                </a:ext>
              </a:extLst>
            </p:cNvPr>
            <p:cNvSpPr txBox="1"/>
            <p:nvPr/>
          </p:nvSpPr>
          <p:spPr>
            <a:xfrm>
              <a:off x="7823628" y="1635203"/>
              <a:ext cx="2238198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0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Initialize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8EB7CD9-FF5D-6DE4-DBCA-7EC8052F3B9C}"/>
                    </a:ext>
                  </a:extLst>
                </p:cNvPr>
                <p:cNvSpPr txBox="1"/>
                <p:nvPr/>
              </p:nvSpPr>
              <p:spPr>
                <a:xfrm>
                  <a:off x="7136880" y="2536414"/>
                  <a:ext cx="3611694" cy="460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p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200" b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𝑏𝑣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Sup>
                                  <m:sSubSupPr>
                                    <m:ctrlP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𝑏𝑣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𝑏𝑣</m:t>
                            </m:r>
                          </m:sup>
                        </m:sSup>
                      </m:oMath>
                    </m:oMathPara>
                  </a14:m>
                  <a:endParaRPr lang="en-US" sz="32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8EB7CD9-FF5D-6DE4-DBCA-7EC8052F3B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880" y="2536414"/>
                  <a:ext cx="3611694" cy="460606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D92FB8-376F-CFDD-B20E-93BAA2E619C1}"/>
                </a:ext>
              </a:extLst>
            </p:cNvPr>
            <p:cNvSpPr/>
            <p:nvPr/>
          </p:nvSpPr>
          <p:spPr>
            <a:xfrm>
              <a:off x="7136880" y="2536414"/>
              <a:ext cx="3611694" cy="4770740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12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E9ED6-D171-010E-DE10-E132123FE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6204B2-01BD-4A4F-7B0F-4DFFFF623D42}"/>
              </a:ext>
            </a:extLst>
          </p:cNvPr>
          <p:cNvSpPr/>
          <p:nvPr/>
        </p:nvSpPr>
        <p:spPr>
          <a:xfrm>
            <a:off x="8224605" y="1560766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A4DADF-E2CB-3D77-5147-3866384B2991}"/>
              </a:ext>
            </a:extLst>
          </p:cNvPr>
          <p:cNvSpPr/>
          <p:nvPr/>
        </p:nvSpPr>
        <p:spPr>
          <a:xfrm>
            <a:off x="13371314" y="3243669"/>
            <a:ext cx="2823398" cy="151265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BB9A87-0346-7B90-C21B-1F169EA373DB}"/>
              </a:ext>
            </a:extLst>
          </p:cNvPr>
          <p:cNvGrpSpPr/>
          <p:nvPr/>
        </p:nvGrpSpPr>
        <p:grpSpPr>
          <a:xfrm>
            <a:off x="3612951" y="2335140"/>
            <a:ext cx="3539392" cy="2754033"/>
            <a:chOff x="4852618" y="3127603"/>
            <a:chExt cx="3539392" cy="275403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6D5623-C67A-6A42-2056-A22EF39C39C6}"/>
                </a:ext>
              </a:extLst>
            </p:cNvPr>
            <p:cNvSpPr/>
            <p:nvPr/>
          </p:nvSpPr>
          <p:spPr>
            <a:xfrm>
              <a:off x="5020833" y="4053266"/>
              <a:ext cx="3292602" cy="11698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6AB73A-7453-9942-990C-3AA58FBA8E3C}"/>
                </a:ext>
              </a:extLst>
            </p:cNvPr>
            <p:cNvSpPr/>
            <p:nvPr/>
          </p:nvSpPr>
          <p:spPr>
            <a:xfrm>
              <a:off x="4852618" y="3127603"/>
              <a:ext cx="3539392" cy="275403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37">
              <a:extLst>
                <a:ext uri="{FF2B5EF4-FFF2-40B4-BE49-F238E27FC236}">
                  <a16:creationId xmlns:a16="http://schemas.microsoft.com/office/drawing/2014/main" id="{D8426A11-B32E-CAC4-D3FA-ABC8805B6B23}"/>
                </a:ext>
              </a:extLst>
            </p:cNvPr>
            <p:cNvSpPr txBox="1"/>
            <p:nvPr/>
          </p:nvSpPr>
          <p:spPr>
            <a:xfrm>
              <a:off x="5917333" y="3298405"/>
              <a:ext cx="1450578" cy="55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Update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286A909-3BED-A328-2AF0-142D93571279}"/>
              </a:ext>
            </a:extLst>
          </p:cNvPr>
          <p:cNvSpPr/>
          <p:nvPr/>
        </p:nvSpPr>
        <p:spPr>
          <a:xfrm>
            <a:off x="588884" y="263594"/>
            <a:ext cx="6722889" cy="898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E1D93CC-BB07-FF2F-6224-C42446007471}"/>
              </a:ext>
            </a:extLst>
          </p:cNvPr>
          <p:cNvSpPr/>
          <p:nvPr/>
        </p:nvSpPr>
        <p:spPr>
          <a:xfrm>
            <a:off x="13013317" y="2381558"/>
            <a:ext cx="3539392" cy="275403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A4FFB00-3FBF-327B-6685-A74AF7B908B2}"/>
              </a:ext>
            </a:extLst>
          </p:cNvPr>
          <p:cNvSpPr/>
          <p:nvPr/>
        </p:nvSpPr>
        <p:spPr>
          <a:xfrm>
            <a:off x="14043961" y="6109937"/>
            <a:ext cx="1986054" cy="9995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4BDC803-2A3E-B99D-EF53-4825B4A74B8B}"/>
              </a:ext>
            </a:extLst>
          </p:cNvPr>
          <p:cNvSpPr txBox="1"/>
          <p:nvPr/>
        </p:nvSpPr>
        <p:spPr>
          <a:xfrm>
            <a:off x="528462" y="394224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Initial Attitude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8B0591D-50A5-4B1A-D070-D4A709C57D0B}"/>
                  </a:ext>
                </a:extLst>
              </p:cNvPr>
              <p:cNvSpPr txBox="1"/>
              <p:nvPr/>
            </p:nvSpPr>
            <p:spPr>
              <a:xfrm>
                <a:off x="13460992" y="3122719"/>
                <a:ext cx="2577103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Static dynamics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8B0591D-50A5-4B1A-D070-D4A709C57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992" y="3122719"/>
                <a:ext cx="2577103" cy="2120175"/>
              </a:xfrm>
              <a:prstGeom prst="rect">
                <a:avLst/>
              </a:prstGeom>
              <a:blipFill>
                <a:blip r:embed="rId2"/>
                <a:stretch>
                  <a:fillRect l="-5201" r="-5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E8DC39D6-6BE9-AB42-60A9-1E49D99FB07F}"/>
              </a:ext>
            </a:extLst>
          </p:cNvPr>
          <p:cNvSpPr txBox="1"/>
          <p:nvPr/>
        </p:nvSpPr>
        <p:spPr>
          <a:xfrm>
            <a:off x="14024254" y="249795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6D44989D-7444-5B9A-7E00-BF9F6F7A3205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EB39DB61-AEAA-9ECC-EA66-7557F407B9D6}"/>
              </a:ext>
            </a:extLst>
          </p:cNvPr>
          <p:cNvSpPr txBox="1"/>
          <p:nvPr/>
        </p:nvSpPr>
        <p:spPr>
          <a:xfrm>
            <a:off x="14220528" y="6313838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C4F0EB9-8C9C-3716-2A8F-0B9E29BF60CC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 flipV="1">
            <a:off x="10096500" y="2041160"/>
            <a:ext cx="6456209" cy="1717415"/>
          </a:xfrm>
          <a:prstGeom prst="bentConnector3">
            <a:avLst>
              <a:gd name="adj1" fmla="val -3541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29DCAA1A-A7F5-B063-6B3E-8A0455C7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6E21EB7-EDDF-9B99-9548-35BA5BD5F4CF}"/>
                  </a:ext>
                </a:extLst>
              </p:cNvPr>
              <p:cNvSpPr txBox="1"/>
              <p:nvPr/>
            </p:nvSpPr>
            <p:spPr>
              <a:xfrm>
                <a:off x="15366430" y="5416134"/>
                <a:ext cx="1505733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6E21EB7-EDDF-9B99-9548-35BA5BD5F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430" y="5416134"/>
                <a:ext cx="1505733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F2300A33-A5D0-53C2-63C5-14628BBFD810}"/>
              </a:ext>
            </a:extLst>
          </p:cNvPr>
          <p:cNvSpPr/>
          <p:nvPr/>
        </p:nvSpPr>
        <p:spPr>
          <a:xfrm>
            <a:off x="10081001" y="6109112"/>
            <a:ext cx="2877798" cy="11834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31D4D1C2-5164-4B57-F895-B7A8379D6243}"/>
              </a:ext>
            </a:extLst>
          </p:cNvPr>
          <p:cNvSpPr txBox="1"/>
          <p:nvPr/>
        </p:nvSpPr>
        <p:spPr>
          <a:xfrm>
            <a:off x="10108201" y="6159573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D7AFBB9-E769-B27F-738D-E525DA602222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15036988" y="5203275"/>
            <a:ext cx="0" cy="90666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9EDC3E4-C094-2B0A-92F8-61F82D07FF1B}"/>
                  </a:ext>
                </a:extLst>
              </p:cNvPr>
              <p:cNvSpPr txBox="1"/>
              <p:nvPr/>
            </p:nvSpPr>
            <p:spPr>
              <a:xfrm>
                <a:off x="16668746" y="3927080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9EDC3E4-C094-2B0A-92F8-61F82D07F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8746" y="3927080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6EDD3D54-EAD0-C0F7-6E6C-E7A154560850}"/>
                  </a:ext>
                </a:extLst>
              </p:cNvPr>
              <p:cNvSpPr txBox="1"/>
              <p:nvPr/>
            </p:nvSpPr>
            <p:spPr>
              <a:xfrm>
                <a:off x="3062700" y="294351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quaternion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𝐪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6EDD3D54-EAD0-C0F7-6E6C-E7A154560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2943519"/>
                <a:ext cx="4615851" cy="2120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2AC5CD3-0A69-EB0D-9686-6A5DF68117C7}"/>
              </a:ext>
            </a:extLst>
          </p:cNvPr>
          <p:cNvCxnSpPr>
            <a:cxnSpLocks/>
          </p:cNvCxnSpPr>
          <p:nvPr/>
        </p:nvCxnSpPr>
        <p:spPr>
          <a:xfrm flipV="1">
            <a:off x="10359152" y="4602045"/>
            <a:ext cx="2594922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E6FAE2-8D95-2E3D-F7EF-0FA3588BB3CB}"/>
              </a:ext>
            </a:extLst>
          </p:cNvPr>
          <p:cNvCxnSpPr>
            <a:cxnSpLocks/>
          </p:cNvCxnSpPr>
          <p:nvPr/>
        </p:nvCxnSpPr>
        <p:spPr>
          <a:xfrm>
            <a:off x="11367550" y="4613337"/>
            <a:ext cx="0" cy="15462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646FF5BF-8D11-120E-8BCA-937AF5657BAD}"/>
              </a:ext>
            </a:extLst>
          </p:cNvPr>
          <p:cNvSpPr/>
          <p:nvPr/>
        </p:nvSpPr>
        <p:spPr>
          <a:xfrm>
            <a:off x="494738" y="5393775"/>
            <a:ext cx="3319533" cy="9364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449F6A8A-AF66-A6FE-202D-24CF8B650248}"/>
              </a:ext>
            </a:extLst>
          </p:cNvPr>
          <p:cNvSpPr txBox="1"/>
          <p:nvPr/>
        </p:nvSpPr>
        <p:spPr>
          <a:xfrm>
            <a:off x="712501" y="5528231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6DEB876-A965-AD9D-E85E-CDBC870104F9}"/>
              </a:ext>
            </a:extLst>
          </p:cNvPr>
          <p:cNvCxnSpPr>
            <a:cxnSpLocks/>
            <a:stCxn id="95" idx="0"/>
          </p:cNvCxnSpPr>
          <p:nvPr/>
        </p:nvCxnSpPr>
        <p:spPr>
          <a:xfrm rot="5400000" flipH="1" flipV="1">
            <a:off x="2293689" y="4101663"/>
            <a:ext cx="1152928" cy="1431296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3A6B015D-3724-67B0-FFD6-73316BCBAB12}"/>
                  </a:ext>
                </a:extLst>
              </p:cNvPr>
              <p:cNvSpPr txBox="1"/>
              <p:nvPr/>
            </p:nvSpPr>
            <p:spPr>
              <a:xfrm>
                <a:off x="1047446" y="4255758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3A6B015D-3724-67B0-FFD6-73316BCBA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446" y="4255758"/>
                <a:ext cx="968534" cy="10988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EF6F1F4-0061-0940-FE5E-7246245C9FE5}"/>
              </a:ext>
            </a:extLst>
          </p:cNvPr>
          <p:cNvCxnSpPr>
            <a:cxnSpLocks/>
            <a:stCxn id="128" idx="4"/>
            <a:endCxn id="32" idx="0"/>
          </p:cNvCxnSpPr>
          <p:nvPr/>
        </p:nvCxnSpPr>
        <p:spPr>
          <a:xfrm>
            <a:off x="2132043" y="6378167"/>
            <a:ext cx="1118969" cy="1423399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D36202E-5787-9D0D-82AA-7305AEC274DD}"/>
              </a:ext>
            </a:extLst>
          </p:cNvPr>
          <p:cNvCxnSpPr>
            <a:cxnSpLocks/>
            <a:stCxn id="51" idx="2"/>
            <a:endCxn id="36" idx="0"/>
          </p:cNvCxnSpPr>
          <p:nvPr/>
        </p:nvCxnSpPr>
        <p:spPr>
          <a:xfrm>
            <a:off x="15036988" y="7109468"/>
            <a:ext cx="29753" cy="761239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B17DAFC-48A8-0B91-5989-A25CAF0B123A}"/>
                  </a:ext>
                </a:extLst>
              </p:cNvPr>
              <p:cNvSpPr txBox="1"/>
              <p:nvPr/>
            </p:nvSpPr>
            <p:spPr>
              <a:xfrm>
                <a:off x="10495853" y="3817621"/>
                <a:ext cx="1845826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B17DAFC-48A8-0B91-5989-A25CAF0B1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5853" y="3817621"/>
                <a:ext cx="1845826" cy="631135"/>
              </a:xfrm>
              <a:prstGeom prst="rect">
                <a:avLst/>
              </a:prstGeom>
              <a:blipFill>
                <a:blip r:embed="rId8"/>
                <a:stretch>
                  <a:fillRect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4FC0C157-8FF0-BF3D-E795-A8C2468285C1}"/>
              </a:ext>
            </a:extLst>
          </p:cNvPr>
          <p:cNvSpPr/>
          <p:nvPr/>
        </p:nvSpPr>
        <p:spPr>
          <a:xfrm>
            <a:off x="2084075" y="6282232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BD4608C-578A-2008-D785-34CEE33BCE1F}"/>
              </a:ext>
            </a:extLst>
          </p:cNvPr>
          <p:cNvSpPr/>
          <p:nvPr/>
        </p:nvSpPr>
        <p:spPr>
          <a:xfrm>
            <a:off x="14970806" y="7073445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0EB2E2-460A-BB4F-C2F6-13D0710E78BA}"/>
                  </a:ext>
                </a:extLst>
              </p:cNvPr>
              <p:cNvSpPr txBox="1"/>
              <p:nvPr/>
            </p:nvSpPr>
            <p:spPr>
              <a:xfrm>
                <a:off x="790463" y="2414336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0EB2E2-460A-BB4F-C2F6-13D0710E7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63" y="2414336"/>
                <a:ext cx="1389547" cy="6063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B992B7-BB6A-D318-55E3-F4C23D5DC946}"/>
                  </a:ext>
                </a:extLst>
              </p:cNvPr>
              <p:cNvSpPr txBox="1"/>
              <p:nvPr/>
            </p:nvSpPr>
            <p:spPr>
              <a:xfrm>
                <a:off x="16652438" y="444990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B992B7-BB6A-D318-55E3-F4C23D5DC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2438" y="4449902"/>
                <a:ext cx="1422162" cy="6311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FDA847-5D9D-4551-A352-0A5CEB49C71D}"/>
                  </a:ext>
                </a:extLst>
              </p:cNvPr>
              <p:cNvSpPr txBox="1"/>
              <p:nvPr/>
            </p:nvSpPr>
            <p:spPr>
              <a:xfrm>
                <a:off x="712501" y="3024282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FDA847-5D9D-4551-A352-0A5CEB49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01" y="3024282"/>
                <a:ext cx="1422162" cy="6311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F0D333B5-01E7-8D1D-B9F6-26181CB979F4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3502121" y="2022719"/>
            <a:ext cx="4667249" cy="1147611"/>
          </a:xfrm>
          <a:prstGeom prst="bentConnector3">
            <a:avLst>
              <a:gd name="adj1" fmla="val 128639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7A4A3A3-9441-336F-F62C-358F364C174A}"/>
                  </a:ext>
                </a:extLst>
              </p:cNvPr>
              <p:cNvSpPr txBox="1"/>
              <p:nvPr/>
            </p:nvSpPr>
            <p:spPr>
              <a:xfrm>
                <a:off x="8169369" y="1730332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7A4A3A3-9441-336F-F62C-358F364C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369" y="1730332"/>
                <a:ext cx="192713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BF753A1-7B63-D9A4-CC14-B2A7C544FEE3}"/>
              </a:ext>
            </a:extLst>
          </p:cNvPr>
          <p:cNvSpPr/>
          <p:nvPr/>
        </p:nvSpPr>
        <p:spPr>
          <a:xfrm>
            <a:off x="8487257" y="4132943"/>
            <a:ext cx="1871895" cy="96078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Normalize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9B24B3-2BA7-BB02-A20A-DCF260A3B613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7186261" y="4602045"/>
            <a:ext cx="1300996" cy="1129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44823-26E9-90B6-3908-95EC77FE1A80}"/>
              </a:ext>
            </a:extLst>
          </p:cNvPr>
          <p:cNvSpPr/>
          <p:nvPr/>
        </p:nvSpPr>
        <p:spPr>
          <a:xfrm>
            <a:off x="1015088" y="7801566"/>
            <a:ext cx="4471848" cy="10450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948096-4DAF-086C-4A40-DD2862006512}"/>
              </a:ext>
            </a:extLst>
          </p:cNvPr>
          <p:cNvSpPr/>
          <p:nvPr/>
        </p:nvSpPr>
        <p:spPr>
          <a:xfrm>
            <a:off x="13058627" y="7816153"/>
            <a:ext cx="3956722" cy="8244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D374BE6-C942-3040-4B78-C31B0A3109C9}"/>
                  </a:ext>
                </a:extLst>
              </p:cNvPr>
              <p:cNvSpPr txBox="1"/>
              <p:nvPr/>
            </p:nvSpPr>
            <p:spPr>
              <a:xfrm>
                <a:off x="11262234" y="7870707"/>
                <a:ext cx="7609014" cy="63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D374BE6-C942-3040-4B78-C31B0A310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234" y="7870707"/>
                <a:ext cx="7609014" cy="6344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270A62-26F9-4785-A378-AF517D0BAA8E}"/>
                  </a:ext>
                </a:extLst>
              </p:cNvPr>
              <p:cNvSpPr txBox="1"/>
              <p:nvPr/>
            </p:nvSpPr>
            <p:spPr>
              <a:xfrm>
                <a:off x="-1286459" y="7838730"/>
                <a:ext cx="9135335" cy="98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𝑏𝑣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270A62-26F9-4785-A378-AF517D0BA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6459" y="7838730"/>
                <a:ext cx="9135335" cy="9835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F3ADC769-CEEF-9D5B-973F-89DF0DCF3B29}"/>
              </a:ext>
            </a:extLst>
          </p:cNvPr>
          <p:cNvSpPr txBox="1"/>
          <p:nvPr/>
        </p:nvSpPr>
        <p:spPr>
          <a:xfrm>
            <a:off x="9619856" y="7717831"/>
            <a:ext cx="3630620" cy="1225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Initial Quaternion)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6D36E4-F988-A975-BBF1-36EFD3DBD3D3}"/>
              </a:ext>
            </a:extLst>
          </p:cNvPr>
          <p:cNvSpPr txBox="1"/>
          <p:nvPr/>
        </p:nvSpPr>
        <p:spPr>
          <a:xfrm>
            <a:off x="5037524" y="7479236"/>
            <a:ext cx="3630620" cy="1802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(Sensor to Quaternion Mapping)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14109C-3FC2-140F-5603-8735C5152FE2}"/>
              </a:ext>
            </a:extLst>
          </p:cNvPr>
          <p:cNvSpPr/>
          <p:nvPr/>
        </p:nvSpPr>
        <p:spPr>
          <a:xfrm>
            <a:off x="13778117" y="5766250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400A13-968A-C5B6-CD08-9EF5F0F7A1D2}"/>
              </a:ext>
            </a:extLst>
          </p:cNvPr>
          <p:cNvSpPr/>
          <p:nvPr/>
        </p:nvSpPr>
        <p:spPr>
          <a:xfrm>
            <a:off x="12717289" y="2066404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32BC96-5441-6D83-C273-C0579CA5283E}"/>
              </a:ext>
            </a:extLst>
          </p:cNvPr>
          <p:cNvSpPr/>
          <p:nvPr/>
        </p:nvSpPr>
        <p:spPr>
          <a:xfrm>
            <a:off x="213637" y="5106655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5E1B7E-0C2B-AE1B-B8C0-76AD6E6EFD42}"/>
              </a:ext>
            </a:extLst>
          </p:cNvPr>
          <p:cNvSpPr/>
          <p:nvPr/>
        </p:nvSpPr>
        <p:spPr>
          <a:xfrm>
            <a:off x="3340052" y="2081420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C3B1E7-3C33-291F-D9FD-F1293CC28CCA}"/>
              </a:ext>
            </a:extLst>
          </p:cNvPr>
          <p:cNvSpPr/>
          <p:nvPr/>
        </p:nvSpPr>
        <p:spPr>
          <a:xfrm>
            <a:off x="8260162" y="3748503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77E4CE-7F19-AB52-0FFF-22918A192ED3}"/>
              </a:ext>
            </a:extLst>
          </p:cNvPr>
          <p:cNvSpPr/>
          <p:nvPr/>
        </p:nvSpPr>
        <p:spPr>
          <a:xfrm>
            <a:off x="9744524" y="5806191"/>
            <a:ext cx="653168" cy="65316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3541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>
            <a:alpha val="9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AB377A-9817-0198-69D5-46EAA20D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16F595-7A11-3DA8-12F4-74ABE1E343E8}"/>
              </a:ext>
            </a:extLst>
          </p:cNvPr>
          <p:cNvSpPr/>
          <p:nvPr/>
        </p:nvSpPr>
        <p:spPr>
          <a:xfrm>
            <a:off x="6400799" y="1000125"/>
            <a:ext cx="5014913" cy="67151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A41D7A5C-CDE1-4AFD-76E1-1A20F69ECF9B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54FB5FB-4DB9-F07D-1D2C-1BF6EEBCC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13" name="TextBox 48">
            <a:extLst>
              <a:ext uri="{FF2B5EF4-FFF2-40B4-BE49-F238E27FC236}">
                <a16:creationId xmlns:a16="http://schemas.microsoft.com/office/drawing/2014/main" id="{74DA2576-873B-B9F0-E902-35222C5F431B}"/>
              </a:ext>
            </a:extLst>
          </p:cNvPr>
          <p:cNvSpPr txBox="1"/>
          <p:nvPr/>
        </p:nvSpPr>
        <p:spPr>
          <a:xfrm>
            <a:off x="7825980" y="1314637"/>
            <a:ext cx="2238198" cy="586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40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9473E9-4063-2451-D8DF-6DE60FFA504A}"/>
                  </a:ext>
                </a:extLst>
              </p:cNvPr>
              <p:cNvSpPr txBox="1"/>
              <p:nvPr/>
            </p:nvSpPr>
            <p:spPr>
              <a:xfrm>
                <a:off x="7139232" y="2215848"/>
                <a:ext cx="3611694" cy="460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p>
                      </m:sSup>
                    </m:oMath>
                  </m:oMathPara>
                </a14:m>
                <a:endParaRPr lang="en-US" sz="3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9473E9-4063-2451-D8DF-6DE60FFA5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232" y="2215848"/>
                <a:ext cx="3611694" cy="4606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A8D962B-D1D3-6B59-BCB5-8A01EC6FEE35}"/>
              </a:ext>
            </a:extLst>
          </p:cNvPr>
          <p:cNvSpPr/>
          <p:nvPr/>
        </p:nvSpPr>
        <p:spPr>
          <a:xfrm>
            <a:off x="7139232" y="2215848"/>
            <a:ext cx="3611694" cy="477074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0A2E40-B1B0-0086-56EF-E0C7DFC81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18457" y="628650"/>
            <a:ext cx="15051086" cy="8358187"/>
          </a:xfrm>
          <a:custGeom>
            <a:avLst/>
            <a:gdLst/>
            <a:ahLst/>
            <a:cxnLst/>
            <a:rect l="l" t="t" r="r" b="b"/>
            <a:pathLst>
              <a:path w="11115115" h="5899116">
                <a:moveTo>
                  <a:pt x="0" y="0"/>
                </a:moveTo>
                <a:lnTo>
                  <a:pt x="11115116" y="0"/>
                </a:lnTo>
                <a:lnTo>
                  <a:pt x="11115116" y="5899115"/>
                </a:lnTo>
                <a:lnTo>
                  <a:pt x="0" y="589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337D6D-F3F8-CDF0-8966-13D31DCB369F}"/>
              </a:ext>
            </a:extLst>
          </p:cNvPr>
          <p:cNvSpPr/>
          <p:nvPr/>
        </p:nvSpPr>
        <p:spPr>
          <a:xfrm>
            <a:off x="1618457" y="628650"/>
            <a:ext cx="15051086" cy="835818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C9D74-3244-DED0-A5EF-08625982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573E254F-7DA8-4E81-497F-118C9529F4C5}"/>
              </a:ext>
            </a:extLst>
          </p:cNvPr>
          <p:cNvSpPr/>
          <p:nvPr/>
        </p:nvSpPr>
        <p:spPr>
          <a:xfrm>
            <a:off x="6315928" y="1095908"/>
            <a:ext cx="11393711" cy="6111448"/>
          </a:xfrm>
          <a:custGeom>
            <a:avLst/>
            <a:gdLst/>
            <a:ahLst/>
            <a:cxnLst/>
            <a:rect l="l" t="t" r="r" b="b"/>
            <a:pathLst>
              <a:path w="10388529" h="5434491">
                <a:moveTo>
                  <a:pt x="0" y="0"/>
                </a:moveTo>
                <a:lnTo>
                  <a:pt x="10388529" y="0"/>
                </a:lnTo>
                <a:lnTo>
                  <a:pt x="10388529" y="5434491"/>
                </a:lnTo>
                <a:lnTo>
                  <a:pt x="0" y="5434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027" b="-28027"/>
            </a:stretch>
          </a:blipFill>
          <a:ln w="381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F5E1554-A71F-B867-0EAC-1B21AAD65000}"/>
              </a:ext>
            </a:extLst>
          </p:cNvPr>
          <p:cNvSpPr txBox="1"/>
          <p:nvPr/>
        </p:nvSpPr>
        <p:spPr>
          <a:xfrm>
            <a:off x="577505" y="3713365"/>
            <a:ext cx="5360400" cy="79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2"/>
              </a:lnSpc>
            </a:pPr>
            <a:r>
              <a:rPr lang="en-US" sz="4900" b="1" spc="524">
                <a:solidFill>
                  <a:srgbClr val="FFFFFF"/>
                </a:solidFill>
                <a:latin typeface="Nunito sans" pitchFamily="2" charset="0"/>
                <a:ea typeface="Roboto Slab Bold"/>
                <a:cs typeface="Roboto Slab Bold"/>
                <a:sym typeface="Roboto Slab Bold"/>
              </a:rPr>
              <a:t>WHO WE ARE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96E445C8-9DFD-31F2-1DBE-345A62F78792}"/>
              </a:ext>
            </a:extLst>
          </p:cNvPr>
          <p:cNvSpPr txBox="1"/>
          <p:nvPr/>
        </p:nvSpPr>
        <p:spPr>
          <a:xfrm>
            <a:off x="578361" y="1095908"/>
            <a:ext cx="4816446" cy="209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5"/>
              </a:lnSpc>
            </a:pPr>
            <a:r>
              <a:rPr lang="en-US" sz="3500" spc="511">
                <a:solidFill>
                  <a:srgbClr val="F27100"/>
                </a:solidFill>
                <a:latin typeface="Inter"/>
                <a:ea typeface="Inter"/>
                <a:cs typeface="Inter"/>
                <a:sym typeface="Inter"/>
              </a:rPr>
              <a:t>GEORGIA TECH GUIDANCE, NAVIGATION, AND CONTROL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353DFD73-868D-15CE-F1BF-DB6B91493E9C}"/>
              </a:ext>
            </a:extLst>
          </p:cNvPr>
          <p:cNvSpPr txBox="1"/>
          <p:nvPr/>
        </p:nvSpPr>
        <p:spPr>
          <a:xfrm>
            <a:off x="3610892" y="7992176"/>
            <a:ext cx="11066215" cy="1091453"/>
          </a:xfrm>
          <a:prstGeom prst="rect">
            <a:avLst/>
          </a:prstGeom>
          <a:ln w="12700">
            <a:solidFill>
              <a:srgbClr val="E46C0A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4"/>
              </a:lnSpc>
            </a:pPr>
            <a:r>
              <a:rPr lang="en-US" sz="3450" b="1" spc="-3">
                <a:solidFill>
                  <a:srgbClr val="F2F2F3"/>
                </a:solidFill>
                <a:latin typeface="Inter Bold"/>
                <a:ea typeface="Inter Bold"/>
                <a:cs typeface="Inter Bold"/>
                <a:sym typeface="Inter Bold"/>
              </a:rPr>
              <a:t>We are the first collegiate team to demonstrate jet vanes thrust vectoring in a physical test.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90A1C91-C9DD-DB1F-0461-0311CA9AB439}"/>
              </a:ext>
            </a:extLst>
          </p:cNvPr>
          <p:cNvSpPr txBox="1"/>
          <p:nvPr/>
        </p:nvSpPr>
        <p:spPr>
          <a:xfrm>
            <a:off x="577505" y="5826706"/>
            <a:ext cx="5067487" cy="1392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53"/>
              </a:lnSpc>
            </a:pPr>
            <a:r>
              <a:rPr lang="en-US" sz="2899" spc="66">
                <a:solidFill>
                  <a:srgbClr val="F2F2F3"/>
                </a:solidFill>
                <a:latin typeface="Inter"/>
                <a:ea typeface="Inter"/>
                <a:cs typeface="Inter"/>
                <a:sym typeface="Inter"/>
              </a:rPr>
              <a:t>To become the first collegiate team to utilize jet vanes in a rocket launch.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47267F8-D427-6B69-EA28-B2F37BF419DB}"/>
              </a:ext>
            </a:extLst>
          </p:cNvPr>
          <p:cNvSpPr txBox="1"/>
          <p:nvPr/>
        </p:nvSpPr>
        <p:spPr>
          <a:xfrm>
            <a:off x="577505" y="4845082"/>
            <a:ext cx="4768821" cy="54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 b="1" spc="1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Mission for 2024-25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8C123-AA65-8C82-DDFE-1BF7724F7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D0F7825-5A63-D36A-9A7B-32D8EB1C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E8B751B-DFD5-5C8B-44C0-C919261F2057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229AEEC9-1E8A-7A0E-C8BC-C1C4E2F629A5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4A09F7BF-921E-A5AE-1E5A-A8BD9506EE0F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9DD6FF-8F86-7370-74BA-250629FCC2D1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EA9C9E85-4481-EB01-91B3-449588184EF5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8A8B3B06-0AC6-8EBD-8ADC-DE3FA7C2B9F4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3ECF6F-B23C-D556-80B6-00FE9BC5261A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128C3408-8494-1D57-7E76-DA54F7403CD6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84437-C330-48B5-68FF-5D4C471586B8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E6B60E-521D-D2D5-CC9F-DBFADC8DD064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35F183FA-2EAD-E973-A965-DAED9C7DEE8E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A55F4-9B97-A06A-58DA-1AE81CD141DD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706B0-3C94-4C61-9013-18EEF5821D58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003F3E07-D8E2-8DB4-C858-0CA24112FE61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9392B9B-FDA7-A335-2ADE-A7CAE28220E7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B03F6BCF-7A40-9EC0-F66E-1AA91EDDC3FD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83B81F91-CD64-44AE-90F3-6D500D4FBEF5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CD6574-6F3D-5C66-AE99-D38AAD1BB6C6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6D3EF7-5ED9-2971-3528-74CD4790E6E9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334AF8A0-C183-18D4-C9B5-675DF9E0BF2F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69757B-A99A-BDA0-7CE3-F5F584DCD78C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709068-88D1-11C0-13F5-C5FF8F755513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7F9DAE5B-3C3D-70EC-042E-15C903FF2610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FE1DFC85-6373-B544-9A6A-3ECB4C3E66D8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14BB5A7D-177B-204E-2CA8-CF365D503DFD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2391AB0-28BB-E7BF-789C-C21ADBFE617F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0BF9829E-3392-0A79-3147-5646D8C1B2EC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D9D906-5F34-943F-ACBE-FB5ABFE8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48" y="2994212"/>
            <a:ext cx="7982766" cy="58459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6800" y="2095500"/>
            <a:ext cx="11875994" cy="534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Need to have knowledge of rocket’s attitude in flight</a:t>
            </a:r>
          </a:p>
          <a:p>
            <a:pPr marL="1295403" lvl="2" indent="-431801" algn="l">
              <a:lnSpc>
                <a:spcPts val="420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Caveats:</a:t>
            </a:r>
          </a:p>
          <a:p>
            <a:pPr marL="1943105" lvl="3" indent="-485776" algn="l">
              <a:lnSpc>
                <a:spcPts val="4200"/>
              </a:lnSpc>
              <a:buFont typeface="Arial"/>
              <a:buChar char="￭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Sensors used in ground estimation carry more uncertainty in flight</a:t>
            </a:r>
          </a:p>
          <a:p>
            <a:pPr marL="1943105" lvl="3" indent="-485776" algn="l">
              <a:lnSpc>
                <a:spcPts val="4200"/>
              </a:lnSpc>
              <a:buFont typeface="Arial"/>
              <a:buChar char="￭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Attitude dynamics untrustworthy</a:t>
            </a:r>
          </a:p>
          <a:p>
            <a:pPr marL="85729">
              <a:lnSpc>
                <a:spcPts val="4200"/>
              </a:lnSpc>
            </a:pPr>
            <a:endParaRPr lang="en-US" sz="3200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Tahoma"/>
              <a:sym typeface="Tahoma"/>
            </a:endParaRP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Solution: propagate gyroscope measurements directly</a:t>
            </a:r>
          </a:p>
          <a:p>
            <a:pPr marL="1295403" lvl="2" indent="-431801" algn="l">
              <a:lnSpc>
                <a:spcPts val="4200"/>
              </a:lnSpc>
              <a:buFont typeface="Arial"/>
              <a:buChar char="⚬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Major downside is integration drift, but...</a:t>
            </a:r>
          </a:p>
          <a:p>
            <a:pPr marL="1943105" lvl="3" indent="-485776" algn="l">
              <a:lnSpc>
                <a:spcPts val="4200"/>
              </a:lnSpc>
              <a:buFont typeface="Arial"/>
              <a:buChar char="￭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Short flight</a:t>
            </a:r>
          </a:p>
          <a:p>
            <a:pPr marL="1943105" lvl="3" indent="-485776" algn="l">
              <a:lnSpc>
                <a:spcPts val="4200"/>
              </a:lnSpc>
              <a:buFont typeface="Arial"/>
              <a:buChar char="￭"/>
            </a:pPr>
            <a:r>
              <a:rPr lang="en-US" sz="320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High-quality sensor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53000" y="615167"/>
            <a:ext cx="8714165" cy="7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Attitude Estimation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E35A8-1F94-0CC2-CC4C-B04A40EDE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CDD8B7-027E-704D-4171-7383D7323173}"/>
                  </a:ext>
                </a:extLst>
              </p:cNvPr>
              <p:cNvSpPr txBox="1"/>
              <p:nvPr/>
            </p:nvSpPr>
            <p:spPr>
              <a:xfrm>
                <a:off x="14160225" y="4397360"/>
                <a:ext cx="14433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CDD8B7-027E-704D-4171-7383D7323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0225" y="4397360"/>
                <a:ext cx="144331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60DA9A-0966-05C9-6C70-5B95FE9F50D5}"/>
                  </a:ext>
                </a:extLst>
              </p:cNvPr>
              <p:cNvSpPr txBox="1"/>
              <p:nvPr/>
            </p:nvSpPr>
            <p:spPr>
              <a:xfrm>
                <a:off x="12221135" y="7757376"/>
                <a:ext cx="1443317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60DA9A-0966-05C9-6C70-5B95FE9F5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135" y="7757376"/>
                <a:ext cx="1443317" cy="623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243608-6E2A-C7DF-4973-DC9C066FDFF2}"/>
                  </a:ext>
                </a:extLst>
              </p:cNvPr>
              <p:cNvSpPr txBox="1"/>
              <p:nvPr/>
            </p:nvSpPr>
            <p:spPr>
              <a:xfrm>
                <a:off x="15271849" y="6858664"/>
                <a:ext cx="14433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243608-6E2A-C7DF-4973-DC9C066FD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849" y="6858664"/>
                <a:ext cx="144331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1E077-7CC0-E037-FD07-7D70C000E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05DDEF6-BB3F-411C-5B86-2C6ECB2C4556}"/>
              </a:ext>
            </a:extLst>
          </p:cNvPr>
          <p:cNvSpPr txBox="1"/>
          <p:nvPr/>
        </p:nvSpPr>
        <p:spPr>
          <a:xfrm>
            <a:off x="2523565" y="411412"/>
            <a:ext cx="14020800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Attitude Estimation: The Algorithm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D2D473-CA23-1583-8958-4902D6C700F1}"/>
              </a:ext>
            </a:extLst>
          </p:cNvPr>
          <p:cNvSpPr/>
          <p:nvPr/>
        </p:nvSpPr>
        <p:spPr>
          <a:xfrm>
            <a:off x="1025551" y="4076700"/>
            <a:ext cx="3810000" cy="198120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Inter" panose="020B0604020202020204" charset="0"/>
                <a:ea typeface="Inter" panose="020B0604020202020204" charset="0"/>
              </a:rPr>
              <a:t>Initial “launchpad attitude” from ground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4083A6B-D501-5016-199D-B4BFC4BF2712}"/>
                  </a:ext>
                </a:extLst>
              </p:cNvPr>
              <p:cNvSpPr/>
              <p:nvPr/>
            </p:nvSpPr>
            <p:spPr>
              <a:xfrm>
                <a:off x="7162800" y="2171700"/>
                <a:ext cx="3810000" cy="19812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Take gyroscope measurements: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Inter" panose="020B0604020202020204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Inter" panose="020B0604020202020204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800">
                  <a:latin typeface="Inter" panose="020B0604020202020204" charset="0"/>
                  <a:ea typeface="Inter" panose="020B060402020202020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4083A6B-D501-5016-199D-B4BFC4BF27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171700"/>
                <a:ext cx="3810000" cy="19812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F42B0F8-2BAE-2DA2-E9D2-12B4F0F0FF8C}"/>
                  </a:ext>
                </a:extLst>
              </p:cNvPr>
              <p:cNvSpPr/>
              <p:nvPr/>
            </p:nvSpPr>
            <p:spPr>
              <a:xfrm>
                <a:off x="12725400" y="4076700"/>
                <a:ext cx="3810000" cy="19812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Form instantaneous rotation quaternion,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(</m:t>
                    </m:r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)</m:t>
                    </m:r>
                  </m:oMath>
                </a14:m>
                <a:endParaRPr lang="en-US" sz="2800">
                  <a:latin typeface="Inter" panose="020B0604020202020204" charset="0"/>
                  <a:ea typeface="Inter" panose="020B060402020202020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F42B0F8-2BAE-2DA2-E9D2-12B4F0F0F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4076700"/>
                <a:ext cx="3810000" cy="1981200"/>
              </a:xfrm>
              <a:prstGeom prst="roundRect">
                <a:avLst/>
              </a:prstGeom>
              <a:blipFill>
                <a:blip r:embed="rId3"/>
                <a:stretch>
                  <a:fillRect r="-143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1886300-5A08-2446-B1C6-7CF402327323}"/>
                  </a:ext>
                </a:extLst>
              </p:cNvPr>
              <p:cNvSpPr/>
              <p:nvPr/>
            </p:nvSpPr>
            <p:spPr>
              <a:xfrm>
                <a:off x="7239000" y="6515100"/>
                <a:ext cx="3810000" cy="19812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Update quaternion estimate,</a:t>
                </a:r>
              </a:p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−1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)</m:t>
                    </m:r>
                  </m:oMath>
                </a14:m>
                <a:endParaRPr lang="en-US" sz="2800">
                  <a:latin typeface="Inter" panose="020B0604020202020204" charset="0"/>
                  <a:ea typeface="Inter" panose="020B060402020202020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1886300-5A08-2446-B1C6-7CF402327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6515100"/>
                <a:ext cx="3810000" cy="19812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Up 10">
            <a:extLst>
              <a:ext uri="{FF2B5EF4-FFF2-40B4-BE49-F238E27FC236}">
                <a16:creationId xmlns:a16="http://schemas.microsoft.com/office/drawing/2014/main" id="{5C3D5473-21CA-7D6C-F941-97137772FF93}"/>
              </a:ext>
            </a:extLst>
          </p:cNvPr>
          <p:cNvSpPr/>
          <p:nvPr/>
        </p:nvSpPr>
        <p:spPr>
          <a:xfrm>
            <a:off x="8763000" y="4593851"/>
            <a:ext cx="609600" cy="1480298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B38F0CC-01B6-1FC3-1CEC-39E863C809DE}"/>
              </a:ext>
            </a:extLst>
          </p:cNvPr>
          <p:cNvSpPr/>
          <p:nvPr/>
        </p:nvSpPr>
        <p:spPr>
          <a:xfrm rot="5400000">
            <a:off x="5444754" y="4442210"/>
            <a:ext cx="609600" cy="1402581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C948D3FD-BBCA-D998-2C25-337BD2BE4C42}"/>
              </a:ext>
            </a:extLst>
          </p:cNvPr>
          <p:cNvSpPr/>
          <p:nvPr/>
        </p:nvSpPr>
        <p:spPr>
          <a:xfrm rot="7597612">
            <a:off x="11671651" y="2879738"/>
            <a:ext cx="609600" cy="1480298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48F5B10E-A4A2-A087-AC4D-69D2EBA58C5F}"/>
              </a:ext>
            </a:extLst>
          </p:cNvPr>
          <p:cNvSpPr/>
          <p:nvPr/>
        </p:nvSpPr>
        <p:spPr>
          <a:xfrm rot="14135547">
            <a:off x="11678695" y="5991329"/>
            <a:ext cx="609600" cy="1480298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D44053-8B2C-11A8-82E3-C6423EABD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A11B8E-59DD-FA3F-A2FA-654765392A0D}"/>
              </a:ext>
            </a:extLst>
          </p:cNvPr>
          <p:cNvSpPr/>
          <p:nvPr/>
        </p:nvSpPr>
        <p:spPr>
          <a:xfrm>
            <a:off x="6705600" y="1866900"/>
            <a:ext cx="10556849" cy="7162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0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54538-24CB-8195-CB50-1797B05BF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D08AE12E-F348-0512-8173-6BEDD5209E9F}"/>
              </a:ext>
            </a:extLst>
          </p:cNvPr>
          <p:cNvSpPr txBox="1"/>
          <p:nvPr/>
        </p:nvSpPr>
        <p:spPr>
          <a:xfrm>
            <a:off x="2523565" y="411412"/>
            <a:ext cx="14020800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Attitude Estimation: The Algorithm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C626CE-131C-3E85-9CFA-D44E7F792E2F}"/>
              </a:ext>
            </a:extLst>
          </p:cNvPr>
          <p:cNvSpPr/>
          <p:nvPr/>
        </p:nvSpPr>
        <p:spPr>
          <a:xfrm>
            <a:off x="2394348" y="4291082"/>
            <a:ext cx="3810000" cy="198120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Inter" panose="020B0604020202020204" charset="0"/>
                <a:ea typeface="Inter" panose="020B0604020202020204" charset="0"/>
              </a:rPr>
              <a:t>Initial “launchpad attitude” from ground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D3EB2F0-4C64-DC20-206B-7210A1F0BA5D}"/>
                  </a:ext>
                </a:extLst>
              </p:cNvPr>
              <p:cNvSpPr/>
              <p:nvPr/>
            </p:nvSpPr>
            <p:spPr>
              <a:xfrm>
                <a:off x="7162800" y="2171700"/>
                <a:ext cx="3810000" cy="19812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Take gyroscope measurements: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Inter" panose="020B0604020202020204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Inter" panose="020B0604020202020204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Inter" panose="020B0604020202020204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800">
                  <a:latin typeface="Inter" panose="020B0604020202020204" charset="0"/>
                  <a:ea typeface="Inter" panose="020B060402020202020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D3EB2F0-4C64-DC20-206B-7210A1F0B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171700"/>
                <a:ext cx="3810000" cy="19812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4F1E84A-904F-6C59-336D-6B935A518CB3}"/>
                  </a:ext>
                </a:extLst>
              </p:cNvPr>
              <p:cNvSpPr/>
              <p:nvPr/>
            </p:nvSpPr>
            <p:spPr>
              <a:xfrm>
                <a:off x="12725400" y="4076700"/>
                <a:ext cx="3810000" cy="19812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Form instantaneous rotation quaternion,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(</m:t>
                    </m:r>
                    <m:acc>
                      <m:accPr>
                        <m:chr m:val="⃑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)</m:t>
                    </m:r>
                  </m:oMath>
                </a14:m>
                <a:endParaRPr lang="en-US" sz="2800">
                  <a:latin typeface="Inter" panose="020B0604020202020204" charset="0"/>
                  <a:ea typeface="Inter" panose="020B060402020202020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4F1E84A-904F-6C59-336D-6B935A518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4076700"/>
                <a:ext cx="3810000" cy="1981200"/>
              </a:xfrm>
              <a:prstGeom prst="roundRect">
                <a:avLst/>
              </a:prstGeom>
              <a:blipFill>
                <a:blip r:embed="rId3"/>
                <a:stretch>
                  <a:fillRect r="-143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1B5AD23-711E-90F4-4AB8-AA9A4A101743}"/>
                  </a:ext>
                </a:extLst>
              </p:cNvPr>
              <p:cNvSpPr/>
              <p:nvPr/>
            </p:nvSpPr>
            <p:spPr>
              <a:xfrm>
                <a:off x="7239000" y="6515100"/>
                <a:ext cx="3810000" cy="19812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Update quaternion estimate,</a:t>
                </a:r>
              </a:p>
              <a:p>
                <a:pPr algn="ctr"/>
                <a:r>
                  <a:rPr lang="en-US" sz="2800">
                    <a:latin typeface="Inter" panose="020B0604020202020204" charset="0"/>
                    <a:ea typeface="Inter" panose="020B060402020202020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−1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Inter" panose="020B0604020202020204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Inter" panose="020B0604020202020204" charset="0"/>
                      </a:rPr>
                      <m:t>)</m:t>
                    </m:r>
                  </m:oMath>
                </a14:m>
                <a:endParaRPr lang="en-US" sz="2800">
                  <a:latin typeface="Inter" panose="020B0604020202020204" charset="0"/>
                  <a:ea typeface="Inter" panose="020B0604020202020204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1B5AD23-711E-90F4-4AB8-AA9A4A101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6515100"/>
                <a:ext cx="3810000" cy="19812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C2A648F-DCB3-F276-62C0-3D0EC936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cxnSp>
        <p:nvCxnSpPr>
          <p:cNvPr id="4" name="Straight Arrow Connector 97">
            <a:extLst>
              <a:ext uri="{FF2B5EF4-FFF2-40B4-BE49-F238E27FC236}">
                <a16:creationId xmlns:a16="http://schemas.microsoft.com/office/drawing/2014/main" id="{9392BCEA-AADE-7E40-73D6-CE53D657F578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10972800" y="3162300"/>
            <a:ext cx="3657600" cy="914400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97">
            <a:extLst>
              <a:ext uri="{FF2B5EF4-FFF2-40B4-BE49-F238E27FC236}">
                <a16:creationId xmlns:a16="http://schemas.microsoft.com/office/drawing/2014/main" id="{A7A41027-528C-F472-314A-7C65F67A22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49001" y="6057900"/>
            <a:ext cx="3681412" cy="1484928"/>
          </a:xfrm>
          <a:prstGeom prst="bentConnector3">
            <a:avLst>
              <a:gd name="adj1" fmla="val -453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97">
            <a:extLst>
              <a:ext uri="{FF2B5EF4-FFF2-40B4-BE49-F238E27FC236}">
                <a16:creationId xmlns:a16="http://schemas.microsoft.com/office/drawing/2014/main" id="{FC64D868-2115-2AA9-C30C-13748286CBB4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144000" y="4152899"/>
            <a:ext cx="30958" cy="236220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B92342-F2B4-4611-A057-240FF0B98CE4}"/>
              </a:ext>
            </a:extLst>
          </p:cNvPr>
          <p:cNvCxnSpPr>
            <a:cxnSpLocks/>
          </p:cNvCxnSpPr>
          <p:nvPr/>
        </p:nvCxnSpPr>
        <p:spPr>
          <a:xfrm>
            <a:off x="6242448" y="5333999"/>
            <a:ext cx="29015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40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1BC9CF-086A-6129-658A-B4051D24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438400" y="1353513"/>
            <a:ext cx="13030200" cy="8144850"/>
          </a:xfrm>
          <a:custGeom>
            <a:avLst/>
            <a:gdLst/>
            <a:ahLst/>
            <a:cxnLst/>
            <a:rect l="l" t="t" r="r" b="b"/>
            <a:pathLst>
              <a:path w="11427248" h="6713508">
                <a:moveTo>
                  <a:pt x="0" y="0"/>
                </a:moveTo>
                <a:lnTo>
                  <a:pt x="11427248" y="0"/>
                </a:lnTo>
                <a:lnTo>
                  <a:pt x="11427248" y="6713508"/>
                </a:lnTo>
                <a:lnTo>
                  <a:pt x="0" y="671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2100" y="392374"/>
            <a:ext cx="11083799" cy="7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Attitude Estimation: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8653A6-8E4A-91C2-C49B-399559EFBDDE}"/>
              </a:ext>
            </a:extLst>
          </p:cNvPr>
          <p:cNvSpPr/>
          <p:nvPr/>
        </p:nvSpPr>
        <p:spPr>
          <a:xfrm>
            <a:off x="2438400" y="1353419"/>
            <a:ext cx="13030200" cy="81448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D76FB9-CE71-5FD4-D80B-B9CACBDA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68F146-41A4-9351-5BF1-033229268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71A542F-4A30-FA17-25F3-275659387959}"/>
              </a:ext>
            </a:extLst>
          </p:cNvPr>
          <p:cNvSpPr txBox="1"/>
          <p:nvPr/>
        </p:nvSpPr>
        <p:spPr>
          <a:xfrm>
            <a:off x="3602100" y="392374"/>
            <a:ext cx="11083799" cy="7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Attitude Estimation: Results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BD38DCE-DA9C-11BF-9F30-AE5E3E697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533" r="3136" b="1685"/>
          <a:stretch/>
        </p:blipFill>
        <p:spPr bwMode="auto">
          <a:xfrm>
            <a:off x="2610463" y="1356278"/>
            <a:ext cx="12654118" cy="799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705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61A33-F9F6-E3A3-CC0A-D309A205D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AC04671-AA65-4950-056C-D726D6EF4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9E94F80-6DB7-A1FF-C836-1E826908F882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EE8A049-E0AA-79B1-0468-BADFF21270FA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A5295CD2-1D67-4FDE-2424-0918D1D5A3CF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9AF13-AFC7-E410-BCB3-7FCBD9D5B8A2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3F6D2C32-A1F0-0041-3155-B53585B288C8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897F0879-9999-D4CC-0C2A-6C234FB5DC79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D6BAC0-1B3D-1DD9-4EB7-13E300AF15D9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7E6741BE-2823-4DFF-817F-DB3FC298088D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0C1860-220C-A504-B180-B4C04E01391D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880306-D647-95B6-2FCA-7CD3DB693591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04E6194D-F056-DF2B-2EAD-73C4FC31D892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3C5968-A87A-D86E-D377-5DB1674935D9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00C3B9-29EB-26BB-9CFF-A471BCCF0C1A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C6761630-407D-47C4-E9C1-7FBC70012CF8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FEDEBEC-F82A-4859-E83E-D0394DB11B9A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9DA72B14-DAD1-B051-39BA-E753655F468A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5462ABDC-728E-F304-8C91-DCD513024459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C6A4B2-B3CA-B2CF-3820-6B48B0686806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0C1515-A4B2-2979-4C57-DF6FBA41F87F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E98070AE-ABEC-EB37-4D9A-ADE05D78E530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AAEB39-633F-504F-71C7-9B6343C1A308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9C5B5DB-8EBC-9C6B-0257-DF26D2405D9D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F133E289-4FAA-DD9A-8B1C-E099A8FB34B4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AE33DA41-958D-B8C4-EF7D-F5C02994B21B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43ED0575-C73F-8C03-0205-2F06364588D3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B7BD2FFF-2D52-514B-7200-235D3CADB90A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83676349-968C-81DE-663E-044A6439EFBC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2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9376B-EF0E-9B31-8A0E-69ADC778F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40ADACE-5EE0-F27F-65CA-F0A919F86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"/>
          <a:stretch/>
        </p:blipFill>
        <p:spPr bwMode="auto">
          <a:xfrm>
            <a:off x="8929293" y="1501619"/>
            <a:ext cx="9007841" cy="78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96793840-0A4E-9833-8853-AC0547270181}"/>
              </a:ext>
            </a:extLst>
          </p:cNvPr>
          <p:cNvSpPr/>
          <p:nvPr/>
        </p:nvSpPr>
        <p:spPr>
          <a:xfrm>
            <a:off x="516192" y="7166840"/>
            <a:ext cx="8208932" cy="1021020"/>
          </a:xfrm>
          <a:custGeom>
            <a:avLst/>
            <a:gdLst/>
            <a:ahLst/>
            <a:cxnLst/>
            <a:rect l="l" t="t" r="r" b="b"/>
            <a:pathLst>
              <a:path w="8789391" h="1134115">
                <a:moveTo>
                  <a:pt x="0" y="0"/>
                </a:moveTo>
                <a:lnTo>
                  <a:pt x="8789391" y="0"/>
                </a:lnTo>
                <a:lnTo>
                  <a:pt x="8789391" y="1134115"/>
                </a:lnTo>
                <a:lnTo>
                  <a:pt x="0" y="11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bg2"/>
            </a:solidFill>
          </a:ln>
        </p:spPr>
        <p:txBody>
          <a:bodyPr/>
          <a:lstStyle/>
          <a:p>
            <a:endParaRPr lang="en-US">
              <a:latin typeface="Nunito San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99AFBDA-A502-3498-B709-609ECACCA18A}"/>
              </a:ext>
            </a:extLst>
          </p:cNvPr>
          <p:cNvSpPr txBox="1"/>
          <p:nvPr/>
        </p:nvSpPr>
        <p:spPr>
          <a:xfrm>
            <a:off x="5257800" y="433803"/>
            <a:ext cx="7275016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Accelerometer Lever Arm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895F4-0E38-23DC-9D0F-A4A45337B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306A15-4F22-98D1-1A65-ABEB9D24F077}"/>
                  </a:ext>
                </a:extLst>
              </p:cNvPr>
              <p:cNvSpPr txBox="1"/>
              <p:nvPr/>
            </p:nvSpPr>
            <p:spPr>
              <a:xfrm>
                <a:off x="10657171" y="1703105"/>
                <a:ext cx="580869" cy="69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306A15-4F22-98D1-1A65-ABEB9D24F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171" y="1703105"/>
                <a:ext cx="580869" cy="69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F1EF97-AB34-BCE7-8EAF-F5D8C7E69C33}"/>
                  </a:ext>
                </a:extLst>
              </p:cNvPr>
              <p:cNvSpPr txBox="1"/>
              <p:nvPr/>
            </p:nvSpPr>
            <p:spPr>
              <a:xfrm>
                <a:off x="9438960" y="7572781"/>
                <a:ext cx="580869" cy="69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F1EF97-AB34-BCE7-8EAF-F5D8C7E69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960" y="7572781"/>
                <a:ext cx="580869" cy="69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FA8039-E906-D2B7-0CA4-906E871AABAC}"/>
                  </a:ext>
                </a:extLst>
              </p:cNvPr>
              <p:cNvSpPr txBox="1"/>
              <p:nvPr/>
            </p:nvSpPr>
            <p:spPr>
              <a:xfrm>
                <a:off x="16896118" y="7515868"/>
                <a:ext cx="580869" cy="69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FA8039-E906-D2B7-0CA4-906E871A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118" y="7515868"/>
                <a:ext cx="580869" cy="69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425B15-65F8-EC9C-CA30-D26328F2A037}"/>
                  </a:ext>
                </a:extLst>
              </p:cNvPr>
              <p:cNvSpPr txBox="1"/>
              <p:nvPr/>
            </p:nvSpPr>
            <p:spPr>
              <a:xfrm>
                <a:off x="12097085" y="2981951"/>
                <a:ext cx="58086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5000" b="1" baseline="-25000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425B15-65F8-EC9C-CA30-D26328F2A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7085" y="2981951"/>
                <a:ext cx="580869" cy="8440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F004C6-C8F8-6E59-9E4A-4A22DCDD8CFB}"/>
                  </a:ext>
                </a:extLst>
              </p:cNvPr>
              <p:cNvSpPr txBox="1"/>
              <p:nvPr/>
            </p:nvSpPr>
            <p:spPr>
              <a:xfrm>
                <a:off x="13463582" y="3065436"/>
                <a:ext cx="58086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𝑪𝑮</m:t>
                          </m:r>
                        </m:sub>
                      </m:sSub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F004C6-C8F8-6E59-9E4A-4A22DCDD8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82" y="3065436"/>
                <a:ext cx="580869" cy="677108"/>
              </a:xfrm>
              <a:prstGeom prst="rect">
                <a:avLst/>
              </a:prstGeom>
              <a:blipFill>
                <a:blip r:embed="rId9"/>
                <a:stretch>
                  <a:fillRect r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D3210E-AC1E-F955-0D32-7BAC612878AC}"/>
                  </a:ext>
                </a:extLst>
              </p:cNvPr>
              <p:cNvSpPr txBox="1"/>
              <p:nvPr/>
            </p:nvSpPr>
            <p:spPr>
              <a:xfrm>
                <a:off x="13754016" y="4244391"/>
                <a:ext cx="58086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US" sz="5000" b="1" baseline="-25000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D3210E-AC1E-F955-0D32-7BAC61287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016" y="4244391"/>
                <a:ext cx="580869" cy="844077"/>
              </a:xfrm>
              <a:prstGeom prst="rect">
                <a:avLst/>
              </a:prstGeom>
              <a:blipFill>
                <a:blip r:embed="rId10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4BAE0B-3F1D-2ED6-4547-84FFE1CD3BF4}"/>
                  </a:ext>
                </a:extLst>
              </p:cNvPr>
              <p:cNvSpPr txBox="1"/>
              <p:nvPr/>
            </p:nvSpPr>
            <p:spPr>
              <a:xfrm>
                <a:off x="14781806" y="2559913"/>
                <a:ext cx="58086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5000" b="1" baseline="-25000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4BAE0B-3F1D-2ED6-4547-84FFE1CD3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806" y="2559913"/>
                <a:ext cx="580869" cy="844077"/>
              </a:xfrm>
              <a:prstGeom prst="rect">
                <a:avLst/>
              </a:prstGeom>
              <a:blipFill>
                <a:blip r:embed="rId11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D8FD09-666F-CDC9-9312-375EC2AFD147}"/>
                  </a:ext>
                </a:extLst>
              </p:cNvPr>
              <p:cNvSpPr txBox="1"/>
              <p:nvPr/>
            </p:nvSpPr>
            <p:spPr>
              <a:xfrm>
                <a:off x="16315249" y="5215467"/>
                <a:ext cx="58086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5000" b="1" baseline="-25000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D8FD09-666F-CDC9-9312-375EC2AFD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249" y="5215467"/>
                <a:ext cx="580869" cy="8440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1824B6-1553-3078-7A30-D129C41923E6}"/>
                  </a:ext>
                </a:extLst>
              </p:cNvPr>
              <p:cNvSpPr txBox="1"/>
              <p:nvPr/>
            </p:nvSpPr>
            <p:spPr>
              <a:xfrm>
                <a:off x="13053226" y="5287954"/>
                <a:ext cx="580869" cy="69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1824B6-1553-3078-7A30-D129C4192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3226" y="5287954"/>
                <a:ext cx="580869" cy="6991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B373C9-75A8-9CC6-7329-F8B439A7A8D5}"/>
                  </a:ext>
                </a:extLst>
              </p:cNvPr>
              <p:cNvSpPr txBox="1"/>
              <p:nvPr/>
            </p:nvSpPr>
            <p:spPr>
              <a:xfrm>
                <a:off x="16977526" y="6494076"/>
                <a:ext cx="580869" cy="69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B373C9-75A8-9CC6-7329-F8B439A7A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7526" y="6494076"/>
                <a:ext cx="580869" cy="6991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DEA063-E41D-D813-3B3E-A83C3B7E1823}"/>
                  </a:ext>
                </a:extLst>
              </p:cNvPr>
              <p:cNvSpPr txBox="1"/>
              <p:nvPr/>
            </p:nvSpPr>
            <p:spPr>
              <a:xfrm>
                <a:off x="15519161" y="1860811"/>
                <a:ext cx="580869" cy="69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DEA063-E41D-D813-3B3E-A83C3B7E1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9161" y="1860811"/>
                <a:ext cx="580869" cy="6991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0F1B7F-DB9F-96FB-1C64-C4AC685B5E67}"/>
                  </a:ext>
                </a:extLst>
              </p:cNvPr>
              <p:cNvSpPr txBox="1"/>
              <p:nvPr/>
            </p:nvSpPr>
            <p:spPr>
              <a:xfrm>
                <a:off x="16977526" y="1860811"/>
                <a:ext cx="580869" cy="69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8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0F1B7F-DB9F-96FB-1C64-C4AC685B5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7526" y="1860811"/>
                <a:ext cx="580869" cy="6991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EAA90F9F-7696-074A-0FED-EA04B7346603}"/>
              </a:ext>
            </a:extLst>
          </p:cNvPr>
          <p:cNvSpPr/>
          <p:nvPr/>
        </p:nvSpPr>
        <p:spPr>
          <a:xfrm>
            <a:off x="14630842" y="5311308"/>
            <a:ext cx="150964" cy="150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unito San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C38E639-F1F8-AEF0-DD9F-CBB2D5F281AC}"/>
                  </a:ext>
                </a:extLst>
              </p:cNvPr>
              <p:cNvSpPr txBox="1"/>
              <p:nvPr/>
            </p:nvSpPr>
            <p:spPr>
              <a:xfrm>
                <a:off x="14950941" y="4560975"/>
                <a:ext cx="58086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baseline="-250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𝑪𝑮</m:t>
                      </m:r>
                    </m:oMath>
                  </m:oMathPara>
                </a14:m>
                <a:endParaRPr lang="en-US" sz="5000" b="1" baseline="-25000">
                  <a:solidFill>
                    <a:schemeClr val="accent6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C38E639-F1F8-AEF0-DD9F-CBB2D5F2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0941" y="4560975"/>
                <a:ext cx="580869" cy="844077"/>
              </a:xfrm>
              <a:prstGeom prst="rect">
                <a:avLst/>
              </a:prstGeom>
              <a:blipFill>
                <a:blip r:embed="rId17"/>
                <a:stretch>
                  <a:fillRect r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C1FB01-E0E0-4F22-4620-BCEA5EE50828}"/>
              </a:ext>
            </a:extLst>
          </p:cNvPr>
          <p:cNvCxnSpPr>
            <a:cxnSpLocks/>
          </p:cNvCxnSpPr>
          <p:nvPr/>
        </p:nvCxnSpPr>
        <p:spPr>
          <a:xfrm flipV="1">
            <a:off x="14734934" y="4570844"/>
            <a:ext cx="326846" cy="75645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A421EB5-BE51-6462-BA8E-5A38C924AE29}"/>
              </a:ext>
            </a:extLst>
          </p:cNvPr>
          <p:cNvSpPr/>
          <p:nvPr/>
        </p:nvSpPr>
        <p:spPr>
          <a:xfrm>
            <a:off x="15287193" y="3778025"/>
            <a:ext cx="150964" cy="1509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unito San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7FABA9D-9978-FE61-03BB-904B50F97C40}"/>
                  </a:ext>
                </a:extLst>
              </p:cNvPr>
              <p:cNvSpPr txBox="1"/>
              <p:nvPr/>
            </p:nvSpPr>
            <p:spPr>
              <a:xfrm>
                <a:off x="14198947" y="3150877"/>
                <a:ext cx="58086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baseline="-2500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𝑰𝑴𝑼</m:t>
                      </m:r>
                    </m:oMath>
                  </m:oMathPara>
                </a14:m>
                <a:endParaRPr lang="en-US" sz="5000" b="1" baseline="-25000">
                  <a:solidFill>
                    <a:schemeClr val="accent2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7FABA9D-9978-FE61-03BB-904B50F97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8947" y="3150877"/>
                <a:ext cx="580869" cy="844077"/>
              </a:xfrm>
              <a:prstGeom prst="rect">
                <a:avLst/>
              </a:prstGeom>
              <a:blipFill>
                <a:blip r:embed="rId18"/>
                <a:stretch>
                  <a:fillRect r="-6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4151A6-1227-8568-3FFF-EE9A7152E02B}"/>
                  </a:ext>
                </a:extLst>
              </p:cNvPr>
              <p:cNvSpPr/>
              <p:nvPr/>
            </p:nvSpPr>
            <p:spPr>
              <a:xfrm>
                <a:off x="516194" y="1880083"/>
                <a:ext cx="8208934" cy="115808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4996" lvl="1" algn="ctr">
                  <a:lnSpc>
                    <a:spcPts val="3994"/>
                  </a:lnSpc>
                </a:pPr>
                <a:r>
                  <a:rPr lang="en-US" sz="2800" spc="89">
                    <a:solidFill>
                      <a:srgbClr val="FFFFFF"/>
                    </a:solidFill>
                    <a:latin typeface="Nunito Sans" pitchFamily="2" charset="0"/>
                    <a:ea typeface="Inter" panose="020B0604020202020204" charset="0"/>
                    <a:cs typeface="Tahoma"/>
                    <a:sym typeface="Tahoma"/>
                  </a:rPr>
                  <a:t>Acceleration of CG </a:t>
                </a:r>
                <a14:m>
                  <m:oMath xmlns:m="http://schemas.openxmlformats.org/officeDocument/2006/math">
                    <m:r>
                      <a:rPr lang="en-US" sz="2800" i="1" spc="89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  <a:sym typeface="Tahoma"/>
                      </a:rPr>
                      <m:t>≠</m:t>
                    </m:r>
                  </m:oMath>
                </a14:m>
                <a:r>
                  <a:rPr lang="en-US" sz="2800" spc="89">
                    <a:solidFill>
                      <a:srgbClr val="FFFFFF"/>
                    </a:solidFill>
                    <a:latin typeface="Nunito Sans" pitchFamily="2" charset="0"/>
                    <a:ea typeface="Inter" panose="020B0604020202020204" charset="0"/>
                    <a:cs typeface="Tahoma"/>
                    <a:sym typeface="Tahoma"/>
                  </a:rPr>
                  <a:t> Acceleration of IMU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4151A6-1227-8568-3FFF-EE9A7152E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94" y="1880083"/>
                <a:ext cx="8208934" cy="115808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C01BB0A-DFBA-C515-0E47-06B22E6E6329}"/>
              </a:ext>
            </a:extLst>
          </p:cNvPr>
          <p:cNvSpPr/>
          <p:nvPr/>
        </p:nvSpPr>
        <p:spPr>
          <a:xfrm>
            <a:off x="516192" y="3877059"/>
            <a:ext cx="8208933" cy="691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Nunito Sans" pitchFamily="2" charset="0"/>
              </a:rPr>
              <a:t>Assumptions</a:t>
            </a:r>
            <a:endParaRPr lang="en-US" b="1">
              <a:latin typeface="Nunito San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B0E342-1CD3-563F-BE6F-ED2ED39B60B3}"/>
              </a:ext>
            </a:extLst>
          </p:cNvPr>
          <p:cNvSpPr/>
          <p:nvPr/>
        </p:nvSpPr>
        <p:spPr>
          <a:xfrm>
            <a:off x="516190" y="4568519"/>
            <a:ext cx="8208933" cy="573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Nunito Sans" pitchFamily="2" charset="0"/>
              </a:rPr>
              <a:t>CG position changes at a fixed rate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115A74-979C-552E-85AB-918D275F0146}"/>
              </a:ext>
            </a:extLst>
          </p:cNvPr>
          <p:cNvSpPr/>
          <p:nvPr/>
        </p:nvSpPr>
        <p:spPr>
          <a:xfrm>
            <a:off x="516190" y="5123089"/>
            <a:ext cx="8208933" cy="573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Nunito Sans" pitchFamily="2" charset="0"/>
              </a:rPr>
              <a:t>IMU is fixed on the body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A7C770-B77B-B7F7-FF10-A9FC1A1212ED}"/>
              </a:ext>
            </a:extLst>
          </p:cNvPr>
          <p:cNvSpPr/>
          <p:nvPr/>
        </p:nvSpPr>
        <p:spPr>
          <a:xfrm>
            <a:off x="516190" y="5696387"/>
            <a:ext cx="8208933" cy="5733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Nunito Sans" pitchFamily="2" charset="0"/>
              </a:rPr>
              <a:t>Negligible angular accelerations</a:t>
            </a:r>
          </a:p>
        </p:txBody>
      </p:sp>
    </p:spTree>
    <p:extLst>
      <p:ext uri="{BB962C8B-B14F-4D97-AF65-F5344CB8AC3E}">
        <p14:creationId xmlns:p14="http://schemas.microsoft.com/office/powerpoint/2010/main" val="2873759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8647" y="3167741"/>
            <a:ext cx="1764088" cy="1293440"/>
            <a:chOff x="0" y="-38100"/>
            <a:chExt cx="555950" cy="4076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5950" cy="369526"/>
            </a:xfrm>
            <a:custGeom>
              <a:avLst/>
              <a:gdLst/>
              <a:ahLst/>
              <a:cxnLst/>
              <a:rect l="l" t="t" r="r" b="b"/>
              <a:pathLst>
                <a:path w="555950" h="369526">
                  <a:moveTo>
                    <a:pt x="0" y="0"/>
                  </a:moveTo>
                  <a:lnTo>
                    <a:pt x="555950" y="0"/>
                  </a:lnTo>
                  <a:lnTo>
                    <a:pt x="555950" y="369526"/>
                  </a:lnTo>
                  <a:lnTo>
                    <a:pt x="0" y="369526"/>
                  </a:lnTo>
                  <a:close/>
                </a:path>
              </a:pathLst>
            </a:custGeom>
            <a:solidFill>
              <a:srgbClr val="1429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5950" cy="407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Global Positioning System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4657" y="3502397"/>
            <a:ext cx="2579102" cy="688754"/>
            <a:chOff x="0" y="-38100"/>
            <a:chExt cx="812800" cy="2170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78959"/>
            </a:xfrm>
            <a:custGeom>
              <a:avLst/>
              <a:gdLst/>
              <a:ahLst/>
              <a:cxnLst/>
              <a:rect l="l" t="t" r="r" b="b"/>
              <a:pathLst>
                <a:path w="812800" h="178959">
                  <a:moveTo>
                    <a:pt x="89480" y="0"/>
                  </a:moveTo>
                  <a:lnTo>
                    <a:pt x="723320" y="0"/>
                  </a:lnTo>
                  <a:cubicBezTo>
                    <a:pt x="772739" y="0"/>
                    <a:pt x="812800" y="40061"/>
                    <a:pt x="812800" y="89480"/>
                  </a:cubicBezTo>
                  <a:lnTo>
                    <a:pt x="812800" y="89480"/>
                  </a:lnTo>
                  <a:cubicBezTo>
                    <a:pt x="812800" y="113211"/>
                    <a:pt x="803373" y="135971"/>
                    <a:pt x="786592" y="152751"/>
                  </a:cubicBezTo>
                  <a:cubicBezTo>
                    <a:pt x="769811" y="169532"/>
                    <a:pt x="747052" y="178959"/>
                    <a:pt x="723320" y="178959"/>
                  </a:cubicBezTo>
                  <a:lnTo>
                    <a:pt x="89480" y="178959"/>
                  </a:lnTo>
                  <a:cubicBezTo>
                    <a:pt x="40061" y="178959"/>
                    <a:pt x="0" y="138898"/>
                    <a:pt x="0" y="89480"/>
                  </a:cubicBezTo>
                  <a:lnTo>
                    <a:pt x="0" y="89480"/>
                  </a:lnTo>
                  <a:cubicBezTo>
                    <a:pt x="0" y="40061"/>
                    <a:pt x="40061" y="0"/>
                    <a:pt x="89480" y="0"/>
                  </a:cubicBezTo>
                  <a:close/>
                </a:path>
              </a:pathLst>
            </a:custGeom>
            <a:solidFill>
              <a:srgbClr val="528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217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Longitude (𝜆)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24657" y="2439009"/>
            <a:ext cx="2579102" cy="688754"/>
            <a:chOff x="0" y="-38100"/>
            <a:chExt cx="812800" cy="2170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78959"/>
            </a:xfrm>
            <a:custGeom>
              <a:avLst/>
              <a:gdLst/>
              <a:ahLst/>
              <a:cxnLst/>
              <a:rect l="l" t="t" r="r" b="b"/>
              <a:pathLst>
                <a:path w="812800" h="178959">
                  <a:moveTo>
                    <a:pt x="89480" y="0"/>
                  </a:moveTo>
                  <a:lnTo>
                    <a:pt x="723320" y="0"/>
                  </a:lnTo>
                  <a:cubicBezTo>
                    <a:pt x="772739" y="0"/>
                    <a:pt x="812800" y="40061"/>
                    <a:pt x="812800" y="89480"/>
                  </a:cubicBezTo>
                  <a:lnTo>
                    <a:pt x="812800" y="89480"/>
                  </a:lnTo>
                  <a:cubicBezTo>
                    <a:pt x="812800" y="113211"/>
                    <a:pt x="803373" y="135971"/>
                    <a:pt x="786592" y="152751"/>
                  </a:cubicBezTo>
                  <a:cubicBezTo>
                    <a:pt x="769811" y="169532"/>
                    <a:pt x="747052" y="178959"/>
                    <a:pt x="723320" y="178959"/>
                  </a:cubicBezTo>
                  <a:lnTo>
                    <a:pt x="89480" y="178959"/>
                  </a:lnTo>
                  <a:cubicBezTo>
                    <a:pt x="40061" y="178959"/>
                    <a:pt x="0" y="138898"/>
                    <a:pt x="0" y="89480"/>
                  </a:cubicBezTo>
                  <a:lnTo>
                    <a:pt x="0" y="89480"/>
                  </a:lnTo>
                  <a:cubicBezTo>
                    <a:pt x="0" y="40061"/>
                    <a:pt x="40061" y="0"/>
                    <a:pt x="89480" y="0"/>
                  </a:cubicBezTo>
                  <a:close/>
                </a:path>
              </a:pathLst>
            </a:custGeom>
            <a:solidFill>
              <a:srgbClr val="528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217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Latitude (𝜙)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24657" y="4542702"/>
            <a:ext cx="2579102" cy="688754"/>
            <a:chOff x="0" y="-38100"/>
            <a:chExt cx="812800" cy="2170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78959"/>
            </a:xfrm>
            <a:custGeom>
              <a:avLst/>
              <a:gdLst/>
              <a:ahLst/>
              <a:cxnLst/>
              <a:rect l="l" t="t" r="r" b="b"/>
              <a:pathLst>
                <a:path w="812800" h="178959">
                  <a:moveTo>
                    <a:pt x="89480" y="0"/>
                  </a:moveTo>
                  <a:lnTo>
                    <a:pt x="723320" y="0"/>
                  </a:lnTo>
                  <a:cubicBezTo>
                    <a:pt x="772739" y="0"/>
                    <a:pt x="812800" y="40061"/>
                    <a:pt x="812800" y="89480"/>
                  </a:cubicBezTo>
                  <a:lnTo>
                    <a:pt x="812800" y="89480"/>
                  </a:lnTo>
                  <a:cubicBezTo>
                    <a:pt x="812800" y="113211"/>
                    <a:pt x="803373" y="135971"/>
                    <a:pt x="786592" y="152751"/>
                  </a:cubicBezTo>
                  <a:cubicBezTo>
                    <a:pt x="769811" y="169532"/>
                    <a:pt x="747052" y="178959"/>
                    <a:pt x="723320" y="178959"/>
                  </a:cubicBezTo>
                  <a:lnTo>
                    <a:pt x="89480" y="178959"/>
                  </a:lnTo>
                  <a:cubicBezTo>
                    <a:pt x="40061" y="178959"/>
                    <a:pt x="0" y="138898"/>
                    <a:pt x="0" y="89480"/>
                  </a:cubicBezTo>
                  <a:lnTo>
                    <a:pt x="0" y="89480"/>
                  </a:lnTo>
                  <a:cubicBezTo>
                    <a:pt x="0" y="40061"/>
                    <a:pt x="40061" y="0"/>
                    <a:pt x="89480" y="0"/>
                  </a:cubicBezTo>
                  <a:close/>
                </a:path>
              </a:pathLst>
            </a:custGeom>
            <a:solidFill>
              <a:srgbClr val="528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217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Altitude (h)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2532734" y="3907222"/>
            <a:ext cx="50996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H="1" flipV="1">
            <a:off x="3034744" y="2827677"/>
            <a:ext cx="15920" cy="21590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3017692" y="2843833"/>
            <a:ext cx="60696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3017692" y="3907222"/>
            <a:ext cx="60696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3034744" y="4987760"/>
            <a:ext cx="60696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3120903" y="6757909"/>
            <a:ext cx="2466599" cy="2969441"/>
            <a:chOff x="21329" y="8569"/>
            <a:chExt cx="3288798" cy="3959254"/>
          </a:xfrm>
        </p:grpSpPr>
        <p:sp>
          <p:nvSpPr>
            <p:cNvPr id="20" name="Freeform 20"/>
            <p:cNvSpPr/>
            <p:nvPr/>
          </p:nvSpPr>
          <p:spPr>
            <a:xfrm>
              <a:off x="576270" y="1403515"/>
              <a:ext cx="2564308" cy="2564308"/>
            </a:xfrm>
            <a:custGeom>
              <a:avLst/>
              <a:gdLst/>
              <a:ahLst/>
              <a:cxnLst/>
              <a:rect l="l" t="t" r="r" b="b"/>
              <a:pathLst>
                <a:path w="2564308" h="2564308">
                  <a:moveTo>
                    <a:pt x="0" y="0"/>
                  </a:moveTo>
                  <a:lnTo>
                    <a:pt x="2564308" y="0"/>
                  </a:lnTo>
                  <a:lnTo>
                    <a:pt x="2564308" y="2564308"/>
                  </a:lnTo>
                  <a:lnTo>
                    <a:pt x="0" y="256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 flipH="1">
              <a:off x="21329" y="1764365"/>
              <a:ext cx="1425813" cy="1526219"/>
            </a:xfrm>
            <a:prstGeom prst="line">
              <a:avLst/>
            </a:prstGeom>
            <a:ln w="58377" cap="flat">
              <a:solidFill>
                <a:srgbClr val="FF3131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flipH="1" flipV="1">
              <a:off x="892908" y="8569"/>
              <a:ext cx="536664" cy="1747431"/>
            </a:xfrm>
            <a:prstGeom prst="line">
              <a:avLst/>
            </a:prstGeom>
            <a:ln w="58377" cap="flat">
              <a:solidFill>
                <a:srgbClr val="FF3131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435172" y="1774637"/>
              <a:ext cx="1874955" cy="383668"/>
            </a:xfrm>
            <a:prstGeom prst="line">
              <a:avLst/>
            </a:prstGeom>
            <a:ln w="58377" cap="flat">
              <a:solidFill>
                <a:srgbClr val="FF3131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30961" y="2939722"/>
            <a:ext cx="2049111" cy="1723876"/>
            <a:chOff x="0" y="-47625"/>
            <a:chExt cx="539684" cy="4540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39684" cy="406400"/>
            </a:xfrm>
            <a:custGeom>
              <a:avLst/>
              <a:gdLst/>
              <a:ahLst/>
              <a:cxnLst/>
              <a:rect l="l" t="t" r="r" b="b"/>
              <a:pathLst>
                <a:path w="539684" h="406400">
                  <a:moveTo>
                    <a:pt x="0" y="0"/>
                  </a:moveTo>
                  <a:lnTo>
                    <a:pt x="539684" y="0"/>
                  </a:lnTo>
                  <a:lnTo>
                    <a:pt x="539684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27100"/>
            </a:solidFill>
            <a:ln w="38100" cap="sq">
              <a:solidFill>
                <a:srgbClr val="F271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53968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WGS84 ellipsoidal equations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371877" y="3517677"/>
            <a:ext cx="1619602" cy="688754"/>
            <a:chOff x="0" y="-38100"/>
            <a:chExt cx="510415" cy="21705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10415" cy="178959"/>
            </a:xfrm>
            <a:custGeom>
              <a:avLst/>
              <a:gdLst/>
              <a:ahLst/>
              <a:cxnLst/>
              <a:rect l="l" t="t" r="r" b="b"/>
              <a:pathLst>
                <a:path w="510415" h="178959">
                  <a:moveTo>
                    <a:pt x="89480" y="0"/>
                  </a:moveTo>
                  <a:lnTo>
                    <a:pt x="420935" y="0"/>
                  </a:lnTo>
                  <a:cubicBezTo>
                    <a:pt x="470354" y="0"/>
                    <a:pt x="510415" y="40061"/>
                    <a:pt x="510415" y="89480"/>
                  </a:cubicBezTo>
                  <a:lnTo>
                    <a:pt x="510415" y="89480"/>
                  </a:lnTo>
                  <a:cubicBezTo>
                    <a:pt x="510415" y="113211"/>
                    <a:pt x="500988" y="135971"/>
                    <a:pt x="484207" y="152751"/>
                  </a:cubicBezTo>
                  <a:cubicBezTo>
                    <a:pt x="467427" y="169532"/>
                    <a:pt x="444667" y="178959"/>
                    <a:pt x="420935" y="178959"/>
                  </a:cubicBezTo>
                  <a:lnTo>
                    <a:pt x="89480" y="178959"/>
                  </a:lnTo>
                  <a:cubicBezTo>
                    <a:pt x="40061" y="178959"/>
                    <a:pt x="0" y="138898"/>
                    <a:pt x="0" y="89480"/>
                  </a:cubicBezTo>
                  <a:lnTo>
                    <a:pt x="0" y="89480"/>
                  </a:lnTo>
                  <a:cubicBezTo>
                    <a:pt x="0" y="40061"/>
                    <a:pt x="40061" y="0"/>
                    <a:pt x="89480" y="0"/>
                  </a:cubicBezTo>
                  <a:close/>
                </a:path>
              </a:pathLst>
            </a:custGeom>
            <a:solidFill>
              <a:srgbClr val="65D1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10415" cy="217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 (ECEF)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371877" y="2438131"/>
            <a:ext cx="1619602" cy="688754"/>
            <a:chOff x="0" y="-38100"/>
            <a:chExt cx="510415" cy="2170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0415" cy="178959"/>
            </a:xfrm>
            <a:custGeom>
              <a:avLst/>
              <a:gdLst/>
              <a:ahLst/>
              <a:cxnLst/>
              <a:rect l="l" t="t" r="r" b="b"/>
              <a:pathLst>
                <a:path w="510415" h="178959">
                  <a:moveTo>
                    <a:pt x="89480" y="0"/>
                  </a:moveTo>
                  <a:lnTo>
                    <a:pt x="420935" y="0"/>
                  </a:lnTo>
                  <a:cubicBezTo>
                    <a:pt x="470354" y="0"/>
                    <a:pt x="510415" y="40061"/>
                    <a:pt x="510415" y="89480"/>
                  </a:cubicBezTo>
                  <a:lnTo>
                    <a:pt x="510415" y="89480"/>
                  </a:lnTo>
                  <a:cubicBezTo>
                    <a:pt x="510415" y="113211"/>
                    <a:pt x="500988" y="135971"/>
                    <a:pt x="484207" y="152751"/>
                  </a:cubicBezTo>
                  <a:cubicBezTo>
                    <a:pt x="467427" y="169532"/>
                    <a:pt x="444667" y="178959"/>
                    <a:pt x="420935" y="178959"/>
                  </a:cubicBezTo>
                  <a:lnTo>
                    <a:pt x="89480" y="178959"/>
                  </a:lnTo>
                  <a:cubicBezTo>
                    <a:pt x="40061" y="178959"/>
                    <a:pt x="0" y="138898"/>
                    <a:pt x="0" y="89480"/>
                  </a:cubicBezTo>
                  <a:lnTo>
                    <a:pt x="0" y="89480"/>
                  </a:lnTo>
                  <a:cubicBezTo>
                    <a:pt x="0" y="40061"/>
                    <a:pt x="40061" y="0"/>
                    <a:pt x="89480" y="0"/>
                  </a:cubicBezTo>
                  <a:close/>
                </a:path>
              </a:pathLst>
            </a:custGeom>
            <a:solidFill>
              <a:srgbClr val="65D1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510415" cy="217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x (ECEF)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388928" y="4566663"/>
            <a:ext cx="1602551" cy="688754"/>
            <a:chOff x="0" y="-38100"/>
            <a:chExt cx="505041" cy="21705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5041" cy="178959"/>
            </a:xfrm>
            <a:custGeom>
              <a:avLst/>
              <a:gdLst/>
              <a:ahLst/>
              <a:cxnLst/>
              <a:rect l="l" t="t" r="r" b="b"/>
              <a:pathLst>
                <a:path w="505041" h="178959">
                  <a:moveTo>
                    <a:pt x="89480" y="0"/>
                  </a:moveTo>
                  <a:lnTo>
                    <a:pt x="415562" y="0"/>
                  </a:lnTo>
                  <a:cubicBezTo>
                    <a:pt x="439293" y="0"/>
                    <a:pt x="462053" y="9427"/>
                    <a:pt x="478833" y="26208"/>
                  </a:cubicBezTo>
                  <a:cubicBezTo>
                    <a:pt x="495614" y="42989"/>
                    <a:pt x="505041" y="65748"/>
                    <a:pt x="505041" y="89480"/>
                  </a:cubicBezTo>
                  <a:lnTo>
                    <a:pt x="505041" y="89480"/>
                  </a:lnTo>
                  <a:cubicBezTo>
                    <a:pt x="505041" y="138898"/>
                    <a:pt x="464980" y="178959"/>
                    <a:pt x="415562" y="178959"/>
                  </a:cubicBezTo>
                  <a:lnTo>
                    <a:pt x="89480" y="178959"/>
                  </a:lnTo>
                  <a:cubicBezTo>
                    <a:pt x="40061" y="178959"/>
                    <a:pt x="0" y="138898"/>
                    <a:pt x="0" y="89480"/>
                  </a:cubicBezTo>
                  <a:lnTo>
                    <a:pt x="0" y="89480"/>
                  </a:lnTo>
                  <a:cubicBezTo>
                    <a:pt x="0" y="40061"/>
                    <a:pt x="40061" y="0"/>
                    <a:pt x="89480" y="0"/>
                  </a:cubicBezTo>
                  <a:close/>
                </a:path>
              </a:pathLst>
            </a:custGeom>
            <a:solidFill>
              <a:srgbClr val="65D1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505041" cy="217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 (ECEF)</a:t>
              </a:r>
            </a:p>
          </p:txBody>
        </p:sp>
      </p:grpSp>
      <p:sp>
        <p:nvSpPr>
          <p:cNvPr id="39" name="AutoShape 39"/>
          <p:cNvSpPr/>
          <p:nvPr/>
        </p:nvSpPr>
        <p:spPr>
          <a:xfrm>
            <a:off x="9279954" y="3922502"/>
            <a:ext cx="50996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" name="AutoShape 40"/>
          <p:cNvSpPr/>
          <p:nvPr/>
        </p:nvSpPr>
        <p:spPr>
          <a:xfrm flipH="1" flipV="1">
            <a:off x="9781963" y="2842956"/>
            <a:ext cx="15920" cy="21590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AutoShape 41"/>
          <p:cNvSpPr/>
          <p:nvPr/>
        </p:nvSpPr>
        <p:spPr>
          <a:xfrm flipV="1">
            <a:off x="9764911" y="2842956"/>
            <a:ext cx="606965" cy="16157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42"/>
          <p:cNvSpPr/>
          <p:nvPr/>
        </p:nvSpPr>
        <p:spPr>
          <a:xfrm>
            <a:off x="9764911" y="3922502"/>
            <a:ext cx="60696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43"/>
          <p:cNvSpPr/>
          <p:nvPr/>
        </p:nvSpPr>
        <p:spPr>
          <a:xfrm>
            <a:off x="9781963" y="4971488"/>
            <a:ext cx="60696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flipH="1" flipV="1">
            <a:off x="6600560" y="2827782"/>
            <a:ext cx="15920" cy="21590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AutoShape 45"/>
          <p:cNvSpPr/>
          <p:nvPr/>
        </p:nvSpPr>
        <p:spPr>
          <a:xfrm>
            <a:off x="6203759" y="2823906"/>
            <a:ext cx="412722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AutoShape 46"/>
          <p:cNvSpPr/>
          <p:nvPr/>
        </p:nvSpPr>
        <p:spPr>
          <a:xfrm>
            <a:off x="6203585" y="3893958"/>
            <a:ext cx="412722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7" name="AutoShape 47"/>
          <p:cNvSpPr/>
          <p:nvPr/>
        </p:nvSpPr>
        <p:spPr>
          <a:xfrm>
            <a:off x="6209953" y="4954323"/>
            <a:ext cx="412722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 flipV="1">
            <a:off x="6622793" y="3892073"/>
            <a:ext cx="608168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858126" y="5512658"/>
            <a:ext cx="9491338" cy="3785999"/>
            <a:chOff x="0" y="-47625"/>
            <a:chExt cx="2499776" cy="9971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99776" cy="949511"/>
            </a:xfrm>
            <a:custGeom>
              <a:avLst/>
              <a:gdLst/>
              <a:ahLst/>
              <a:cxnLst/>
              <a:rect l="l" t="t" r="r" b="b"/>
              <a:pathLst>
                <a:path w="2499776" h="949511">
                  <a:moveTo>
                    <a:pt x="0" y="0"/>
                  </a:moveTo>
                  <a:lnTo>
                    <a:pt x="2499776" y="0"/>
                  </a:lnTo>
                  <a:lnTo>
                    <a:pt x="2499776" y="949511"/>
                  </a:lnTo>
                  <a:lnTo>
                    <a:pt x="0" y="949511"/>
                  </a:lnTo>
                  <a:close/>
                </a:path>
              </a:pathLst>
            </a:custGeom>
            <a:solidFill>
              <a:srgbClr val="2E2F31"/>
            </a:solidFill>
            <a:ln w="95250" cap="sq">
              <a:solidFill>
                <a:srgbClr val="F271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2499776" cy="997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166777" y="4663599"/>
            <a:ext cx="270506" cy="982476"/>
            <a:chOff x="50800" y="0"/>
            <a:chExt cx="270506" cy="1944769"/>
          </a:xfrm>
        </p:grpSpPr>
        <p:sp>
          <p:nvSpPr>
            <p:cNvPr id="56" name="AutoShape 56"/>
            <p:cNvSpPr/>
            <p:nvPr/>
          </p:nvSpPr>
          <p:spPr>
            <a:xfrm flipV="1">
              <a:off x="50800" y="0"/>
              <a:ext cx="0" cy="1944769"/>
            </a:xfrm>
            <a:prstGeom prst="line">
              <a:avLst/>
            </a:prstGeom>
            <a:ln w="101600" cap="flat">
              <a:solidFill>
                <a:srgbClr val="9FA0A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AutoShape 57"/>
            <p:cNvSpPr/>
            <p:nvPr/>
          </p:nvSpPr>
          <p:spPr>
            <a:xfrm flipV="1">
              <a:off x="321306" y="0"/>
              <a:ext cx="0" cy="1944769"/>
            </a:xfrm>
            <a:prstGeom prst="line">
              <a:avLst/>
            </a:prstGeom>
            <a:ln w="101600" cap="flat">
              <a:solidFill>
                <a:srgbClr val="9FA0A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698364" y="3120548"/>
            <a:ext cx="1421091" cy="1421091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47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Local Rotation</a:t>
              </a:r>
            </a:p>
          </p:txBody>
        </p:sp>
      </p:grpSp>
      <p:sp>
        <p:nvSpPr>
          <p:cNvPr id="61" name="AutoShape 61"/>
          <p:cNvSpPr/>
          <p:nvPr/>
        </p:nvSpPr>
        <p:spPr>
          <a:xfrm flipH="1" flipV="1">
            <a:off x="12388628" y="2788331"/>
            <a:ext cx="15920" cy="21590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" name="AutoShape 62"/>
          <p:cNvSpPr/>
          <p:nvPr/>
        </p:nvSpPr>
        <p:spPr>
          <a:xfrm>
            <a:off x="11991827" y="2784455"/>
            <a:ext cx="412722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11991653" y="3854507"/>
            <a:ext cx="412722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4"/>
          <p:cNvSpPr/>
          <p:nvPr/>
        </p:nvSpPr>
        <p:spPr>
          <a:xfrm>
            <a:off x="11998021" y="4914872"/>
            <a:ext cx="412722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 flipV="1">
            <a:off x="12410861" y="3854507"/>
            <a:ext cx="277849" cy="188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6" name="Group 66"/>
          <p:cNvGrpSpPr/>
          <p:nvPr/>
        </p:nvGrpSpPr>
        <p:grpSpPr>
          <a:xfrm>
            <a:off x="14719530" y="3172999"/>
            <a:ext cx="2353647" cy="1199063"/>
            <a:chOff x="0" y="-38100"/>
            <a:chExt cx="741748" cy="377883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741748" cy="339783"/>
            </a:xfrm>
            <a:custGeom>
              <a:avLst/>
              <a:gdLst/>
              <a:ahLst/>
              <a:cxnLst/>
              <a:rect l="l" t="t" r="r" b="b"/>
              <a:pathLst>
                <a:path w="741748" h="339783">
                  <a:moveTo>
                    <a:pt x="0" y="0"/>
                  </a:moveTo>
                  <a:lnTo>
                    <a:pt x="741748" y="0"/>
                  </a:lnTo>
                  <a:lnTo>
                    <a:pt x="741748" y="339783"/>
                  </a:lnTo>
                  <a:lnTo>
                    <a:pt x="0" y="339783"/>
                  </a:lnTo>
                  <a:close/>
                </a:path>
              </a:pathLst>
            </a:custGeom>
            <a:solidFill>
              <a:srgbClr val="1429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741748" cy="377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North-East-Down Frame</a:t>
              </a:r>
            </a:p>
          </p:txBody>
        </p:sp>
      </p:grpSp>
      <p:sp>
        <p:nvSpPr>
          <p:cNvPr id="69" name="AutoShape 69"/>
          <p:cNvSpPr/>
          <p:nvPr/>
        </p:nvSpPr>
        <p:spPr>
          <a:xfrm flipV="1">
            <a:off x="14129098" y="3829209"/>
            <a:ext cx="608168" cy="37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0" name="Group 70"/>
          <p:cNvGrpSpPr/>
          <p:nvPr/>
        </p:nvGrpSpPr>
        <p:grpSpPr>
          <a:xfrm>
            <a:off x="11803654" y="5675015"/>
            <a:ext cx="5089487" cy="745139"/>
            <a:chOff x="0" y="-47625"/>
            <a:chExt cx="1624779" cy="237879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624779" cy="190254"/>
            </a:xfrm>
            <a:custGeom>
              <a:avLst/>
              <a:gdLst/>
              <a:ahLst/>
              <a:cxnLst/>
              <a:rect l="l" t="t" r="r" b="b"/>
              <a:pathLst>
                <a:path w="1624779" h="190254">
                  <a:moveTo>
                    <a:pt x="1624779" y="0"/>
                  </a:moveTo>
                  <a:lnTo>
                    <a:pt x="0" y="0"/>
                  </a:lnTo>
                  <a:lnTo>
                    <a:pt x="101600" y="95127"/>
                  </a:lnTo>
                  <a:lnTo>
                    <a:pt x="0" y="190254"/>
                  </a:lnTo>
                  <a:lnTo>
                    <a:pt x="1624779" y="190254"/>
                  </a:lnTo>
                  <a:lnTo>
                    <a:pt x="1523179" y="95127"/>
                  </a:lnTo>
                  <a:lnTo>
                    <a:pt x="1624779" y="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88900" y="-47625"/>
              <a:ext cx="1446979" cy="237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Flat Earth Frame</a:t>
              </a:r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2182387" y="153212"/>
            <a:ext cx="14195134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4000" b="1">
                <a:solidFill>
                  <a:srgbClr val="FFFFFF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GPS Coordinate Transformation 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639181" y="1975356"/>
            <a:ext cx="5084685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Earth-Center, Earth-Fixed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043776" y="6620657"/>
            <a:ext cx="15135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2944767" y="8527237"/>
            <a:ext cx="16892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5606177" y="7759978"/>
            <a:ext cx="14034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4604581" y="1975356"/>
            <a:ext cx="540841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LLA</a:t>
            </a:r>
          </a:p>
        </p:txBody>
      </p:sp>
      <p:sp>
        <p:nvSpPr>
          <p:cNvPr id="79" name="AutoShape 79"/>
          <p:cNvSpPr/>
          <p:nvPr/>
        </p:nvSpPr>
        <p:spPr>
          <a:xfrm>
            <a:off x="15915403" y="4372063"/>
            <a:ext cx="0" cy="88335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>
            <a:off x="14367448" y="5216017"/>
            <a:ext cx="0" cy="60818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81"/>
          <p:cNvSpPr/>
          <p:nvPr/>
        </p:nvSpPr>
        <p:spPr>
          <a:xfrm flipH="1" flipV="1">
            <a:off x="14367448" y="5236367"/>
            <a:ext cx="1547955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C45FD03-FAC8-BA3C-A5BE-053C3087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B4A4A9-7FEA-3B18-6312-511BBFE1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59" y="6395060"/>
            <a:ext cx="3417674" cy="10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C55289-C5AA-6979-9864-6880263A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41" y="6016574"/>
            <a:ext cx="4621234" cy="34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ACC13E-9CEF-6FF4-1517-EB31B330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40" y="6635459"/>
            <a:ext cx="4621234" cy="3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76B79AD-9473-2B9F-2964-FC654274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40" y="7261615"/>
            <a:ext cx="4621234" cy="41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646F997-2C74-639A-AD23-10B4BD12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65" y="8196864"/>
            <a:ext cx="7485416" cy="3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7B0EBB9-CF94-05FE-4305-F3B5B017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65" y="8699866"/>
            <a:ext cx="7485416" cy="3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CF2E51-EFF2-D8B5-ED80-D26F8B81A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FEAA7-1C07-1797-F5EF-8F7AB8C228C9}"/>
              </a:ext>
            </a:extLst>
          </p:cNvPr>
          <p:cNvSpPr/>
          <p:nvPr/>
        </p:nvSpPr>
        <p:spPr>
          <a:xfrm>
            <a:off x="7137861" y="643204"/>
            <a:ext cx="5702406" cy="86540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17F3F9-4547-7000-934C-4B7ADB6FAA7D}"/>
              </a:ext>
            </a:extLst>
          </p:cNvPr>
          <p:cNvSpPr/>
          <p:nvPr/>
        </p:nvSpPr>
        <p:spPr>
          <a:xfrm>
            <a:off x="7964381" y="8826127"/>
            <a:ext cx="1871895" cy="96078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DFDB66D-AFCA-2CB0-B03D-00BF7D922BE0}"/>
              </a:ext>
            </a:extLst>
          </p:cNvPr>
          <p:cNvSpPr/>
          <p:nvPr/>
        </p:nvSpPr>
        <p:spPr>
          <a:xfrm>
            <a:off x="13466739" y="5528427"/>
            <a:ext cx="2577103" cy="114661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4379B-6A36-3E2F-CB65-31A471662068}"/>
              </a:ext>
            </a:extLst>
          </p:cNvPr>
          <p:cNvSpPr/>
          <p:nvPr/>
        </p:nvSpPr>
        <p:spPr>
          <a:xfrm>
            <a:off x="3581180" y="3721692"/>
            <a:ext cx="3539392" cy="275403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61DC8C3-9CA9-6F5A-1775-F1E0EBA1F929}"/>
              </a:ext>
            </a:extLst>
          </p:cNvPr>
          <p:cNvSpPr/>
          <p:nvPr/>
        </p:nvSpPr>
        <p:spPr>
          <a:xfrm>
            <a:off x="376683" y="271375"/>
            <a:ext cx="5236537" cy="89899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A52F061-A5C6-5130-1A4C-4C15C457B5DB}"/>
              </a:ext>
            </a:extLst>
          </p:cNvPr>
          <p:cNvSpPr/>
          <p:nvPr/>
        </p:nvSpPr>
        <p:spPr>
          <a:xfrm>
            <a:off x="12583468" y="3919845"/>
            <a:ext cx="4301453" cy="469848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0B5EE34-ADAD-3959-FB1C-E31727C40351}"/>
              </a:ext>
            </a:extLst>
          </p:cNvPr>
          <p:cNvSpPr/>
          <p:nvPr/>
        </p:nvSpPr>
        <p:spPr>
          <a:xfrm>
            <a:off x="13755905" y="1905463"/>
            <a:ext cx="1986054" cy="9995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930408B-0D2C-622F-ED1B-40FD665BFFDC}"/>
              </a:ext>
            </a:extLst>
          </p:cNvPr>
          <p:cNvSpPr txBox="1"/>
          <p:nvPr/>
        </p:nvSpPr>
        <p:spPr>
          <a:xfrm>
            <a:off x="-357025" y="464666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Estimation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93FB934-271C-58DA-3801-CFA56D78CDE7}"/>
              </a:ext>
            </a:extLst>
          </p:cNvPr>
          <p:cNvSpPr txBox="1"/>
          <p:nvPr/>
        </p:nvSpPr>
        <p:spPr>
          <a:xfrm>
            <a:off x="13969618" y="4011678"/>
            <a:ext cx="145057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E8120110-6A2E-3921-871B-147724CE98F8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1FB8852A-ED14-A83A-EBDB-48785B25D33C}"/>
              </a:ext>
            </a:extLst>
          </p:cNvPr>
          <p:cNvSpPr txBox="1"/>
          <p:nvPr/>
        </p:nvSpPr>
        <p:spPr>
          <a:xfrm>
            <a:off x="13932472" y="2109364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00D002B-DE2F-E371-B953-C301F3F27FE9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>
            <a:off x="9836276" y="6269088"/>
            <a:ext cx="7048645" cy="3037433"/>
          </a:xfrm>
          <a:prstGeom prst="bentConnector3">
            <a:avLst>
              <a:gd name="adj1" fmla="val -10135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9A21EBBF-2AA4-25C4-F6F6-2702C3148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6A8444-49A0-366C-A34C-9EFA047248D9}"/>
                  </a:ext>
                </a:extLst>
              </p:cNvPr>
              <p:cNvSpPr txBox="1"/>
              <p:nvPr/>
            </p:nvSpPr>
            <p:spPr>
              <a:xfrm>
                <a:off x="14894369" y="3088206"/>
                <a:ext cx="1515351" cy="1090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6A8444-49A0-366C-A34C-9EFA04724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4369" y="3088206"/>
                <a:ext cx="1515351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E75E3CB2-DE41-0ED8-DC2B-72B928857E46}"/>
              </a:ext>
            </a:extLst>
          </p:cNvPr>
          <p:cNvSpPr/>
          <p:nvPr/>
        </p:nvSpPr>
        <p:spPr>
          <a:xfrm>
            <a:off x="9210424" y="2364351"/>
            <a:ext cx="2877798" cy="11716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16A27E3D-0A2D-E694-E438-B787C188A226}"/>
              </a:ext>
            </a:extLst>
          </p:cNvPr>
          <p:cNvSpPr txBox="1"/>
          <p:nvPr/>
        </p:nvSpPr>
        <p:spPr>
          <a:xfrm>
            <a:off x="9223109" y="2344731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7755EC3-D796-EC89-1C68-06AFA24CA5CB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14748932" y="2904994"/>
            <a:ext cx="31126" cy="98643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00EF419-50B7-2CA0-674D-C3FF6EF43A47}"/>
                  </a:ext>
                </a:extLst>
              </p:cNvPr>
              <p:cNvSpPr txBox="1"/>
              <p:nvPr/>
            </p:nvSpPr>
            <p:spPr>
              <a:xfrm>
                <a:off x="16857857" y="4887314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00EF419-50B7-2CA0-674D-C3FF6EF43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857" y="4887314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10C6B34-E574-4DA7-DA7C-79F50C5E5718}"/>
                  </a:ext>
                </a:extLst>
              </p:cNvPr>
              <p:cNvSpPr txBox="1"/>
              <p:nvPr/>
            </p:nvSpPr>
            <p:spPr>
              <a:xfrm>
                <a:off x="6290982" y="617475"/>
                <a:ext cx="7609014" cy="923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10C6B34-E574-4DA7-DA7C-79F50C5E5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982" y="617475"/>
                <a:ext cx="7609014" cy="9232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E051A618-29A6-717B-FDCB-F6F201A19381}"/>
                  </a:ext>
                </a:extLst>
              </p:cNvPr>
              <p:cNvSpPr txBox="1"/>
              <p:nvPr/>
            </p:nvSpPr>
            <p:spPr>
              <a:xfrm>
                <a:off x="3062700" y="441671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state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𝒙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E051A618-29A6-717B-FDCB-F6F201A19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4416719"/>
                <a:ext cx="4615851" cy="2120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47DF304-4076-6BC8-8C89-C189499C9041}"/>
              </a:ext>
            </a:extLst>
          </p:cNvPr>
          <p:cNvCxnSpPr>
            <a:cxnSpLocks/>
          </p:cNvCxnSpPr>
          <p:nvPr/>
        </p:nvCxnSpPr>
        <p:spPr>
          <a:xfrm>
            <a:off x="7116210" y="5135873"/>
            <a:ext cx="5428558" cy="1653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B7EE24D-5984-8569-B225-CECE6D6F0568}"/>
              </a:ext>
            </a:extLst>
          </p:cNvPr>
          <p:cNvCxnSpPr>
            <a:cxnSpLocks/>
          </p:cNvCxnSpPr>
          <p:nvPr/>
        </p:nvCxnSpPr>
        <p:spPr>
          <a:xfrm flipH="1" flipV="1">
            <a:off x="10696342" y="3568954"/>
            <a:ext cx="9122" cy="159998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1D2E7273-475E-2674-3F1B-D7E99A4E8C9D}"/>
              </a:ext>
            </a:extLst>
          </p:cNvPr>
          <p:cNvSpPr/>
          <p:nvPr/>
        </p:nvSpPr>
        <p:spPr>
          <a:xfrm>
            <a:off x="528462" y="1711194"/>
            <a:ext cx="3319533" cy="11089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974E7935-EE2F-D150-987E-050B6169CB84}"/>
              </a:ext>
            </a:extLst>
          </p:cNvPr>
          <p:cNvSpPr txBox="1"/>
          <p:nvPr/>
        </p:nvSpPr>
        <p:spPr>
          <a:xfrm>
            <a:off x="848833" y="1775492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50F08C9-1949-AC28-A653-6BBB6BA10C2F}"/>
              </a:ext>
            </a:extLst>
          </p:cNvPr>
          <p:cNvCxnSpPr>
            <a:cxnSpLocks/>
            <a:stCxn id="95" idx="2"/>
          </p:cNvCxnSpPr>
          <p:nvPr/>
        </p:nvCxnSpPr>
        <p:spPr>
          <a:xfrm rot="16200000" flipH="1">
            <a:off x="2103354" y="2904976"/>
            <a:ext cx="1596618" cy="1426868"/>
          </a:xfrm>
          <a:prstGeom prst="bentConnector3">
            <a:avLst>
              <a:gd name="adj1" fmla="val 101703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A972928-BF8A-38D7-97BD-4A77BFF1F195}"/>
                  </a:ext>
                </a:extLst>
              </p:cNvPr>
              <p:cNvSpPr txBox="1"/>
              <p:nvPr/>
            </p:nvSpPr>
            <p:spPr>
              <a:xfrm>
                <a:off x="1198889" y="3306215"/>
                <a:ext cx="968534" cy="1098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A972928-BF8A-38D7-97BD-4A77BFF1F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9" y="3306215"/>
                <a:ext cx="968534" cy="10988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80173AA-7C81-83C0-5E96-104842F4A396}"/>
              </a:ext>
            </a:extLst>
          </p:cNvPr>
          <p:cNvCxnSpPr>
            <a:cxnSpLocks/>
            <a:stCxn id="65" idx="0"/>
            <a:endCxn id="72" idx="2"/>
          </p:cNvCxnSpPr>
          <p:nvPr/>
        </p:nvCxnSpPr>
        <p:spPr>
          <a:xfrm flipH="1" flipV="1">
            <a:off x="10095489" y="1540741"/>
            <a:ext cx="539319" cy="803990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9CFA68A-AA6E-E181-E422-81C18946BBF7}"/>
                  </a:ext>
                </a:extLst>
              </p:cNvPr>
              <p:cNvSpPr txBox="1"/>
              <p:nvPr/>
            </p:nvSpPr>
            <p:spPr>
              <a:xfrm>
                <a:off x="7964381" y="4411054"/>
                <a:ext cx="1834605" cy="631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9CFA68A-AA6E-E181-E422-81C18946B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81" y="4411054"/>
                <a:ext cx="1834605" cy="631135"/>
              </a:xfrm>
              <a:prstGeom prst="rect">
                <a:avLst/>
              </a:prstGeom>
              <a:blipFill>
                <a:blip r:embed="rId9"/>
                <a:stretch>
                  <a:fillRect t="-7767" b="-29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Oval 130">
            <a:extLst>
              <a:ext uri="{FF2B5EF4-FFF2-40B4-BE49-F238E27FC236}">
                <a16:creationId xmlns:a16="http://schemas.microsoft.com/office/drawing/2014/main" id="{5C224537-3E47-5540-2E7F-E803DCD1027F}"/>
              </a:ext>
            </a:extLst>
          </p:cNvPr>
          <p:cNvSpPr/>
          <p:nvPr/>
        </p:nvSpPr>
        <p:spPr>
          <a:xfrm>
            <a:off x="10585585" y="2325902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7907F-09A8-2E1D-7B6B-3DE8D4ACF173}"/>
              </a:ext>
            </a:extLst>
          </p:cNvPr>
          <p:cNvSpPr txBox="1"/>
          <p:nvPr/>
        </p:nvSpPr>
        <p:spPr>
          <a:xfrm>
            <a:off x="12001383" y="659966"/>
            <a:ext cx="6752996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State Estimate)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A01610-5AD9-26DE-31B2-A5A18701893A}"/>
                  </a:ext>
                </a:extLst>
              </p:cNvPr>
              <p:cNvSpPr txBox="1"/>
              <p:nvPr/>
            </p:nvSpPr>
            <p:spPr>
              <a:xfrm>
                <a:off x="722984" y="5509352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A01610-5AD9-26DE-31B2-A5A187018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4" y="5509352"/>
                <a:ext cx="1389547" cy="606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01CE7A-B4FA-6676-F72B-940018A22C82}"/>
                  </a:ext>
                </a:extLst>
              </p:cNvPr>
              <p:cNvSpPr txBox="1"/>
              <p:nvPr/>
            </p:nvSpPr>
            <p:spPr>
              <a:xfrm>
                <a:off x="16857857" y="5454150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01CE7A-B4FA-6676-F72B-940018A22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857" y="5454150"/>
                <a:ext cx="1422162" cy="6311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9CBB-7B30-9A18-937B-2A8C5B2505B3}"/>
                  </a:ext>
                </a:extLst>
              </p:cNvPr>
              <p:cNvSpPr txBox="1"/>
              <p:nvPr/>
            </p:nvSpPr>
            <p:spPr>
              <a:xfrm>
                <a:off x="645022" y="6119298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9CBB-7B30-9A18-937B-2A8C5B250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" y="6119298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E359F683-CE3A-5931-ABE5-D1887C781D2D}"/>
              </a:ext>
            </a:extLst>
          </p:cNvPr>
          <p:cNvCxnSpPr>
            <a:cxnSpLocks/>
          </p:cNvCxnSpPr>
          <p:nvPr/>
        </p:nvCxnSpPr>
        <p:spPr>
          <a:xfrm rot="10800000">
            <a:off x="3535845" y="5661841"/>
            <a:ext cx="4400979" cy="3718783"/>
          </a:xfrm>
          <a:prstGeom prst="bentConnector3">
            <a:avLst>
              <a:gd name="adj1" fmla="val 131161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697205-B8F4-F74D-637A-BAD3470F0E6C}"/>
                  </a:ext>
                </a:extLst>
              </p:cNvPr>
              <p:cNvSpPr txBox="1"/>
              <p:nvPr/>
            </p:nvSpPr>
            <p:spPr>
              <a:xfrm>
                <a:off x="7922985" y="9042610"/>
                <a:ext cx="1927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697205-B8F4-F74D-637A-BAD3470F0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985" y="9042610"/>
                <a:ext cx="1927131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37">
            <a:extLst>
              <a:ext uri="{FF2B5EF4-FFF2-40B4-BE49-F238E27FC236}">
                <a16:creationId xmlns:a16="http://schemas.microsoft.com/office/drawing/2014/main" id="{BD52CD1F-37E5-6D32-E320-7470349C9DB5}"/>
              </a:ext>
            </a:extLst>
          </p:cNvPr>
          <p:cNvSpPr txBox="1"/>
          <p:nvPr/>
        </p:nvSpPr>
        <p:spPr>
          <a:xfrm>
            <a:off x="4532451" y="3868816"/>
            <a:ext cx="145057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Update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6B60EC-596D-852D-F0B4-D8CC619199CE}"/>
              </a:ext>
            </a:extLst>
          </p:cNvPr>
          <p:cNvSpPr/>
          <p:nvPr/>
        </p:nvSpPr>
        <p:spPr>
          <a:xfrm>
            <a:off x="4747049" y="6843916"/>
            <a:ext cx="1533447" cy="17855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6187A0-1DB0-7EC2-B432-498D078D3F87}"/>
              </a:ext>
            </a:extLst>
          </p:cNvPr>
          <p:cNvSpPr txBox="1"/>
          <p:nvPr/>
        </p:nvSpPr>
        <p:spPr>
          <a:xfrm>
            <a:off x="13491506" y="5550659"/>
            <a:ext cx="2577103" cy="10531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r>
              <a:rPr lang="en-US" sz="2600" b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Canva Sans Bold"/>
                <a:sym typeface="Canva Sans Bold"/>
              </a:rPr>
              <a:t>Translational kinematics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F15FF36D-44B8-268D-205A-9948694E9CDD}"/>
              </a:ext>
            </a:extLst>
          </p:cNvPr>
          <p:cNvSpPr txBox="1"/>
          <p:nvPr/>
        </p:nvSpPr>
        <p:spPr>
          <a:xfrm>
            <a:off x="4747918" y="7291365"/>
            <a:ext cx="1575531" cy="8906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r>
              <a:rPr lang="en-US" sz="2600" b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Canva Sans Bold"/>
                <a:sym typeface="Canva Sans Bold"/>
              </a:rPr>
              <a:t>IMU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E1D125-540C-14B6-9833-2422CD14DA79}"/>
              </a:ext>
            </a:extLst>
          </p:cNvPr>
          <p:cNvSpPr/>
          <p:nvPr/>
        </p:nvSpPr>
        <p:spPr>
          <a:xfrm>
            <a:off x="5362401" y="1880352"/>
            <a:ext cx="1055665" cy="8665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67496D97-187B-9BD0-588F-B24BB7055920}"/>
              </a:ext>
            </a:extLst>
          </p:cNvPr>
          <p:cNvSpPr txBox="1"/>
          <p:nvPr/>
        </p:nvSpPr>
        <p:spPr>
          <a:xfrm>
            <a:off x="5335201" y="1996342"/>
            <a:ext cx="1084637" cy="6105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r>
              <a:rPr lang="en-US" sz="2600" b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Canva Sans Bold"/>
                <a:sym typeface="Canva Sans Bold"/>
              </a:rPr>
              <a:t>GPS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9BEA03-EF74-A341-A843-18B3686F3A03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3847995" y="2278348"/>
            <a:ext cx="1487206" cy="232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6FA0B5A-7C77-9DE3-3AA8-645057C8D374}"/>
              </a:ext>
            </a:extLst>
          </p:cNvPr>
          <p:cNvCxnSpPr>
            <a:cxnSpLocks/>
          </p:cNvCxnSpPr>
          <p:nvPr/>
        </p:nvCxnSpPr>
        <p:spPr>
          <a:xfrm>
            <a:off x="6294545" y="8383481"/>
            <a:ext cx="6250223" cy="945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16AA7D2-C762-B6FA-5663-6EF2B929AB38}"/>
              </a:ext>
            </a:extLst>
          </p:cNvPr>
          <p:cNvSpPr/>
          <p:nvPr/>
        </p:nvSpPr>
        <p:spPr>
          <a:xfrm>
            <a:off x="7538007" y="5993017"/>
            <a:ext cx="3753026" cy="15420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4DFFC7-F193-ED13-8750-148C0A752575}"/>
              </a:ext>
            </a:extLst>
          </p:cNvPr>
          <p:cNvSpPr txBox="1"/>
          <p:nvPr/>
        </p:nvSpPr>
        <p:spPr>
          <a:xfrm>
            <a:off x="7507899" y="6026786"/>
            <a:ext cx="387224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Attitude Estimator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B4F27591-6E96-76A9-ABBD-00880E0BA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9346" y="6708400"/>
            <a:ext cx="624788" cy="624788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63E5F31-350A-61A0-21B7-40399FFCF832}"/>
              </a:ext>
            </a:extLst>
          </p:cNvPr>
          <p:cNvCxnSpPr>
            <a:cxnSpLocks/>
          </p:cNvCxnSpPr>
          <p:nvPr/>
        </p:nvCxnSpPr>
        <p:spPr>
          <a:xfrm flipV="1">
            <a:off x="6255486" y="7162993"/>
            <a:ext cx="1268036" cy="303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6DB2D11-1BBC-C5D0-9656-D62B94EDA96C}"/>
              </a:ext>
            </a:extLst>
          </p:cNvPr>
          <p:cNvCxnSpPr>
            <a:cxnSpLocks/>
          </p:cNvCxnSpPr>
          <p:nvPr/>
        </p:nvCxnSpPr>
        <p:spPr>
          <a:xfrm>
            <a:off x="11266023" y="6787854"/>
            <a:ext cx="1278745" cy="595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21">
                <a:extLst>
                  <a:ext uri="{FF2B5EF4-FFF2-40B4-BE49-F238E27FC236}">
                    <a16:creationId xmlns:a16="http://schemas.microsoft.com/office/drawing/2014/main" id="{52223E63-5771-EB58-6583-8ECACFC1F960}"/>
                  </a:ext>
                </a:extLst>
              </p:cNvPr>
              <p:cNvSpPr txBox="1"/>
              <p:nvPr/>
            </p:nvSpPr>
            <p:spPr>
              <a:xfrm>
                <a:off x="6569204" y="7523948"/>
                <a:ext cx="700472" cy="1053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103" name="TextBox 21">
                <a:extLst>
                  <a:ext uri="{FF2B5EF4-FFF2-40B4-BE49-F238E27FC236}">
                    <a16:creationId xmlns:a16="http://schemas.microsoft.com/office/drawing/2014/main" id="{52223E63-5771-EB58-6583-8ECACFC1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204" y="7523948"/>
                <a:ext cx="700472" cy="1053133"/>
              </a:xfrm>
              <a:prstGeom prst="rect">
                <a:avLst/>
              </a:prstGeom>
              <a:blipFill>
                <a:blip r:embed="rId16"/>
                <a:stretch>
                  <a:fillRect l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DCC38DBA-415B-B763-CDA9-82F8B6FB938C}"/>
                  </a:ext>
                </a:extLst>
              </p:cNvPr>
              <p:cNvSpPr txBox="1"/>
              <p:nvPr/>
            </p:nvSpPr>
            <p:spPr>
              <a:xfrm>
                <a:off x="6649320" y="6391929"/>
                <a:ext cx="700472" cy="1053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𝝎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DCC38DBA-415B-B763-CDA9-82F8B6FB9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320" y="6391929"/>
                <a:ext cx="700472" cy="1053133"/>
              </a:xfrm>
              <a:prstGeom prst="rect">
                <a:avLst/>
              </a:prstGeom>
              <a:blipFill>
                <a:blip r:embed="rId17"/>
                <a:stretch>
                  <a:fillRect l="-1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1A3AFA4-8899-8424-396C-2D1B87D2E220}"/>
                  </a:ext>
                </a:extLst>
              </p:cNvPr>
              <p:cNvSpPr txBox="1"/>
              <p:nvPr/>
            </p:nvSpPr>
            <p:spPr>
              <a:xfrm>
                <a:off x="-996642" y="2191599"/>
                <a:ext cx="6567702" cy="604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𝑳𝑳𝑨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1A3AFA4-8899-8424-396C-2D1B87D2E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6642" y="2191599"/>
                <a:ext cx="6567702" cy="60401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635096A-4342-7045-A280-A78C3B91EBC7}"/>
                  </a:ext>
                </a:extLst>
              </p:cNvPr>
              <p:cNvSpPr txBox="1"/>
              <p:nvPr/>
            </p:nvSpPr>
            <p:spPr>
              <a:xfrm>
                <a:off x="4140740" y="1754464"/>
                <a:ext cx="117299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𝑳𝑳𝑨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635096A-4342-7045-A280-A78C3B91E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740" y="1754464"/>
                <a:ext cx="1172997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21">
                <a:extLst>
                  <a:ext uri="{FF2B5EF4-FFF2-40B4-BE49-F238E27FC236}">
                    <a16:creationId xmlns:a16="http://schemas.microsoft.com/office/drawing/2014/main" id="{9208FA63-FE5D-FA63-998F-76CFEDEDC2C7}"/>
                  </a:ext>
                </a:extLst>
              </p:cNvPr>
              <p:cNvSpPr txBox="1"/>
              <p:nvPr/>
            </p:nvSpPr>
            <p:spPr>
              <a:xfrm>
                <a:off x="11651147" y="6806621"/>
                <a:ext cx="700472" cy="1053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𝒃𝒇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116" name="TextBox 21">
                <a:extLst>
                  <a:ext uri="{FF2B5EF4-FFF2-40B4-BE49-F238E27FC236}">
                    <a16:creationId xmlns:a16="http://schemas.microsoft.com/office/drawing/2014/main" id="{9208FA63-FE5D-FA63-998F-76CFEDEDC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47" y="6806621"/>
                <a:ext cx="700472" cy="1053133"/>
              </a:xfrm>
              <a:prstGeom prst="rect">
                <a:avLst/>
              </a:prstGeom>
              <a:blipFill>
                <a:blip r:embed="rId20"/>
                <a:stretch>
                  <a:fillRect l="-31304" r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93B6CD2-5928-A964-8AB5-EAE125893628}"/>
              </a:ext>
            </a:extLst>
          </p:cNvPr>
          <p:cNvSpPr/>
          <p:nvPr/>
        </p:nvSpPr>
        <p:spPr>
          <a:xfrm>
            <a:off x="13512463" y="1538466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D8FC6D-AB9C-2159-0C66-655DE42219DD}"/>
              </a:ext>
            </a:extLst>
          </p:cNvPr>
          <p:cNvSpPr/>
          <p:nvPr/>
        </p:nvSpPr>
        <p:spPr>
          <a:xfrm>
            <a:off x="7210047" y="5587260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F5108-9C51-6842-45E3-F905CAA3CA62}"/>
              </a:ext>
            </a:extLst>
          </p:cNvPr>
          <p:cNvSpPr/>
          <p:nvPr/>
        </p:nvSpPr>
        <p:spPr>
          <a:xfrm>
            <a:off x="256614" y="1423821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5F12CB-538C-2CBE-7C7B-87ABB8AEBEAE}"/>
              </a:ext>
            </a:extLst>
          </p:cNvPr>
          <p:cNvSpPr/>
          <p:nvPr/>
        </p:nvSpPr>
        <p:spPr>
          <a:xfrm>
            <a:off x="12247936" y="3607749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A04844-7173-8F0E-8909-17E5DA40007E}"/>
              </a:ext>
            </a:extLst>
          </p:cNvPr>
          <p:cNvSpPr/>
          <p:nvPr/>
        </p:nvSpPr>
        <p:spPr>
          <a:xfrm>
            <a:off x="3329608" y="3400061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5C1234-1F94-A5FF-09FF-44BDB8B3D883}"/>
              </a:ext>
            </a:extLst>
          </p:cNvPr>
          <p:cNvSpPr/>
          <p:nvPr/>
        </p:nvSpPr>
        <p:spPr>
          <a:xfrm>
            <a:off x="8859560" y="2053452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728604-5970-AF08-EFCF-2A12597710A4}"/>
              </a:ext>
            </a:extLst>
          </p:cNvPr>
          <p:cNvGrpSpPr/>
          <p:nvPr/>
        </p:nvGrpSpPr>
        <p:grpSpPr>
          <a:xfrm>
            <a:off x="4943647" y="2373148"/>
            <a:ext cx="7639821" cy="4643438"/>
            <a:chOff x="4865204" y="2571750"/>
            <a:chExt cx="7639821" cy="46434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0D90706-A3D9-2FA8-E57B-BE802166E848}"/>
                </a:ext>
              </a:extLst>
            </p:cNvPr>
            <p:cNvSpPr/>
            <p:nvPr/>
          </p:nvSpPr>
          <p:spPr>
            <a:xfrm>
              <a:off x="5931778" y="3895818"/>
              <a:ext cx="5469647" cy="283802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467DA2-71ED-FBB3-F8B4-88382FFF12D1}"/>
                </a:ext>
              </a:extLst>
            </p:cNvPr>
            <p:cNvSpPr/>
            <p:nvPr/>
          </p:nvSpPr>
          <p:spPr>
            <a:xfrm>
              <a:off x="5400675" y="2571750"/>
              <a:ext cx="6543675" cy="46434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5E862DA-E499-20A0-5038-1C266F7E5415}"/>
                    </a:ext>
                  </a:extLst>
                </p:cNvPr>
                <p:cNvSpPr txBox="1"/>
                <p:nvPr/>
              </p:nvSpPr>
              <p:spPr>
                <a:xfrm>
                  <a:off x="4865204" y="3895818"/>
                  <a:ext cx="7639821" cy="2495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𝑏𝑓</m:t>
                            </m:r>
                          </m:sub>
                        </m:sSub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𝑏𝑓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4200" b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</m:oMath>
                    </m:oMathPara>
                  </a14:m>
                  <a:endParaRPr lang="en-US" sz="420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4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sSubSup>
                          <m:sSubSupPr>
                            <m:ctrlP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4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</m:oMath>
                    </m:oMathPara>
                  </a14:m>
                  <a:endParaRPr lang="en-US" sz="42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5E862DA-E499-20A0-5038-1C266F7E5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5204" y="3895818"/>
                  <a:ext cx="7639821" cy="249536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AABA3865-E8C9-7130-935A-FF7D30EC8BAA}"/>
                </a:ext>
              </a:extLst>
            </p:cNvPr>
            <p:cNvSpPr txBox="1"/>
            <p:nvPr/>
          </p:nvSpPr>
          <p:spPr>
            <a:xfrm>
              <a:off x="7334784" y="2997241"/>
              <a:ext cx="2700663" cy="6097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6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Predict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4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D4ECC-A5AA-01DB-7FD3-0422F32F5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A48E28A-F6BB-495B-C7B1-A23F7406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ED9072D-9F73-B30F-0B34-2DF1A284CE4D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49519FF5-9B67-D535-35A1-FD32045AD205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EADABF74-7448-0885-38D5-C4AB67FD71F2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5B3019-FFA3-0992-C4CA-216217E99BD1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CD4E09C4-3A40-F08E-26F4-A367F98307C4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1916DCBE-8B16-F67C-97A4-73C698B31A2A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DBBE7-6673-CDA2-5258-DEC447A25B7F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031AC1F9-179C-0FD9-497C-83EA828387B1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D42B8-2678-207B-49B8-399D33BA04F4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1FC159-3001-24A6-A830-0123529DC827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5423E5BA-A1C1-F74C-B516-3A098AFB0928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73D8BF-F59D-0F57-A96C-54BA25C73E77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257F95-B089-8A58-0337-AEC40F86700E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9DACADE0-9694-14FD-6D6A-9E97B7F244BE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9B66262-30B9-05C2-6581-0B2351693C3A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80BEBAD5-D0EE-4EF3-BE39-0E1EC31BDCD8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357E847A-EAB1-39C1-1E86-7817A6DB57A3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13760A-CB86-DE4B-69A5-A558DB5076D0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74DE5B-7081-F0A1-25DE-2AE42C5CF815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99356C39-77FE-4565-6199-4324E5852309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D61124-0597-F64E-8C36-9225691B1222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9BAF182-D643-2960-D9DE-26F4418727FE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BB0E8761-F713-5C48-5B7F-82D07C0956CC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6C189975-B6E0-B669-4DBD-7BA3108B176E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59F84B2F-F4B4-0C49-1C5C-DA18533977FC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9580902F-82AF-E1C3-90D8-9E68FCD472D9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E92986CE-0983-343E-E7AA-14A00C8F6684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11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B6EE2-977E-C07C-2853-F648547A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BB9A1-D041-2E31-5A2B-DC6334EC273F}"/>
              </a:ext>
            </a:extLst>
          </p:cNvPr>
          <p:cNvSpPr/>
          <p:nvPr/>
        </p:nvSpPr>
        <p:spPr>
          <a:xfrm>
            <a:off x="7137861" y="643204"/>
            <a:ext cx="5702406" cy="86540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6CC4B-AA12-79E9-F523-DD77DDE92F08}"/>
              </a:ext>
            </a:extLst>
          </p:cNvPr>
          <p:cNvSpPr/>
          <p:nvPr/>
        </p:nvSpPr>
        <p:spPr>
          <a:xfrm>
            <a:off x="7964381" y="8826127"/>
            <a:ext cx="1871895" cy="96078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E487A4-A6FA-44FE-50BA-4D7C23B71C0F}"/>
              </a:ext>
            </a:extLst>
          </p:cNvPr>
          <p:cNvSpPr/>
          <p:nvPr/>
        </p:nvSpPr>
        <p:spPr>
          <a:xfrm>
            <a:off x="13466739" y="5528427"/>
            <a:ext cx="2577103" cy="114661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332C12-9677-726F-4BD8-1CAD27D3A141}"/>
              </a:ext>
            </a:extLst>
          </p:cNvPr>
          <p:cNvSpPr/>
          <p:nvPr/>
        </p:nvSpPr>
        <p:spPr>
          <a:xfrm>
            <a:off x="3581180" y="3721692"/>
            <a:ext cx="3539392" cy="275403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28135C9-8812-1FBC-2279-238D34F91466}"/>
              </a:ext>
            </a:extLst>
          </p:cNvPr>
          <p:cNvSpPr/>
          <p:nvPr/>
        </p:nvSpPr>
        <p:spPr>
          <a:xfrm>
            <a:off x="376683" y="271375"/>
            <a:ext cx="5236537" cy="89899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38D3CD-D7CB-18B8-0365-2159E45A8A4E}"/>
              </a:ext>
            </a:extLst>
          </p:cNvPr>
          <p:cNvSpPr/>
          <p:nvPr/>
        </p:nvSpPr>
        <p:spPr>
          <a:xfrm>
            <a:off x="12583468" y="3919845"/>
            <a:ext cx="4301453" cy="469848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D25BDF-D844-70A4-2043-D51BA5F15FA0}"/>
              </a:ext>
            </a:extLst>
          </p:cNvPr>
          <p:cNvSpPr/>
          <p:nvPr/>
        </p:nvSpPr>
        <p:spPr>
          <a:xfrm>
            <a:off x="13755905" y="1905463"/>
            <a:ext cx="1986054" cy="9995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52AC26F-779B-100B-6A48-A37331AAA1A0}"/>
              </a:ext>
            </a:extLst>
          </p:cNvPr>
          <p:cNvSpPr txBox="1"/>
          <p:nvPr/>
        </p:nvSpPr>
        <p:spPr>
          <a:xfrm>
            <a:off x="-357025" y="464666"/>
            <a:ext cx="683944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In-Flight Estimation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C8EFBBEB-5DEE-102C-E7EA-989B490B0F03}"/>
              </a:ext>
            </a:extLst>
          </p:cNvPr>
          <p:cNvSpPr txBox="1"/>
          <p:nvPr/>
        </p:nvSpPr>
        <p:spPr>
          <a:xfrm>
            <a:off x="13969618" y="4011678"/>
            <a:ext cx="145057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7CAC9227-7FA8-A65F-757E-C270328BACE2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931DD2E3-826B-3E2E-3D1A-B9369DB47D0E}"/>
              </a:ext>
            </a:extLst>
          </p:cNvPr>
          <p:cNvSpPr txBox="1"/>
          <p:nvPr/>
        </p:nvSpPr>
        <p:spPr>
          <a:xfrm>
            <a:off x="13932472" y="2109364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6733585-602E-11F0-CD5F-5E3406706C67}"/>
              </a:ext>
            </a:extLst>
          </p:cNvPr>
          <p:cNvCxnSpPr>
            <a:cxnSpLocks/>
            <a:stCxn id="61" idx="3"/>
            <a:endCxn id="2" idx="3"/>
          </p:cNvCxnSpPr>
          <p:nvPr/>
        </p:nvCxnSpPr>
        <p:spPr>
          <a:xfrm flipH="1">
            <a:off x="9836276" y="6269088"/>
            <a:ext cx="7048645" cy="3037433"/>
          </a:xfrm>
          <a:prstGeom prst="bentConnector3">
            <a:avLst>
              <a:gd name="adj1" fmla="val -10135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A2372B50-46C4-757B-36E5-2C457A23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CCD641E-AC06-A6C3-9FE5-C8FBE2285A2F}"/>
                  </a:ext>
                </a:extLst>
              </p:cNvPr>
              <p:cNvSpPr txBox="1"/>
              <p:nvPr/>
            </p:nvSpPr>
            <p:spPr>
              <a:xfrm>
                <a:off x="14894369" y="3088206"/>
                <a:ext cx="1515351" cy="1090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CCD641E-AC06-A6C3-9FE5-C8FBE2285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4369" y="3088206"/>
                <a:ext cx="1515351" cy="1090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56C633D-2BF0-402D-21B5-2AA89E619267}"/>
              </a:ext>
            </a:extLst>
          </p:cNvPr>
          <p:cNvSpPr/>
          <p:nvPr/>
        </p:nvSpPr>
        <p:spPr>
          <a:xfrm>
            <a:off x="9210424" y="2364351"/>
            <a:ext cx="2877798" cy="11716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878AF913-3B74-A0DB-D638-D8166B586B7B}"/>
              </a:ext>
            </a:extLst>
          </p:cNvPr>
          <p:cNvSpPr txBox="1"/>
          <p:nvPr/>
        </p:nvSpPr>
        <p:spPr>
          <a:xfrm>
            <a:off x="9223109" y="2344731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79B6A0-1279-1AA6-A4AA-51AC62CCB7D1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14748932" y="2904994"/>
            <a:ext cx="31126" cy="98643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B68B390-ABA6-FF1A-7563-E2C849D7255B}"/>
                  </a:ext>
                </a:extLst>
              </p:cNvPr>
              <p:cNvSpPr txBox="1"/>
              <p:nvPr/>
            </p:nvSpPr>
            <p:spPr>
              <a:xfrm>
                <a:off x="16857857" y="4887314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B68B390-ABA6-FF1A-7563-E2C849D72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857" y="4887314"/>
                <a:ext cx="1389547" cy="606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92001AD-43BF-7886-6A65-57407B7E0B2E}"/>
                  </a:ext>
                </a:extLst>
              </p:cNvPr>
              <p:cNvSpPr txBox="1"/>
              <p:nvPr/>
            </p:nvSpPr>
            <p:spPr>
              <a:xfrm>
                <a:off x="6290982" y="617475"/>
                <a:ext cx="7609014" cy="923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92001AD-43BF-7886-6A65-57407B7E0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982" y="617475"/>
                <a:ext cx="7609014" cy="9232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F7DFFF5A-BB94-5BB4-C1A6-AE6162B9AD31}"/>
                  </a:ext>
                </a:extLst>
              </p:cNvPr>
              <p:cNvSpPr txBox="1"/>
              <p:nvPr/>
            </p:nvSpPr>
            <p:spPr>
              <a:xfrm>
                <a:off x="3062700" y="4416719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Estimate state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𝒙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F7DFFF5A-BB94-5BB4-C1A6-AE6162B9A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00" y="4416719"/>
                <a:ext cx="4615851" cy="2120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0A4C88-8E91-DBC7-6B93-BD410E4A8DA8}"/>
              </a:ext>
            </a:extLst>
          </p:cNvPr>
          <p:cNvCxnSpPr>
            <a:cxnSpLocks/>
          </p:cNvCxnSpPr>
          <p:nvPr/>
        </p:nvCxnSpPr>
        <p:spPr>
          <a:xfrm>
            <a:off x="7116210" y="5135873"/>
            <a:ext cx="5428558" cy="1653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39BB08B-C868-33AD-33EB-57988A41B0D4}"/>
              </a:ext>
            </a:extLst>
          </p:cNvPr>
          <p:cNvCxnSpPr>
            <a:cxnSpLocks/>
          </p:cNvCxnSpPr>
          <p:nvPr/>
        </p:nvCxnSpPr>
        <p:spPr>
          <a:xfrm flipH="1" flipV="1">
            <a:off x="10696342" y="3568954"/>
            <a:ext cx="9122" cy="159998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B2CB0F09-132F-4212-465B-6F8D1D56FF48}"/>
              </a:ext>
            </a:extLst>
          </p:cNvPr>
          <p:cNvSpPr/>
          <p:nvPr/>
        </p:nvSpPr>
        <p:spPr>
          <a:xfrm>
            <a:off x="528462" y="1711194"/>
            <a:ext cx="3319533" cy="11089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808F2359-D0E0-26CE-AB76-A233522928A6}"/>
              </a:ext>
            </a:extLst>
          </p:cNvPr>
          <p:cNvSpPr txBox="1"/>
          <p:nvPr/>
        </p:nvSpPr>
        <p:spPr>
          <a:xfrm>
            <a:off x="848833" y="1775492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091FC54-FDA0-7F95-EBFD-32404879FACC}"/>
              </a:ext>
            </a:extLst>
          </p:cNvPr>
          <p:cNvCxnSpPr>
            <a:cxnSpLocks/>
            <a:stCxn id="95" idx="2"/>
          </p:cNvCxnSpPr>
          <p:nvPr/>
        </p:nvCxnSpPr>
        <p:spPr>
          <a:xfrm rot="16200000" flipH="1">
            <a:off x="2103354" y="2904976"/>
            <a:ext cx="1596618" cy="1426868"/>
          </a:xfrm>
          <a:prstGeom prst="bentConnector3">
            <a:avLst>
              <a:gd name="adj1" fmla="val 101703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B16AC63-3707-6E03-D3DA-42E063D987C9}"/>
                  </a:ext>
                </a:extLst>
              </p:cNvPr>
              <p:cNvSpPr txBox="1"/>
              <p:nvPr/>
            </p:nvSpPr>
            <p:spPr>
              <a:xfrm>
                <a:off x="1198889" y="3306215"/>
                <a:ext cx="968534" cy="1098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B16AC63-3707-6E03-D3DA-42E063D98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9" y="3306215"/>
                <a:ext cx="968534" cy="10988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5F6D9A3-D4FB-4775-88C1-4DC4975B7341}"/>
              </a:ext>
            </a:extLst>
          </p:cNvPr>
          <p:cNvCxnSpPr>
            <a:cxnSpLocks/>
            <a:stCxn id="65" idx="0"/>
            <a:endCxn id="72" idx="2"/>
          </p:cNvCxnSpPr>
          <p:nvPr/>
        </p:nvCxnSpPr>
        <p:spPr>
          <a:xfrm flipH="1" flipV="1">
            <a:off x="10095489" y="1540741"/>
            <a:ext cx="539319" cy="803990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A655186-C89C-528E-6D28-167037F21D55}"/>
                  </a:ext>
                </a:extLst>
              </p:cNvPr>
              <p:cNvSpPr txBox="1"/>
              <p:nvPr/>
            </p:nvSpPr>
            <p:spPr>
              <a:xfrm>
                <a:off x="7964381" y="4411054"/>
                <a:ext cx="1834605" cy="631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A655186-C89C-528E-6D28-167037F21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81" y="4411054"/>
                <a:ext cx="1834605" cy="631135"/>
              </a:xfrm>
              <a:prstGeom prst="rect">
                <a:avLst/>
              </a:prstGeom>
              <a:blipFill>
                <a:blip r:embed="rId9"/>
                <a:stretch>
                  <a:fillRect t="-7767" b="-29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Oval 130">
            <a:extLst>
              <a:ext uri="{FF2B5EF4-FFF2-40B4-BE49-F238E27FC236}">
                <a16:creationId xmlns:a16="http://schemas.microsoft.com/office/drawing/2014/main" id="{65B15C9A-C9E1-19F1-F943-22B28BB115ED}"/>
              </a:ext>
            </a:extLst>
          </p:cNvPr>
          <p:cNvSpPr/>
          <p:nvPr/>
        </p:nvSpPr>
        <p:spPr>
          <a:xfrm>
            <a:off x="10585585" y="2325902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AD5CE-ECB5-49C6-2ECA-0FF1FAABB6B4}"/>
              </a:ext>
            </a:extLst>
          </p:cNvPr>
          <p:cNvSpPr txBox="1"/>
          <p:nvPr/>
        </p:nvSpPr>
        <p:spPr>
          <a:xfrm>
            <a:off x="12001383" y="659966"/>
            <a:ext cx="6752996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(Refined State Estimate)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A9E11A-8D92-F404-C24B-904FB328543A}"/>
                  </a:ext>
                </a:extLst>
              </p:cNvPr>
              <p:cNvSpPr txBox="1"/>
              <p:nvPr/>
            </p:nvSpPr>
            <p:spPr>
              <a:xfrm>
                <a:off x="722984" y="5509352"/>
                <a:ext cx="1389547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A9E11A-8D92-F404-C24B-904FB3285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4" y="5509352"/>
                <a:ext cx="1389547" cy="606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C7309-D80D-705B-890B-016AC235D099}"/>
                  </a:ext>
                </a:extLst>
              </p:cNvPr>
              <p:cNvSpPr txBox="1"/>
              <p:nvPr/>
            </p:nvSpPr>
            <p:spPr>
              <a:xfrm>
                <a:off x="16857857" y="5454150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C7309-D80D-705B-890B-016AC235D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857" y="5454150"/>
                <a:ext cx="1422162" cy="6311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6CB7B-4201-83C9-44B3-158253090B78}"/>
                  </a:ext>
                </a:extLst>
              </p:cNvPr>
              <p:cNvSpPr txBox="1"/>
              <p:nvPr/>
            </p:nvSpPr>
            <p:spPr>
              <a:xfrm>
                <a:off x="645022" y="6119298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6CB7B-4201-83C9-44B3-158253090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" y="6119298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18791176-1FD5-4228-DB3A-88B6AFA2CBA8}"/>
              </a:ext>
            </a:extLst>
          </p:cNvPr>
          <p:cNvCxnSpPr>
            <a:cxnSpLocks/>
          </p:cNvCxnSpPr>
          <p:nvPr/>
        </p:nvCxnSpPr>
        <p:spPr>
          <a:xfrm rot="10800000">
            <a:off x="3535845" y="5661841"/>
            <a:ext cx="4400979" cy="3718783"/>
          </a:xfrm>
          <a:prstGeom prst="bentConnector3">
            <a:avLst>
              <a:gd name="adj1" fmla="val 131161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8BD6D9-88BD-5655-8609-1C24C39F3561}"/>
                  </a:ext>
                </a:extLst>
              </p:cNvPr>
              <p:cNvSpPr txBox="1"/>
              <p:nvPr/>
            </p:nvSpPr>
            <p:spPr>
              <a:xfrm>
                <a:off x="7922985" y="9042610"/>
                <a:ext cx="1927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8BD6D9-88BD-5655-8609-1C24C39F3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985" y="9042610"/>
                <a:ext cx="1927131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37">
            <a:extLst>
              <a:ext uri="{FF2B5EF4-FFF2-40B4-BE49-F238E27FC236}">
                <a16:creationId xmlns:a16="http://schemas.microsoft.com/office/drawing/2014/main" id="{CD91FB89-5852-8A2B-44DA-50C9AF34190D}"/>
              </a:ext>
            </a:extLst>
          </p:cNvPr>
          <p:cNvSpPr txBox="1"/>
          <p:nvPr/>
        </p:nvSpPr>
        <p:spPr>
          <a:xfrm>
            <a:off x="4532451" y="3868816"/>
            <a:ext cx="145057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Update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A27956-C8C2-FC0F-F561-1BA772EE26A6}"/>
              </a:ext>
            </a:extLst>
          </p:cNvPr>
          <p:cNvSpPr/>
          <p:nvPr/>
        </p:nvSpPr>
        <p:spPr>
          <a:xfrm>
            <a:off x="4747049" y="6843916"/>
            <a:ext cx="1533447" cy="17855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143E1-DDFD-CE05-72B7-E0B79F1C887A}"/>
              </a:ext>
            </a:extLst>
          </p:cNvPr>
          <p:cNvSpPr txBox="1"/>
          <p:nvPr/>
        </p:nvSpPr>
        <p:spPr>
          <a:xfrm>
            <a:off x="13491506" y="5550659"/>
            <a:ext cx="2577103" cy="10531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r>
              <a:rPr lang="en-US" sz="2600" b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Canva Sans Bold"/>
                <a:sym typeface="Canva Sans Bold"/>
              </a:rPr>
              <a:t>Translational kinematics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0F9C1ACF-1734-585E-4B1C-62FAB3A0205B}"/>
              </a:ext>
            </a:extLst>
          </p:cNvPr>
          <p:cNvSpPr txBox="1"/>
          <p:nvPr/>
        </p:nvSpPr>
        <p:spPr>
          <a:xfrm>
            <a:off x="4747918" y="7291365"/>
            <a:ext cx="1575531" cy="8906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r>
              <a:rPr lang="en-US" sz="2600" b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Canva Sans Bold"/>
                <a:sym typeface="Canva Sans Bold"/>
              </a:rPr>
              <a:t>IMU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8E40E6-B437-CB88-F1E9-B6B3B819D14B}"/>
              </a:ext>
            </a:extLst>
          </p:cNvPr>
          <p:cNvSpPr/>
          <p:nvPr/>
        </p:nvSpPr>
        <p:spPr>
          <a:xfrm>
            <a:off x="5362401" y="1880352"/>
            <a:ext cx="1055665" cy="8665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8C92A98-284B-BC4D-C9D6-1CD41A9FF442}"/>
              </a:ext>
            </a:extLst>
          </p:cNvPr>
          <p:cNvSpPr txBox="1"/>
          <p:nvPr/>
        </p:nvSpPr>
        <p:spPr>
          <a:xfrm>
            <a:off x="5335201" y="1996342"/>
            <a:ext cx="1084637" cy="6105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r>
              <a:rPr lang="en-US" sz="2600" b="1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Canva Sans Bold"/>
                <a:sym typeface="Canva Sans Bold"/>
              </a:rPr>
              <a:t>GPS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6BF8C2-5C67-05A2-AD62-C2DEDE36E889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3847995" y="2278348"/>
            <a:ext cx="1487206" cy="232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79E153F-E746-C954-5AEF-703DD33EE7FA}"/>
              </a:ext>
            </a:extLst>
          </p:cNvPr>
          <p:cNvCxnSpPr>
            <a:cxnSpLocks/>
          </p:cNvCxnSpPr>
          <p:nvPr/>
        </p:nvCxnSpPr>
        <p:spPr>
          <a:xfrm>
            <a:off x="6294545" y="8383481"/>
            <a:ext cx="6250223" cy="945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E367C25F-D3C7-E5F4-A295-D86B0CBC5C08}"/>
              </a:ext>
            </a:extLst>
          </p:cNvPr>
          <p:cNvSpPr/>
          <p:nvPr/>
        </p:nvSpPr>
        <p:spPr>
          <a:xfrm>
            <a:off x="7538007" y="5993017"/>
            <a:ext cx="3753026" cy="15420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1E6764-BA14-8E71-4ED1-D4D3FAE83BAC}"/>
              </a:ext>
            </a:extLst>
          </p:cNvPr>
          <p:cNvSpPr txBox="1"/>
          <p:nvPr/>
        </p:nvSpPr>
        <p:spPr>
          <a:xfrm>
            <a:off x="7507899" y="6026786"/>
            <a:ext cx="387224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Attitude Estimator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6DA554D2-F2A9-4C69-80A5-E5A426D76A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9346" y="6708400"/>
            <a:ext cx="624788" cy="624788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8225A4F-4684-B0CB-13B5-081CD9B5F033}"/>
              </a:ext>
            </a:extLst>
          </p:cNvPr>
          <p:cNvCxnSpPr>
            <a:cxnSpLocks/>
          </p:cNvCxnSpPr>
          <p:nvPr/>
        </p:nvCxnSpPr>
        <p:spPr>
          <a:xfrm flipV="1">
            <a:off x="6255486" y="7162993"/>
            <a:ext cx="1268036" cy="303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9EBABD4-BEFF-1FA6-BCA2-80893F823BFC}"/>
              </a:ext>
            </a:extLst>
          </p:cNvPr>
          <p:cNvCxnSpPr>
            <a:cxnSpLocks/>
          </p:cNvCxnSpPr>
          <p:nvPr/>
        </p:nvCxnSpPr>
        <p:spPr>
          <a:xfrm>
            <a:off x="11266023" y="6787854"/>
            <a:ext cx="1278745" cy="595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21">
                <a:extLst>
                  <a:ext uri="{FF2B5EF4-FFF2-40B4-BE49-F238E27FC236}">
                    <a16:creationId xmlns:a16="http://schemas.microsoft.com/office/drawing/2014/main" id="{793B1321-BDFF-FF4F-B773-3BDE0354F3E5}"/>
                  </a:ext>
                </a:extLst>
              </p:cNvPr>
              <p:cNvSpPr txBox="1"/>
              <p:nvPr/>
            </p:nvSpPr>
            <p:spPr>
              <a:xfrm>
                <a:off x="6569204" y="7523948"/>
                <a:ext cx="700472" cy="1053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>
          <p:sp>
            <p:nvSpPr>
              <p:cNvPr id="103" name="TextBox 21">
                <a:extLst>
                  <a:ext uri="{FF2B5EF4-FFF2-40B4-BE49-F238E27FC236}">
                    <a16:creationId xmlns:a16="http://schemas.microsoft.com/office/drawing/2014/main" id="{793B1321-BDFF-FF4F-B773-3BDE0354F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204" y="7523948"/>
                <a:ext cx="700472" cy="1053133"/>
              </a:xfrm>
              <a:prstGeom prst="rect">
                <a:avLst/>
              </a:prstGeom>
              <a:blipFill>
                <a:blip r:embed="rId16"/>
                <a:stretch>
                  <a:fillRect l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D1ECC6DD-AEDD-BD68-E4FF-77A120E1C191}"/>
                  </a:ext>
                </a:extLst>
              </p:cNvPr>
              <p:cNvSpPr txBox="1"/>
              <p:nvPr/>
            </p:nvSpPr>
            <p:spPr>
              <a:xfrm>
                <a:off x="6649320" y="6391929"/>
                <a:ext cx="700472" cy="1053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𝝎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𝒃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D1ECC6DD-AEDD-BD68-E4FF-77A120E1C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320" y="6391929"/>
                <a:ext cx="700472" cy="1053133"/>
              </a:xfrm>
              <a:prstGeom prst="rect">
                <a:avLst/>
              </a:prstGeom>
              <a:blipFill>
                <a:blip r:embed="rId17"/>
                <a:stretch>
                  <a:fillRect l="-1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0549C0E-7859-071A-4856-95526F04A456}"/>
                  </a:ext>
                </a:extLst>
              </p:cNvPr>
              <p:cNvSpPr txBox="1"/>
              <p:nvPr/>
            </p:nvSpPr>
            <p:spPr>
              <a:xfrm>
                <a:off x="-996642" y="2191599"/>
                <a:ext cx="6567702" cy="604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𝑳𝑳𝑨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0549C0E-7859-071A-4856-95526F04A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6642" y="2191599"/>
                <a:ext cx="6567702" cy="60401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CCA76F0-5E87-28DB-E3E0-812D9AE85841}"/>
                  </a:ext>
                </a:extLst>
              </p:cNvPr>
              <p:cNvSpPr txBox="1"/>
              <p:nvPr/>
            </p:nvSpPr>
            <p:spPr>
              <a:xfrm>
                <a:off x="4140740" y="1754464"/>
                <a:ext cx="117299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𝑳𝑳𝑨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  <a:latin typeface="Nunito Sans" pitchFamily="2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CCA76F0-5E87-28DB-E3E0-812D9AE8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740" y="1754464"/>
                <a:ext cx="1172997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TextBox 21">
                <a:extLst>
                  <a:ext uri="{FF2B5EF4-FFF2-40B4-BE49-F238E27FC236}">
                    <a16:creationId xmlns:a16="http://schemas.microsoft.com/office/drawing/2014/main" id="{754C8100-80E4-03FA-1A7F-AAB0CB015108}"/>
                  </a:ext>
                </a:extLst>
              </p:cNvPr>
              <p:cNvSpPr txBox="1"/>
              <p:nvPr/>
            </p:nvSpPr>
            <p:spPr>
              <a:xfrm>
                <a:off x="11651147" y="6806621"/>
                <a:ext cx="700472" cy="1053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𝒒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𝒃𝒇</m:t>
                          </m:r>
                        </m:sub>
                      </m:sSub>
                    </m:oMath>
                  </m:oMathPara>
                </a14:m>
                <a:endParaRPr lang="en-US" sz="3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>
          <p:sp>
            <p:nvSpPr>
              <p:cNvPr id="116" name="TextBox 21">
                <a:extLst>
                  <a:ext uri="{FF2B5EF4-FFF2-40B4-BE49-F238E27FC236}">
                    <a16:creationId xmlns:a16="http://schemas.microsoft.com/office/drawing/2014/main" id="{754C8100-80E4-03FA-1A7F-AAB0CB015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47" y="6806621"/>
                <a:ext cx="700472" cy="1053133"/>
              </a:xfrm>
              <a:prstGeom prst="rect">
                <a:avLst/>
              </a:prstGeom>
              <a:blipFill>
                <a:blip r:embed="rId20"/>
                <a:stretch>
                  <a:fillRect l="-31304" r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52E02DC6-9385-D958-A508-8AE87BE3799F}"/>
              </a:ext>
            </a:extLst>
          </p:cNvPr>
          <p:cNvSpPr/>
          <p:nvPr/>
        </p:nvSpPr>
        <p:spPr>
          <a:xfrm>
            <a:off x="13512463" y="1538466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EE6DF2-625A-66D8-0E57-516D8FBB5A66}"/>
              </a:ext>
            </a:extLst>
          </p:cNvPr>
          <p:cNvSpPr/>
          <p:nvPr/>
        </p:nvSpPr>
        <p:spPr>
          <a:xfrm>
            <a:off x="7210047" y="5587260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37F0FD-AA01-10BE-C1C5-5137739984FD}"/>
              </a:ext>
            </a:extLst>
          </p:cNvPr>
          <p:cNvSpPr/>
          <p:nvPr/>
        </p:nvSpPr>
        <p:spPr>
          <a:xfrm>
            <a:off x="256614" y="1423821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824A96-748B-0E31-F818-832D2CDE7351}"/>
              </a:ext>
            </a:extLst>
          </p:cNvPr>
          <p:cNvSpPr/>
          <p:nvPr/>
        </p:nvSpPr>
        <p:spPr>
          <a:xfrm>
            <a:off x="12247936" y="3607749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3BAB74-AA17-88AA-C6F9-C8F09FBF7B95}"/>
              </a:ext>
            </a:extLst>
          </p:cNvPr>
          <p:cNvSpPr/>
          <p:nvPr/>
        </p:nvSpPr>
        <p:spPr>
          <a:xfrm>
            <a:off x="3329608" y="3400061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659490-4F55-B4D3-558C-B2BAF4C7995B}"/>
              </a:ext>
            </a:extLst>
          </p:cNvPr>
          <p:cNvSpPr/>
          <p:nvPr/>
        </p:nvSpPr>
        <p:spPr>
          <a:xfrm>
            <a:off x="8859560" y="2053452"/>
            <a:ext cx="653168" cy="65316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 Sans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5700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2ED44-2689-C7AE-C66D-5DD2AA8B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4729FC-2703-0A8B-E166-3219BA7DB4C9}"/>
              </a:ext>
            </a:extLst>
          </p:cNvPr>
          <p:cNvSpPr/>
          <p:nvPr/>
        </p:nvSpPr>
        <p:spPr>
          <a:xfrm>
            <a:off x="5400675" y="2571750"/>
            <a:ext cx="6543675" cy="464343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B64B0-0BE5-2F1F-38CE-6AADBAF4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891C1A-07D2-79B9-161F-FBEBA1108970}"/>
                  </a:ext>
                </a:extLst>
              </p:cNvPr>
              <p:cNvSpPr txBox="1"/>
              <p:nvPr/>
            </p:nvSpPr>
            <p:spPr>
              <a:xfrm>
                <a:off x="4865204" y="3895818"/>
                <a:ext cx="7639821" cy="2495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</m:sSub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𝑏𝑓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4200" b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</m:oMath>
                  </m:oMathPara>
                </a14:m>
                <a:endParaRPr lang="en-US" sz="420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4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Sup>
                        <m:sSubSupPr>
                          <m:ctrlP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4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</m:oMath>
                  </m:oMathPara>
                </a14:m>
                <a:endParaRPr lang="en-US" sz="4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891C1A-07D2-79B9-161F-FBEBA1108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4" y="3895818"/>
                <a:ext cx="7639821" cy="24953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28F1373-2CB7-A222-B049-C63DB09EE0E4}"/>
              </a:ext>
            </a:extLst>
          </p:cNvPr>
          <p:cNvSpPr/>
          <p:nvPr/>
        </p:nvSpPr>
        <p:spPr>
          <a:xfrm>
            <a:off x="5931778" y="3895818"/>
            <a:ext cx="5469647" cy="283802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920CFA5B-E1F5-5DB6-5CD5-127B53BE3410}"/>
              </a:ext>
            </a:extLst>
          </p:cNvPr>
          <p:cNvSpPr txBox="1"/>
          <p:nvPr/>
        </p:nvSpPr>
        <p:spPr>
          <a:xfrm>
            <a:off x="7334784" y="2997241"/>
            <a:ext cx="2700663" cy="609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46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</p:spTree>
    <p:extLst>
      <p:ext uri="{BB962C8B-B14F-4D97-AF65-F5344CB8AC3E}">
        <p14:creationId xmlns:p14="http://schemas.microsoft.com/office/powerpoint/2010/main" val="1596452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46BBC-4AD3-39C7-AF6C-9C4DF5673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29616-F08E-4F65-4B26-50E8138F7229}"/>
              </a:ext>
            </a:extLst>
          </p:cNvPr>
          <p:cNvSpPr/>
          <p:nvPr/>
        </p:nvSpPr>
        <p:spPr>
          <a:xfrm>
            <a:off x="3629025" y="519231"/>
            <a:ext cx="9629776" cy="84533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87370-4F63-B52B-1E8E-76576ADF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D87260E-7EB4-484C-99F3-D239E374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4" y="695825"/>
            <a:ext cx="9223365" cy="804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D3CB93-2835-4B52-BDEE-48447E8CDE9E}"/>
              </a:ext>
            </a:extLst>
          </p:cNvPr>
          <p:cNvSpPr/>
          <p:nvPr/>
        </p:nvSpPr>
        <p:spPr>
          <a:xfrm>
            <a:off x="3825794" y="695825"/>
            <a:ext cx="9223365" cy="80429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3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1CE7A-54F7-A080-DC82-963F74A9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439065" y="1372557"/>
            <a:ext cx="9238537" cy="8057671"/>
          </a:xfrm>
          <a:custGeom>
            <a:avLst/>
            <a:gdLst/>
            <a:ahLst/>
            <a:cxnLst/>
            <a:rect l="l" t="t" r="r" b="b"/>
            <a:pathLst>
              <a:path w="9238537" h="8057671">
                <a:moveTo>
                  <a:pt x="0" y="0"/>
                </a:moveTo>
                <a:lnTo>
                  <a:pt x="9238537" y="0"/>
                </a:lnTo>
                <a:lnTo>
                  <a:pt x="9238537" y="8057672"/>
                </a:lnTo>
                <a:lnTo>
                  <a:pt x="0" y="8057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53132" y="303923"/>
            <a:ext cx="9410402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In Flight Translational Navigation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AA50F-F84E-5B0B-8F20-A98326BCB089}"/>
              </a:ext>
            </a:extLst>
          </p:cNvPr>
          <p:cNvSpPr/>
          <p:nvPr/>
        </p:nvSpPr>
        <p:spPr>
          <a:xfrm>
            <a:off x="4439066" y="1387246"/>
            <a:ext cx="9237504" cy="804298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0A76E9-357D-55AD-20F5-81377D89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29466" y="538164"/>
            <a:ext cx="15629067" cy="8632824"/>
          </a:xfrm>
          <a:custGeom>
            <a:avLst/>
            <a:gdLst/>
            <a:ahLst/>
            <a:cxnLst/>
            <a:rect l="l" t="t" r="r" b="b"/>
            <a:pathLst>
              <a:path w="8203875" h="4354036">
                <a:moveTo>
                  <a:pt x="0" y="0"/>
                </a:moveTo>
                <a:lnTo>
                  <a:pt x="8203875" y="0"/>
                </a:lnTo>
                <a:lnTo>
                  <a:pt x="8203875" y="4354036"/>
                </a:lnTo>
                <a:lnTo>
                  <a:pt x="0" y="4354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414A2-11F3-0277-CAA3-8350CCECA128}"/>
              </a:ext>
            </a:extLst>
          </p:cNvPr>
          <p:cNvSpPr/>
          <p:nvPr/>
        </p:nvSpPr>
        <p:spPr>
          <a:xfrm>
            <a:off x="1329466" y="557215"/>
            <a:ext cx="15629067" cy="863282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41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0D9657-B2D4-1395-9E6F-6BBC6BE01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B7834A-F9A5-9461-B519-835C583E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10563B4-D881-E96C-9D8B-75E9C5F0470A}"/>
              </a:ext>
            </a:extLst>
          </p:cNvPr>
          <p:cNvSpPr/>
          <p:nvPr/>
        </p:nvSpPr>
        <p:spPr>
          <a:xfrm>
            <a:off x="1447210" y="681038"/>
            <a:ext cx="15612399" cy="8429623"/>
          </a:xfrm>
          <a:custGeom>
            <a:avLst/>
            <a:gdLst/>
            <a:ahLst/>
            <a:cxnLst/>
            <a:rect l="l" t="t" r="r" b="b"/>
            <a:pathLst>
              <a:path w="8203875" h="4354036">
                <a:moveTo>
                  <a:pt x="0" y="0"/>
                </a:moveTo>
                <a:lnTo>
                  <a:pt x="8203875" y="0"/>
                </a:lnTo>
                <a:lnTo>
                  <a:pt x="8203875" y="4354036"/>
                </a:lnTo>
                <a:lnTo>
                  <a:pt x="0" y="4354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35E38-E6F2-CCDF-19E0-D883EA04EB76}"/>
              </a:ext>
            </a:extLst>
          </p:cNvPr>
          <p:cNvSpPr/>
          <p:nvPr/>
        </p:nvSpPr>
        <p:spPr>
          <a:xfrm>
            <a:off x="1428750" y="700088"/>
            <a:ext cx="15630525" cy="842962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41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41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9C3A03-59AB-4D16-8081-AC1923F38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E10377-1B98-9777-FDE4-E36B4017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A59EF2EA-16DF-BFED-673D-DB04FA52A894}"/>
              </a:ext>
            </a:extLst>
          </p:cNvPr>
          <p:cNvSpPr/>
          <p:nvPr/>
        </p:nvSpPr>
        <p:spPr>
          <a:xfrm>
            <a:off x="1389663" y="975683"/>
            <a:ext cx="15712475" cy="8223936"/>
          </a:xfrm>
          <a:custGeom>
            <a:avLst/>
            <a:gdLst/>
            <a:ahLst/>
            <a:cxnLst/>
            <a:rect l="l" t="t" r="r" b="b"/>
            <a:pathLst>
              <a:path w="8622098" h="4575999">
                <a:moveTo>
                  <a:pt x="0" y="0"/>
                </a:moveTo>
                <a:lnTo>
                  <a:pt x="8622098" y="0"/>
                </a:lnTo>
                <a:lnTo>
                  <a:pt x="8622098" y="4575999"/>
                </a:lnTo>
                <a:lnTo>
                  <a:pt x="0" y="457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r="-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2C6029-7FC8-A21A-AC7D-65E2D4C911C8}"/>
              </a:ext>
            </a:extLst>
          </p:cNvPr>
          <p:cNvSpPr/>
          <p:nvPr/>
        </p:nvSpPr>
        <p:spPr>
          <a:xfrm>
            <a:off x="1389663" y="942976"/>
            <a:ext cx="15712475" cy="825817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02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0141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AF8F5-DD3B-0E6F-4D89-262A07E0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5E434-EE1F-F5DB-3BAA-37E14715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374B00-6168-8964-D93B-A3B2D96255E7}"/>
              </a:ext>
            </a:extLst>
          </p:cNvPr>
          <p:cNvSpPr/>
          <p:nvPr/>
        </p:nvSpPr>
        <p:spPr>
          <a:xfrm>
            <a:off x="1389663" y="942976"/>
            <a:ext cx="15712475" cy="825817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8A998-E02D-DE95-7C49-2854BFA6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62" y="942976"/>
            <a:ext cx="15712475" cy="82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672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E4F74-6D5D-FC6B-8FB5-5C41415BC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FF3C9D2-6290-762F-66CF-1C3062DC7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A28981F-ECC0-4B65-19BA-EA6CB8F4D0CA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D8B2F386-960A-3C46-33C5-A95124ADADDC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BF5B2A96-4C1E-4A43-43CE-805D44A9C543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DBA7E-674F-6EB4-AD92-DB6E1FC8458D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276DDA4C-58E7-FCC4-3632-3F8BF03DFB69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8806B4C3-6D1D-F10F-A869-5CB059118E8E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A4A2AC-15E8-BC54-E7CF-CE8CD27CFE7E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B58E4EF4-FC4F-1D6B-2642-3441836267E8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F47644-B21B-544A-619B-B241AC48A718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C28019-0DC7-5B5B-0632-021B70834423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54717FE1-9203-7631-2F04-CC2375BC197D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6576D-5EC9-E33C-0D15-D829EC8E3AB1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2100C8-9884-9721-6373-43688CDDD422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6F598175-1582-7443-3954-26B583BBFC96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BB7B3-AD2C-8350-0683-11F059BBED89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BD6E49B6-5BBD-EFAD-B3C5-660B2A265174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CD335CD2-D505-DC86-8A2D-86DF884A33AD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346B72-83F2-7056-EB2B-BCFFDFE2B280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5F38A6-CC30-04A4-8865-7AF27F9D244A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2F0172A2-C6F0-DFF9-8FA2-459D649CA143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197F56-4B90-FF24-8B5D-01116721506B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9C1BD36-AEBA-10E2-3CF8-630269320C50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25C74405-70BA-2048-B07A-F691E7AEE636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0ED7AD0C-138C-7970-4129-259932CC1624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30E5007A-A587-437D-DF11-7C9F90AA249B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5ECC4884-C43F-0E7A-AC58-25DB9CD4516F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68CCEA4A-D8D6-4B9E-8A34-A2B84D75D4B5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09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0141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3716-3568-93C2-1FCC-419C3519F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D77B44D-5EEE-DC29-22F9-FC08B7813623}"/>
              </a:ext>
            </a:extLst>
          </p:cNvPr>
          <p:cNvSpPr txBox="1"/>
          <p:nvPr/>
        </p:nvSpPr>
        <p:spPr>
          <a:xfrm>
            <a:off x="4470945" y="442514"/>
            <a:ext cx="934610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Flight Software Implementation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8A5D735-33FD-6FD5-217D-ADF8C5BAC241}"/>
              </a:ext>
            </a:extLst>
          </p:cNvPr>
          <p:cNvSpPr txBox="1"/>
          <p:nvPr/>
        </p:nvSpPr>
        <p:spPr>
          <a:xfrm>
            <a:off x="493142" y="1401925"/>
            <a:ext cx="7888858" cy="663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9993" lvl="1" indent="-344997" algn="just">
              <a:lnSpc>
                <a:spcPts val="3994"/>
              </a:lnSpc>
              <a:buFont typeface="Arial"/>
              <a:buChar char="•"/>
            </a:pPr>
            <a:r>
              <a:rPr lang="en-US" sz="3195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Jet Vanes Rocket avionics: two custom PCBs</a:t>
            </a:r>
          </a:p>
          <a:p>
            <a:pPr marL="344996" lvl="1" algn="just">
              <a:lnSpc>
                <a:spcPts val="3994"/>
              </a:lnSpc>
            </a:pPr>
            <a:endParaRPr lang="en-US" sz="3195" spc="89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Tahoma"/>
              <a:sym typeface="Tahoma"/>
            </a:endParaRPr>
          </a:p>
          <a:p>
            <a:pPr marL="689993" lvl="1" indent="-344997" algn="just">
              <a:lnSpc>
                <a:spcPts val="3994"/>
              </a:lnSpc>
              <a:buFont typeface="Arial"/>
              <a:buChar char="•"/>
            </a:pPr>
            <a:r>
              <a:rPr lang="en-US" sz="3195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STM32 microcontrollers run code written in C</a:t>
            </a:r>
          </a:p>
          <a:p>
            <a:pPr marL="1147193" lvl="2" indent="-344997" algn="just">
              <a:lnSpc>
                <a:spcPts val="3994"/>
              </a:lnSpc>
              <a:buFont typeface="Arial"/>
              <a:buChar char="•"/>
            </a:pPr>
            <a:r>
              <a:rPr lang="en-US" sz="3195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State estimation tasks on one MCU only</a:t>
            </a:r>
          </a:p>
          <a:p>
            <a:pPr marL="802196" lvl="2" algn="just">
              <a:lnSpc>
                <a:spcPts val="3994"/>
              </a:lnSpc>
            </a:pPr>
            <a:endParaRPr lang="en-US" sz="3195" spc="89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Tahoma"/>
              <a:sym typeface="Tahoma"/>
            </a:endParaRPr>
          </a:p>
          <a:p>
            <a:pPr marL="689993" lvl="1" indent="-344997" algn="just">
              <a:lnSpc>
                <a:spcPts val="3994"/>
              </a:lnSpc>
              <a:buFont typeface="Arial"/>
              <a:buChar char="•"/>
            </a:pPr>
            <a:r>
              <a:rPr lang="en-US" sz="3195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In-flight algorithms running at 30 Hz </a:t>
            </a:r>
          </a:p>
          <a:p>
            <a:pPr marL="689993" lvl="1" indent="-344997" algn="just">
              <a:lnSpc>
                <a:spcPts val="3994"/>
              </a:lnSpc>
              <a:buFont typeface="Arial"/>
              <a:buChar char="•"/>
            </a:pPr>
            <a:endParaRPr lang="en-US" sz="3195" spc="89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Tahoma"/>
              <a:sym typeface="Tahoma"/>
            </a:endParaRPr>
          </a:p>
          <a:p>
            <a:pPr marL="689993" lvl="1" indent="-344997" algn="just">
              <a:lnSpc>
                <a:spcPts val="3994"/>
              </a:lnSpc>
              <a:buFont typeface="Arial"/>
              <a:buChar char="•"/>
            </a:pPr>
            <a:r>
              <a:rPr lang="en-US" sz="3195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State machine updates rocket’s phase of flight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5EC10-C736-7DE1-E6FC-CCFC1997D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764B749-8370-FFB4-0B52-288673F769EC}"/>
              </a:ext>
            </a:extLst>
          </p:cNvPr>
          <p:cNvGrpSpPr/>
          <p:nvPr/>
        </p:nvGrpSpPr>
        <p:grpSpPr>
          <a:xfrm>
            <a:off x="9324672" y="5707182"/>
            <a:ext cx="8073426" cy="3555881"/>
            <a:chOff x="9463470" y="5857369"/>
            <a:chExt cx="7795830" cy="34056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F3C715-98C2-1ADF-254A-5476CC6946AA}"/>
                </a:ext>
              </a:extLst>
            </p:cNvPr>
            <p:cNvSpPr/>
            <p:nvPr/>
          </p:nvSpPr>
          <p:spPr>
            <a:xfrm>
              <a:off x="9463470" y="5857369"/>
              <a:ext cx="7795830" cy="3400931"/>
            </a:xfrm>
            <a:custGeom>
              <a:avLst/>
              <a:gdLst/>
              <a:ahLst/>
              <a:cxnLst/>
              <a:rect l="l" t="t" r="r" b="b"/>
              <a:pathLst>
                <a:path w="7795830" h="3400931">
                  <a:moveTo>
                    <a:pt x="0" y="0"/>
                  </a:moveTo>
                  <a:lnTo>
                    <a:pt x="7795830" y="0"/>
                  </a:lnTo>
                  <a:lnTo>
                    <a:pt x="7795830" y="3400931"/>
                  </a:lnTo>
                  <a:lnTo>
                    <a:pt x="0" y="340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9F2517-4C3C-783F-2E89-76B8731B0BED}"/>
                </a:ext>
              </a:extLst>
            </p:cNvPr>
            <p:cNvSpPr/>
            <p:nvPr/>
          </p:nvSpPr>
          <p:spPr>
            <a:xfrm>
              <a:off x="9463470" y="5857369"/>
              <a:ext cx="7795830" cy="3405693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B3DB84-F833-E4AD-0934-6CF63469D11E}"/>
              </a:ext>
            </a:extLst>
          </p:cNvPr>
          <p:cNvGrpSpPr/>
          <p:nvPr/>
        </p:nvGrpSpPr>
        <p:grpSpPr>
          <a:xfrm>
            <a:off x="9324672" y="1689396"/>
            <a:ext cx="8073426" cy="3416004"/>
            <a:chOff x="9324672" y="1689396"/>
            <a:chExt cx="8073426" cy="3416004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5183702D-C434-04BC-7715-2DF8EFEFEE12}"/>
                </a:ext>
              </a:extLst>
            </p:cNvPr>
            <p:cNvSpPr/>
            <p:nvPr/>
          </p:nvSpPr>
          <p:spPr>
            <a:xfrm>
              <a:off x="9324672" y="1704469"/>
              <a:ext cx="8073426" cy="3400931"/>
            </a:xfrm>
            <a:custGeom>
              <a:avLst/>
              <a:gdLst/>
              <a:ahLst/>
              <a:cxnLst/>
              <a:rect l="l" t="t" r="r" b="b"/>
              <a:pathLst>
                <a:path w="8073426" h="3400931">
                  <a:moveTo>
                    <a:pt x="0" y="0"/>
                  </a:moveTo>
                  <a:lnTo>
                    <a:pt x="8073426" y="0"/>
                  </a:lnTo>
                  <a:lnTo>
                    <a:pt x="8073426" y="3400931"/>
                  </a:lnTo>
                  <a:lnTo>
                    <a:pt x="0" y="340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726D0A-0CE5-1DB6-4330-31B06831647C}"/>
                </a:ext>
              </a:extLst>
            </p:cNvPr>
            <p:cNvSpPr/>
            <p:nvPr/>
          </p:nvSpPr>
          <p:spPr>
            <a:xfrm>
              <a:off x="9324672" y="1689396"/>
              <a:ext cx="8073426" cy="3405693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19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8D013518-94E5-0AF7-FCA5-565DEEBFEEE4}"/>
              </a:ext>
            </a:extLst>
          </p:cNvPr>
          <p:cNvSpPr/>
          <p:nvPr/>
        </p:nvSpPr>
        <p:spPr>
          <a:xfrm>
            <a:off x="10650924" y="3216047"/>
            <a:ext cx="3220552" cy="45017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8DC922A-C6B8-7DE0-23F5-77EAA5D43C2A}"/>
              </a:ext>
            </a:extLst>
          </p:cNvPr>
          <p:cNvSpPr/>
          <p:nvPr/>
        </p:nvSpPr>
        <p:spPr>
          <a:xfrm>
            <a:off x="6438230" y="3186029"/>
            <a:ext cx="2952367" cy="45017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534245" y="576914"/>
            <a:ext cx="1321950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Motivation and Overview for State Estimation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298C792-C207-CE91-1F37-EACA27C80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9E7A10-C3D4-2B37-1A1F-351DCFCC76D5}"/>
              </a:ext>
            </a:extLst>
          </p:cNvPr>
          <p:cNvSpPr/>
          <p:nvPr/>
        </p:nvSpPr>
        <p:spPr>
          <a:xfrm>
            <a:off x="278477" y="4629552"/>
            <a:ext cx="2571750" cy="12818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0D1C816A-AA99-9F92-B740-B918E5D60659}"/>
              </a:ext>
            </a:extLst>
          </p:cNvPr>
          <p:cNvSpPr txBox="1"/>
          <p:nvPr/>
        </p:nvSpPr>
        <p:spPr>
          <a:xfrm>
            <a:off x="164136" y="4671523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6-DOF Simulations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BADC5263-D018-8A88-220A-496B78E55D62}"/>
              </a:ext>
            </a:extLst>
          </p:cNvPr>
          <p:cNvSpPr/>
          <p:nvPr/>
        </p:nvSpPr>
        <p:spPr>
          <a:xfrm flipV="1">
            <a:off x="2859761" y="5192183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B3AE79-62FD-5004-FC9B-1C043E2CD776}"/>
              </a:ext>
            </a:extLst>
          </p:cNvPr>
          <p:cNvSpPr/>
          <p:nvPr/>
        </p:nvSpPr>
        <p:spPr>
          <a:xfrm>
            <a:off x="3506035" y="4591251"/>
            <a:ext cx="1940566" cy="13584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39B6BF77-7033-A7AA-372D-C682864BEA5B}"/>
              </a:ext>
            </a:extLst>
          </p:cNvPr>
          <p:cNvSpPr txBox="1"/>
          <p:nvPr/>
        </p:nvSpPr>
        <p:spPr>
          <a:xfrm>
            <a:off x="3374452" y="4671523"/>
            <a:ext cx="2180690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47794C-5235-CFBA-FA44-45DC57C6D745}"/>
              </a:ext>
            </a:extLst>
          </p:cNvPr>
          <p:cNvSpPr/>
          <p:nvPr/>
        </p:nvSpPr>
        <p:spPr>
          <a:xfrm>
            <a:off x="6837134" y="3612399"/>
            <a:ext cx="2207919" cy="135849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DDDF1FF7-6FB3-B759-5A33-517903CF6E92}"/>
              </a:ext>
            </a:extLst>
          </p:cNvPr>
          <p:cNvSpPr txBox="1"/>
          <p:nvPr/>
        </p:nvSpPr>
        <p:spPr>
          <a:xfrm>
            <a:off x="6708547" y="3708018"/>
            <a:ext cx="2428160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55965A-DE17-F0C6-0F77-9857AAF137FF}"/>
              </a:ext>
            </a:extLst>
          </p:cNvPr>
          <p:cNvSpPr/>
          <p:nvPr/>
        </p:nvSpPr>
        <p:spPr>
          <a:xfrm>
            <a:off x="6820085" y="5386440"/>
            <a:ext cx="2316624" cy="1827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D04BAD29-9D65-768E-7F8B-E8E28544538E}"/>
              </a:ext>
            </a:extLst>
          </p:cNvPr>
          <p:cNvSpPr txBox="1"/>
          <p:nvPr/>
        </p:nvSpPr>
        <p:spPr>
          <a:xfrm>
            <a:off x="6708547" y="5436901"/>
            <a:ext cx="2428161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C4F87A-20E1-A6D1-9F0E-30FB8C9EA5D0}"/>
              </a:ext>
            </a:extLst>
          </p:cNvPr>
          <p:cNvSpPr/>
          <p:nvPr/>
        </p:nvSpPr>
        <p:spPr>
          <a:xfrm>
            <a:off x="11180328" y="3449185"/>
            <a:ext cx="2161744" cy="1916131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37">
            <a:extLst>
              <a:ext uri="{FF2B5EF4-FFF2-40B4-BE49-F238E27FC236}">
                <a16:creationId xmlns:a16="http://schemas.microsoft.com/office/drawing/2014/main" id="{27709306-F9EB-B07A-86A0-1044969530D6}"/>
              </a:ext>
            </a:extLst>
          </p:cNvPr>
          <p:cNvSpPr txBox="1"/>
          <p:nvPr/>
        </p:nvSpPr>
        <p:spPr>
          <a:xfrm>
            <a:off x="11051740" y="3544804"/>
            <a:ext cx="242816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In-Flight Attitude Estimation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8A3264-AADE-F6C1-BAF8-40820EE084C0}"/>
              </a:ext>
            </a:extLst>
          </p:cNvPr>
          <p:cNvSpPr/>
          <p:nvPr/>
        </p:nvSpPr>
        <p:spPr>
          <a:xfrm>
            <a:off x="10915531" y="5595574"/>
            <a:ext cx="2691338" cy="19161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710DED6C-6B35-459D-F31F-92C02D0341AC}"/>
              </a:ext>
            </a:extLst>
          </p:cNvPr>
          <p:cNvSpPr txBox="1"/>
          <p:nvPr/>
        </p:nvSpPr>
        <p:spPr>
          <a:xfrm>
            <a:off x="10915531" y="5698598"/>
            <a:ext cx="2691338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In-Flight Translational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Estimation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80D8AB-BD35-6835-8E19-483B54C0BEFB}"/>
              </a:ext>
            </a:extLst>
          </p:cNvPr>
          <p:cNvSpPr/>
          <p:nvPr/>
        </p:nvSpPr>
        <p:spPr>
          <a:xfrm>
            <a:off x="14788971" y="4566418"/>
            <a:ext cx="3220552" cy="13584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37">
            <a:extLst>
              <a:ext uri="{FF2B5EF4-FFF2-40B4-BE49-F238E27FC236}">
                <a16:creationId xmlns:a16="http://schemas.microsoft.com/office/drawing/2014/main" id="{4B95518F-08FE-39F3-115D-F536039DEAEE}"/>
              </a:ext>
            </a:extLst>
          </p:cNvPr>
          <p:cNvSpPr txBox="1"/>
          <p:nvPr/>
        </p:nvSpPr>
        <p:spPr>
          <a:xfrm>
            <a:off x="14788970" y="4669441"/>
            <a:ext cx="3220553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Flight Software Implementation</a:t>
            </a:r>
          </a:p>
        </p:txBody>
      </p:sp>
      <p:sp>
        <p:nvSpPr>
          <p:cNvPr id="53" name="AutoShape 7">
            <a:extLst>
              <a:ext uri="{FF2B5EF4-FFF2-40B4-BE49-F238E27FC236}">
                <a16:creationId xmlns:a16="http://schemas.microsoft.com/office/drawing/2014/main" id="{16D4723C-CEE8-05C2-BD56-A351B52619B3}"/>
              </a:ext>
            </a:extLst>
          </p:cNvPr>
          <p:cNvSpPr/>
          <p:nvPr/>
        </p:nvSpPr>
        <p:spPr>
          <a:xfrm>
            <a:off x="5496707" y="5207824"/>
            <a:ext cx="918980" cy="829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4" name="AutoShape 7">
            <a:extLst>
              <a:ext uri="{FF2B5EF4-FFF2-40B4-BE49-F238E27FC236}">
                <a16:creationId xmlns:a16="http://schemas.microsoft.com/office/drawing/2014/main" id="{8C71BA67-4EC3-F27C-2A4E-443ED0131259}"/>
              </a:ext>
            </a:extLst>
          </p:cNvPr>
          <p:cNvSpPr/>
          <p:nvPr/>
        </p:nvSpPr>
        <p:spPr>
          <a:xfrm flipV="1">
            <a:off x="9439048" y="5207823"/>
            <a:ext cx="1211876" cy="8295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C7211C-26DF-99B0-1D61-4BE685EACF3A}"/>
              </a:ext>
            </a:extLst>
          </p:cNvPr>
          <p:cNvSpPr txBox="1"/>
          <p:nvPr/>
        </p:nvSpPr>
        <p:spPr>
          <a:xfrm>
            <a:off x="3374452" y="8559597"/>
            <a:ext cx="9144000" cy="6482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Ground Phase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A009A07A-E473-43CC-2053-4A31E390E987}"/>
              </a:ext>
            </a:extLst>
          </p:cNvPr>
          <p:cNvSpPr/>
          <p:nvPr/>
        </p:nvSpPr>
        <p:spPr>
          <a:xfrm rot="5400000">
            <a:off x="7615369" y="6761904"/>
            <a:ext cx="575545" cy="2974910"/>
          </a:xfrm>
          <a:prstGeom prst="rightBrace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801AAA-AF71-2F1B-7813-0CF68BA5C38A}"/>
              </a:ext>
            </a:extLst>
          </p:cNvPr>
          <p:cNvSpPr txBox="1"/>
          <p:nvPr/>
        </p:nvSpPr>
        <p:spPr>
          <a:xfrm>
            <a:off x="-1712239" y="6721970"/>
            <a:ext cx="9144000" cy="6482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Infrastructure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A70DA275-D997-2F6B-29B1-A4CB4D1512A3}"/>
              </a:ext>
            </a:extLst>
          </p:cNvPr>
          <p:cNvSpPr/>
          <p:nvPr/>
        </p:nvSpPr>
        <p:spPr>
          <a:xfrm rot="5400000">
            <a:off x="2574767" y="3797397"/>
            <a:ext cx="575545" cy="5168125"/>
          </a:xfrm>
          <a:prstGeom prst="rightBrace">
            <a:avLst>
              <a:gd name="adj1" fmla="val 0"/>
              <a:gd name="adj2" fmla="val 50000"/>
            </a:avLst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Nunito Sans" pitchFamily="2" charset="0"/>
            </a:endParaRPr>
          </a:p>
        </p:txBody>
      </p:sp>
      <p:sp>
        <p:nvSpPr>
          <p:cNvPr id="61" name="Right Brace 60">
            <a:extLst>
              <a:ext uri="{FF2B5EF4-FFF2-40B4-BE49-F238E27FC236}">
                <a16:creationId xmlns:a16="http://schemas.microsoft.com/office/drawing/2014/main" id="{18219EFD-E8D0-ED85-E910-1C49A6A6C498}"/>
              </a:ext>
            </a:extLst>
          </p:cNvPr>
          <p:cNvSpPr/>
          <p:nvPr/>
        </p:nvSpPr>
        <p:spPr>
          <a:xfrm rot="5400000">
            <a:off x="11973427" y="6725550"/>
            <a:ext cx="575545" cy="2974910"/>
          </a:xfrm>
          <a:prstGeom prst="rightBrace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DC700A-D03D-FDAA-58D7-5838393F7939}"/>
              </a:ext>
            </a:extLst>
          </p:cNvPr>
          <p:cNvSpPr txBox="1"/>
          <p:nvPr/>
        </p:nvSpPr>
        <p:spPr>
          <a:xfrm>
            <a:off x="7689199" y="8537132"/>
            <a:ext cx="9144000" cy="6482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In-Flight Phase</a:t>
            </a:r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6985DE0B-FA91-59D6-F784-2A1DEE8303FB}"/>
              </a:ext>
            </a:extLst>
          </p:cNvPr>
          <p:cNvSpPr/>
          <p:nvPr/>
        </p:nvSpPr>
        <p:spPr>
          <a:xfrm rot="16200000">
            <a:off x="9878351" y="-1043417"/>
            <a:ext cx="575545" cy="7455789"/>
          </a:xfrm>
          <a:prstGeom prst="rightBrace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B76262-ED0E-971A-1BAE-79C03CF9813F}"/>
              </a:ext>
            </a:extLst>
          </p:cNvPr>
          <p:cNvSpPr txBox="1"/>
          <p:nvPr/>
        </p:nvSpPr>
        <p:spPr>
          <a:xfrm>
            <a:off x="5447059" y="1736039"/>
            <a:ext cx="9672636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In-House Simulations</a:t>
            </a:r>
          </a:p>
        </p:txBody>
      </p:sp>
      <p:sp>
        <p:nvSpPr>
          <p:cNvPr id="68" name="AutoShape 7">
            <a:extLst>
              <a:ext uri="{FF2B5EF4-FFF2-40B4-BE49-F238E27FC236}">
                <a16:creationId xmlns:a16="http://schemas.microsoft.com/office/drawing/2014/main" id="{23F03417-13E7-5FD5-0656-E20D6B761131}"/>
              </a:ext>
            </a:extLst>
          </p:cNvPr>
          <p:cNvSpPr/>
          <p:nvPr/>
        </p:nvSpPr>
        <p:spPr>
          <a:xfrm>
            <a:off x="13894018" y="5245662"/>
            <a:ext cx="894951" cy="9225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41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4A0B9-44D0-39A2-643D-3E7D85DA5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DAD3061-5E5E-A7AA-521E-C237CD24C992}"/>
              </a:ext>
            </a:extLst>
          </p:cNvPr>
          <p:cNvSpPr txBox="1"/>
          <p:nvPr/>
        </p:nvSpPr>
        <p:spPr>
          <a:xfrm>
            <a:off x="4470945" y="442514"/>
            <a:ext cx="934610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Flight Software 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7EC2D-6703-5447-22DC-084CA2F53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A8A662-277D-ACDC-C318-A06E2DC831DA}"/>
              </a:ext>
            </a:extLst>
          </p:cNvPr>
          <p:cNvGrpSpPr/>
          <p:nvPr/>
        </p:nvGrpSpPr>
        <p:grpSpPr>
          <a:xfrm>
            <a:off x="9324672" y="6288605"/>
            <a:ext cx="8073426" cy="3555881"/>
            <a:chOff x="9463470" y="5857369"/>
            <a:chExt cx="7795830" cy="34056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472EA8-A372-4677-89BE-C3A981082207}"/>
                </a:ext>
              </a:extLst>
            </p:cNvPr>
            <p:cNvSpPr/>
            <p:nvPr/>
          </p:nvSpPr>
          <p:spPr>
            <a:xfrm>
              <a:off x="9463470" y="5857369"/>
              <a:ext cx="7795830" cy="3400931"/>
            </a:xfrm>
            <a:custGeom>
              <a:avLst/>
              <a:gdLst/>
              <a:ahLst/>
              <a:cxnLst/>
              <a:rect l="l" t="t" r="r" b="b"/>
              <a:pathLst>
                <a:path w="7795830" h="3400931">
                  <a:moveTo>
                    <a:pt x="0" y="0"/>
                  </a:moveTo>
                  <a:lnTo>
                    <a:pt x="7795830" y="0"/>
                  </a:lnTo>
                  <a:lnTo>
                    <a:pt x="7795830" y="3400931"/>
                  </a:lnTo>
                  <a:lnTo>
                    <a:pt x="0" y="340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Nunito Sans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63CA58-16D0-54CA-537E-99556C7CE319}"/>
                </a:ext>
              </a:extLst>
            </p:cNvPr>
            <p:cNvSpPr/>
            <p:nvPr/>
          </p:nvSpPr>
          <p:spPr>
            <a:xfrm>
              <a:off x="9463470" y="5857369"/>
              <a:ext cx="7795830" cy="3405693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unito Sans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2D8442-2D57-B6F3-4073-DC5975017E7D}"/>
              </a:ext>
            </a:extLst>
          </p:cNvPr>
          <p:cNvGrpSpPr/>
          <p:nvPr/>
        </p:nvGrpSpPr>
        <p:grpSpPr>
          <a:xfrm>
            <a:off x="9324672" y="2161344"/>
            <a:ext cx="8073426" cy="3416004"/>
            <a:chOff x="9324672" y="1689396"/>
            <a:chExt cx="8073426" cy="3416004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CF6B8345-5DF2-B77A-0507-A5361AC14F86}"/>
                </a:ext>
              </a:extLst>
            </p:cNvPr>
            <p:cNvSpPr/>
            <p:nvPr/>
          </p:nvSpPr>
          <p:spPr>
            <a:xfrm>
              <a:off x="9324672" y="1704469"/>
              <a:ext cx="8073426" cy="3400931"/>
            </a:xfrm>
            <a:custGeom>
              <a:avLst/>
              <a:gdLst/>
              <a:ahLst/>
              <a:cxnLst/>
              <a:rect l="l" t="t" r="r" b="b"/>
              <a:pathLst>
                <a:path w="8073426" h="3400931">
                  <a:moveTo>
                    <a:pt x="0" y="0"/>
                  </a:moveTo>
                  <a:lnTo>
                    <a:pt x="8073426" y="0"/>
                  </a:lnTo>
                  <a:lnTo>
                    <a:pt x="8073426" y="3400931"/>
                  </a:lnTo>
                  <a:lnTo>
                    <a:pt x="0" y="340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Nunito Sans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56C13B-0F16-B1D9-0712-7E670DF66035}"/>
                </a:ext>
              </a:extLst>
            </p:cNvPr>
            <p:cNvSpPr/>
            <p:nvPr/>
          </p:nvSpPr>
          <p:spPr>
            <a:xfrm>
              <a:off x="9324672" y="1689396"/>
              <a:ext cx="8073426" cy="3405693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unito Sans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D36E652-8579-8540-56C8-5A0CBC336399}"/>
              </a:ext>
            </a:extLst>
          </p:cNvPr>
          <p:cNvSpPr/>
          <p:nvPr/>
        </p:nvSpPr>
        <p:spPr>
          <a:xfrm>
            <a:off x="1388532" y="1704469"/>
            <a:ext cx="6164826" cy="6347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Nunito Sans" pitchFamily="2" charset="0"/>
              </a:rPr>
              <a:t>Jet Vanes Rocket Avionics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5DCE30-F3EC-4EBF-CCE2-5609A784CF66}"/>
              </a:ext>
            </a:extLst>
          </p:cNvPr>
          <p:cNvSpPr/>
          <p:nvPr/>
        </p:nvSpPr>
        <p:spPr>
          <a:xfrm>
            <a:off x="1388532" y="2981169"/>
            <a:ext cx="3082413" cy="5014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Power Management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CBED76-BF5D-5889-AC37-5C430CEB7DA5}"/>
              </a:ext>
            </a:extLst>
          </p:cNvPr>
          <p:cNvSpPr/>
          <p:nvPr/>
        </p:nvSpPr>
        <p:spPr>
          <a:xfrm>
            <a:off x="4470945" y="2981169"/>
            <a:ext cx="3082413" cy="50144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/>
              <a:t>Vaney</a:t>
            </a:r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A18BB-95C0-FD8E-2D66-36674133FB94}"/>
              </a:ext>
            </a:extLst>
          </p:cNvPr>
          <p:cNvSpPr/>
          <p:nvPr/>
        </p:nvSpPr>
        <p:spPr>
          <a:xfrm>
            <a:off x="9324672" y="5890843"/>
            <a:ext cx="8073426" cy="397762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PCB 2</a:t>
            </a:r>
            <a:endParaRPr lang="en-US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C966B1-61D0-AE34-9AB0-0FB92C423909}"/>
              </a:ext>
            </a:extLst>
          </p:cNvPr>
          <p:cNvSpPr/>
          <p:nvPr/>
        </p:nvSpPr>
        <p:spPr>
          <a:xfrm>
            <a:off x="9324672" y="1778655"/>
            <a:ext cx="8073426" cy="397762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PCB 1</a:t>
            </a:r>
            <a:endParaRPr lang="en-US" b="1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10EFD4-B00A-EF10-A2F9-093DFBC96E2B}"/>
              </a:ext>
            </a:extLst>
          </p:cNvPr>
          <p:cNvCxnSpPr>
            <a:cxnSpLocks/>
          </p:cNvCxnSpPr>
          <p:nvPr/>
        </p:nvCxnSpPr>
        <p:spPr>
          <a:xfrm>
            <a:off x="2977738" y="2669458"/>
            <a:ext cx="29864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BB079E-967B-F279-F52F-F6C25C5AF729}"/>
              </a:ext>
            </a:extLst>
          </p:cNvPr>
          <p:cNvCxnSpPr>
            <a:cxnSpLocks/>
          </p:cNvCxnSpPr>
          <p:nvPr/>
        </p:nvCxnSpPr>
        <p:spPr>
          <a:xfrm>
            <a:off x="4470945" y="2339259"/>
            <a:ext cx="0" cy="330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142741-F539-DBFB-3C30-2945995F70D5}"/>
              </a:ext>
            </a:extLst>
          </p:cNvPr>
          <p:cNvCxnSpPr>
            <a:cxnSpLocks/>
          </p:cNvCxnSpPr>
          <p:nvPr/>
        </p:nvCxnSpPr>
        <p:spPr>
          <a:xfrm>
            <a:off x="2977738" y="2669458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713DAC-F310-2C88-4B23-A025BD93BBCC}"/>
              </a:ext>
            </a:extLst>
          </p:cNvPr>
          <p:cNvCxnSpPr>
            <a:cxnSpLocks/>
          </p:cNvCxnSpPr>
          <p:nvPr/>
        </p:nvCxnSpPr>
        <p:spPr>
          <a:xfrm>
            <a:off x="5964152" y="2669458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EEF3700-ADE7-B46B-0EF5-D717C88F5CC8}"/>
              </a:ext>
            </a:extLst>
          </p:cNvPr>
          <p:cNvSpPr/>
          <p:nvPr/>
        </p:nvSpPr>
        <p:spPr>
          <a:xfrm>
            <a:off x="1388532" y="4124524"/>
            <a:ext cx="6164826" cy="63479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Nunito Sans" pitchFamily="2" charset="0"/>
              </a:rPr>
              <a:t>STM32 Microcontrollers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80A2F7-2A0D-1939-0DB7-E44F5E0269EA}"/>
              </a:ext>
            </a:extLst>
          </p:cNvPr>
          <p:cNvCxnSpPr>
            <a:cxnSpLocks/>
          </p:cNvCxnSpPr>
          <p:nvPr/>
        </p:nvCxnSpPr>
        <p:spPr>
          <a:xfrm>
            <a:off x="2977738" y="3854358"/>
            <a:ext cx="29864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162DF32-AEBD-E90D-7371-A9D138F0567F}"/>
              </a:ext>
            </a:extLst>
          </p:cNvPr>
          <p:cNvCxnSpPr>
            <a:cxnSpLocks/>
          </p:cNvCxnSpPr>
          <p:nvPr/>
        </p:nvCxnSpPr>
        <p:spPr>
          <a:xfrm>
            <a:off x="5969815" y="3482614"/>
            <a:ext cx="0" cy="37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1250FE-3FF9-2C65-E632-F3F455CD49FD}"/>
              </a:ext>
            </a:extLst>
          </p:cNvPr>
          <p:cNvCxnSpPr>
            <a:cxnSpLocks/>
          </p:cNvCxnSpPr>
          <p:nvPr/>
        </p:nvCxnSpPr>
        <p:spPr>
          <a:xfrm>
            <a:off x="2977738" y="3482614"/>
            <a:ext cx="0" cy="37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6377DF-62D7-6070-9763-F1AD370896F3}"/>
              </a:ext>
            </a:extLst>
          </p:cNvPr>
          <p:cNvCxnSpPr>
            <a:cxnSpLocks/>
          </p:cNvCxnSpPr>
          <p:nvPr/>
        </p:nvCxnSpPr>
        <p:spPr>
          <a:xfrm>
            <a:off x="4470945" y="3854358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85B11DF-0CE9-2AC8-FA6F-9AA3ACD366C5}"/>
              </a:ext>
            </a:extLst>
          </p:cNvPr>
          <p:cNvSpPr/>
          <p:nvPr/>
        </p:nvSpPr>
        <p:spPr>
          <a:xfrm>
            <a:off x="1388532" y="4712084"/>
            <a:ext cx="6164826" cy="431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Nunito Sans" pitchFamily="2" charset="0"/>
              </a:rPr>
              <a:t>Software written in C</a:t>
            </a:r>
            <a:endParaRPr lang="en-US" sz="2400" b="1">
              <a:latin typeface="Nunito Sans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66EDD9-D76D-DDD7-25AF-7A021E3DEAB3}"/>
              </a:ext>
            </a:extLst>
          </p:cNvPr>
          <p:cNvSpPr/>
          <p:nvPr/>
        </p:nvSpPr>
        <p:spPr>
          <a:xfrm>
            <a:off x="1388531" y="5789054"/>
            <a:ext cx="3082410" cy="4995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  <a:r>
              <a:rPr lang="en-US" sz="2400" b="1" baseline="30000"/>
              <a:t>st</a:t>
            </a:r>
            <a:r>
              <a:rPr lang="en-US" sz="2400" b="1"/>
              <a:t>  MCU</a:t>
            </a:r>
            <a:endParaRPr lang="en-US" b="1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F3CA407-0919-0E13-3445-D0697C5C871C}"/>
              </a:ext>
            </a:extLst>
          </p:cNvPr>
          <p:cNvCxnSpPr>
            <a:cxnSpLocks/>
          </p:cNvCxnSpPr>
          <p:nvPr/>
        </p:nvCxnSpPr>
        <p:spPr>
          <a:xfrm>
            <a:off x="2973140" y="5477343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8CDAA7-53BD-4D16-65F0-C05A515E4D3E}"/>
              </a:ext>
            </a:extLst>
          </p:cNvPr>
          <p:cNvCxnSpPr>
            <a:cxnSpLocks/>
          </p:cNvCxnSpPr>
          <p:nvPr/>
        </p:nvCxnSpPr>
        <p:spPr>
          <a:xfrm>
            <a:off x="2973140" y="5477343"/>
            <a:ext cx="31688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7B751F-158A-4D90-7D23-0CCC7375FFDE}"/>
              </a:ext>
            </a:extLst>
          </p:cNvPr>
          <p:cNvCxnSpPr>
            <a:cxnSpLocks/>
          </p:cNvCxnSpPr>
          <p:nvPr/>
        </p:nvCxnSpPr>
        <p:spPr>
          <a:xfrm>
            <a:off x="4463296" y="5147144"/>
            <a:ext cx="0" cy="330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747A81-6EA6-4719-64DF-49F8C210D58E}"/>
              </a:ext>
            </a:extLst>
          </p:cNvPr>
          <p:cNvCxnSpPr>
            <a:cxnSpLocks/>
          </p:cNvCxnSpPr>
          <p:nvPr/>
        </p:nvCxnSpPr>
        <p:spPr>
          <a:xfrm>
            <a:off x="2982105" y="6288605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2288CF9-29CF-E30E-A1D7-D5712ED25A97}"/>
              </a:ext>
            </a:extLst>
          </p:cNvPr>
          <p:cNvSpPr/>
          <p:nvPr/>
        </p:nvSpPr>
        <p:spPr>
          <a:xfrm>
            <a:off x="1388524" y="6593948"/>
            <a:ext cx="3074772" cy="95405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State Estimation</a:t>
            </a: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4E41D0-B5F6-8C8D-FA9C-B32DA7ACADC4}"/>
              </a:ext>
            </a:extLst>
          </p:cNvPr>
          <p:cNvSpPr/>
          <p:nvPr/>
        </p:nvSpPr>
        <p:spPr>
          <a:xfrm>
            <a:off x="4470941" y="5789054"/>
            <a:ext cx="3082417" cy="4995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  <a:r>
              <a:rPr lang="en-US" sz="2400" b="1" baseline="30000"/>
              <a:t>nd</a:t>
            </a:r>
            <a:r>
              <a:rPr lang="en-US" sz="2400" b="1"/>
              <a:t>  MCU</a:t>
            </a:r>
            <a:endParaRPr lang="en-US" b="1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3DF2759-BFA9-6817-3203-1D5BBB8D4826}"/>
              </a:ext>
            </a:extLst>
          </p:cNvPr>
          <p:cNvCxnSpPr>
            <a:cxnSpLocks/>
          </p:cNvCxnSpPr>
          <p:nvPr/>
        </p:nvCxnSpPr>
        <p:spPr>
          <a:xfrm>
            <a:off x="6141995" y="5477343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580C06C-0B8D-ED2C-8B84-DBDED8BB565C}"/>
              </a:ext>
            </a:extLst>
          </p:cNvPr>
          <p:cNvSpPr/>
          <p:nvPr/>
        </p:nvSpPr>
        <p:spPr>
          <a:xfrm>
            <a:off x="4470940" y="6589676"/>
            <a:ext cx="3082417" cy="9477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In-Flight Algorithms</a:t>
            </a:r>
            <a:endParaRPr lang="en-US" b="1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9D72F66-9E75-E91F-7E8E-CEC0210433F9}"/>
              </a:ext>
            </a:extLst>
          </p:cNvPr>
          <p:cNvCxnSpPr>
            <a:cxnSpLocks/>
          </p:cNvCxnSpPr>
          <p:nvPr/>
        </p:nvCxnSpPr>
        <p:spPr>
          <a:xfrm>
            <a:off x="6135662" y="6277965"/>
            <a:ext cx="0" cy="311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8F51659-6724-BCBC-8E8F-A369FB92F6BC}"/>
              </a:ext>
            </a:extLst>
          </p:cNvPr>
          <p:cNvSpPr/>
          <p:nvPr/>
        </p:nvSpPr>
        <p:spPr>
          <a:xfrm>
            <a:off x="1388524" y="7902553"/>
            <a:ext cx="6164832" cy="4995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State Machine</a:t>
            </a:r>
            <a:endParaRPr lang="en-US" b="1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DCCBC24-DBDE-4C93-F8F4-0DFD8976D6C4}"/>
              </a:ext>
            </a:extLst>
          </p:cNvPr>
          <p:cNvSpPr/>
          <p:nvPr/>
        </p:nvSpPr>
        <p:spPr>
          <a:xfrm>
            <a:off x="1388524" y="8374275"/>
            <a:ext cx="6164832" cy="3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Updates Rocket’s Phase of Flight 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3367959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02983-63F7-F0F8-C295-EFFC45AEC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F22F62A-BC57-F89E-B10C-AD6A83883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8D34F90-C6B3-D889-C9E9-1C6B5F85AA14}"/>
              </a:ext>
            </a:extLst>
          </p:cNvPr>
          <p:cNvGrpSpPr/>
          <p:nvPr/>
        </p:nvGrpSpPr>
        <p:grpSpPr>
          <a:xfrm>
            <a:off x="2314681" y="806341"/>
            <a:ext cx="12756676" cy="4406236"/>
            <a:chOff x="2187342" y="2760646"/>
            <a:chExt cx="12756676" cy="44062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8269A4-78E8-3277-D0A0-778B0878E20B}"/>
                </a:ext>
              </a:extLst>
            </p:cNvPr>
            <p:cNvSpPr/>
            <p:nvPr/>
          </p:nvSpPr>
          <p:spPr>
            <a:xfrm>
              <a:off x="5936327" y="3062475"/>
              <a:ext cx="2571750" cy="128189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2DA2656F-5B7C-D5BD-D129-75BFF77ECDE8}"/>
                </a:ext>
              </a:extLst>
            </p:cNvPr>
            <p:cNvSpPr txBox="1"/>
            <p:nvPr/>
          </p:nvSpPr>
          <p:spPr>
            <a:xfrm>
              <a:off x="5792153" y="3113524"/>
              <a:ext cx="282339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Sensor Modeling</a:t>
              </a:r>
            </a:p>
          </p:txBody>
        </p:sp>
        <p:sp>
          <p:nvSpPr>
            <p:cNvPr id="31" name="AutoShape 7">
              <a:extLst>
                <a:ext uri="{FF2B5EF4-FFF2-40B4-BE49-F238E27FC236}">
                  <a16:creationId xmlns:a16="http://schemas.microsoft.com/office/drawing/2014/main" id="{2EBEF9BE-2B37-E16A-85CA-589E5EA6C4E9}"/>
                </a:ext>
              </a:extLst>
            </p:cNvPr>
            <p:cNvSpPr/>
            <p:nvPr/>
          </p:nvSpPr>
          <p:spPr>
            <a:xfrm flipV="1">
              <a:off x="8517611" y="3625106"/>
              <a:ext cx="646274" cy="3524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A23071-37F9-DC5E-782A-364B3A48E416}"/>
                </a:ext>
              </a:extLst>
            </p:cNvPr>
            <p:cNvSpPr/>
            <p:nvPr/>
          </p:nvSpPr>
          <p:spPr>
            <a:xfrm>
              <a:off x="9146252" y="3062475"/>
              <a:ext cx="2571750" cy="128189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37">
              <a:extLst>
                <a:ext uri="{FF2B5EF4-FFF2-40B4-BE49-F238E27FC236}">
                  <a16:creationId xmlns:a16="http://schemas.microsoft.com/office/drawing/2014/main" id="{F2CA9737-F83B-2820-128B-FA060F0F6B59}"/>
                </a:ext>
              </a:extLst>
            </p:cNvPr>
            <p:cNvSpPr txBox="1"/>
            <p:nvPr/>
          </p:nvSpPr>
          <p:spPr>
            <a:xfrm>
              <a:off x="9031911" y="3104446"/>
              <a:ext cx="282339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Bias Estimation</a:t>
              </a:r>
            </a:p>
          </p:txBody>
        </p:sp>
        <p:sp>
          <p:nvSpPr>
            <p:cNvPr id="4" name="AutoShape 7">
              <a:extLst>
                <a:ext uri="{FF2B5EF4-FFF2-40B4-BE49-F238E27FC236}">
                  <a16:creationId xmlns:a16="http://schemas.microsoft.com/office/drawing/2014/main" id="{A29B081D-4FFF-0C33-3740-392685BC9851}"/>
                </a:ext>
              </a:extLst>
            </p:cNvPr>
            <p:cNvSpPr/>
            <p:nvPr/>
          </p:nvSpPr>
          <p:spPr>
            <a:xfrm flipV="1">
              <a:off x="11727536" y="3625106"/>
              <a:ext cx="646274" cy="3524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3BBE6F-C4F4-621D-FEE3-925900D02F4C}"/>
                </a:ext>
              </a:extLst>
            </p:cNvPr>
            <p:cNvSpPr/>
            <p:nvPr/>
          </p:nvSpPr>
          <p:spPr>
            <a:xfrm>
              <a:off x="12375500" y="2760646"/>
              <a:ext cx="2398589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120AE33D-5FDF-C76F-64AD-1A262862EB8E}"/>
                </a:ext>
              </a:extLst>
            </p:cNvPr>
            <p:cNvSpPr txBox="1"/>
            <p:nvPr/>
          </p:nvSpPr>
          <p:spPr>
            <a:xfrm>
              <a:off x="12307567" y="2848378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Initial Attitude Estimation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B8A8B3-5173-4F96-2D88-62722E4DFEB1}"/>
                </a:ext>
              </a:extLst>
            </p:cNvPr>
            <p:cNvGrpSpPr/>
            <p:nvPr/>
          </p:nvGrpSpPr>
          <p:grpSpPr>
            <a:xfrm>
              <a:off x="12242866" y="5236323"/>
              <a:ext cx="2701152" cy="1885548"/>
              <a:chOff x="2314681" y="5187320"/>
              <a:chExt cx="2701152" cy="188554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550EF54-D587-B089-EE02-67D74DC357DD}"/>
                  </a:ext>
                </a:extLst>
              </p:cNvPr>
              <p:cNvSpPr/>
              <p:nvPr/>
            </p:nvSpPr>
            <p:spPr>
              <a:xfrm>
                <a:off x="2314681" y="5187320"/>
                <a:ext cx="2701152" cy="188554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37">
                <a:extLst>
                  <a:ext uri="{FF2B5EF4-FFF2-40B4-BE49-F238E27FC236}">
                    <a16:creationId xmlns:a16="http://schemas.microsoft.com/office/drawing/2014/main" id="{DA4276BE-9AD5-33A1-7FE4-B15320D91E99}"/>
                  </a:ext>
                </a:extLst>
              </p:cNvPr>
              <p:cNvSpPr txBox="1"/>
              <p:nvPr/>
            </p:nvSpPr>
            <p:spPr>
              <a:xfrm>
                <a:off x="2370332" y="5232331"/>
                <a:ext cx="2571750" cy="17100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r>
                  <a:rPr lang="en-US" sz="3200" b="1" dirty="0">
                    <a:solidFill>
                      <a:schemeClr val="bg1"/>
                    </a:solidFill>
                    <a:latin typeface="Nunito Sans" pitchFamily="2" charset="0"/>
                    <a:ea typeface="Canva Sans Bold"/>
                    <a:cs typeface="Canva Sans Bold"/>
                    <a:sym typeface="Canva Sans Bold"/>
                  </a:rPr>
                  <a:t>In-Flight Attitude Estimation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E7F110-98D8-967F-4C66-AE8903667FA1}"/>
                </a:ext>
              </a:extLst>
            </p:cNvPr>
            <p:cNvGrpSpPr/>
            <p:nvPr/>
          </p:nvGrpSpPr>
          <p:grpSpPr>
            <a:xfrm>
              <a:off x="8956670" y="5281334"/>
              <a:ext cx="2823398" cy="1885548"/>
              <a:chOff x="5557171" y="5180596"/>
              <a:chExt cx="2823398" cy="188554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C447CC6-8324-5070-09CA-E61D757AE11D}"/>
                  </a:ext>
                </a:extLst>
              </p:cNvPr>
              <p:cNvSpPr/>
              <p:nvPr/>
            </p:nvSpPr>
            <p:spPr>
              <a:xfrm>
                <a:off x="5682995" y="5180596"/>
                <a:ext cx="2571750" cy="188554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37">
                <a:extLst>
                  <a:ext uri="{FF2B5EF4-FFF2-40B4-BE49-F238E27FC236}">
                    <a16:creationId xmlns:a16="http://schemas.microsoft.com/office/drawing/2014/main" id="{A84A1176-C2B1-F6B5-7058-899235E2C995}"/>
                  </a:ext>
                </a:extLst>
              </p:cNvPr>
              <p:cNvSpPr txBox="1"/>
              <p:nvPr/>
            </p:nvSpPr>
            <p:spPr>
              <a:xfrm>
                <a:off x="5557171" y="5268328"/>
                <a:ext cx="2823398" cy="17100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r>
                  <a:rPr lang="en-US" sz="3200" b="1" dirty="0">
                    <a:solidFill>
                      <a:schemeClr val="bg1"/>
                    </a:solidFill>
                    <a:latin typeface="Nunito Sans" pitchFamily="2" charset="0"/>
                    <a:ea typeface="Canva Sans Bold"/>
                    <a:cs typeface="Canva Sans Bold"/>
                    <a:sym typeface="Canva Sans Bold"/>
                  </a:rPr>
                  <a:t>In-Flight Translational Estimation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58C087-032B-762A-A203-17B575D75675}"/>
                </a:ext>
              </a:extLst>
            </p:cNvPr>
            <p:cNvSpPr/>
            <p:nvPr/>
          </p:nvSpPr>
          <p:spPr>
            <a:xfrm>
              <a:off x="2707079" y="3039080"/>
              <a:ext cx="2571750" cy="128189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5C8E46C7-17E8-7675-A7FF-E910020EE24A}"/>
                </a:ext>
              </a:extLst>
            </p:cNvPr>
            <p:cNvSpPr txBox="1"/>
            <p:nvPr/>
          </p:nvSpPr>
          <p:spPr>
            <a:xfrm>
              <a:off x="2569826" y="3358585"/>
              <a:ext cx="2823398" cy="555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Overview</a:t>
              </a:r>
            </a:p>
          </p:txBody>
        </p:sp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D59C1F45-0552-B72C-4D62-034B327FF9BF}"/>
                </a:ext>
              </a:extLst>
            </p:cNvPr>
            <p:cNvSpPr/>
            <p:nvPr/>
          </p:nvSpPr>
          <p:spPr>
            <a:xfrm flipV="1">
              <a:off x="5280519" y="3699896"/>
              <a:ext cx="646274" cy="3524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0F7A54-0B97-FB1C-38E5-BE5D9FA03BBB}"/>
                </a:ext>
              </a:extLst>
            </p:cNvPr>
            <p:cNvGrpSpPr/>
            <p:nvPr/>
          </p:nvGrpSpPr>
          <p:grpSpPr>
            <a:xfrm>
              <a:off x="5186316" y="5641951"/>
              <a:ext cx="3249904" cy="1289123"/>
              <a:chOff x="8940389" y="5478808"/>
              <a:chExt cx="3249904" cy="128912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947D46A-FF17-BE77-06BD-D098B52D8107}"/>
                  </a:ext>
                </a:extLst>
              </p:cNvPr>
              <p:cNvSpPr/>
              <p:nvPr/>
            </p:nvSpPr>
            <p:spPr>
              <a:xfrm>
                <a:off x="8940389" y="5478808"/>
                <a:ext cx="3249904" cy="128912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37">
                <a:extLst>
                  <a:ext uri="{FF2B5EF4-FFF2-40B4-BE49-F238E27FC236}">
                    <a16:creationId xmlns:a16="http://schemas.microsoft.com/office/drawing/2014/main" id="{FA83E2F8-5416-DB43-C265-C8562AD274F4}"/>
                  </a:ext>
                </a:extLst>
              </p:cNvPr>
              <p:cNvSpPr txBox="1"/>
              <p:nvPr/>
            </p:nvSpPr>
            <p:spPr>
              <a:xfrm>
                <a:off x="9009233" y="5602926"/>
                <a:ext cx="3049418" cy="113300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r>
                  <a:rPr lang="en-US" sz="3200" b="1">
                    <a:solidFill>
                      <a:schemeClr val="bg1"/>
                    </a:solidFill>
                    <a:latin typeface="Nunito Sans" pitchFamily="2" charset="0"/>
                    <a:ea typeface="Canva Sans Bold"/>
                    <a:cs typeface="Canva Sans Bold"/>
                    <a:sym typeface="Canva Sans Bold"/>
                  </a:rPr>
                  <a:t>Flight Software Implementation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8B9C35-7A59-89BB-2237-F098246D54DB}"/>
                </a:ext>
              </a:extLst>
            </p:cNvPr>
            <p:cNvGrpSpPr/>
            <p:nvPr/>
          </p:nvGrpSpPr>
          <p:grpSpPr>
            <a:xfrm>
              <a:off x="2187342" y="5641950"/>
              <a:ext cx="2396265" cy="1289123"/>
              <a:chOff x="12888159" y="5509003"/>
              <a:chExt cx="2396265" cy="128912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84978B-13C6-740F-EBD6-095289C3C7ED}"/>
                  </a:ext>
                </a:extLst>
              </p:cNvPr>
              <p:cNvSpPr/>
              <p:nvPr/>
            </p:nvSpPr>
            <p:spPr>
              <a:xfrm>
                <a:off x="12888159" y="5509003"/>
                <a:ext cx="2396264" cy="1289123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7">
                <a:extLst>
                  <a:ext uri="{FF2B5EF4-FFF2-40B4-BE49-F238E27FC236}">
                    <a16:creationId xmlns:a16="http://schemas.microsoft.com/office/drawing/2014/main" id="{4C33EC15-52A4-0BE3-CC7C-1B05D13547CB}"/>
                  </a:ext>
                </a:extLst>
              </p:cNvPr>
              <p:cNvSpPr txBox="1"/>
              <p:nvPr/>
            </p:nvSpPr>
            <p:spPr>
              <a:xfrm>
                <a:off x="12888160" y="5560738"/>
                <a:ext cx="2396264" cy="113300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480"/>
                  </a:lnSpc>
                  <a:spcBef>
                    <a:spcPct val="0"/>
                  </a:spcBef>
                </a:pPr>
                <a:r>
                  <a:rPr lang="en-US" sz="3200" b="1" dirty="0">
                    <a:solidFill>
                      <a:schemeClr val="bg1"/>
                    </a:solidFill>
                    <a:latin typeface="Nunito Sans" pitchFamily="2" charset="0"/>
                    <a:ea typeface="Canva Sans Bold"/>
                    <a:cs typeface="Canva Sans Bold"/>
                    <a:sym typeface="Canva Sans Bold"/>
                  </a:rPr>
                  <a:t>Concluding Remarks</a:t>
                </a:r>
              </a:p>
            </p:txBody>
          </p:sp>
        </p:grpSp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4438A0E5-E5FA-6742-EA09-459288FEBD26}"/>
                </a:ext>
              </a:extLst>
            </p:cNvPr>
            <p:cNvSpPr/>
            <p:nvPr/>
          </p:nvSpPr>
          <p:spPr>
            <a:xfrm flipH="1">
              <a:off x="4611433" y="6286514"/>
              <a:ext cx="569976" cy="0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>
              <a:extLst>
                <a:ext uri="{FF2B5EF4-FFF2-40B4-BE49-F238E27FC236}">
                  <a16:creationId xmlns:a16="http://schemas.microsoft.com/office/drawing/2014/main" id="{4471404E-BD30-1C79-B1DE-2092867C5FC7}"/>
                </a:ext>
              </a:extLst>
            </p:cNvPr>
            <p:cNvSpPr/>
            <p:nvPr/>
          </p:nvSpPr>
          <p:spPr>
            <a:xfrm flipH="1" flipV="1">
              <a:off x="8436220" y="6286513"/>
              <a:ext cx="646274" cy="1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BF112194-C123-1E71-7243-60EC2BCEF6F9}"/>
                </a:ext>
              </a:extLst>
            </p:cNvPr>
            <p:cNvSpPr/>
            <p:nvPr/>
          </p:nvSpPr>
          <p:spPr>
            <a:xfrm flipH="1">
              <a:off x="11654244" y="6214456"/>
              <a:ext cx="588622" cy="3524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588FF550-9665-F567-C2C7-C780EB1BB07A}"/>
                </a:ext>
              </a:extLst>
            </p:cNvPr>
            <p:cNvSpPr/>
            <p:nvPr/>
          </p:nvSpPr>
          <p:spPr>
            <a:xfrm>
              <a:off x="13590494" y="4646195"/>
              <a:ext cx="1" cy="590128"/>
            </a:xfrm>
            <a:prstGeom prst="line">
              <a:avLst/>
            </a:prstGeom>
            <a:ln w="57150" cap="flat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AEB5643-4198-F5EA-A59B-10E9CAFAA46C}"/>
              </a:ext>
            </a:extLst>
          </p:cNvPr>
          <p:cNvSpPr/>
          <p:nvPr/>
        </p:nvSpPr>
        <p:spPr>
          <a:xfrm>
            <a:off x="3614347" y="6238640"/>
            <a:ext cx="10206478" cy="261524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57D1EE52-54D3-4478-99CA-43DF98286202}"/>
              </a:ext>
            </a:extLst>
          </p:cNvPr>
          <p:cNvSpPr txBox="1"/>
          <p:nvPr/>
        </p:nvSpPr>
        <p:spPr>
          <a:xfrm>
            <a:off x="3614347" y="6459020"/>
            <a:ext cx="9986009" cy="2019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9346" lvl="1" indent="-514350" algn="just">
              <a:lnSpc>
                <a:spcPts val="3994"/>
              </a:lnSpc>
              <a:buAutoNum type="arabicPeriod"/>
            </a:pPr>
            <a:r>
              <a:rPr lang="en-US" sz="3195" b="1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End-to-end development process of state estimation from scratch</a:t>
            </a:r>
          </a:p>
          <a:p>
            <a:pPr marL="859346" lvl="1" indent="-514350" algn="just">
              <a:lnSpc>
                <a:spcPts val="3994"/>
              </a:lnSpc>
              <a:buAutoNum type="arabicPeriod"/>
            </a:pPr>
            <a:r>
              <a:rPr lang="en-US" sz="3195" b="1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Four key state estimation algorithms</a:t>
            </a:r>
          </a:p>
          <a:p>
            <a:pPr marL="859346" lvl="1" indent="-514350" algn="just">
              <a:lnSpc>
                <a:spcPts val="3994"/>
              </a:lnSpc>
              <a:buAutoNum type="arabicPeriod"/>
            </a:pPr>
            <a:r>
              <a:rPr lang="en-US" sz="3195" b="1" spc="89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Future work: Improve on the nuts and bolts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37B11D-49EF-F644-8E10-C0E5717C16CF}"/>
              </a:ext>
            </a:extLst>
          </p:cNvPr>
          <p:cNvSpPr txBox="1"/>
          <p:nvPr/>
        </p:nvSpPr>
        <p:spPr>
          <a:xfrm>
            <a:off x="4145586" y="5517100"/>
            <a:ext cx="9144000" cy="679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40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314009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D2F7C-1F26-F9F2-99B0-BA5F92D07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ABAB3A-2FBA-8DA3-94C9-4C83B9A5C2E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group of logos with text&#10;&#10;AI-generated content may be incorrect.">
            <a:extLst>
              <a:ext uri="{FF2B5EF4-FFF2-40B4-BE49-F238E27FC236}">
                <a16:creationId xmlns:a16="http://schemas.microsoft.com/office/drawing/2014/main" id="{E68C2F43-6989-9E8C-6AC0-5F01F7702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18" y="0"/>
            <a:ext cx="11911367" cy="5617770"/>
          </a:xfrm>
          <a:prstGeom prst="rect">
            <a:avLst/>
          </a:prstGeom>
        </p:spPr>
      </p:pic>
      <p:pic>
        <p:nvPicPr>
          <p:cNvPr id="5" name="Picture 4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5D2E634E-C5AF-C875-F31C-223683D74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787" y="5617770"/>
            <a:ext cx="11737298" cy="45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8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4515505" y="5754549"/>
            <a:ext cx="925699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4515505" y="7943340"/>
            <a:ext cx="925699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15695" y="1028700"/>
            <a:ext cx="3856609" cy="3902796"/>
          </a:xfrm>
          <a:custGeom>
            <a:avLst/>
            <a:gdLst/>
            <a:ahLst/>
            <a:cxnLst/>
            <a:rect l="l" t="t" r="r" b="b"/>
            <a:pathLst>
              <a:path w="3856609" h="3902796">
                <a:moveTo>
                  <a:pt x="0" y="0"/>
                </a:moveTo>
                <a:lnTo>
                  <a:pt x="3856610" y="0"/>
                </a:lnTo>
                <a:lnTo>
                  <a:pt x="3856610" y="3902796"/>
                </a:lnTo>
                <a:lnTo>
                  <a:pt x="0" y="3902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95943" y="5749787"/>
            <a:ext cx="12896114" cy="195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 spc="406">
                <a:solidFill>
                  <a:srgbClr val="FFFFFF"/>
                </a:solidFill>
                <a:latin typeface="Nunito Sans" pitchFamily="2" charset="0"/>
                <a:ea typeface="Muli Heavy"/>
                <a:cs typeface="Muli Heavy"/>
                <a:sym typeface="Muli Heavy"/>
              </a:rPr>
              <a:t>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A2078-53BB-3705-EAE6-4C486AD53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C9EDD2C-D87D-AB06-2A54-D36210A113CB}"/>
              </a:ext>
            </a:extLst>
          </p:cNvPr>
          <p:cNvSpPr txBox="1"/>
          <p:nvPr/>
        </p:nvSpPr>
        <p:spPr>
          <a:xfrm>
            <a:off x="2534245" y="576914"/>
            <a:ext cx="1321950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rgbClr val="FFFFFF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Overview of Extended Kalman Filter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A1B72CB-0D62-B849-772A-574AB7D4F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78177CFD-2E2F-FB17-8CEB-484C966A97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4852688"/>
                  </p:ext>
                </p:extLst>
              </p:nvPr>
            </p:nvGraphicFramePr>
            <p:xfrm>
              <a:off x="1058255" y="1591069"/>
              <a:ext cx="7843697" cy="7758834"/>
            </p:xfrm>
            <a:graphic>
              <a:graphicData uri="http://schemas.openxmlformats.org/drawingml/2006/table">
                <a:tbl>
                  <a:tblPr firstCol="1" bandRow="1">
                    <a:tableStyleId>{21E4AEA4-8DFA-4A89-87EB-49C32662AFE0}</a:tableStyleId>
                  </a:tblPr>
                  <a:tblGrid>
                    <a:gridCol w="2864788">
                      <a:extLst>
                        <a:ext uri="{9D8B030D-6E8A-4147-A177-3AD203B41FA5}">
                          <a16:colId xmlns:a16="http://schemas.microsoft.com/office/drawing/2014/main" val="3696558638"/>
                        </a:ext>
                      </a:extLst>
                    </a:gridCol>
                    <a:gridCol w="4978909">
                      <a:extLst>
                        <a:ext uri="{9D8B030D-6E8A-4147-A177-3AD203B41FA5}">
                          <a16:colId xmlns:a16="http://schemas.microsoft.com/office/drawing/2014/main" val="407807005"/>
                        </a:ext>
                      </a:extLst>
                    </a:gridCol>
                  </a:tblGrid>
                  <a:tr h="15851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Why Kalman Filter?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  <a:cs typeface="Calibri"/>
                            </a:rPr>
                            <a:t>Sensors are noisy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  <a:cs typeface="Calibri"/>
                            </a:rPr>
                            <a:t>Some variables can’t be directly measured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Inter" panose="020B0604020202020204" charset="0"/>
                            <a:ea typeface="Inter" panose="020B0604020202020204" charset="0"/>
                            <a:cs typeface="Calibri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3425226"/>
                      </a:ext>
                    </a:extLst>
                  </a:tr>
                  <a:tr h="20300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Step 1: Predict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Predict state in next time step given current state</a:t>
                          </a:r>
                        </a:p>
                        <a:p>
                          <a:pPr algn="ctr"/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Predict future uncertainty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69652710"/>
                      </a:ext>
                    </a:extLst>
                  </a:tr>
                  <a:tr h="1251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Step 2: Update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Measurements + predictions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Inter" panose="020B060402020202020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 filtered</a:t>
                          </a:r>
                          <a:r>
                            <a:rPr lang="en-US" sz="2400" b="1" baseline="0">
                              <a:latin typeface="Inter" panose="020B0604020202020204" charset="0"/>
                              <a:ea typeface="Inter" panose="020B0604020202020204" charset="0"/>
                            </a:rPr>
                            <a:t> estimate</a:t>
                          </a:r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51256179"/>
                      </a:ext>
                    </a:extLst>
                  </a:tr>
                  <a:tr h="8620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Idea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Predict + update loop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Inter" panose="020B060402020202020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2400"/>
                            <a:t> </a:t>
                          </a:r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convergent</a:t>
                          </a:r>
                          <a:r>
                            <a:rPr lang="en-US" sz="2400" b="1" baseline="0">
                              <a:latin typeface="Inter" panose="020B0604020202020204" charset="0"/>
                              <a:ea typeface="Inter" panose="020B0604020202020204" charset="0"/>
                            </a:rPr>
                            <a:t> estimate</a:t>
                          </a:r>
                          <a:endParaRPr lang="en-US" sz="2400" b="1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27993408"/>
                      </a:ext>
                    </a:extLst>
                  </a:tr>
                  <a:tr h="20300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Why Extended?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Dynamics and measurements are nonlinear</a:t>
                          </a:r>
                        </a:p>
                        <a:p>
                          <a:pPr algn="ctr"/>
                          <a:r>
                            <a:rPr lang="en-US" sz="2400" b="1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Linearization is powerful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0498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78177CFD-2E2F-FB17-8CEB-484C966A97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4852688"/>
                  </p:ext>
                </p:extLst>
              </p:nvPr>
            </p:nvGraphicFramePr>
            <p:xfrm>
              <a:off x="1058255" y="1591069"/>
              <a:ext cx="7843697" cy="7758834"/>
            </p:xfrm>
            <a:graphic>
              <a:graphicData uri="http://schemas.openxmlformats.org/drawingml/2006/table">
                <a:tbl>
                  <a:tblPr firstCol="1" bandRow="1">
                    <a:tableStyleId>{21E4AEA4-8DFA-4A89-87EB-49C32662AFE0}</a:tableStyleId>
                  </a:tblPr>
                  <a:tblGrid>
                    <a:gridCol w="2864788">
                      <a:extLst>
                        <a:ext uri="{9D8B030D-6E8A-4147-A177-3AD203B41FA5}">
                          <a16:colId xmlns:a16="http://schemas.microsoft.com/office/drawing/2014/main" val="3696558638"/>
                        </a:ext>
                      </a:extLst>
                    </a:gridCol>
                    <a:gridCol w="4978909">
                      <a:extLst>
                        <a:ext uri="{9D8B030D-6E8A-4147-A177-3AD203B41FA5}">
                          <a16:colId xmlns:a16="http://schemas.microsoft.com/office/drawing/2014/main" val="407807005"/>
                        </a:ext>
                      </a:extLst>
                    </a:gridCol>
                  </a:tblGrid>
                  <a:tr h="15851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Why Kalman Filter?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  <a:cs typeface="Calibri"/>
                            </a:rPr>
                            <a:t>Sensors are noisy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  <a:cs typeface="Calibri"/>
                            </a:rPr>
                            <a:t>Some variables can’t be directly measured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Inter" panose="020B0604020202020204" charset="0"/>
                            <a:ea typeface="Inter" panose="020B0604020202020204" charset="0"/>
                            <a:cs typeface="Calibri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3425226"/>
                      </a:ext>
                    </a:extLst>
                  </a:tr>
                  <a:tr h="20300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Step 1: Predict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Predict state in next time step given current state</a:t>
                          </a:r>
                        </a:p>
                        <a:p>
                          <a:pPr algn="ctr"/>
                          <a:r>
                            <a:rPr lang="en-US" sz="2400" b="1">
                              <a:latin typeface="Inter" panose="020B0604020202020204" charset="0"/>
                              <a:ea typeface="Inter" panose="020B0604020202020204" charset="0"/>
                            </a:rPr>
                            <a:t>Predict future uncertainty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69652710"/>
                      </a:ext>
                    </a:extLst>
                  </a:tr>
                  <a:tr h="1251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Step 2: Update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7579" t="-290244" r="-244" b="-2326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1256179"/>
                      </a:ext>
                    </a:extLst>
                  </a:tr>
                  <a:tr h="8620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Idea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7579" t="-563380" r="-244" b="-2359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7993408"/>
                      </a:ext>
                    </a:extLst>
                  </a:tr>
                  <a:tr h="20300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chemeClr val="tx1"/>
                              </a:solidFill>
                              <a:latin typeface="Inter" panose="020B0604020202020204" charset="0"/>
                              <a:ea typeface="Inter" panose="020B0604020202020204" charset="0"/>
                            </a:rPr>
                            <a:t>Why Extended?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Dynamics and measurements are nonlinear</a:t>
                          </a:r>
                        </a:p>
                        <a:p>
                          <a:pPr algn="ctr"/>
                          <a:r>
                            <a:rPr lang="en-US" sz="2400" b="1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Linearization is powerful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04987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5AEF4EFC-CA5D-BBE3-4248-B90F2F8DB6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0279155"/>
                  </p:ext>
                </p:extLst>
              </p:nvPr>
            </p:nvGraphicFramePr>
            <p:xfrm>
              <a:off x="10408023" y="1591069"/>
              <a:ext cx="7180730" cy="79959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16424">
                      <a:extLst>
                        <a:ext uri="{9D8B030D-6E8A-4147-A177-3AD203B41FA5}">
                          <a16:colId xmlns:a16="http://schemas.microsoft.com/office/drawing/2014/main" val="2661810574"/>
                        </a:ext>
                      </a:extLst>
                    </a:gridCol>
                    <a:gridCol w="5764306">
                      <a:extLst>
                        <a:ext uri="{9D8B030D-6E8A-4147-A177-3AD203B41FA5}">
                          <a16:colId xmlns:a16="http://schemas.microsoft.com/office/drawing/2014/main" val="254109969"/>
                        </a:ext>
                      </a:extLst>
                    </a:gridCol>
                  </a:tblGrid>
                  <a:tr h="433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Term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Meaning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0808546"/>
                      </a:ext>
                    </a:extLst>
                  </a:tr>
                  <a:tr h="7794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x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State vector; the quantities being estimated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5621993"/>
                      </a:ext>
                    </a:extLst>
                  </a:tr>
                  <a:tr h="7794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z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 vector; the quantities being sensed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5380735"/>
                      </a:ext>
                    </a:extLst>
                  </a:tr>
                  <a:tr h="12715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Inter" panose="020B0604020202020204" charset="0"/>
                            <a:ea typeface="Inter" panose="020B060402020202020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State transition function; predicts the state at the next time step using system dynamics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258104"/>
                      </a:ext>
                    </a:extLst>
                  </a:tr>
                  <a:tr h="11258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Inter" panose="020B0604020202020204" charset="0"/>
                            <a:ea typeface="Inter" panose="020B060402020202020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 function: converts the state into the form of the measurement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7407096"/>
                      </a:ext>
                    </a:extLst>
                  </a:tr>
                  <a:tr h="1125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Q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Process noise covariance matrix; represents uncertainty in the dynamics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9463711"/>
                      </a:ext>
                    </a:extLst>
                  </a:tr>
                  <a:tr h="12715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R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 noise covariance matrix; represents uncertainty in the measurements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8701845"/>
                      </a:ext>
                    </a:extLst>
                  </a:tr>
                  <a:tr h="972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P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State covariance matrix; represents level of belief in state estimate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22579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5AEF4EFC-CA5D-BBE3-4248-B90F2F8DB6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0279155"/>
                  </p:ext>
                </p:extLst>
              </p:nvPr>
            </p:nvGraphicFramePr>
            <p:xfrm>
              <a:off x="10408023" y="1591069"/>
              <a:ext cx="7180730" cy="79959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16424">
                      <a:extLst>
                        <a:ext uri="{9D8B030D-6E8A-4147-A177-3AD203B41FA5}">
                          <a16:colId xmlns:a16="http://schemas.microsoft.com/office/drawing/2014/main" val="2661810574"/>
                        </a:ext>
                      </a:extLst>
                    </a:gridCol>
                    <a:gridCol w="5764306">
                      <a:extLst>
                        <a:ext uri="{9D8B030D-6E8A-4147-A177-3AD203B41FA5}">
                          <a16:colId xmlns:a16="http://schemas.microsoft.com/office/drawing/2014/main" val="25410996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Term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Meaning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080854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x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State vector; the quantities being estimated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562199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z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 vector; the quantities being sensed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5380735"/>
                      </a:ext>
                    </a:extLst>
                  </a:tr>
                  <a:tr h="12715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29" t="-168900" r="-407725" b="-367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State transition function; predicts the state at the next time step using system dynamics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258104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29" t="-288205" r="-407725" b="-29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 function: converts the state into the form of the measurement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7407096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Q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Process noise covariance matrix; represents uncertainty in the dynamics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9463711"/>
                      </a:ext>
                    </a:extLst>
                  </a:tr>
                  <a:tr h="12715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R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Measurement noise covariance matrix; represents uncertainty in the measurements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8701845"/>
                      </a:ext>
                    </a:extLst>
                  </a:tr>
                  <a:tr h="972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P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Inter" panose="020B0604020202020204" charset="0"/>
                              <a:ea typeface="Inter" panose="020B0604020202020204" charset="0"/>
                            </a:rPr>
                            <a:t>State covariance matrix; represents level of belief in state estimate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22579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0DF3E97-8B7B-A0AF-DEB5-083BE84FA4CC}"/>
              </a:ext>
            </a:extLst>
          </p:cNvPr>
          <p:cNvSpPr/>
          <p:nvPr/>
        </p:nvSpPr>
        <p:spPr>
          <a:xfrm>
            <a:off x="1058255" y="1591069"/>
            <a:ext cx="7843697" cy="77588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9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58A37-490E-C6D5-ACE6-5B9D01400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4C959CD-5510-8070-78C7-E2DEEFC17F09}"/>
              </a:ext>
            </a:extLst>
          </p:cNvPr>
          <p:cNvSpPr/>
          <p:nvPr/>
        </p:nvSpPr>
        <p:spPr>
          <a:xfrm>
            <a:off x="10931811" y="8353318"/>
            <a:ext cx="3450629" cy="86654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5C14A-E33F-9AD8-136D-72DE5FC95826}"/>
              </a:ext>
            </a:extLst>
          </p:cNvPr>
          <p:cNvSpPr/>
          <p:nvPr/>
        </p:nvSpPr>
        <p:spPr>
          <a:xfrm>
            <a:off x="11976737" y="4023892"/>
            <a:ext cx="3292602" cy="10324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817278D-98B2-B2E5-48AF-5C552E4555AA}"/>
              </a:ext>
            </a:extLst>
          </p:cNvPr>
          <p:cNvSpPr/>
          <p:nvPr/>
        </p:nvSpPr>
        <p:spPr>
          <a:xfrm>
            <a:off x="3214688" y="7631974"/>
            <a:ext cx="2157412" cy="86654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ABBBB9-9F65-AA76-B217-8274BA7DD350}"/>
              </a:ext>
            </a:extLst>
          </p:cNvPr>
          <p:cNvSpPr/>
          <p:nvPr/>
        </p:nvSpPr>
        <p:spPr>
          <a:xfrm>
            <a:off x="470227" y="236759"/>
            <a:ext cx="6000926" cy="89899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EA0CB8-28E6-688A-7A73-0D888A65F344}"/>
              </a:ext>
            </a:extLst>
          </p:cNvPr>
          <p:cNvSpPr/>
          <p:nvPr/>
        </p:nvSpPr>
        <p:spPr>
          <a:xfrm>
            <a:off x="4983406" y="4023892"/>
            <a:ext cx="3292602" cy="11698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D558AB-E94A-C9EF-0C74-609114EF8639}"/>
              </a:ext>
            </a:extLst>
          </p:cNvPr>
          <p:cNvSpPr/>
          <p:nvPr/>
        </p:nvSpPr>
        <p:spPr>
          <a:xfrm>
            <a:off x="11904520" y="3194193"/>
            <a:ext cx="3450625" cy="21201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80E41D-33DD-57B1-C882-6C8E56465B98}"/>
              </a:ext>
            </a:extLst>
          </p:cNvPr>
          <p:cNvSpPr/>
          <p:nvPr/>
        </p:nvSpPr>
        <p:spPr>
          <a:xfrm>
            <a:off x="12701497" y="508463"/>
            <a:ext cx="1986054" cy="9995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77F1D3C-D20B-278A-CAF4-EEE8046A83DF}"/>
              </a:ext>
            </a:extLst>
          </p:cNvPr>
          <p:cNvSpPr txBox="1"/>
          <p:nvPr/>
        </p:nvSpPr>
        <p:spPr>
          <a:xfrm>
            <a:off x="528462" y="394224"/>
            <a:ext cx="5884457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3999" b="1" spc="111">
                <a:solidFill>
                  <a:schemeClr val="bg1"/>
                </a:solidFill>
                <a:latin typeface="Nunito Sans" pitchFamily="2" charset="0"/>
                <a:ea typeface="Tahoma Bold"/>
                <a:cs typeface="Tahoma Bold"/>
                <a:sym typeface="Tahoma Bold"/>
              </a:rPr>
              <a:t>Extended Kalman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607A9877-AD04-2BA2-BF15-7CF0C067FA37}"/>
                  </a:ext>
                </a:extLst>
              </p:cNvPr>
              <p:cNvSpPr txBox="1"/>
              <p:nvPr/>
            </p:nvSpPr>
            <p:spPr>
              <a:xfrm>
                <a:off x="10976182" y="7663591"/>
                <a:ext cx="3450629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endParaRPr lang="en-US" sz="2600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+1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𝑓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 panose="020B0604020202020204" charset="0"/>
                                  <a:cs typeface="Canva Sans Bold"/>
                                  <a:sym typeface="Canva Sans Bold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 panose="020B0604020202020204" charset="0"/>
                                  <a:cs typeface="Canva Sans Bold"/>
                                  <a:sym typeface="Canva Sans Bold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 panose="020B0604020202020204" charset="0"/>
                                  <a:cs typeface="Canva Sans Bold"/>
                                  <a:sym typeface="Canva Sans Bold"/>
                                </a:rPr>
                                <m:t>𝑛</m:t>
                              </m:r>
                              <m:r>
                                <a:rPr lang="en-US" sz="36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 panose="020B0604020202020204" charset="0"/>
                                  <a:cs typeface="Canva Sans Bold"/>
                                  <a:sym typeface="Canva Sans Bold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Inter" panose="020B0604020202020204" charset="0"/>
                                  <a:cs typeface="Canva Sans Bold"/>
                                  <a:sym typeface="Canva Sans Bold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607A9877-AD04-2BA2-BF15-7CF0C067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6182" y="7663591"/>
                <a:ext cx="3450629" cy="2120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7">
            <a:extLst>
              <a:ext uri="{FF2B5EF4-FFF2-40B4-BE49-F238E27FC236}">
                <a16:creationId xmlns:a16="http://schemas.microsoft.com/office/drawing/2014/main" id="{1F7F4E8D-0F55-84C3-7676-00230925D4D7}"/>
              </a:ext>
            </a:extLst>
          </p:cNvPr>
          <p:cNvSpPr txBox="1"/>
          <p:nvPr/>
        </p:nvSpPr>
        <p:spPr>
          <a:xfrm>
            <a:off x="12969235" y="336499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1740FAED-24B7-65C0-C7B0-DE2F6AC69241}"/>
              </a:ext>
            </a:extLst>
          </p:cNvPr>
          <p:cNvSpPr txBox="1"/>
          <p:nvPr/>
        </p:nvSpPr>
        <p:spPr>
          <a:xfrm>
            <a:off x="10750926" y="114198"/>
            <a:ext cx="5396039" cy="27883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9"/>
              </a:lnSpc>
            </a:pPr>
            <a:endParaRPr/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C7FE0813-87EE-F0B5-7A47-0D2092DC3FCA}"/>
              </a:ext>
            </a:extLst>
          </p:cNvPr>
          <p:cNvSpPr txBox="1"/>
          <p:nvPr/>
        </p:nvSpPr>
        <p:spPr>
          <a:xfrm>
            <a:off x="12856914" y="726992"/>
            <a:ext cx="1716062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Initialize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BD08FB9-F474-5DCD-80FE-7700DEF32298}"/>
              </a:ext>
            </a:extLst>
          </p:cNvPr>
          <p:cNvCxnSpPr>
            <a:cxnSpLocks/>
            <a:stCxn id="61" idx="3"/>
          </p:cNvCxnSpPr>
          <p:nvPr/>
        </p:nvCxnSpPr>
        <p:spPr>
          <a:xfrm flipH="1">
            <a:off x="9550400" y="4254281"/>
            <a:ext cx="5804745" cy="2523980"/>
          </a:xfrm>
          <a:prstGeom prst="bentConnector3">
            <a:avLst>
              <a:gd name="adj1" fmla="val -3938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B4E661F-DD05-C503-36D8-431910F2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9D7A94D-4BA8-40C2-AA63-B1D342C7684F}"/>
                  </a:ext>
                </a:extLst>
              </p:cNvPr>
              <p:cNvSpPr txBox="1"/>
              <p:nvPr/>
            </p:nvSpPr>
            <p:spPr>
              <a:xfrm>
                <a:off x="13766689" y="2024471"/>
                <a:ext cx="1447256" cy="1090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9D7A94D-4BA8-40C2-AA63-B1D342C76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6689" y="2024471"/>
                <a:ext cx="1447256" cy="10906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DD13E69F-37D1-8CDB-CC21-B7ED78F97248}"/>
              </a:ext>
            </a:extLst>
          </p:cNvPr>
          <p:cNvSpPr/>
          <p:nvPr/>
        </p:nvSpPr>
        <p:spPr>
          <a:xfrm>
            <a:off x="8836782" y="1642450"/>
            <a:ext cx="2877798" cy="151052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37">
            <a:extLst>
              <a:ext uri="{FF2B5EF4-FFF2-40B4-BE49-F238E27FC236}">
                <a16:creationId xmlns:a16="http://schemas.microsoft.com/office/drawing/2014/main" id="{FEFC2430-325D-B56B-9B0B-D528E8159EF8}"/>
              </a:ext>
            </a:extLst>
          </p:cNvPr>
          <p:cNvSpPr txBox="1"/>
          <p:nvPr/>
        </p:nvSpPr>
        <p:spPr>
          <a:xfrm>
            <a:off x="8863982" y="1692911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State Estimate Output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8B75F6D-A880-369E-8FAD-78B2A23CA3A4}"/>
              </a:ext>
            </a:extLst>
          </p:cNvPr>
          <p:cNvCxnSpPr>
            <a:cxnSpLocks/>
          </p:cNvCxnSpPr>
          <p:nvPr/>
        </p:nvCxnSpPr>
        <p:spPr>
          <a:xfrm>
            <a:off x="13723101" y="1547359"/>
            <a:ext cx="0" cy="164683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C8105DF-4643-488E-3934-AA682BB1D07C}"/>
                  </a:ext>
                </a:extLst>
              </p:cNvPr>
              <p:cNvSpPr txBox="1"/>
              <p:nvPr/>
            </p:nvSpPr>
            <p:spPr>
              <a:xfrm>
                <a:off x="15656674" y="4937643"/>
                <a:ext cx="1378326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C8105DF-4643-488E-3934-AA682BB1D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6674" y="4937643"/>
                <a:ext cx="1378326" cy="606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712B8A7-AE9D-CB0D-CDC6-BEF9809CF5C0}"/>
                  </a:ext>
                </a:extLst>
              </p:cNvPr>
              <p:cNvSpPr txBox="1"/>
              <p:nvPr/>
            </p:nvSpPr>
            <p:spPr>
              <a:xfrm>
                <a:off x="-249005" y="7663591"/>
                <a:ext cx="9135335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712B8A7-AE9D-CB0D-CDC6-BEF9809C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9005" y="7663591"/>
                <a:ext cx="9135335" cy="6481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62B5E58E-B958-9854-D772-82E6350A0C51}"/>
              </a:ext>
            </a:extLst>
          </p:cNvPr>
          <p:cNvSpPr/>
          <p:nvPr/>
        </p:nvSpPr>
        <p:spPr>
          <a:xfrm>
            <a:off x="4852618" y="3127603"/>
            <a:ext cx="3539392" cy="275403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056E9941-487B-0B8A-B566-A329B65E553D}"/>
                  </a:ext>
                </a:extLst>
              </p:cNvPr>
              <p:cNvSpPr txBox="1"/>
              <p:nvPr/>
            </p:nvSpPr>
            <p:spPr>
              <a:xfrm>
                <a:off x="4337046" y="3764356"/>
                <a:ext cx="4615851" cy="2120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r>
                  <a:rPr lang="en-US" sz="2600" b="1">
                    <a:solidFill>
                      <a:srgbClr val="FFFFFF"/>
                    </a:solidFill>
                    <a:latin typeface="Inter" panose="020B0604020202020204" charset="0"/>
                    <a:ea typeface="Inter" panose="020B0604020202020204" charset="0"/>
                    <a:cs typeface="Canva Sans Bold"/>
                    <a:sym typeface="Canva Sans Bold"/>
                  </a:rPr>
                  <a:t>Refine state</a:t>
                </a:r>
              </a:p>
              <a:p>
                <a:pPr algn="ctr">
                  <a:lnSpc>
                    <a:spcPts val="321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,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+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𝑲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Inter" panose="020B0604020202020204" charset="0"/>
                              <a:cs typeface="Canva Sans Bold"/>
                              <a:sym typeface="Canva Sans Bold"/>
                            </a:rPr>
                            <m:t>𝒏</m:t>
                          </m:r>
                        </m:sub>
                      </m:sSub>
                      <m:r>
                        <a:rPr lang="en-US" sz="26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𝚫</m:t>
                      </m:r>
                      <m:r>
                        <a:rPr lang="en-US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Inter" panose="020B0604020202020204" charset="0"/>
                          <a:cs typeface="Canva Sans Bold"/>
                          <a:sym typeface="Canva Sans Bold"/>
                        </a:rPr>
                        <m:t>𝒙</m:t>
                      </m:r>
                    </m:oMath>
                  </m:oMathPara>
                </a14:m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  <a:p>
                <a:pPr algn="ctr">
                  <a:lnSpc>
                    <a:spcPts val="3219"/>
                  </a:lnSpc>
                </a:pPr>
                <a:endParaRPr lang="en-US" sz="2600" b="1">
                  <a:solidFill>
                    <a:srgbClr val="FFFFFF"/>
                  </a:solidFill>
                  <a:latin typeface="Inter" panose="020B0604020202020204" charset="0"/>
                  <a:ea typeface="Inter" panose="020B0604020202020204" charset="0"/>
                  <a:cs typeface="Canva Sans Bold"/>
                  <a:sym typeface="Canva Sans Bold"/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056E9941-487B-0B8A-B566-A329B65E5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046" y="3764356"/>
                <a:ext cx="4615851" cy="2120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37">
            <a:extLst>
              <a:ext uri="{FF2B5EF4-FFF2-40B4-BE49-F238E27FC236}">
                <a16:creationId xmlns:a16="http://schemas.microsoft.com/office/drawing/2014/main" id="{EB261B4E-1160-F9F5-0008-315DF53C44D3}"/>
              </a:ext>
            </a:extLst>
          </p:cNvPr>
          <p:cNvSpPr txBox="1"/>
          <p:nvPr/>
        </p:nvSpPr>
        <p:spPr>
          <a:xfrm>
            <a:off x="5917333" y="3298405"/>
            <a:ext cx="14505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Update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D196BF0-96D3-0B39-B803-543926B90A1D}"/>
              </a:ext>
            </a:extLst>
          </p:cNvPr>
          <p:cNvCxnSpPr>
            <a:cxnSpLocks/>
          </p:cNvCxnSpPr>
          <p:nvPr/>
        </p:nvCxnSpPr>
        <p:spPr>
          <a:xfrm flipV="1">
            <a:off x="8489781" y="4493326"/>
            <a:ext cx="3381200" cy="225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895C1C0-2D02-F2A0-40D6-3C1DDC6909EE}"/>
              </a:ext>
            </a:extLst>
          </p:cNvPr>
          <p:cNvCxnSpPr>
            <a:cxnSpLocks/>
          </p:cNvCxnSpPr>
          <p:nvPr/>
        </p:nvCxnSpPr>
        <p:spPr>
          <a:xfrm flipV="1">
            <a:off x="10284457" y="3152970"/>
            <a:ext cx="0" cy="13516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F6207B8-8101-1AC7-F67F-250D119DE932}"/>
              </a:ext>
            </a:extLst>
          </p:cNvPr>
          <p:cNvSpPr/>
          <p:nvPr/>
        </p:nvSpPr>
        <p:spPr>
          <a:xfrm>
            <a:off x="528462" y="1507994"/>
            <a:ext cx="3319533" cy="110890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37">
            <a:extLst>
              <a:ext uri="{FF2B5EF4-FFF2-40B4-BE49-F238E27FC236}">
                <a16:creationId xmlns:a16="http://schemas.microsoft.com/office/drawing/2014/main" id="{D428EC19-E273-C1F5-B7E4-23C7DF00E35D}"/>
              </a:ext>
            </a:extLst>
          </p:cNvPr>
          <p:cNvSpPr txBox="1"/>
          <p:nvPr/>
        </p:nvSpPr>
        <p:spPr>
          <a:xfrm>
            <a:off x="746225" y="1642450"/>
            <a:ext cx="2789619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Measurement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29E670E-7EFD-7C76-194C-32F151348032}"/>
              </a:ext>
            </a:extLst>
          </p:cNvPr>
          <p:cNvCxnSpPr>
            <a:cxnSpLocks/>
            <a:stCxn id="95" idx="2"/>
          </p:cNvCxnSpPr>
          <p:nvPr/>
        </p:nvCxnSpPr>
        <p:spPr>
          <a:xfrm rot="16200000" flipH="1">
            <a:off x="2962504" y="1842626"/>
            <a:ext cx="1115838" cy="2664388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BF2D2D2-14B8-4401-6366-535894D7D24D}"/>
                  </a:ext>
                </a:extLst>
              </p:cNvPr>
              <p:cNvSpPr txBox="1"/>
              <p:nvPr/>
            </p:nvSpPr>
            <p:spPr>
              <a:xfrm>
                <a:off x="1198889" y="2569615"/>
                <a:ext cx="968534" cy="10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BF2D2D2-14B8-4401-6366-535894D7D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9" y="2569615"/>
                <a:ext cx="968534" cy="10988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DED7AA8-AC01-A7A3-25A5-B64B8300D999}"/>
              </a:ext>
            </a:extLst>
          </p:cNvPr>
          <p:cNvCxnSpPr>
            <a:cxnSpLocks/>
            <a:endCxn id="117" idx="0"/>
          </p:cNvCxnSpPr>
          <p:nvPr/>
        </p:nvCxnSpPr>
        <p:spPr>
          <a:xfrm>
            <a:off x="2211010" y="2332827"/>
            <a:ext cx="2082384" cy="5299147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DFB995D-71CE-4C96-EFAD-AFAA8AB16AE1}"/>
                  </a:ext>
                </a:extLst>
              </p:cNvPr>
              <p:cNvSpPr txBox="1"/>
              <p:nvPr/>
            </p:nvSpPr>
            <p:spPr>
              <a:xfrm>
                <a:off x="8759541" y="4504618"/>
                <a:ext cx="1834605" cy="631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3200" b="1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DFB995D-71CE-4C96-EFAD-AFAA8AB16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541" y="4504618"/>
                <a:ext cx="1834605" cy="631135"/>
              </a:xfrm>
              <a:prstGeom prst="rect">
                <a:avLst/>
              </a:prstGeom>
              <a:blipFill>
                <a:blip r:embed="rId10"/>
                <a:stretch>
                  <a:fillRect t="-7767" b="-29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087E3921-FF21-7A77-F6F3-DBDBD087F06F}"/>
              </a:ext>
            </a:extLst>
          </p:cNvPr>
          <p:cNvSpPr/>
          <p:nvPr/>
        </p:nvSpPr>
        <p:spPr>
          <a:xfrm>
            <a:off x="2154505" y="2272196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239F7-D50E-747E-3BB2-39951C006B18}"/>
                  </a:ext>
                </a:extLst>
              </p:cNvPr>
              <p:cNvSpPr txBox="1"/>
              <p:nvPr/>
            </p:nvSpPr>
            <p:spPr>
              <a:xfrm>
                <a:off x="722984" y="4988652"/>
                <a:ext cx="1378326" cy="606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239F7-D50E-747E-3BB2-39951C006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4" y="4988652"/>
                <a:ext cx="1378326" cy="6063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54A9B9E-CE36-9289-199B-51AF85189762}"/>
              </a:ext>
            </a:extLst>
          </p:cNvPr>
          <p:cNvSpPr/>
          <p:nvPr/>
        </p:nvSpPr>
        <p:spPr>
          <a:xfrm>
            <a:off x="7678505" y="6297866"/>
            <a:ext cx="1871895" cy="96078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83F71A-BA6B-3558-424E-14765DD06654}"/>
                  </a:ext>
                </a:extLst>
              </p:cNvPr>
              <p:cNvSpPr txBox="1"/>
              <p:nvPr/>
            </p:nvSpPr>
            <p:spPr>
              <a:xfrm>
                <a:off x="15656674" y="5551044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83F71A-BA6B-3558-424E-14765DD06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6674" y="5551044"/>
                <a:ext cx="1422162" cy="631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4C825C-F10B-4DBE-8090-FB36B16D90DE}"/>
                  </a:ext>
                </a:extLst>
              </p:cNvPr>
              <p:cNvSpPr txBox="1"/>
              <p:nvPr/>
            </p:nvSpPr>
            <p:spPr>
              <a:xfrm>
                <a:off x="645022" y="5598598"/>
                <a:ext cx="1422162" cy="631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4C825C-F10B-4DBE-8090-FB36B16D9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" y="5598598"/>
                <a:ext cx="1422162" cy="631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97">
            <a:extLst>
              <a:ext uri="{FF2B5EF4-FFF2-40B4-BE49-F238E27FC236}">
                <a16:creationId xmlns:a16="http://schemas.microsoft.com/office/drawing/2014/main" id="{0D1EF0EF-4394-6E26-40FA-BF70F62A14E8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4852617" y="5133156"/>
            <a:ext cx="2825888" cy="1645104"/>
          </a:xfrm>
          <a:prstGeom prst="bentConnector3">
            <a:avLst>
              <a:gd name="adj1" fmla="val 198139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05349B-F827-760A-4DA0-32680263024D}"/>
                  </a:ext>
                </a:extLst>
              </p:cNvPr>
              <p:cNvSpPr txBox="1"/>
              <p:nvPr/>
            </p:nvSpPr>
            <p:spPr>
              <a:xfrm>
                <a:off x="7623269" y="6467432"/>
                <a:ext cx="19271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05349B-F827-760A-4DA0-32680263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269" y="6467432"/>
                <a:ext cx="1927131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3A723B6-0AA1-4DAE-745E-506606AB64BE}"/>
              </a:ext>
            </a:extLst>
          </p:cNvPr>
          <p:cNvSpPr txBox="1"/>
          <p:nvPr/>
        </p:nvSpPr>
        <p:spPr>
          <a:xfrm>
            <a:off x="-56731" y="8571607"/>
            <a:ext cx="9265444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(State to Sensor Mapping)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9DD6C1-15C2-5B31-2D0E-E6F79939CAF6}"/>
              </a:ext>
            </a:extLst>
          </p:cNvPr>
          <p:cNvCxnSpPr>
            <a:cxnSpLocks/>
          </p:cNvCxnSpPr>
          <p:nvPr/>
        </p:nvCxnSpPr>
        <p:spPr>
          <a:xfrm>
            <a:off x="12301538" y="4295502"/>
            <a:ext cx="362000" cy="4016280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7">
            <a:extLst>
              <a:ext uri="{FF2B5EF4-FFF2-40B4-BE49-F238E27FC236}">
                <a16:creationId xmlns:a16="http://schemas.microsoft.com/office/drawing/2014/main" id="{894E0107-B2DB-7EA0-13DB-5229FB62AD47}"/>
              </a:ext>
            </a:extLst>
          </p:cNvPr>
          <p:cNvSpPr txBox="1"/>
          <p:nvPr/>
        </p:nvSpPr>
        <p:spPr>
          <a:xfrm>
            <a:off x="10931812" y="3923310"/>
            <a:ext cx="5396039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2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 next state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2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Predict next uncertainty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8CB5821-85CC-0CD1-7737-A9EBB5209828}"/>
              </a:ext>
            </a:extLst>
          </p:cNvPr>
          <p:cNvSpPr/>
          <p:nvPr/>
        </p:nvSpPr>
        <p:spPr>
          <a:xfrm>
            <a:off x="12272170" y="4241981"/>
            <a:ext cx="95935" cy="9593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E5DD0-A534-A043-5588-C84484809EF5}"/>
              </a:ext>
            </a:extLst>
          </p:cNvPr>
          <p:cNvSpPr txBox="1"/>
          <p:nvPr/>
        </p:nvSpPr>
        <p:spPr>
          <a:xfrm>
            <a:off x="7849816" y="9268139"/>
            <a:ext cx="9265444" cy="64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(Dynamic Model)</a:t>
            </a:r>
          </a:p>
        </p:txBody>
      </p:sp>
    </p:spTree>
    <p:extLst>
      <p:ext uri="{BB962C8B-B14F-4D97-AF65-F5344CB8AC3E}">
        <p14:creationId xmlns:p14="http://schemas.microsoft.com/office/powerpoint/2010/main" val="374656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CEC76-63FE-605C-30B5-55BDD5ABB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809AB0A-030F-99A9-8FA1-2C2A9591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EC5B8ED-69A8-C347-F849-BC5E49186A0A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5A82D40E-8F62-DA00-EC50-281C0B287FDE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96DC000C-883A-FB4D-4265-CCC5A74DC881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D9F20-7185-744D-3F8F-3ED278DC178D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0458FE66-53A2-046A-F2BF-96409CF898A0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1C1FD191-48F5-0FD9-AB58-93A95B04B43F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FCF48-D9A9-F4D8-56E4-C7602FDD376D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1BA220A1-5A48-5F5E-B42A-CB96FDF3A514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B1A6C9-9FA2-F1CC-4AB7-264B7EDCECDA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B5AFC2-AAA9-D146-632B-346E18DD4F39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13FB92A9-D4BA-DE31-DBA7-EB3B4E6692BD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B86B2-92D5-8C3A-6DFE-12B6BB76404A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AA17E0-8D94-CD38-6223-572E5584AFEB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A277465D-4321-9352-64A0-793090D50867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7C4B67-4DED-0E9B-2D08-D0079D911B7D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D2C38D3F-256F-2C0B-6043-25AB14BE3EB2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77F0D562-4CE2-56F0-BA17-D925A03C047B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AF7767-02F6-F5B7-D656-6D73A07CB213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C42433-6899-5C2F-D3E1-88BDACB6DED2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2423BBFA-F182-11E0-BD66-6DA1D22450E5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8ABD1-B391-3F2E-85E6-792024FA7A00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FFCAB3-DFFA-6613-39B2-B69A48FE5ACD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14C73750-F4CA-E3CF-C675-E571186D32D7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E66A1C71-A0C8-2738-B9B7-B849546A617B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67B9B30E-37BF-83CB-7851-42AAAB7D1B96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19A99965-9F1D-67A2-3EDD-0D2590D36700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F0B7ED8-CF42-AB3D-10C3-40CAB981A3CB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CD53DF-A74C-9D54-FFF3-DDEE047C267F}"/>
              </a:ext>
            </a:extLst>
          </p:cNvPr>
          <p:cNvSpPr/>
          <p:nvPr/>
        </p:nvSpPr>
        <p:spPr>
          <a:xfrm>
            <a:off x="7515225" y="6038635"/>
            <a:ext cx="9809983" cy="37197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44CD9-43F5-55E7-2E0F-72E74B10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71599" y="6256245"/>
            <a:ext cx="5841481" cy="2933700"/>
          </a:xfrm>
          <a:custGeom>
            <a:avLst/>
            <a:gdLst/>
            <a:ahLst/>
            <a:cxnLst/>
            <a:rect l="l" t="t" r="r" b="b"/>
            <a:pathLst>
              <a:path w="6232360" h="3189896">
                <a:moveTo>
                  <a:pt x="0" y="0"/>
                </a:moveTo>
                <a:lnTo>
                  <a:pt x="6232360" y="0"/>
                </a:lnTo>
                <a:lnTo>
                  <a:pt x="6232360" y="3189896"/>
                </a:lnTo>
                <a:lnTo>
                  <a:pt x="0" y="3189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83467" y="301244"/>
            <a:ext cx="7721066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4000" b="1">
                <a:solidFill>
                  <a:srgbClr val="FFFFFF"/>
                </a:solidFill>
                <a:latin typeface="Nunito Sans" pitchFamily="2" charset="0"/>
                <a:ea typeface="Tahoma Bold" panose="020B0804030504040204" pitchFamily="34" charset="0"/>
                <a:cs typeface="Tahoma Bold" panose="020B0804030504040204" pitchFamily="34" charset="0"/>
                <a:sym typeface="Canva Sans Bold"/>
              </a:rPr>
              <a:t>Sensor Modeling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2792" y="1573990"/>
            <a:ext cx="16362416" cy="428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2589" lvl="1" indent="-311294" algn="just">
              <a:lnSpc>
                <a:spcPct val="150000"/>
              </a:lnSpc>
              <a:buFont typeface="Arial"/>
              <a:buChar char="•"/>
            </a:pPr>
            <a:r>
              <a:rPr lang="en-US" sz="2700" spc="8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Navigation requires reference trajectory</a:t>
            </a:r>
          </a:p>
          <a:p>
            <a:pPr marL="1245177" lvl="2" indent="-415059" algn="just">
              <a:lnSpc>
                <a:spcPct val="150000"/>
              </a:lnSpc>
              <a:buFont typeface="Arial"/>
              <a:buChar char="⚬"/>
            </a:pPr>
            <a:r>
              <a:rPr lang="en-US" sz="2700" spc="8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Team developed 6-DOF closed-loop dynamical simulation (position, velocity, attitude)</a:t>
            </a:r>
          </a:p>
          <a:p>
            <a:pPr marL="1245177" lvl="2" indent="-415059" algn="just">
              <a:lnSpc>
                <a:spcPct val="150000"/>
              </a:lnSpc>
              <a:buFont typeface="Arial"/>
              <a:buChar char="⚬"/>
            </a:pPr>
            <a:r>
              <a:rPr lang="en-US" sz="2700" spc="8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Used custom Flat Earth frame, ignoring Earth’s curvature and rotation</a:t>
            </a:r>
          </a:p>
          <a:p>
            <a:pPr marL="622589" lvl="1" indent="-311294" algn="just">
              <a:lnSpc>
                <a:spcPct val="150000"/>
              </a:lnSpc>
              <a:buFont typeface="Arial"/>
              <a:buChar char="•"/>
            </a:pPr>
            <a:r>
              <a:rPr lang="en-US" sz="2700" spc="8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Key usage of reference trajectory in sensor model generation</a:t>
            </a:r>
          </a:p>
          <a:p>
            <a:pPr marL="1245177" lvl="2" indent="-415059" algn="just">
              <a:lnSpc>
                <a:spcPct val="150000"/>
              </a:lnSpc>
              <a:buFont typeface="Arial"/>
              <a:buChar char="⚬"/>
            </a:pPr>
            <a:r>
              <a:rPr lang="en-US" sz="2700" spc="8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Models add fake noise and error, emulating real sensor data (replace measurement vectors in algorithm)</a:t>
            </a:r>
          </a:p>
          <a:p>
            <a:pPr marL="1245177" lvl="2" indent="-415059" algn="just">
              <a:lnSpc>
                <a:spcPct val="150000"/>
              </a:lnSpc>
              <a:buFont typeface="Arial"/>
              <a:buChar char="⚬"/>
            </a:pPr>
            <a:r>
              <a:rPr lang="en-US" sz="2700" spc="8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Tahoma"/>
                <a:sym typeface="Tahoma"/>
              </a:rPr>
              <a:t>Custom accelerometer, gyroscope, magnetometer, GPS</a:t>
            </a:r>
          </a:p>
        </p:txBody>
      </p:sp>
      <p:pic>
        <p:nvPicPr>
          <p:cNvPr id="6" name="Picture 5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B0F7FB90-7151-9C87-95B0-5D7EEE868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649998"/>
            <a:ext cx="5074211" cy="2790816"/>
          </a:xfrm>
          <a:prstGeom prst="rect">
            <a:avLst/>
          </a:prstGeom>
        </p:spPr>
      </p:pic>
      <p:pic>
        <p:nvPicPr>
          <p:cNvPr id="8" name="Picture 7" descr="A close-up of a chip&#10;&#10;AI-generated content may be incorrect.">
            <a:extLst>
              <a:ext uri="{FF2B5EF4-FFF2-40B4-BE49-F238E27FC236}">
                <a16:creationId xmlns:a16="http://schemas.microsoft.com/office/drawing/2014/main" id="{A79A12E7-C7C6-2D50-BBC4-9A7434862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463" y="5392413"/>
            <a:ext cx="6044924" cy="5012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070DD-D23E-1245-8BF6-D28B034FB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7EF8841-1D44-BA6C-D930-F643A4DF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9349903"/>
            <a:ext cx="4593504" cy="8989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ACC028A-86A6-E036-DEA6-C1761B0282CD}"/>
              </a:ext>
            </a:extLst>
          </p:cNvPr>
          <p:cNvSpPr/>
          <p:nvPr/>
        </p:nvSpPr>
        <p:spPr>
          <a:xfrm>
            <a:off x="5936327" y="3062475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A3E4AACA-5E58-B306-8463-70249BC800D7}"/>
              </a:ext>
            </a:extLst>
          </p:cNvPr>
          <p:cNvSpPr txBox="1"/>
          <p:nvPr/>
        </p:nvSpPr>
        <p:spPr>
          <a:xfrm>
            <a:off x="5792153" y="3113524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Sensor Modeling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187F542C-E66C-4AFF-1CA9-6A6C59F7590D}"/>
              </a:ext>
            </a:extLst>
          </p:cNvPr>
          <p:cNvSpPr/>
          <p:nvPr/>
        </p:nvSpPr>
        <p:spPr>
          <a:xfrm flipV="1">
            <a:off x="8517611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4E6A37-C90F-01B2-6F26-2671FCC1B894}"/>
              </a:ext>
            </a:extLst>
          </p:cNvPr>
          <p:cNvSpPr/>
          <p:nvPr/>
        </p:nvSpPr>
        <p:spPr>
          <a:xfrm>
            <a:off x="9146252" y="3062475"/>
            <a:ext cx="2571750" cy="128189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26A7B5A8-3032-502D-5727-E5A48A741D6F}"/>
              </a:ext>
            </a:extLst>
          </p:cNvPr>
          <p:cNvSpPr txBox="1"/>
          <p:nvPr/>
        </p:nvSpPr>
        <p:spPr>
          <a:xfrm>
            <a:off x="9031911" y="3104446"/>
            <a:ext cx="2823398" cy="113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Bias Estimation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425A6229-1360-0A3A-DF03-BACE26920296}"/>
              </a:ext>
            </a:extLst>
          </p:cNvPr>
          <p:cNvSpPr/>
          <p:nvPr/>
        </p:nvSpPr>
        <p:spPr>
          <a:xfrm flipV="1">
            <a:off x="11727536" y="362510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88E79-0DDA-4293-7268-EFC83EC62AE9}"/>
              </a:ext>
            </a:extLst>
          </p:cNvPr>
          <p:cNvSpPr/>
          <p:nvPr/>
        </p:nvSpPr>
        <p:spPr>
          <a:xfrm>
            <a:off x="12375500" y="2760646"/>
            <a:ext cx="2398589" cy="1885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913E2125-D744-FA7C-0595-790905E77E9D}"/>
              </a:ext>
            </a:extLst>
          </p:cNvPr>
          <p:cNvSpPr txBox="1"/>
          <p:nvPr/>
        </p:nvSpPr>
        <p:spPr>
          <a:xfrm>
            <a:off x="12307567" y="2848378"/>
            <a:ext cx="2571750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Initial Attitude Estimation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B92185-B6DB-3052-44CE-E58CB59C1FBD}"/>
              </a:ext>
            </a:extLst>
          </p:cNvPr>
          <p:cNvGrpSpPr/>
          <p:nvPr/>
        </p:nvGrpSpPr>
        <p:grpSpPr>
          <a:xfrm>
            <a:off x="12242866" y="5236323"/>
            <a:ext cx="2701152" cy="1885548"/>
            <a:chOff x="2314681" y="5187320"/>
            <a:chExt cx="2701152" cy="1885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F34044-EAD5-4769-A5CB-33EB61EBB26F}"/>
                </a:ext>
              </a:extLst>
            </p:cNvPr>
            <p:cNvSpPr/>
            <p:nvPr/>
          </p:nvSpPr>
          <p:spPr>
            <a:xfrm>
              <a:off x="2314681" y="5187320"/>
              <a:ext cx="2701152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0EC1B7AA-D83D-E720-BB5C-994ED84A1BE3}"/>
                </a:ext>
              </a:extLst>
            </p:cNvPr>
            <p:cNvSpPr txBox="1"/>
            <p:nvPr/>
          </p:nvSpPr>
          <p:spPr>
            <a:xfrm>
              <a:off x="2370332" y="5232331"/>
              <a:ext cx="2571750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Attitude Estimation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50A552-B00F-BA6C-6426-19844CF57DC5}"/>
              </a:ext>
            </a:extLst>
          </p:cNvPr>
          <p:cNvGrpSpPr/>
          <p:nvPr/>
        </p:nvGrpSpPr>
        <p:grpSpPr>
          <a:xfrm>
            <a:off x="8956670" y="5281334"/>
            <a:ext cx="2823398" cy="1885548"/>
            <a:chOff x="5557171" y="5180596"/>
            <a:chExt cx="2823398" cy="18855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B919CD-7671-2290-5B22-98F98A0613EF}"/>
                </a:ext>
              </a:extLst>
            </p:cNvPr>
            <p:cNvSpPr/>
            <p:nvPr/>
          </p:nvSpPr>
          <p:spPr>
            <a:xfrm>
              <a:off x="5682995" y="5180596"/>
              <a:ext cx="2571750" cy="1885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2306F40B-1BCA-8742-C661-EBAF7B8A556A}"/>
                </a:ext>
              </a:extLst>
            </p:cNvPr>
            <p:cNvSpPr txBox="1"/>
            <p:nvPr/>
          </p:nvSpPr>
          <p:spPr>
            <a:xfrm>
              <a:off x="5557171" y="5268328"/>
              <a:ext cx="2823398" cy="17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In-Flight Translational Estimation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BA87B-B5E4-E49D-5905-B0275A4EF023}"/>
              </a:ext>
            </a:extLst>
          </p:cNvPr>
          <p:cNvSpPr/>
          <p:nvPr/>
        </p:nvSpPr>
        <p:spPr>
          <a:xfrm>
            <a:off x="2707079" y="3039080"/>
            <a:ext cx="2571750" cy="12818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9CC4E794-150D-B8DD-8897-1217BD20BC57}"/>
              </a:ext>
            </a:extLst>
          </p:cNvPr>
          <p:cNvSpPr txBox="1"/>
          <p:nvPr/>
        </p:nvSpPr>
        <p:spPr>
          <a:xfrm>
            <a:off x="2569826" y="3358585"/>
            <a:ext cx="2823398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Nunito Sans" pitchFamily="2" charset="0"/>
                <a:ea typeface="Canva Sans Bold"/>
                <a:cs typeface="Canva Sans Bold"/>
                <a:sym typeface="Canva Sans Bold"/>
              </a:rPr>
              <a:t>Overview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CF515845-E820-769C-A2B0-E44FD94C9E3A}"/>
              </a:ext>
            </a:extLst>
          </p:cNvPr>
          <p:cNvSpPr/>
          <p:nvPr/>
        </p:nvSpPr>
        <p:spPr>
          <a:xfrm flipV="1">
            <a:off x="5280519" y="3699896"/>
            <a:ext cx="646274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CA8254-1BA2-6D78-64C0-DDD6D49511DF}"/>
              </a:ext>
            </a:extLst>
          </p:cNvPr>
          <p:cNvGrpSpPr/>
          <p:nvPr/>
        </p:nvGrpSpPr>
        <p:grpSpPr>
          <a:xfrm>
            <a:off x="5186316" y="5641951"/>
            <a:ext cx="3249904" cy="1289123"/>
            <a:chOff x="8940389" y="5478808"/>
            <a:chExt cx="3249904" cy="12891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DF8B4D-6404-3BF1-F9F0-D01B1EC1B6F8}"/>
                </a:ext>
              </a:extLst>
            </p:cNvPr>
            <p:cNvSpPr/>
            <p:nvPr/>
          </p:nvSpPr>
          <p:spPr>
            <a:xfrm>
              <a:off x="8940389" y="5478808"/>
              <a:ext cx="324990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7">
              <a:extLst>
                <a:ext uri="{FF2B5EF4-FFF2-40B4-BE49-F238E27FC236}">
                  <a16:creationId xmlns:a16="http://schemas.microsoft.com/office/drawing/2014/main" id="{C43B902A-1FB0-3748-E687-15154B6B2DDB}"/>
                </a:ext>
              </a:extLst>
            </p:cNvPr>
            <p:cNvSpPr txBox="1"/>
            <p:nvPr/>
          </p:nvSpPr>
          <p:spPr>
            <a:xfrm>
              <a:off x="9009233" y="5602926"/>
              <a:ext cx="3049418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Flight Software Implementation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AC8E4E-1239-D207-EB2F-A1D64920AEE0}"/>
              </a:ext>
            </a:extLst>
          </p:cNvPr>
          <p:cNvGrpSpPr/>
          <p:nvPr/>
        </p:nvGrpSpPr>
        <p:grpSpPr>
          <a:xfrm>
            <a:off x="2187342" y="5641950"/>
            <a:ext cx="2396265" cy="1289123"/>
            <a:chOff x="12888159" y="5509003"/>
            <a:chExt cx="2396265" cy="12891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AAA31-9783-3CC2-08A0-B0BB0BD7E2F8}"/>
                </a:ext>
              </a:extLst>
            </p:cNvPr>
            <p:cNvSpPr/>
            <p:nvPr/>
          </p:nvSpPr>
          <p:spPr>
            <a:xfrm>
              <a:off x="12888159" y="5509003"/>
              <a:ext cx="2396264" cy="128912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2386C571-A802-5B58-3809-3E3D0E03BFD6}"/>
                </a:ext>
              </a:extLst>
            </p:cNvPr>
            <p:cNvSpPr txBox="1"/>
            <p:nvPr/>
          </p:nvSpPr>
          <p:spPr>
            <a:xfrm>
              <a:off x="12888160" y="5560738"/>
              <a:ext cx="2396264" cy="113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Nunito Sans" pitchFamily="2" charset="0"/>
                  <a:ea typeface="Canva Sans Bold"/>
                  <a:cs typeface="Canva Sans Bold"/>
                  <a:sym typeface="Canva Sans Bold"/>
                </a:rPr>
                <a:t>Concluding Remarks</a:t>
              </a:r>
            </a:p>
          </p:txBody>
        </p:sp>
      </p:grpSp>
      <p:sp>
        <p:nvSpPr>
          <p:cNvPr id="39" name="AutoShape 7">
            <a:extLst>
              <a:ext uri="{FF2B5EF4-FFF2-40B4-BE49-F238E27FC236}">
                <a16:creationId xmlns:a16="http://schemas.microsoft.com/office/drawing/2014/main" id="{D09BA58A-E967-0D3C-4662-D0EB60338FB6}"/>
              </a:ext>
            </a:extLst>
          </p:cNvPr>
          <p:cNvSpPr/>
          <p:nvPr/>
        </p:nvSpPr>
        <p:spPr>
          <a:xfrm flipH="1">
            <a:off x="4611433" y="6286514"/>
            <a:ext cx="56997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5F1C1BE2-20E4-44C3-CF52-E653D11D0432}"/>
              </a:ext>
            </a:extLst>
          </p:cNvPr>
          <p:cNvSpPr/>
          <p:nvPr/>
        </p:nvSpPr>
        <p:spPr>
          <a:xfrm flipH="1" flipV="1">
            <a:off x="8436220" y="6286513"/>
            <a:ext cx="646274" cy="1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A139A37E-5098-A031-30C7-9859B93791DC}"/>
              </a:ext>
            </a:extLst>
          </p:cNvPr>
          <p:cNvSpPr/>
          <p:nvPr/>
        </p:nvSpPr>
        <p:spPr>
          <a:xfrm flipH="1">
            <a:off x="11654244" y="6214456"/>
            <a:ext cx="588622" cy="3524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C213EB73-82C0-4BA2-99FA-A7EA35596A4B}"/>
              </a:ext>
            </a:extLst>
          </p:cNvPr>
          <p:cNvSpPr/>
          <p:nvPr/>
        </p:nvSpPr>
        <p:spPr>
          <a:xfrm>
            <a:off x="13590494" y="4646195"/>
            <a:ext cx="1" cy="590128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28f72a-a5a7-4ac9-856a-c69d498d69c8">
      <Terms xmlns="http://schemas.microsoft.com/office/infopath/2007/PartnerControls"/>
    </lcf76f155ced4ddcb4097134ff3c332f>
    <TaxCatchAll xmlns="b7e036dd-8d27-41ca-9fa2-4b436fbd79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DAB9CC859D1C4CB179348CE403E879" ma:contentTypeVersion="14" ma:contentTypeDescription="Create a new document." ma:contentTypeScope="" ma:versionID="cfd6ae72aa88551aed5038cedbfc4c1a">
  <xsd:schema xmlns:xsd="http://www.w3.org/2001/XMLSchema" xmlns:xs="http://www.w3.org/2001/XMLSchema" xmlns:p="http://schemas.microsoft.com/office/2006/metadata/properties" xmlns:ns2="e528f72a-a5a7-4ac9-856a-c69d498d69c8" xmlns:ns3="b7e036dd-8d27-41ca-9fa2-4b436fbd790f" targetNamespace="http://schemas.microsoft.com/office/2006/metadata/properties" ma:root="true" ma:fieldsID="5dacd101c489e3b84791573f54973885" ns2:_="" ns3:_="">
    <xsd:import namespace="e528f72a-a5a7-4ac9-856a-c69d498d69c8"/>
    <xsd:import namespace="b7e036dd-8d27-41ca-9fa2-4b436fbd790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8f72a-a5a7-4ac9-856a-c69d498d69c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c2506c3-735d-4e70-aa79-204d06275b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036dd-8d27-41ca-9fa2-4b436fbd790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a4d18a9-8c28-4201-991d-e4d0f686bd82}" ma:internalName="TaxCatchAll" ma:showField="CatchAllData" ma:web="b7e036dd-8d27-41ca-9fa2-4b436fbd79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F240ED-815F-4816-8C58-30C8A1F65936}">
  <ds:schemaRefs>
    <ds:schemaRef ds:uri="http://schemas.microsoft.com/office/2006/documentManagement/types"/>
    <ds:schemaRef ds:uri="e528f72a-a5a7-4ac9-856a-c69d498d69c8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b7e036dd-8d27-41ca-9fa2-4b436fbd790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712481E-9FED-4B44-BDAB-935ECA104F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C4149B-A5A0-4306-B2F5-B056F2AD971D}">
  <ds:schemaRefs>
    <ds:schemaRef ds:uri="b7e036dd-8d27-41ca-9fa2-4b436fbd790f"/>
    <ds:schemaRef ds:uri="e528f72a-a5a7-4ac9-856a-c69d498d69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1832</Words>
  <Application>Microsoft Office PowerPoint</Application>
  <PresentationFormat>Custom</PresentationFormat>
  <Paragraphs>542</Paragraphs>
  <Slides>43</Slides>
  <Notes>18</Notes>
  <HiddenSlides>12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Nunito Sans</vt:lpstr>
      <vt:lpstr>Canva Sans Bold</vt:lpstr>
      <vt:lpstr>Inter Bold</vt:lpstr>
      <vt:lpstr>Nunito Sans</vt:lpstr>
      <vt:lpstr>Calibri</vt:lpstr>
      <vt:lpstr>Arial</vt:lpstr>
      <vt:lpstr>Inter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State Estimation Development for Actively Controlled Rockets</dc:title>
  <dc:creator>Patrick Barry</dc:creator>
  <cp:lastModifiedBy>Zheng, Albert</cp:lastModifiedBy>
  <cp:revision>2</cp:revision>
  <dcterms:created xsi:type="dcterms:W3CDTF">2006-08-16T00:00:00Z</dcterms:created>
  <dcterms:modified xsi:type="dcterms:W3CDTF">2025-04-03T00:46:41Z</dcterms:modified>
  <dc:identifier>DAGhQ4kEB3w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0x010100EDDAB9CC859D1C4CB179348CE403E879</vt:lpwstr>
  </property>
  <property fmtid="{D5CDD505-2E9C-101B-9397-08002B2CF9AE}" pid="3" name="MediaServiceImageTags">
    <vt:lpwstr/>
  </property>
</Properties>
</file>