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4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6858000" cy="9144000"/>
  <p:embeddedFontLst>
    <p:embeddedFont>
      <p:font typeface="Bebas Neue" panose="020B0606020202050201" pitchFamily="34" charset="0"/>
      <p:regular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Inter" panose="020B0604020202020204" charset="0"/>
      <p:regular r:id="rId48"/>
      <p:bold r:id="rId49"/>
      <p:italic r:id="rId50"/>
      <p:boldItalic r:id="rId51"/>
    </p:embeddedFont>
    <p:embeddedFont>
      <p:font typeface="Nunito Light" pitchFamily="2" charset="0"/>
      <p:regular r:id="rId52"/>
      <p:italic r:id="rId53"/>
    </p:embeddedFont>
    <p:embeddedFont>
      <p:font typeface="Sora" panose="020B0604020202020204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2T18:04:39.738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71,'838'0,"-674"-18,15 5,84-5,-61 0,-184 16,0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2T18:04:41.338"/>
    </inkml:context>
    <inkml:brush xml:id="br0">
      <inkml:brushProperty name="width" value="0.2" units="cm"/>
      <inkml:brushProperty name="height" value="0.4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362 17,'-362'0,"458"1,108-3,-128-14,-136 28,108-7,168-5,-221 0,-38 2,42-2,0 0,0 0,0 0,-1 0,1 0,0 0,0 1,0-1,0 1,0-1,0 0,0 1,-1 0,1-1,1 1,-1 0,0-1,0 1,0 0,0 0,0 0,1 0,-1 0,0 0,1 0,-1 0,1 0,-1 2,1-2,0 0,1-1,-1 1,1 0,-1 0,1-1,0 1,-1 0,1-1,0 1,-1-1,1 1,0-1,0 1,0-1,-1 0,1 1,0-1,0 0,0 1,0-1,0 0,0 0,-1 0,1 0,1 0,30 3,-28-3,202-2,-183 0,0-1,0-2,-1 0,0-1,22-10,-54 16,0 1,0-1,0 1,0 1,0 0,0 0,-15 7,-4 2,25-10,0 0,0 0,0 1,0-1,0 1,0 0,1 0,-1 1,1-1,-6 6,9-8,-1 1,1-1,0 0,0 1,0-1,-1 1,1-1,0 1,0-1,0 1,0-1,0 1,0 0,0-1,0 1,0-1,0 1,0-1,1 1,-1-1,0 1,0-1,0 1,1-1,-1 0,0 1,0-1,1 1,-1-1,0 0,1 1,-1-1,1 0,-1 1,0-1,1 0,-1 1,1-1,-1 0,1 0,-1 0,1 1,-1-1,1 0,-1 0,1 0,-1 0,1 0,-1 0,1 0,-1 0,1 0,0 0,33 3,-33-3,18-1,1-1,0 0,-1-2,0 0,30-11,-27 8,0 1,0 1,33-4,-40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18:05:53.89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0 191 24575,'493'0'0,"-354"18"0,-95-15 0,58 11 0,-62-6 0,76 2 0,23 8 0,-116-16 0,0 1 0,38 10 0,-38-8 0,-1 0 0,45 3 0,113 9 0,729-18 0,-710-17 0,-140 18 0,-9-1 0,-1 2 0,72 10 0,-79-5 0,1-3 0,79-3 0,-47-2 0,-73 3 0,-1-1 0,1 0 0,0 0 0,-1 0 0,1 0 0,0 0 0,-1 0 0,1-1 0,0 1 0,-1 0 0,1-1 0,-1 0 0,1 1 0,-1-1 0,1 0 0,-1 1 0,1-1 0,-1 0 0,0 0 0,1 0 0,-1-1 0,0 1 0,2-2 0,-3 1 0,0 1 0,0-1 0,0 1 0,0-1 0,-1 1 0,1-1 0,-1 1 0,1-1 0,-1 1 0,1 0 0,-1-1 0,0 1 0,0 0 0,1-1 0,-1 1 0,0 0 0,0 0 0,0 0 0,0 0 0,-1 0 0,1 0 0,0 0 0,0 0 0,-1 1 0,1-1 0,0 0 0,-2 0 0,-29-19 0,-1 1 0,-1 1 0,-1 2 0,0 1 0,-56-14 0,65 24 0,-1 1 0,0 1 0,0 1 0,-29 3 0,26 0 0,0-2 0,-55-8 0,49 3 0,-47-1 0,-7 0 0,56 4 0,-60 2 0,67 2 0,0-1 0,-1-2 0,-51-8 0,28 0 0,-1 3 0,0 2 0,-85 2 0,123 3 0,0-2 0,0 0 0,1-1 0,-24-7 0,22 5 0,0 1 0,-1 0 0,-23-1 0,-54-4 0,-36 0 0,24 0-177,76 5-1011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18:09:33.5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18 24575,'1077'0'0,"-1053"1"0,0 2 0,-1 1 0,27 7 0,48 7 0,-37-13 0,119 7 0,404-13 0,-573 0 0,1 0 0,-1-1 0,-1 0 0,1-1 0,15-6 0,-14 5 0,0 0 0,0 1 0,0 0 0,18-1 0,119 5 0,27-2 0,-111-7 0,28-2 0,28 1 0,-74 3 0,-31 5-1365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473e0f025a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473e0f025a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73e0f025a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73e0f025a_0_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473e0f025a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473e0f025a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73e0f025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473e0f025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473e0f025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8" name="Google Shape;298;g3473e0f025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73e0f025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473e0f025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473e0f025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g3473e0f025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Make sure to mention that the results will include 3 different pressures addressing pressure and velocity </a:t>
            </a:r>
            <a:endParaRPr/>
          </a:p>
        </p:txBody>
      </p:sp>
      <p:sp>
        <p:nvSpPr>
          <p:cNvPr id="345" name="Google Shape;3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" name="Google Shape;35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473e0f025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8" name="Google Shape;358;g3473e0f025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473e0f025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473e0f025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473e0f025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473e0f025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Keep in mind that each contour has a different maximum temperature value even though they are dictated by the same color</a:t>
            </a:r>
            <a:endParaRPr/>
          </a:p>
        </p:txBody>
      </p:sp>
      <p:sp>
        <p:nvSpPr>
          <p:cNvPr id="390" name="Google Shape;39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473e0f02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1" name="Google Shape;401;g3473e0f02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473e0f025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8" name="Google Shape;408;g3473e0f025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73e0f025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473e0f025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473e0f025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473e0f025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1" name="Google Shape;1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473e0f025a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5" name="Google Shape;435;g3473e0f025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473e0f025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6" name="Google Shape;446;g3473e0f025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473e0f025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3" name="Google Shape;453;g3473e0f025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473e0f025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473e0f025a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473e0f025a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473e0f025a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473e0f025a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3" name="Google Shape;483;g3473e0f025a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473e0f025a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473e0f025a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473e0f025a_0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473e0f025a_0_7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478b7869c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478b7869c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73e0f025a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73e0f025a_0_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0" name="Google Shape;52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473e0f025a_0_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473e0f025a_0_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473e0f025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473e0f025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73e0f025a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473e0f025a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473e0f025a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473e0f025a_0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(want to know how properties change between the points we actually measure)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73e0f025a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g3473e0f025a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87925"/>
            <a:ext cx="12192000" cy="703384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24000" y="787390"/>
            <a:ext cx="9144000" cy="130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1" i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000" y="2327866"/>
            <a:ext cx="9144000" cy="76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2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255" y="3420075"/>
            <a:ext cx="2777934" cy="352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04711" y="5855900"/>
            <a:ext cx="2874373" cy="100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0" y="0"/>
            <a:ext cx="12207498" cy="6757594"/>
          </a:xfrm>
          <a:prstGeom prst="rect">
            <a:avLst/>
          </a:prstGeom>
          <a:blipFill rotWithShape="1">
            <a:blip r:embed="rId2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1"/>
          <p:cNvPicPr preferRelativeResize="0"/>
          <p:nvPr/>
        </p:nvPicPr>
        <p:blipFill rotWithShape="1">
          <a:blip r:embed="rId3">
            <a:alphaModFix/>
          </a:blip>
          <a:srcRect t="6721" r="58883" b="17118"/>
          <a:stretch/>
        </p:blipFill>
        <p:spPr>
          <a:xfrm>
            <a:off x="8976128" y="37454"/>
            <a:ext cx="32158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8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892964" y="1825625"/>
            <a:ext cx="10460836" cy="401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1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3474" y="6040802"/>
            <a:ext cx="2711771" cy="89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1"/>
          <p:cNvSpPr/>
          <p:nvPr/>
        </p:nvSpPr>
        <p:spPr>
          <a:xfrm>
            <a:off x="-61987" y="5902942"/>
            <a:ext cx="12269485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A0C2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1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5" name="Google Shape;11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1"/>
          </p:nvPr>
        </p:nvSpPr>
        <p:spPr>
          <a:xfrm>
            <a:off x="6740379" y="4811665"/>
            <a:ext cx="3340800" cy="76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19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2"/>
          </p:nvPr>
        </p:nvSpPr>
        <p:spPr>
          <a:xfrm>
            <a:off x="2111067" y="4811665"/>
            <a:ext cx="3340800" cy="76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700"/>
              <a:buNone/>
              <a:defRPr sz="1900" b="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3"/>
          </p:nvPr>
        </p:nvSpPr>
        <p:spPr>
          <a:xfrm>
            <a:off x="6740367" y="4323475"/>
            <a:ext cx="3340800" cy="52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Bebas Neue"/>
              <a:buNone/>
              <a:defRPr sz="32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4"/>
          </p:nvPr>
        </p:nvSpPr>
        <p:spPr>
          <a:xfrm>
            <a:off x="2110767" y="4323475"/>
            <a:ext cx="3340800" cy="5259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Bebas Neue"/>
              <a:buNone/>
              <a:defRPr sz="3200" b="1">
                <a:solidFill>
                  <a:schemeClr val="lt2"/>
                </a:solidFill>
                <a:latin typeface="Sora"/>
                <a:ea typeface="Sora"/>
                <a:cs typeface="Sora"/>
                <a:sym typeface="Sora"/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32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969033" y="695233"/>
            <a:ext cx="10272000" cy="76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Sora"/>
              <a:buNone/>
              <a:defRPr b="1">
                <a:latin typeface="Sora"/>
                <a:ea typeface="Sora"/>
                <a:cs typeface="Sora"/>
                <a:sym typeface="Sora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960000" y="1621002"/>
            <a:ext cx="102720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Light"/>
              <a:buChar char="●"/>
              <a:defRPr sz="1600"/>
            </a:lvl1pPr>
            <a:lvl2pPr marL="914400" lvl="1" indent="-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unito Light"/>
              <a:buChar char="○"/>
              <a:defRPr/>
            </a:lvl2pPr>
            <a:lvl3pPr marL="1371600" lvl="2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Light"/>
              <a:buChar char="■"/>
              <a:defRPr/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Light"/>
              <a:buChar char="●"/>
              <a:defRPr/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Light"/>
              <a:buChar char="○"/>
              <a:defRPr/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Light"/>
              <a:buChar char="■"/>
              <a:defRPr/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Light"/>
              <a:buChar char="●"/>
              <a:defRPr/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Light"/>
              <a:buChar char="○"/>
              <a:defRPr/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11780833" y="5099750"/>
            <a:ext cx="1093239" cy="1261402"/>
          </a:xfrm>
          <a:custGeom>
            <a:avLst/>
            <a:gdLst/>
            <a:ahLst/>
            <a:cxnLst/>
            <a:rect l="l" t="t" r="r" b="b"/>
            <a:pathLst>
              <a:path w="32798" h="37843" extrusionOk="0">
                <a:moveTo>
                  <a:pt x="1" y="0"/>
                </a:moveTo>
                <a:lnTo>
                  <a:pt x="1" y="37843"/>
                </a:lnTo>
                <a:lnTo>
                  <a:pt x="32798" y="18906"/>
                </a:lnTo>
                <a:lnTo>
                  <a:pt x="1" y="0"/>
                </a:lnTo>
                <a:close/>
              </a:path>
            </a:pathLst>
          </a:custGeom>
          <a:solidFill>
            <a:srgbClr val="FCEE21"/>
          </a:solidFill>
          <a:ln w="9525" cap="flat" cmpd="sng">
            <a:solidFill>
              <a:srgbClr val="FCE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20"/>
          <p:cNvGrpSpPr/>
          <p:nvPr/>
        </p:nvGrpSpPr>
        <p:grpSpPr>
          <a:xfrm>
            <a:off x="11508625" y="332318"/>
            <a:ext cx="1094239" cy="1489363"/>
            <a:chOff x="-749175" y="454425"/>
            <a:chExt cx="820700" cy="1117050"/>
          </a:xfrm>
        </p:grpSpPr>
        <p:sp>
          <p:nvSpPr>
            <p:cNvPr id="171" name="Google Shape;171;p20"/>
            <p:cNvSpPr/>
            <p:nvPr/>
          </p:nvSpPr>
          <p:spPr>
            <a:xfrm>
              <a:off x="-749175" y="454425"/>
              <a:ext cx="558525" cy="1117050"/>
            </a:xfrm>
            <a:custGeom>
              <a:avLst/>
              <a:gdLst/>
              <a:ahLst/>
              <a:cxnLst/>
              <a:rect l="l" t="t" r="r" b="b"/>
              <a:pathLst>
                <a:path w="22341" h="44682" fill="none" extrusionOk="0">
                  <a:moveTo>
                    <a:pt x="22341" y="44682"/>
                  </a:moveTo>
                  <a:cubicBezTo>
                    <a:pt x="10000" y="44682"/>
                    <a:pt x="0" y="34682"/>
                    <a:pt x="0" y="22341"/>
                  </a:cubicBezTo>
                  <a:cubicBezTo>
                    <a:pt x="0" y="9970"/>
                    <a:pt x="10000" y="0"/>
                    <a:pt x="22341" y="0"/>
                  </a:cubicBezTo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0"/>
            <p:cNvSpPr/>
            <p:nvPr/>
          </p:nvSpPr>
          <p:spPr>
            <a:xfrm>
              <a:off x="-401150" y="780400"/>
              <a:ext cx="472675" cy="472675"/>
            </a:xfrm>
            <a:custGeom>
              <a:avLst/>
              <a:gdLst/>
              <a:ahLst/>
              <a:cxnLst/>
              <a:rect l="l" t="t" r="r" b="b"/>
              <a:pathLst>
                <a:path w="18907" h="18907" fill="none" extrusionOk="0">
                  <a:moveTo>
                    <a:pt x="18907" y="9454"/>
                  </a:moveTo>
                  <a:cubicBezTo>
                    <a:pt x="18907" y="14682"/>
                    <a:pt x="14682" y="18907"/>
                    <a:pt x="9453" y="18907"/>
                  </a:cubicBezTo>
                  <a:cubicBezTo>
                    <a:pt x="4225" y="18907"/>
                    <a:pt x="0" y="14682"/>
                    <a:pt x="0" y="9454"/>
                  </a:cubicBezTo>
                  <a:cubicBezTo>
                    <a:pt x="0" y="4226"/>
                    <a:pt x="4225" y="1"/>
                    <a:pt x="9453" y="1"/>
                  </a:cubicBezTo>
                  <a:cubicBezTo>
                    <a:pt x="14682" y="1"/>
                    <a:pt x="18907" y="4226"/>
                    <a:pt x="18907" y="9454"/>
                  </a:cubicBez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20"/>
          <p:cNvGrpSpPr/>
          <p:nvPr/>
        </p:nvGrpSpPr>
        <p:grpSpPr>
          <a:xfrm>
            <a:off x="-487968" y="34888"/>
            <a:ext cx="1189470" cy="1368799"/>
            <a:chOff x="-1958925" y="846525"/>
            <a:chExt cx="892125" cy="1026625"/>
          </a:xfrm>
        </p:grpSpPr>
        <p:sp>
          <p:nvSpPr>
            <p:cNvPr id="174" name="Google Shape;174;p20"/>
            <p:cNvSpPr/>
            <p:nvPr/>
          </p:nvSpPr>
          <p:spPr>
            <a:xfrm>
              <a:off x="-1148125" y="1213550"/>
              <a:ext cx="81325" cy="80575"/>
            </a:xfrm>
            <a:custGeom>
              <a:avLst/>
              <a:gdLst/>
              <a:ahLst/>
              <a:cxnLst/>
              <a:rect l="l" t="t" r="r" b="b"/>
              <a:pathLst>
                <a:path w="3253" h="3223" fill="none" extrusionOk="0">
                  <a:moveTo>
                    <a:pt x="1459" y="3222"/>
                  </a:moveTo>
                  <a:lnTo>
                    <a:pt x="1459" y="1763"/>
                  </a:lnTo>
                  <a:lnTo>
                    <a:pt x="0" y="1763"/>
                  </a:lnTo>
                  <a:lnTo>
                    <a:pt x="0" y="1429"/>
                  </a:lnTo>
                  <a:lnTo>
                    <a:pt x="1459" y="1429"/>
                  </a:lnTo>
                  <a:lnTo>
                    <a:pt x="1459" y="0"/>
                  </a:lnTo>
                  <a:lnTo>
                    <a:pt x="1763" y="0"/>
                  </a:lnTo>
                  <a:lnTo>
                    <a:pt x="1763" y="1429"/>
                  </a:lnTo>
                  <a:lnTo>
                    <a:pt x="3253" y="1429"/>
                  </a:lnTo>
                  <a:lnTo>
                    <a:pt x="3253" y="1763"/>
                  </a:lnTo>
                  <a:lnTo>
                    <a:pt x="1763" y="1763"/>
                  </a:lnTo>
                  <a:lnTo>
                    <a:pt x="1763" y="3222"/>
                  </a:lnTo>
                  <a:close/>
                </a:path>
              </a:pathLst>
            </a:custGeom>
            <a:solidFill>
              <a:srgbClr val="FCEE21"/>
            </a:solidFill>
            <a:ln w="19000" cap="flat" cmpd="sng">
              <a:solidFill>
                <a:srgbClr val="FCEE2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/>
            <p:nvPr/>
          </p:nvSpPr>
          <p:spPr>
            <a:xfrm>
              <a:off x="-1958925" y="1261425"/>
              <a:ext cx="706725" cy="611725"/>
            </a:xfrm>
            <a:custGeom>
              <a:avLst/>
              <a:gdLst/>
              <a:ahLst/>
              <a:cxnLst/>
              <a:rect l="l" t="t" r="r" b="b"/>
              <a:pathLst>
                <a:path w="28269" h="24469" extrusionOk="0">
                  <a:moveTo>
                    <a:pt x="14134" y="0"/>
                  </a:moveTo>
                  <a:lnTo>
                    <a:pt x="0" y="24469"/>
                  </a:lnTo>
                  <a:lnTo>
                    <a:pt x="28268" y="24469"/>
                  </a:lnTo>
                  <a:lnTo>
                    <a:pt x="14134" y="0"/>
                  </a:ln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-1433850" y="846525"/>
              <a:ext cx="117800" cy="117800"/>
            </a:xfrm>
            <a:custGeom>
              <a:avLst/>
              <a:gdLst/>
              <a:ahLst/>
              <a:cxnLst/>
              <a:rect l="l" t="t" r="r" b="b"/>
              <a:pathLst>
                <a:path w="4712" h="4712" extrusionOk="0">
                  <a:moveTo>
                    <a:pt x="2341" y="0"/>
                  </a:moveTo>
                  <a:cubicBezTo>
                    <a:pt x="1064" y="0"/>
                    <a:pt x="1" y="1064"/>
                    <a:pt x="1" y="2341"/>
                  </a:cubicBezTo>
                  <a:cubicBezTo>
                    <a:pt x="1" y="3648"/>
                    <a:pt x="1064" y="4712"/>
                    <a:pt x="2341" y="4712"/>
                  </a:cubicBezTo>
                  <a:cubicBezTo>
                    <a:pt x="3648" y="4712"/>
                    <a:pt x="4712" y="3648"/>
                    <a:pt x="4712" y="2341"/>
                  </a:cubicBezTo>
                  <a:cubicBezTo>
                    <a:pt x="4712" y="1064"/>
                    <a:pt x="3648" y="0"/>
                    <a:pt x="2341" y="0"/>
                  </a:cubicBezTo>
                  <a:close/>
                </a:path>
              </a:pathLst>
            </a:custGeom>
            <a:solidFill>
              <a:srgbClr val="FCEE21"/>
            </a:solidFill>
            <a:ln w="9525" cap="flat" cmpd="sng">
              <a:solidFill>
                <a:srgbClr val="FCEE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12207498" cy="6757594"/>
          </a:xfrm>
          <a:prstGeom prst="rect">
            <a:avLst/>
          </a:prstGeom>
          <a:blipFill rotWithShape="1">
            <a:blip r:embed="rId2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t="6721" r="58883" b="17118"/>
          <a:stretch/>
        </p:blipFill>
        <p:spPr>
          <a:xfrm>
            <a:off x="8976128" y="37454"/>
            <a:ext cx="32158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2624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2091348" y="1825625"/>
            <a:ext cx="9262451" cy="401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71438" y="5897927"/>
            <a:ext cx="12340923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85468" y="81079"/>
            <a:ext cx="12021000" cy="6695700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 descr="Background patter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843" y="-329105"/>
            <a:ext cx="1456065" cy="2115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6">
            <a:alphaModFix/>
          </a:blip>
          <a:srcRect r="5589"/>
          <a:stretch/>
        </p:blipFill>
        <p:spPr>
          <a:xfrm>
            <a:off x="696600" y="517525"/>
            <a:ext cx="1008553" cy="99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614"/>
          <a:stretch/>
        </p:blipFill>
        <p:spPr>
          <a:xfrm>
            <a:off x="0" y="-87925"/>
            <a:ext cx="12192000" cy="6990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982" y="3508444"/>
            <a:ext cx="2152349" cy="273182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-92987" y="5911566"/>
            <a:ext cx="12377973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3311768" y="855855"/>
            <a:ext cx="8042031" cy="2055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  <a:defRPr sz="6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3311768" y="3294997"/>
            <a:ext cx="8042031" cy="82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3311768" y="3048000"/>
            <a:ext cx="8042031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4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0" y="0"/>
            <a:ext cx="12207498" cy="6757594"/>
          </a:xfrm>
          <a:prstGeom prst="rect">
            <a:avLst/>
          </a:prstGeom>
          <a:blipFill rotWithShape="1">
            <a:blip r:embed="rId2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 t="6721" r="58883" b="17118"/>
          <a:stretch/>
        </p:blipFill>
        <p:spPr>
          <a:xfrm>
            <a:off x="8976128" y="37454"/>
            <a:ext cx="32158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2624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2091348" y="1825625"/>
            <a:ext cx="9262451" cy="401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5"/>
          <p:cNvSpPr/>
          <p:nvPr/>
        </p:nvSpPr>
        <p:spPr>
          <a:xfrm>
            <a:off x="-92868" y="5897927"/>
            <a:ext cx="12362354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5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9" name="Google Shape;4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843" y="-329105"/>
            <a:ext cx="1456064" cy="211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6"/>
          <p:cNvPicPr preferRelativeResize="0"/>
          <p:nvPr/>
        </p:nvPicPr>
        <p:blipFill rotWithShape="1">
          <a:blip r:embed="rId2">
            <a:alphaModFix/>
          </a:blip>
          <a:srcRect l="16721" t="13351" r="22540" b="23294"/>
          <a:stretch/>
        </p:blipFill>
        <p:spPr>
          <a:xfrm>
            <a:off x="-19372" y="-41209"/>
            <a:ext cx="12230744" cy="68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/>
          <p:nvPr/>
        </p:nvSpPr>
        <p:spPr>
          <a:xfrm>
            <a:off x="92612" y="105006"/>
            <a:ext cx="12021064" cy="669584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-121444" y="5906201"/>
            <a:ext cx="12390929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rgbClr val="BA0C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 txBox="1"/>
          <p:nvPr/>
        </p:nvSpPr>
        <p:spPr>
          <a:xfrm>
            <a:off x="369165" y="6435549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0" y="0"/>
            <a:ext cx="12207498" cy="6757594"/>
          </a:xfrm>
          <a:prstGeom prst="rect">
            <a:avLst/>
          </a:prstGeom>
          <a:blipFill rotWithShape="1">
            <a:blip r:embed="rId2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3">
            <a:alphaModFix/>
          </a:blip>
          <a:srcRect t="6721" r="58883" b="17118"/>
          <a:stretch/>
        </p:blipFill>
        <p:spPr>
          <a:xfrm>
            <a:off x="8976128" y="37454"/>
            <a:ext cx="32158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83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892964" y="1825625"/>
            <a:ext cx="10460836" cy="401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3474" y="6040802"/>
            <a:ext cx="2711771" cy="89140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/>
          <p:nvPr/>
        </p:nvSpPr>
        <p:spPr>
          <a:xfrm>
            <a:off x="-61987" y="5902942"/>
            <a:ext cx="12269485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rgbClr val="BA0C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BA0C2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7" name="Google Shape;6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0" y="0"/>
            <a:ext cx="12207498" cy="6757594"/>
          </a:xfrm>
          <a:prstGeom prst="rect">
            <a:avLst/>
          </a:prstGeom>
          <a:blipFill rotWithShape="1">
            <a:blip r:embed="rId2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2624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body" idx="1"/>
          </p:nvPr>
        </p:nvSpPr>
        <p:spPr>
          <a:xfrm>
            <a:off x="2091348" y="1825625"/>
            <a:ext cx="9262451" cy="401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-114300" y="5897927"/>
            <a:ext cx="12383785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8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p8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843" y="-329105"/>
            <a:ext cx="1456065" cy="211553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8" name="Google Shape;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0" y="0"/>
            <a:ext cx="12207498" cy="6757594"/>
          </a:xfrm>
          <a:prstGeom prst="rect">
            <a:avLst/>
          </a:prstGeom>
          <a:blipFill rotWithShape="1">
            <a:blip r:embed="rId2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3">
            <a:alphaModFix/>
          </a:blip>
          <a:srcRect t="6721" r="58883" b="17118"/>
          <a:stretch/>
        </p:blipFill>
        <p:spPr>
          <a:xfrm>
            <a:off x="8976128" y="37454"/>
            <a:ext cx="32158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-107156" y="5897927"/>
            <a:ext cx="12376641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9" descr="Background patter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843" y="-329105"/>
            <a:ext cx="1456065" cy="211553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body" idx="1"/>
          </p:nvPr>
        </p:nvSpPr>
        <p:spPr>
          <a:xfrm>
            <a:off x="2200274" y="1825625"/>
            <a:ext cx="4436270" cy="407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body" idx="2"/>
          </p:nvPr>
        </p:nvSpPr>
        <p:spPr>
          <a:xfrm>
            <a:off x="7002072" y="1825625"/>
            <a:ext cx="4351728" cy="40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/>
          <p:nvPr/>
        </p:nvSpPr>
        <p:spPr>
          <a:xfrm>
            <a:off x="0" y="0"/>
            <a:ext cx="12207498" cy="6757594"/>
          </a:xfrm>
          <a:prstGeom prst="rect">
            <a:avLst/>
          </a:prstGeom>
          <a:blipFill rotWithShape="1">
            <a:blip r:embed="rId2">
              <a:alphaModFix amt="2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0"/>
          <p:cNvPicPr preferRelativeResize="0"/>
          <p:nvPr/>
        </p:nvPicPr>
        <p:blipFill rotWithShape="1">
          <a:blip r:embed="rId3">
            <a:alphaModFix/>
          </a:blip>
          <a:srcRect t="6721" r="58883" b="17118"/>
          <a:stretch/>
        </p:blipFill>
        <p:spPr>
          <a:xfrm>
            <a:off x="8976128" y="37454"/>
            <a:ext cx="32158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-114300" y="5897927"/>
            <a:ext cx="12383785" cy="999641"/>
          </a:xfrm>
          <a:custGeom>
            <a:avLst/>
            <a:gdLst/>
            <a:ahLst/>
            <a:cxnLst/>
            <a:rect l="l" t="t" r="r" b="b"/>
            <a:pathLst>
              <a:path w="12207498" h="999641" extrusionOk="0">
                <a:moveTo>
                  <a:pt x="0" y="348712"/>
                </a:moveTo>
                <a:lnTo>
                  <a:pt x="12207498" y="0"/>
                </a:lnTo>
                <a:lnTo>
                  <a:pt x="12207498" y="999641"/>
                </a:lnTo>
                <a:lnTo>
                  <a:pt x="15498" y="999641"/>
                </a:lnTo>
                <a:lnTo>
                  <a:pt x="0" y="34871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85468" y="81079"/>
            <a:ext cx="12021064" cy="6695842"/>
          </a:xfrm>
          <a:prstGeom prst="rect">
            <a:avLst/>
          </a:prstGeom>
          <a:noFill/>
          <a:ln w="9525" cap="flat" cmpd="sng">
            <a:solidFill>
              <a:srgbClr val="BA0C2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"/>
          <p:cNvSpPr txBox="1"/>
          <p:nvPr/>
        </p:nvSpPr>
        <p:spPr>
          <a:xfrm>
            <a:off x="330422" y="6387707"/>
            <a:ext cx="562541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1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‹#›</a:t>
            </a:fld>
            <a:endParaRPr sz="800" b="1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0" name="Google Shape;100;p10"/>
          <p:cNvSpPr txBox="1">
            <a:spLocks noGrp="1"/>
          </p:cNvSpPr>
          <p:nvPr>
            <p:ph type="title"/>
          </p:nvPr>
        </p:nvSpPr>
        <p:spPr>
          <a:xfrm>
            <a:off x="2200274" y="365125"/>
            <a:ext cx="91535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0"/>
          <p:cNvSpPr txBox="1">
            <a:spLocks noGrp="1"/>
          </p:cNvSpPr>
          <p:nvPr>
            <p:ph type="body" idx="1"/>
          </p:nvPr>
        </p:nvSpPr>
        <p:spPr>
          <a:xfrm>
            <a:off x="2200274" y="1825625"/>
            <a:ext cx="4436270" cy="407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0"/>
          <p:cNvSpPr txBox="1">
            <a:spLocks noGrp="1"/>
          </p:cNvSpPr>
          <p:nvPr>
            <p:ph type="body" idx="2"/>
          </p:nvPr>
        </p:nvSpPr>
        <p:spPr>
          <a:xfrm>
            <a:off x="7002072" y="1825625"/>
            <a:ext cx="4351728" cy="40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3" name="Google Shape;1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843" y="-329105"/>
            <a:ext cx="1456064" cy="2115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28174" y="6159417"/>
            <a:ext cx="2711777" cy="476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customXml" Target="../ink/ink3.xml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customXml" Target="../ink/ink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1-4471-5307-8_8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>
            <a:spLocks noGrp="1"/>
          </p:cNvSpPr>
          <p:nvPr>
            <p:ph type="ctrTitle"/>
          </p:nvPr>
        </p:nvSpPr>
        <p:spPr>
          <a:xfrm>
            <a:off x="1524000" y="835690"/>
            <a:ext cx="91440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</a:pPr>
            <a:r>
              <a:rPr lang="en-US"/>
              <a:t>Advancing CFD Approaches for Jet-Stirred Reactors</a:t>
            </a:r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1"/>
          </p:nvPr>
        </p:nvSpPr>
        <p:spPr>
          <a:xfrm>
            <a:off x="1524000" y="2555574"/>
            <a:ext cx="9144000" cy="14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 u="sng"/>
              <a:t>Omar Hamwy</a:t>
            </a:r>
            <a:r>
              <a:rPr lang="en-US"/>
              <a:t>, Dr. Brandon Rotavera, Dr. Eliza Banu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University of Georgia, College of Engineering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i="0"/>
              <a:t>AIAA 2025 Region II Student Conference</a:t>
            </a:r>
            <a:endParaRPr i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2625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Dimensions</a:t>
            </a:r>
            <a:endParaRPr/>
          </a:p>
        </p:txBody>
      </p:sp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b="5606"/>
          <a:stretch/>
        </p:blipFill>
        <p:spPr>
          <a:xfrm>
            <a:off x="932850" y="1950100"/>
            <a:ext cx="4494600" cy="363487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/>
          <p:nvPr/>
        </p:nvSpPr>
        <p:spPr>
          <a:xfrm>
            <a:off x="932926" y="5584981"/>
            <a:ext cx="4494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2D</a:t>
            </a:r>
            <a:r>
              <a:rPr lang="en-US" sz="1100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Drawings of Quartz Glass JSR Design of Dagaut et al</a:t>
            </a:r>
            <a:endParaRPr sz="1100" i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196" y="2131318"/>
            <a:ext cx="5548429" cy="231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0"/>
          <p:cNvSpPr txBox="1"/>
          <p:nvPr/>
        </p:nvSpPr>
        <p:spPr>
          <a:xfrm>
            <a:off x="6201189" y="4445594"/>
            <a:ext cx="5021400" cy="424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Drawings of Quartz Glass JSR Design of Rotavera Group</a:t>
            </a:r>
            <a:endParaRPr sz="1100" i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"/>
          <p:cNvSpPr txBox="1">
            <a:spLocks noGrp="1"/>
          </p:cNvSpPr>
          <p:nvPr>
            <p:ph type="title"/>
          </p:nvPr>
        </p:nvSpPr>
        <p:spPr>
          <a:xfrm>
            <a:off x="209225" y="371875"/>
            <a:ext cx="688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Obtained Computer-Aided Designs (CAD)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66" name="Google Shape;2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71678"/>
            <a:ext cx="12192000" cy="398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42570"/>
            <a:ext cx="12192000" cy="62911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1"/>
          <p:cNvSpPr txBox="1"/>
          <p:nvPr/>
        </p:nvSpPr>
        <p:spPr>
          <a:xfrm>
            <a:off x="7784333" y="6169145"/>
            <a:ext cx="34197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JSR Isometric view</a:t>
            </a:r>
            <a:endParaRPr sz="13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874600" y="2771903"/>
            <a:ext cx="34197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JSR longitudinal view</a:t>
            </a:r>
            <a:endParaRPr sz="13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0" name="Google Shape;270;p31"/>
          <p:cNvSpPr txBox="1"/>
          <p:nvPr/>
        </p:nvSpPr>
        <p:spPr>
          <a:xfrm>
            <a:off x="7607649" y="0"/>
            <a:ext cx="36822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JSR axial view from inlet</a:t>
            </a:r>
            <a:endParaRPr sz="13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85767" y="122500"/>
            <a:ext cx="2148064" cy="2157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title"/>
          </p:nvPr>
        </p:nvSpPr>
        <p:spPr>
          <a:xfrm>
            <a:off x="3311768" y="855855"/>
            <a:ext cx="80421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Conditions and Assumptions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>
            <a:spLocks noGrp="1"/>
          </p:cNvSpPr>
          <p:nvPr>
            <p:ph type="title"/>
          </p:nvPr>
        </p:nvSpPr>
        <p:spPr>
          <a:xfrm>
            <a:off x="839788" y="-1587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Conditions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2" name="Google Shape;282;p33"/>
          <p:cNvSpPr txBox="1">
            <a:spLocks noGrp="1"/>
          </p:cNvSpPr>
          <p:nvPr>
            <p:ph type="body" idx="4"/>
          </p:nvPr>
        </p:nvSpPr>
        <p:spPr>
          <a:xfrm>
            <a:off x="6729200" y="1899900"/>
            <a:ext cx="51831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- Initial conditions remain constant including velocity, temp, and pressure.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3" name="Google Shape;283;p33"/>
          <p:cNvSpPr txBox="1">
            <a:spLocks noGrp="1"/>
          </p:cNvSpPr>
          <p:nvPr>
            <p:ph type="body" idx="1"/>
          </p:nvPr>
        </p:nvSpPr>
        <p:spPr>
          <a:xfrm>
            <a:off x="839788" y="1076088"/>
            <a:ext cx="51579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Initial Conditions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4" name="Google Shape;284;p33"/>
          <p:cNvSpPr txBox="1">
            <a:spLocks noGrp="1"/>
          </p:cNvSpPr>
          <p:nvPr>
            <p:ph type="body" idx="2"/>
          </p:nvPr>
        </p:nvSpPr>
        <p:spPr>
          <a:xfrm>
            <a:off x="676126" y="1899900"/>
            <a:ext cx="57207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 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 Inlet temps of 300 K</a:t>
            </a: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-  Wall temps of 500 K, 750 K, and 1000 K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5" name="Google Shape;285;p33"/>
          <p:cNvSpPr txBox="1">
            <a:spLocks noGrp="1"/>
          </p:cNvSpPr>
          <p:nvPr>
            <p:ph type="body" idx="3"/>
          </p:nvPr>
        </p:nvSpPr>
        <p:spPr>
          <a:xfrm>
            <a:off x="6729200" y="1076088"/>
            <a:ext cx="51831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Boundary Conditions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675" y="3869475"/>
            <a:ext cx="9593825" cy="27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 rotWithShape="1">
          <a:blip r:embed="rId4">
            <a:alphaModFix/>
          </a:blip>
          <a:srcRect t="15450" b="20012"/>
          <a:stretch/>
        </p:blipFill>
        <p:spPr>
          <a:xfrm>
            <a:off x="2002100" y="3106075"/>
            <a:ext cx="3209300" cy="6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body" idx="1"/>
          </p:nvPr>
        </p:nvSpPr>
        <p:spPr>
          <a:xfrm>
            <a:off x="859725" y="1648575"/>
            <a:ext cx="5247300" cy="397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609600" lvl="0" indent="-46720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Steady-State Flow</a:t>
            </a:r>
            <a:endParaRPr sz="3300"/>
          </a:p>
          <a:p>
            <a:pPr marL="609600" lvl="0" indent="-46720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Incompressible Flow</a:t>
            </a:r>
            <a:endParaRPr sz="3300"/>
          </a:p>
          <a:p>
            <a:pPr marL="1828800" lvl="1" indent="-46720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Constant density; low-speed flow (1-112cm/s)</a:t>
            </a:r>
            <a:endParaRPr sz="3300"/>
          </a:p>
          <a:p>
            <a:pPr marL="609600" lvl="0" indent="-46720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Negligible gravitational forces</a:t>
            </a:r>
            <a:endParaRPr sz="3300"/>
          </a:p>
          <a:p>
            <a:pPr marL="1828800" lvl="1" indent="-46720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Valid for small-scale reactors</a:t>
            </a:r>
            <a:endParaRPr sz="3300"/>
          </a:p>
          <a:p>
            <a:pPr marL="609600" lvl="0" indent="-467201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Material is quartz glass</a:t>
            </a:r>
            <a:endParaRPr sz="3300"/>
          </a:p>
          <a:p>
            <a:pPr marL="609600" lvl="0" indent="-467201" algn="l" rtl="0">
              <a:spcBef>
                <a:spcPts val="1000"/>
              </a:spcBef>
              <a:spcAft>
                <a:spcPts val="1000"/>
              </a:spcAft>
              <a:buSzPct val="100000"/>
              <a:buChar char="•"/>
            </a:pPr>
            <a:r>
              <a:rPr lang="en-US" sz="3300"/>
              <a:t>Gas treated as Nitrogen due to predominance</a:t>
            </a:r>
            <a:endParaRPr sz="3300"/>
          </a:p>
        </p:txBody>
      </p:sp>
      <p:sp>
        <p:nvSpPr>
          <p:cNvPr id="293" name="Google Shape;293;p34"/>
          <p:cNvSpPr txBox="1"/>
          <p:nvPr/>
        </p:nvSpPr>
        <p:spPr>
          <a:xfrm>
            <a:off x="787000" y="533800"/>
            <a:ext cx="10617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Assumptions						 Models</a:t>
            </a:r>
            <a:endParaRPr sz="3200" b="1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94" name="Google Shape;294;p34"/>
          <p:cNvSpPr txBox="1">
            <a:spLocks noGrp="1"/>
          </p:cNvSpPr>
          <p:nvPr>
            <p:ph type="body" idx="1"/>
          </p:nvPr>
        </p:nvSpPr>
        <p:spPr>
          <a:xfrm>
            <a:off x="6288225" y="1581224"/>
            <a:ext cx="5419200" cy="351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609600" lvl="0" indent="-45148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Spalart-Allmaras Turbulence Model</a:t>
            </a:r>
            <a:endParaRPr sz="3300"/>
          </a:p>
          <a:p>
            <a:pPr marL="1828800" lvl="1" indent="-45148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One-equation turbulence model</a:t>
            </a:r>
            <a:endParaRPr sz="3300"/>
          </a:p>
          <a:p>
            <a:pPr marL="1828800" lvl="1" indent="-45148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sz="3300"/>
              <a:t>Simulates effects of turbulence with fewer computational resources compared to more complex models such as k-omega or k-epsilon</a:t>
            </a:r>
            <a:endParaRPr sz="3300"/>
          </a:p>
          <a:p>
            <a:pPr marL="1828800" lvl="1" indent="-451485" algn="l" rtl="0">
              <a:spcBef>
                <a:spcPts val="1000"/>
              </a:spcBef>
              <a:spcAft>
                <a:spcPts val="1000"/>
              </a:spcAft>
              <a:buSzPct val="100000"/>
              <a:buChar char="•"/>
            </a:pPr>
            <a:r>
              <a:rPr lang="en-US" sz="3300"/>
              <a:t>Ideal for high Reynolds number flows</a:t>
            </a:r>
            <a:endParaRPr sz="3300"/>
          </a:p>
        </p:txBody>
      </p:sp>
      <p:pic>
        <p:nvPicPr>
          <p:cNvPr id="295" name="Google Shape;2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783" y="5146450"/>
            <a:ext cx="4406900" cy="6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5"/>
          <p:cNvSpPr txBox="1">
            <a:spLocks noGrp="1"/>
          </p:cNvSpPr>
          <p:nvPr>
            <p:ph type="title"/>
          </p:nvPr>
        </p:nvSpPr>
        <p:spPr>
          <a:xfrm>
            <a:off x="3311768" y="855855"/>
            <a:ext cx="80421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Meshing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2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Challenges</a:t>
            </a:r>
            <a:endParaRPr/>
          </a:p>
        </p:txBody>
      </p:sp>
      <p:sp>
        <p:nvSpPr>
          <p:cNvPr id="306" name="Google Shape;306;p36"/>
          <p:cNvSpPr txBox="1">
            <a:spLocks noGrp="1"/>
          </p:cNvSpPr>
          <p:nvPr>
            <p:ph type="body" idx="1"/>
          </p:nvPr>
        </p:nvSpPr>
        <p:spPr>
          <a:xfrm>
            <a:off x="236876" y="1954800"/>
            <a:ext cx="4773000" cy="40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Fuel capillary mesh was uneven at first</a:t>
            </a:r>
            <a:endParaRPr/>
          </a:p>
          <a:p>
            <a:pPr marL="91440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Some repairs were made in geometry and mesh to correct this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Cell quality was low</a:t>
            </a:r>
            <a:endParaRPr/>
          </a:p>
          <a:p>
            <a:pPr marL="91440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This was addressed by significantly reducing cell size and angle of curvature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94"/>
              <a:buNone/>
            </a:pPr>
            <a:endParaRPr/>
          </a:p>
        </p:txBody>
      </p:sp>
      <p:pic>
        <p:nvPicPr>
          <p:cNvPr id="307" name="Google Shape;307;p36"/>
          <p:cNvPicPr preferRelativeResize="0"/>
          <p:nvPr/>
        </p:nvPicPr>
        <p:blipFill rotWithShape="1">
          <a:blip r:embed="rId3">
            <a:alphaModFix/>
          </a:blip>
          <a:srcRect l="20420" t="29550" b="24904"/>
          <a:stretch/>
        </p:blipFill>
        <p:spPr>
          <a:xfrm>
            <a:off x="6439625" y="597875"/>
            <a:ext cx="4621850" cy="23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825" y="3120800"/>
            <a:ext cx="5230976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2475" y="3120801"/>
            <a:ext cx="127635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>
            <a:spLocks noGrp="1"/>
          </p:cNvSpPr>
          <p:nvPr>
            <p:ph type="title"/>
          </p:nvPr>
        </p:nvSpPr>
        <p:spPr>
          <a:xfrm>
            <a:off x="782115" y="154550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Meshing Results</a:t>
            </a:r>
            <a:endParaRPr/>
          </a:p>
        </p:txBody>
      </p:sp>
      <p:pic>
        <p:nvPicPr>
          <p:cNvPr id="315" name="Google Shape;31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475" y="2359071"/>
            <a:ext cx="3476625" cy="232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7"/>
          <p:cNvSpPr txBox="1">
            <a:spLocks noGrp="1"/>
          </p:cNvSpPr>
          <p:nvPr>
            <p:ph type="body" idx="1"/>
          </p:nvPr>
        </p:nvSpPr>
        <p:spPr>
          <a:xfrm>
            <a:off x="447450" y="1340950"/>
            <a:ext cx="4773000" cy="14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Reduced the max and min sizes and curvature normal angle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94"/>
              <a:buNone/>
            </a:pPr>
            <a:endParaRPr/>
          </a:p>
        </p:txBody>
      </p:sp>
      <p:pic>
        <p:nvPicPr>
          <p:cNvPr id="317" name="Google Shape;31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7325" y="2013190"/>
            <a:ext cx="6083123" cy="165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504" y="210600"/>
            <a:ext cx="6050755" cy="165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7"/>
          <p:cNvPicPr preferRelativeResize="0"/>
          <p:nvPr/>
        </p:nvPicPr>
        <p:blipFill rotWithShape="1">
          <a:blip r:embed="rId6">
            <a:alphaModFix/>
          </a:blip>
          <a:srcRect r="24806"/>
          <a:stretch/>
        </p:blipFill>
        <p:spPr>
          <a:xfrm>
            <a:off x="6659068" y="3815783"/>
            <a:ext cx="4779638" cy="174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532" y="4731142"/>
            <a:ext cx="5672095" cy="16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8"/>
          <p:cNvSpPr txBox="1">
            <a:spLocks noGrp="1"/>
          </p:cNvSpPr>
          <p:nvPr>
            <p:ph type="title"/>
          </p:nvPr>
        </p:nvSpPr>
        <p:spPr>
          <a:xfrm>
            <a:off x="3311768" y="855855"/>
            <a:ext cx="80421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Post-Processing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9"/>
          <p:cNvSpPr txBox="1">
            <a:spLocks noGrp="1"/>
          </p:cNvSpPr>
          <p:nvPr>
            <p:ph type="title"/>
          </p:nvPr>
        </p:nvSpPr>
        <p:spPr>
          <a:xfrm>
            <a:off x="1031975" y="365125"/>
            <a:ext cx="9262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Validation</a:t>
            </a:r>
            <a:endParaRPr/>
          </a:p>
        </p:txBody>
      </p:sp>
      <p:sp>
        <p:nvSpPr>
          <p:cNvPr id="331" name="Google Shape;331;p39"/>
          <p:cNvSpPr txBox="1">
            <a:spLocks noGrp="1"/>
          </p:cNvSpPr>
          <p:nvPr>
            <p:ph type="body" idx="1"/>
          </p:nvPr>
        </p:nvSpPr>
        <p:spPr>
          <a:xfrm>
            <a:off x="-264825" y="1762225"/>
            <a:ext cx="5762400" cy="45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1" indent="-4032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0"/>
              <a:buChar char="•"/>
            </a:pPr>
            <a:r>
              <a:rPr lang="en-US" sz="2790"/>
              <a:t>Temperature profile was taken from experiments done in secondary mixing region of Rotavera Lab’s JSR</a:t>
            </a:r>
            <a:endParaRPr sz="2790"/>
          </a:p>
          <a:p>
            <a:pPr marL="9144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90"/>
          </a:p>
          <a:p>
            <a:pPr marL="914400" lvl="1" indent="-40322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0"/>
              <a:buChar char="•"/>
            </a:pPr>
            <a:r>
              <a:rPr lang="en-US" sz="2790"/>
              <a:t>Compared to temperature profile</a:t>
            </a:r>
            <a:endParaRPr sz="2790"/>
          </a:p>
        </p:txBody>
      </p:sp>
      <p:pic>
        <p:nvPicPr>
          <p:cNvPr id="332" name="Google Shape;3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075" y="2947763"/>
            <a:ext cx="6461673" cy="290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8453" y="86725"/>
            <a:ext cx="3023910" cy="247749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9"/>
          <p:cNvSpPr txBox="1"/>
          <p:nvPr/>
        </p:nvSpPr>
        <p:spPr>
          <a:xfrm>
            <a:off x="9106875" y="2449981"/>
            <a:ext cx="28815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Temperature probe experimental data</a:t>
            </a:r>
            <a:endParaRPr sz="9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5" name="Google Shape;335;p39"/>
          <p:cNvSpPr txBox="1"/>
          <p:nvPr/>
        </p:nvSpPr>
        <p:spPr>
          <a:xfrm>
            <a:off x="7747049" y="5761590"/>
            <a:ext cx="24165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Simulated temperature profile</a:t>
            </a:r>
            <a:endParaRPr sz="9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36" name="Google Shape;33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1217" y="447857"/>
            <a:ext cx="2703593" cy="15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9"/>
          <p:cNvSpPr txBox="1"/>
          <p:nvPr/>
        </p:nvSpPr>
        <p:spPr>
          <a:xfrm>
            <a:off x="6302930" y="1916178"/>
            <a:ext cx="28815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Probe and rake position</a:t>
            </a:r>
            <a:endParaRPr sz="9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38" name="Google Shape;338;p39"/>
          <p:cNvCxnSpPr/>
          <p:nvPr/>
        </p:nvCxnSpPr>
        <p:spPr>
          <a:xfrm rot="10800000" flipH="1">
            <a:off x="6068350" y="4593525"/>
            <a:ext cx="5730300" cy="153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9" name="Google Shape;339;p39"/>
          <p:cNvSpPr txBox="1"/>
          <p:nvPr/>
        </p:nvSpPr>
        <p:spPr>
          <a:xfrm>
            <a:off x="3871450" y="4956825"/>
            <a:ext cx="20409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on y-axis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0" name="Google Shape;340;p39"/>
          <p:cNvCxnSpPr>
            <a:endCxn id="332" idx="1"/>
          </p:cNvCxnSpPr>
          <p:nvPr/>
        </p:nvCxnSpPr>
        <p:spPr>
          <a:xfrm rot="10800000" flipH="1">
            <a:off x="5238775" y="4397790"/>
            <a:ext cx="336300" cy="687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1" name="Google Shape;341;p39"/>
          <p:cNvSpPr txBox="1"/>
          <p:nvPr/>
        </p:nvSpPr>
        <p:spPr>
          <a:xfrm>
            <a:off x="3938700" y="5761600"/>
            <a:ext cx="2283300" cy="8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Probe Position in mm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" name="Google Shape;342;p39"/>
          <p:cNvCxnSpPr/>
          <p:nvPr/>
        </p:nvCxnSpPr>
        <p:spPr>
          <a:xfrm rot="10800000" flipH="1">
            <a:off x="5884000" y="5638425"/>
            <a:ext cx="2488800" cy="276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29642D-407C-A682-3DAE-D7C3B312A4A9}"/>
                  </a:ext>
                </a:extLst>
              </p14:cNvPr>
              <p14:cNvContentPartPr/>
              <p14:nvPr/>
            </p14:nvContentPartPr>
            <p14:xfrm>
              <a:off x="9556690" y="1936620"/>
              <a:ext cx="605880" cy="25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29642D-407C-A682-3DAE-D7C3B312A4A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20690" y="1864980"/>
                <a:ext cx="6775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81E7BC-7049-6175-19A8-44EB4E537726}"/>
                  </a:ext>
                </a:extLst>
              </p14:cNvPr>
              <p14:cNvContentPartPr/>
              <p14:nvPr/>
            </p14:nvContentPartPr>
            <p14:xfrm>
              <a:off x="10270930" y="1930860"/>
              <a:ext cx="390240" cy="32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81E7BC-7049-6175-19A8-44EB4E5377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34930" y="1858860"/>
                <a:ext cx="46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2E08B4F-44D4-0371-5E13-82ED29B15796}"/>
                  </a:ext>
                </a:extLst>
              </p14:cNvPr>
              <p14:cNvContentPartPr/>
              <p14:nvPr/>
            </p14:nvContentPartPr>
            <p14:xfrm>
              <a:off x="9563170" y="1912500"/>
              <a:ext cx="1144800" cy="113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2E08B4F-44D4-0371-5E13-82ED29B1579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00170" y="1849860"/>
                <a:ext cx="1270440" cy="23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2624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1"/>
          </p:nvPr>
        </p:nvSpPr>
        <p:spPr>
          <a:xfrm>
            <a:off x="2091350" y="1825625"/>
            <a:ext cx="6286200" cy="40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Background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Conditions &amp; Assumptions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Geometry &amp; Meshing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Post-Processing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Validation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Results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Conclusion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>
            <a:spLocks noGrp="1"/>
          </p:cNvSpPr>
          <p:nvPr>
            <p:ph type="title"/>
          </p:nvPr>
        </p:nvSpPr>
        <p:spPr>
          <a:xfrm>
            <a:off x="2771925" y="855850"/>
            <a:ext cx="85821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348" name="Google Shape;348;p40"/>
          <p:cNvSpPr txBox="1">
            <a:spLocks noGrp="1"/>
          </p:cNvSpPr>
          <p:nvPr>
            <p:ph type="body" idx="1"/>
          </p:nvPr>
        </p:nvSpPr>
        <p:spPr>
          <a:xfrm>
            <a:off x="3311768" y="3294997"/>
            <a:ext cx="8042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>
            <a:spLocks noGrp="1"/>
          </p:cNvSpPr>
          <p:nvPr>
            <p:ph type="ctrTitle" idx="4294967295"/>
          </p:nvPr>
        </p:nvSpPr>
        <p:spPr>
          <a:xfrm>
            <a:off x="1524000" y="787390"/>
            <a:ext cx="91440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1"/>
          <p:cNvSpPr txBox="1">
            <a:spLocks noGrp="1"/>
          </p:cNvSpPr>
          <p:nvPr>
            <p:ph type="subTitle" idx="4294967295"/>
          </p:nvPr>
        </p:nvSpPr>
        <p:spPr>
          <a:xfrm>
            <a:off x="1609470" y="1343759"/>
            <a:ext cx="91440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1"/>
          <p:cNvSpPr txBox="1"/>
          <p:nvPr/>
        </p:nvSpPr>
        <p:spPr>
          <a:xfrm>
            <a:off x="2529600" y="1923900"/>
            <a:ext cx="71328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 ATM Condition</a:t>
            </a:r>
            <a:endParaRPr sz="45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892974" y="365125"/>
            <a:ext cx="92784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Pressure Contours</a:t>
            </a:r>
            <a:endParaRPr/>
          </a:p>
        </p:txBody>
      </p:sp>
      <p:pic>
        <p:nvPicPr>
          <p:cNvPr id="361" name="Google Shape;361;p42"/>
          <p:cNvPicPr preferRelativeResize="0"/>
          <p:nvPr/>
        </p:nvPicPr>
        <p:blipFill rotWithShape="1">
          <a:blip r:embed="rId3">
            <a:alphaModFix/>
          </a:blip>
          <a:srcRect t="8742"/>
          <a:stretch/>
        </p:blipFill>
        <p:spPr>
          <a:xfrm>
            <a:off x="5807325" y="85750"/>
            <a:ext cx="6283949" cy="319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2"/>
          <p:cNvPicPr preferRelativeResize="0"/>
          <p:nvPr/>
        </p:nvPicPr>
        <p:blipFill rotWithShape="1">
          <a:blip r:embed="rId4">
            <a:alphaModFix/>
          </a:blip>
          <a:srcRect r="6103"/>
          <a:stretch/>
        </p:blipFill>
        <p:spPr>
          <a:xfrm>
            <a:off x="101875" y="2198550"/>
            <a:ext cx="5705450" cy="27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2"/>
          <p:cNvSpPr txBox="1">
            <a:spLocks noGrp="1"/>
          </p:cNvSpPr>
          <p:nvPr>
            <p:ph type="body" idx="1"/>
          </p:nvPr>
        </p:nvSpPr>
        <p:spPr>
          <a:xfrm>
            <a:off x="3987600" y="243625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750 K</a:t>
            </a:r>
            <a:endParaRPr i="1"/>
          </a:p>
        </p:txBody>
      </p:sp>
      <p:sp>
        <p:nvSpPr>
          <p:cNvPr id="364" name="Google Shape;364;p42"/>
          <p:cNvSpPr txBox="1">
            <a:spLocks noGrp="1"/>
          </p:cNvSpPr>
          <p:nvPr>
            <p:ph type="body" idx="1"/>
          </p:nvPr>
        </p:nvSpPr>
        <p:spPr>
          <a:xfrm>
            <a:off x="9792675" y="365125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500 K</a:t>
            </a:r>
            <a:endParaRPr i="1"/>
          </a:p>
        </p:txBody>
      </p:sp>
      <p:pic>
        <p:nvPicPr>
          <p:cNvPr id="365" name="Google Shape;365;p42"/>
          <p:cNvPicPr preferRelativeResize="0"/>
          <p:nvPr/>
        </p:nvPicPr>
        <p:blipFill rotWithShape="1">
          <a:blip r:embed="rId5">
            <a:alphaModFix/>
          </a:blip>
          <a:srcRect l="1432" r="1120"/>
          <a:stretch/>
        </p:blipFill>
        <p:spPr>
          <a:xfrm>
            <a:off x="5807325" y="3251775"/>
            <a:ext cx="6283950" cy="267420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2"/>
          <p:cNvSpPr txBox="1">
            <a:spLocks noGrp="1"/>
          </p:cNvSpPr>
          <p:nvPr>
            <p:ph type="body" idx="1"/>
          </p:nvPr>
        </p:nvSpPr>
        <p:spPr>
          <a:xfrm>
            <a:off x="9792675" y="344960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1000 K</a:t>
            </a:r>
            <a:endParaRPr i="1"/>
          </a:p>
        </p:txBody>
      </p:sp>
      <p:sp>
        <p:nvSpPr>
          <p:cNvPr id="367" name="Google Shape;367;p42"/>
          <p:cNvSpPr txBox="1"/>
          <p:nvPr/>
        </p:nvSpPr>
        <p:spPr>
          <a:xfrm>
            <a:off x="284050" y="1259750"/>
            <a:ext cx="53079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Char char="●"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Consistent pressure profiles at 1 ATM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50" y="2096375"/>
            <a:ext cx="5968124" cy="2616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3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Velocity Contours</a:t>
            </a:r>
            <a:endParaRPr/>
          </a:p>
        </p:txBody>
      </p:sp>
      <p:sp>
        <p:nvSpPr>
          <p:cNvPr id="373" name="Google Shape;373;p43"/>
          <p:cNvSpPr txBox="1">
            <a:spLocks noGrp="1"/>
          </p:cNvSpPr>
          <p:nvPr>
            <p:ph type="body" idx="1"/>
          </p:nvPr>
        </p:nvSpPr>
        <p:spPr>
          <a:xfrm>
            <a:off x="4191075" y="234245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750 K</a:t>
            </a:r>
            <a:endParaRPr i="1" dirty="0"/>
          </a:p>
        </p:txBody>
      </p:sp>
      <p:pic>
        <p:nvPicPr>
          <p:cNvPr id="375" name="Google Shape;37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9025" y="190825"/>
            <a:ext cx="5927198" cy="261687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3"/>
          <p:cNvSpPr txBox="1">
            <a:spLocks noGrp="1"/>
          </p:cNvSpPr>
          <p:nvPr>
            <p:ph type="body" idx="1"/>
          </p:nvPr>
        </p:nvSpPr>
        <p:spPr>
          <a:xfrm>
            <a:off x="9893400" y="47725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500 K</a:t>
            </a:r>
            <a:endParaRPr i="1" dirty="0"/>
          </a:p>
        </p:txBody>
      </p:sp>
      <p:pic>
        <p:nvPicPr>
          <p:cNvPr id="377" name="Google Shape;37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9574" y="3217275"/>
            <a:ext cx="5817625" cy="253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3"/>
          <p:cNvSpPr txBox="1">
            <a:spLocks noGrp="1"/>
          </p:cNvSpPr>
          <p:nvPr>
            <p:ph type="body" idx="1"/>
          </p:nvPr>
        </p:nvSpPr>
        <p:spPr>
          <a:xfrm>
            <a:off x="9893400" y="3459324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1000 K</a:t>
            </a:r>
            <a:endParaRPr i="1" dirty="0"/>
          </a:p>
        </p:txBody>
      </p:sp>
      <p:sp>
        <p:nvSpPr>
          <p:cNvPr id="379" name="Google Shape;379;p43"/>
          <p:cNvSpPr txBox="1"/>
          <p:nvPr/>
        </p:nvSpPr>
        <p:spPr>
          <a:xfrm>
            <a:off x="281713" y="5118800"/>
            <a:ext cx="56076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eorgia"/>
              <a:buChar char="●"/>
            </a:pPr>
            <a:r>
              <a:rPr lang="en-US" sz="21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Velocity values reduced with increasing wall temperature conditions as expected</a:t>
            </a:r>
            <a:endParaRPr sz="21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744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Simulated Temperature Probe Results</a:t>
            </a:r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1"/>
          </p:nvPr>
        </p:nvSpPr>
        <p:spPr>
          <a:xfrm>
            <a:off x="537649" y="1673375"/>
            <a:ext cx="3953700" cy="376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Results were consistent with experimental results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Residence time of 4 seconds</a:t>
            </a:r>
            <a:endParaRPr dirty="0"/>
          </a:p>
        </p:txBody>
      </p:sp>
      <p:pic>
        <p:nvPicPr>
          <p:cNvPr id="386" name="Google Shape;3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900" y="1490800"/>
            <a:ext cx="7280475" cy="437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551" y="3727451"/>
            <a:ext cx="2959100" cy="23939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7FB15C-D634-DA62-E550-F97D12BCE72C}"/>
                  </a:ext>
                </a:extLst>
              </p14:cNvPr>
              <p14:cNvContentPartPr/>
              <p14:nvPr/>
            </p14:nvContentPartPr>
            <p14:xfrm>
              <a:off x="1650730" y="5549710"/>
              <a:ext cx="1061280" cy="25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7FB15C-D634-DA62-E550-F97D12BCE7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8090" y="5487070"/>
                <a:ext cx="1186920" cy="151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5"/>
          <p:cNvSpPr txBox="1">
            <a:spLocks noGrp="1"/>
          </p:cNvSpPr>
          <p:nvPr>
            <p:ph type="title"/>
          </p:nvPr>
        </p:nvSpPr>
        <p:spPr>
          <a:xfrm>
            <a:off x="892974" y="365125"/>
            <a:ext cx="92784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Static Temperature Contours</a:t>
            </a:r>
            <a:endParaRPr/>
          </a:p>
        </p:txBody>
      </p:sp>
      <p:pic>
        <p:nvPicPr>
          <p:cNvPr id="393" name="Google Shape;39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78725"/>
            <a:ext cx="11887200" cy="132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5"/>
          <p:cNvSpPr txBox="1">
            <a:spLocks noGrp="1"/>
          </p:cNvSpPr>
          <p:nvPr>
            <p:ph type="body" idx="1"/>
          </p:nvPr>
        </p:nvSpPr>
        <p:spPr>
          <a:xfrm>
            <a:off x="9075650" y="3231125"/>
            <a:ext cx="2403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1 ATM and 750 K</a:t>
            </a:r>
            <a:endParaRPr i="1"/>
          </a:p>
        </p:txBody>
      </p:sp>
      <p:pic>
        <p:nvPicPr>
          <p:cNvPr id="395" name="Google Shape;395;p45"/>
          <p:cNvPicPr preferRelativeResize="0"/>
          <p:nvPr/>
        </p:nvPicPr>
        <p:blipFill rotWithShape="1">
          <a:blip r:embed="rId4">
            <a:alphaModFix/>
          </a:blip>
          <a:srcRect r="4942"/>
          <a:stretch/>
        </p:blipFill>
        <p:spPr>
          <a:xfrm>
            <a:off x="152400" y="1201237"/>
            <a:ext cx="11887200" cy="131763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5"/>
          <p:cNvSpPr txBox="1">
            <a:spLocks noGrp="1"/>
          </p:cNvSpPr>
          <p:nvPr>
            <p:ph type="body" idx="1"/>
          </p:nvPr>
        </p:nvSpPr>
        <p:spPr>
          <a:xfrm>
            <a:off x="9134675" y="1805125"/>
            <a:ext cx="2403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1 ATM and 500 K</a:t>
            </a:r>
            <a:endParaRPr i="1"/>
          </a:p>
        </p:txBody>
      </p:sp>
      <p:pic>
        <p:nvPicPr>
          <p:cNvPr id="397" name="Google Shape;39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159123"/>
            <a:ext cx="11887199" cy="144885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5"/>
          <p:cNvSpPr txBox="1">
            <a:spLocks noGrp="1"/>
          </p:cNvSpPr>
          <p:nvPr>
            <p:ph type="body" idx="1"/>
          </p:nvPr>
        </p:nvSpPr>
        <p:spPr>
          <a:xfrm>
            <a:off x="9134675" y="4771950"/>
            <a:ext cx="2403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1 ATM and 1000 K</a:t>
            </a:r>
            <a:endParaRPr i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6"/>
          <p:cNvSpPr txBox="1">
            <a:spLocks noGrp="1"/>
          </p:cNvSpPr>
          <p:nvPr>
            <p:ph type="ctrTitle" idx="4294967295"/>
          </p:nvPr>
        </p:nvSpPr>
        <p:spPr>
          <a:xfrm>
            <a:off x="1524000" y="787390"/>
            <a:ext cx="91440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6"/>
          <p:cNvSpPr txBox="1">
            <a:spLocks noGrp="1"/>
          </p:cNvSpPr>
          <p:nvPr>
            <p:ph type="subTitle" idx="4294967295"/>
          </p:nvPr>
        </p:nvSpPr>
        <p:spPr>
          <a:xfrm>
            <a:off x="1609470" y="1343759"/>
            <a:ext cx="91440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6"/>
          <p:cNvSpPr txBox="1"/>
          <p:nvPr/>
        </p:nvSpPr>
        <p:spPr>
          <a:xfrm>
            <a:off x="2529600" y="1923900"/>
            <a:ext cx="71328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10 ATM Condition</a:t>
            </a:r>
            <a:endParaRPr sz="45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7"/>
          <p:cNvPicPr preferRelativeResize="0"/>
          <p:nvPr/>
        </p:nvPicPr>
        <p:blipFill rotWithShape="1">
          <a:blip r:embed="rId3">
            <a:alphaModFix/>
          </a:blip>
          <a:srcRect l="1456" r="2693"/>
          <a:stretch/>
        </p:blipFill>
        <p:spPr>
          <a:xfrm>
            <a:off x="5962417" y="1926125"/>
            <a:ext cx="6131307" cy="252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7"/>
          <p:cNvPicPr preferRelativeResize="0"/>
          <p:nvPr/>
        </p:nvPicPr>
        <p:blipFill rotWithShape="1">
          <a:blip r:embed="rId4">
            <a:alphaModFix/>
          </a:blip>
          <a:srcRect l="1863" r="1592"/>
          <a:stretch/>
        </p:blipFill>
        <p:spPr>
          <a:xfrm>
            <a:off x="136775" y="1926125"/>
            <a:ext cx="5825650" cy="252077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7"/>
          <p:cNvSpPr txBox="1">
            <a:spLocks noGrp="1"/>
          </p:cNvSpPr>
          <p:nvPr>
            <p:ph type="title"/>
          </p:nvPr>
        </p:nvSpPr>
        <p:spPr>
          <a:xfrm>
            <a:off x="892974" y="365125"/>
            <a:ext cx="92784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Pressure Contours</a:t>
            </a:r>
            <a:endParaRPr/>
          </a:p>
        </p:txBody>
      </p:sp>
      <p:sp>
        <p:nvSpPr>
          <p:cNvPr id="413" name="Google Shape;413;p47"/>
          <p:cNvSpPr txBox="1">
            <a:spLocks noGrp="1"/>
          </p:cNvSpPr>
          <p:nvPr>
            <p:ph type="body" idx="1"/>
          </p:nvPr>
        </p:nvSpPr>
        <p:spPr>
          <a:xfrm>
            <a:off x="9672075" y="207945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750 K</a:t>
            </a:r>
            <a:endParaRPr i="1"/>
          </a:p>
        </p:txBody>
      </p:sp>
      <p:sp>
        <p:nvSpPr>
          <p:cNvPr id="414" name="Google Shape;414;p47"/>
          <p:cNvSpPr txBox="1">
            <a:spLocks noGrp="1"/>
          </p:cNvSpPr>
          <p:nvPr>
            <p:ph type="body" idx="1"/>
          </p:nvPr>
        </p:nvSpPr>
        <p:spPr>
          <a:xfrm>
            <a:off x="3775050" y="207945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500 K</a:t>
            </a:r>
            <a:endParaRPr i="1"/>
          </a:p>
        </p:txBody>
      </p:sp>
      <p:sp>
        <p:nvSpPr>
          <p:cNvPr id="415" name="Google Shape;415;p47"/>
          <p:cNvSpPr txBox="1"/>
          <p:nvPr/>
        </p:nvSpPr>
        <p:spPr>
          <a:xfrm>
            <a:off x="486775" y="4640400"/>
            <a:ext cx="63054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Char char="●"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Again, consistent pressure profiles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64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Font typeface="Georgia"/>
              <a:buChar char="●"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1000 K contour convergence issues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50" y="1995625"/>
            <a:ext cx="6081301" cy="2697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8"/>
          <p:cNvPicPr preferRelativeResize="0"/>
          <p:nvPr/>
        </p:nvPicPr>
        <p:blipFill rotWithShape="1">
          <a:blip r:embed="rId4">
            <a:alphaModFix/>
          </a:blip>
          <a:srcRect l="1735" r="1318"/>
          <a:stretch/>
        </p:blipFill>
        <p:spPr>
          <a:xfrm>
            <a:off x="6232125" y="1995625"/>
            <a:ext cx="5860500" cy="25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8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Velocity Contours</a:t>
            </a:r>
            <a:endParaRPr/>
          </a:p>
        </p:txBody>
      </p:sp>
      <p:sp>
        <p:nvSpPr>
          <p:cNvPr id="423" name="Google Shape;423;p48"/>
          <p:cNvSpPr txBox="1">
            <a:spLocks noGrp="1"/>
          </p:cNvSpPr>
          <p:nvPr>
            <p:ph type="body" idx="1"/>
          </p:nvPr>
        </p:nvSpPr>
        <p:spPr>
          <a:xfrm>
            <a:off x="10001100" y="219165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750 K</a:t>
            </a:r>
            <a:endParaRPr i="1"/>
          </a:p>
        </p:txBody>
      </p:sp>
      <p:sp>
        <p:nvSpPr>
          <p:cNvPr id="424" name="Google Shape;424;p48"/>
          <p:cNvSpPr txBox="1">
            <a:spLocks noGrp="1"/>
          </p:cNvSpPr>
          <p:nvPr>
            <p:ph type="body" idx="1"/>
          </p:nvPr>
        </p:nvSpPr>
        <p:spPr>
          <a:xfrm>
            <a:off x="3887250" y="219165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500 K</a:t>
            </a:r>
            <a:endParaRPr i="1"/>
          </a:p>
        </p:txBody>
      </p:sp>
      <p:sp>
        <p:nvSpPr>
          <p:cNvPr id="425" name="Google Shape;425;p48"/>
          <p:cNvSpPr txBox="1"/>
          <p:nvPr/>
        </p:nvSpPr>
        <p:spPr>
          <a:xfrm>
            <a:off x="486775" y="4640400"/>
            <a:ext cx="63054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Char char="●"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Higher velocities at higher pressure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Char char="●"/>
            </a:pPr>
            <a:r>
              <a:rPr lang="en-US" sz="2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1000 K contour convergence issues</a:t>
            </a:r>
            <a:endParaRPr sz="2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9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744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Simulated Temperature Probe Results</a:t>
            </a:r>
            <a:endParaRPr/>
          </a:p>
        </p:txBody>
      </p:sp>
      <p:sp>
        <p:nvSpPr>
          <p:cNvPr id="431" name="Google Shape;431;p49"/>
          <p:cNvSpPr txBox="1">
            <a:spLocks noGrp="1"/>
          </p:cNvSpPr>
          <p:nvPr>
            <p:ph type="body" idx="1"/>
          </p:nvPr>
        </p:nvSpPr>
        <p:spPr>
          <a:xfrm>
            <a:off x="546124" y="2097325"/>
            <a:ext cx="3953700" cy="376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Results again indicate a linear profile</a:t>
            </a: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1000"/>
              </a:spcAft>
              <a:buSzPts val="2800"/>
              <a:buChar char="•"/>
            </a:pPr>
            <a:r>
              <a:rPr lang="en-US"/>
              <a:t>Very insignificant changes in data points (in the tenth decimal place)</a:t>
            </a:r>
            <a:endParaRPr/>
          </a:p>
        </p:txBody>
      </p:sp>
      <p:pic>
        <p:nvPicPr>
          <p:cNvPr id="432" name="Google Shape;43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549" y="1477450"/>
            <a:ext cx="7162800" cy="43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title"/>
          </p:nvPr>
        </p:nvSpPr>
        <p:spPr>
          <a:xfrm>
            <a:off x="3311780" y="744530"/>
            <a:ext cx="80421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Background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83088"/>
            <a:ext cx="11887202" cy="149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4750"/>
            <a:ext cx="11887202" cy="136285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0"/>
          <p:cNvSpPr txBox="1">
            <a:spLocks noGrp="1"/>
          </p:cNvSpPr>
          <p:nvPr>
            <p:ph type="title"/>
          </p:nvPr>
        </p:nvSpPr>
        <p:spPr>
          <a:xfrm>
            <a:off x="892974" y="365125"/>
            <a:ext cx="92784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Static Temperature Contours</a:t>
            </a:r>
            <a:endParaRPr/>
          </a:p>
        </p:txBody>
      </p:sp>
      <p:sp>
        <p:nvSpPr>
          <p:cNvPr id="440" name="Google Shape;440;p50"/>
          <p:cNvSpPr txBox="1">
            <a:spLocks noGrp="1"/>
          </p:cNvSpPr>
          <p:nvPr>
            <p:ph type="body" idx="1"/>
          </p:nvPr>
        </p:nvSpPr>
        <p:spPr>
          <a:xfrm>
            <a:off x="9075650" y="3231125"/>
            <a:ext cx="2403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10 ATM and 750 K</a:t>
            </a:r>
            <a:endParaRPr i="1"/>
          </a:p>
        </p:txBody>
      </p:sp>
      <p:sp>
        <p:nvSpPr>
          <p:cNvPr id="441" name="Google Shape;441;p50"/>
          <p:cNvSpPr txBox="1">
            <a:spLocks noGrp="1"/>
          </p:cNvSpPr>
          <p:nvPr>
            <p:ph type="body" idx="1"/>
          </p:nvPr>
        </p:nvSpPr>
        <p:spPr>
          <a:xfrm>
            <a:off x="9134675" y="1664575"/>
            <a:ext cx="2403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10 ATM and 500 K</a:t>
            </a:r>
            <a:endParaRPr i="1"/>
          </a:p>
        </p:txBody>
      </p:sp>
      <p:pic>
        <p:nvPicPr>
          <p:cNvPr id="442" name="Google Shape;44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153150"/>
            <a:ext cx="11887198" cy="146079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0"/>
          <p:cNvSpPr txBox="1">
            <a:spLocks noGrp="1"/>
          </p:cNvSpPr>
          <p:nvPr>
            <p:ph type="body" idx="1"/>
          </p:nvPr>
        </p:nvSpPr>
        <p:spPr>
          <a:xfrm>
            <a:off x="9134675" y="4771950"/>
            <a:ext cx="25140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10 ATM and 1000 K</a:t>
            </a:r>
            <a:endParaRPr i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"/>
          <p:cNvSpPr txBox="1">
            <a:spLocks noGrp="1"/>
          </p:cNvSpPr>
          <p:nvPr>
            <p:ph type="ctrTitle" idx="4294967295"/>
          </p:nvPr>
        </p:nvSpPr>
        <p:spPr>
          <a:xfrm>
            <a:off x="1524000" y="787390"/>
            <a:ext cx="91440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1"/>
          <p:cNvSpPr txBox="1">
            <a:spLocks noGrp="1"/>
          </p:cNvSpPr>
          <p:nvPr>
            <p:ph type="subTitle" idx="4294967295"/>
          </p:nvPr>
        </p:nvSpPr>
        <p:spPr>
          <a:xfrm>
            <a:off x="1609470" y="1343759"/>
            <a:ext cx="91440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1"/>
          <p:cNvSpPr txBox="1"/>
          <p:nvPr/>
        </p:nvSpPr>
        <p:spPr>
          <a:xfrm>
            <a:off x="2529600" y="1923900"/>
            <a:ext cx="71328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50 ATM Condition</a:t>
            </a:r>
            <a:endParaRPr sz="45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2"/>
          <p:cNvPicPr preferRelativeResize="0"/>
          <p:nvPr/>
        </p:nvPicPr>
        <p:blipFill rotWithShape="1">
          <a:blip r:embed="rId3">
            <a:alphaModFix/>
          </a:blip>
          <a:srcRect l="1439" t="3540" r="2563"/>
          <a:stretch/>
        </p:blipFill>
        <p:spPr>
          <a:xfrm>
            <a:off x="6007350" y="121925"/>
            <a:ext cx="6095999" cy="243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2"/>
          <p:cNvPicPr preferRelativeResize="0"/>
          <p:nvPr/>
        </p:nvPicPr>
        <p:blipFill rotWithShape="1">
          <a:blip r:embed="rId4">
            <a:alphaModFix/>
          </a:blip>
          <a:srcRect r="2714"/>
          <a:stretch/>
        </p:blipFill>
        <p:spPr>
          <a:xfrm>
            <a:off x="110300" y="2074237"/>
            <a:ext cx="5897049" cy="255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7425" y="3086744"/>
            <a:ext cx="6095998" cy="243088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2"/>
          <p:cNvSpPr txBox="1">
            <a:spLocks noGrp="1"/>
          </p:cNvSpPr>
          <p:nvPr>
            <p:ph type="title"/>
          </p:nvPr>
        </p:nvSpPr>
        <p:spPr>
          <a:xfrm>
            <a:off x="892974" y="365125"/>
            <a:ext cx="92784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Pressure Contours</a:t>
            </a:r>
            <a:endParaRPr/>
          </a:p>
        </p:txBody>
      </p:sp>
      <p:sp>
        <p:nvSpPr>
          <p:cNvPr id="459" name="Google Shape;459;p52"/>
          <p:cNvSpPr txBox="1">
            <a:spLocks noGrp="1"/>
          </p:cNvSpPr>
          <p:nvPr>
            <p:ph type="body" idx="1"/>
          </p:nvPr>
        </p:nvSpPr>
        <p:spPr>
          <a:xfrm>
            <a:off x="4000400" y="2333275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750 K</a:t>
            </a:r>
            <a:endParaRPr i="1"/>
          </a:p>
        </p:txBody>
      </p:sp>
      <p:sp>
        <p:nvSpPr>
          <p:cNvPr id="460" name="Google Shape;460;p52"/>
          <p:cNvSpPr txBox="1">
            <a:spLocks noGrp="1"/>
          </p:cNvSpPr>
          <p:nvPr>
            <p:ph type="body" idx="1"/>
          </p:nvPr>
        </p:nvSpPr>
        <p:spPr>
          <a:xfrm>
            <a:off x="9753700" y="315025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500 K</a:t>
            </a:r>
            <a:endParaRPr i="1"/>
          </a:p>
        </p:txBody>
      </p:sp>
      <p:sp>
        <p:nvSpPr>
          <p:cNvPr id="461" name="Google Shape;461;p52"/>
          <p:cNvSpPr txBox="1">
            <a:spLocks noGrp="1"/>
          </p:cNvSpPr>
          <p:nvPr>
            <p:ph type="body" idx="1"/>
          </p:nvPr>
        </p:nvSpPr>
        <p:spPr>
          <a:xfrm>
            <a:off x="9753700" y="3317400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1000 K</a:t>
            </a:r>
            <a:endParaRPr i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53"/>
          <p:cNvPicPr preferRelativeResize="0"/>
          <p:nvPr/>
        </p:nvPicPr>
        <p:blipFill rotWithShape="1">
          <a:blip r:embed="rId3">
            <a:alphaModFix/>
          </a:blip>
          <a:srcRect l="1442" r="4880"/>
          <a:stretch/>
        </p:blipFill>
        <p:spPr>
          <a:xfrm>
            <a:off x="6140325" y="90950"/>
            <a:ext cx="5951925" cy="246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3"/>
          <p:cNvPicPr preferRelativeResize="0"/>
          <p:nvPr/>
        </p:nvPicPr>
        <p:blipFill rotWithShape="1">
          <a:blip r:embed="rId4">
            <a:alphaModFix/>
          </a:blip>
          <a:srcRect r="6524"/>
          <a:stretch/>
        </p:blipFill>
        <p:spPr>
          <a:xfrm>
            <a:off x="86975" y="1994425"/>
            <a:ext cx="6053349" cy="27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0325" y="3267088"/>
            <a:ext cx="5951926" cy="243931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3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Velocity Contours</a:t>
            </a:r>
            <a:endParaRPr/>
          </a:p>
        </p:txBody>
      </p:sp>
      <p:sp>
        <p:nvSpPr>
          <p:cNvPr id="470" name="Google Shape;470;p53"/>
          <p:cNvSpPr txBox="1">
            <a:spLocks noGrp="1"/>
          </p:cNvSpPr>
          <p:nvPr>
            <p:ph type="body" idx="1"/>
          </p:nvPr>
        </p:nvSpPr>
        <p:spPr>
          <a:xfrm>
            <a:off x="4185275" y="2259575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750 K</a:t>
            </a:r>
            <a:endParaRPr i="1"/>
          </a:p>
        </p:txBody>
      </p:sp>
      <p:sp>
        <p:nvSpPr>
          <p:cNvPr id="471" name="Google Shape;471;p53"/>
          <p:cNvSpPr txBox="1">
            <a:spLocks noGrp="1"/>
          </p:cNvSpPr>
          <p:nvPr>
            <p:ph type="body" idx="1"/>
          </p:nvPr>
        </p:nvSpPr>
        <p:spPr>
          <a:xfrm>
            <a:off x="9974750" y="365125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500 K</a:t>
            </a:r>
            <a:endParaRPr i="1"/>
          </a:p>
        </p:txBody>
      </p:sp>
      <p:sp>
        <p:nvSpPr>
          <p:cNvPr id="472" name="Google Shape;472;p53"/>
          <p:cNvSpPr txBox="1">
            <a:spLocks noGrp="1"/>
          </p:cNvSpPr>
          <p:nvPr>
            <p:ph type="body" idx="1"/>
          </p:nvPr>
        </p:nvSpPr>
        <p:spPr>
          <a:xfrm>
            <a:off x="9893400" y="3473475"/>
            <a:ext cx="2298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1000 K</a:t>
            </a:r>
            <a:endParaRPr i="1"/>
          </a:p>
        </p:txBody>
      </p:sp>
      <p:sp>
        <p:nvSpPr>
          <p:cNvPr id="473" name="Google Shape;473;p53"/>
          <p:cNvSpPr txBox="1"/>
          <p:nvPr/>
        </p:nvSpPr>
        <p:spPr>
          <a:xfrm>
            <a:off x="178475" y="4852650"/>
            <a:ext cx="63054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Significant increase in velocity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Consistent profiles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2091350" y="365125"/>
            <a:ext cx="97440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Simulated Temperature Probe Results</a:t>
            </a:r>
            <a:endParaRPr/>
          </a:p>
        </p:txBody>
      </p:sp>
      <p:sp>
        <p:nvSpPr>
          <p:cNvPr id="479" name="Google Shape;479;p54"/>
          <p:cNvSpPr txBox="1">
            <a:spLocks noGrp="1"/>
          </p:cNvSpPr>
          <p:nvPr>
            <p:ph type="body" idx="1"/>
          </p:nvPr>
        </p:nvSpPr>
        <p:spPr>
          <a:xfrm>
            <a:off x="546124" y="2097325"/>
            <a:ext cx="3953700" cy="3769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Diffusion rates slow with increasing pressure</a:t>
            </a:r>
            <a:endParaRPr/>
          </a:p>
        </p:txBody>
      </p:sp>
      <p:pic>
        <p:nvPicPr>
          <p:cNvPr id="480" name="Google Shape;48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549" y="1422050"/>
            <a:ext cx="7162800" cy="43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75" y="4532575"/>
            <a:ext cx="11887199" cy="137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868075"/>
            <a:ext cx="11955349" cy="139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326" y="1153675"/>
            <a:ext cx="11955350" cy="14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5"/>
          <p:cNvSpPr txBox="1">
            <a:spLocks noGrp="1"/>
          </p:cNvSpPr>
          <p:nvPr>
            <p:ph type="title"/>
          </p:nvPr>
        </p:nvSpPr>
        <p:spPr>
          <a:xfrm>
            <a:off x="892974" y="365125"/>
            <a:ext cx="92784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</a:pPr>
            <a:r>
              <a:rPr lang="en-US"/>
              <a:t>Static Temperature Contours</a:t>
            </a:r>
            <a:endParaRPr/>
          </a:p>
        </p:txBody>
      </p:sp>
      <p:sp>
        <p:nvSpPr>
          <p:cNvPr id="489" name="Google Shape;489;p55"/>
          <p:cNvSpPr txBox="1">
            <a:spLocks noGrp="1"/>
          </p:cNvSpPr>
          <p:nvPr>
            <p:ph type="body" idx="1"/>
          </p:nvPr>
        </p:nvSpPr>
        <p:spPr>
          <a:xfrm>
            <a:off x="9134675" y="3455950"/>
            <a:ext cx="24036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50 ATM and 750 K</a:t>
            </a:r>
            <a:endParaRPr i="1"/>
          </a:p>
        </p:txBody>
      </p:sp>
      <p:sp>
        <p:nvSpPr>
          <p:cNvPr id="490" name="Google Shape;490;p55"/>
          <p:cNvSpPr txBox="1">
            <a:spLocks noGrp="1"/>
          </p:cNvSpPr>
          <p:nvPr>
            <p:ph type="body" idx="1"/>
          </p:nvPr>
        </p:nvSpPr>
        <p:spPr>
          <a:xfrm>
            <a:off x="9134675" y="1805125"/>
            <a:ext cx="25365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50 ATM and 500 K</a:t>
            </a:r>
            <a:endParaRPr i="1"/>
          </a:p>
        </p:txBody>
      </p:sp>
      <p:sp>
        <p:nvSpPr>
          <p:cNvPr id="491" name="Google Shape;491;p55"/>
          <p:cNvSpPr txBox="1">
            <a:spLocks noGrp="1"/>
          </p:cNvSpPr>
          <p:nvPr>
            <p:ph type="body" idx="1"/>
          </p:nvPr>
        </p:nvSpPr>
        <p:spPr>
          <a:xfrm>
            <a:off x="9134675" y="5106775"/>
            <a:ext cx="2536500" cy="2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Static Temp Contour at 50 ATM and 1000 K</a:t>
            </a:r>
            <a:endParaRPr i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6"/>
          <p:cNvSpPr txBox="1">
            <a:spLocks noGrp="1"/>
          </p:cNvSpPr>
          <p:nvPr>
            <p:ph type="title"/>
          </p:nvPr>
        </p:nvSpPr>
        <p:spPr>
          <a:xfrm>
            <a:off x="3311768" y="855855"/>
            <a:ext cx="80421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497" name="Google Shape;497;p56"/>
          <p:cNvSpPr txBox="1">
            <a:spLocks noGrp="1"/>
          </p:cNvSpPr>
          <p:nvPr>
            <p:ph type="body" idx="1"/>
          </p:nvPr>
        </p:nvSpPr>
        <p:spPr>
          <a:xfrm>
            <a:off x="3311768" y="3294997"/>
            <a:ext cx="8042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7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503" name="Google Shape;503;p57"/>
          <p:cNvSpPr txBox="1">
            <a:spLocks noGrp="1"/>
          </p:cNvSpPr>
          <p:nvPr>
            <p:ph type="body" idx="1"/>
          </p:nvPr>
        </p:nvSpPr>
        <p:spPr>
          <a:xfrm>
            <a:off x="892964" y="1825625"/>
            <a:ext cx="10460700" cy="401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10 and 50 ATM experimental data</a:t>
            </a: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Influence of the SA model compared to other models</a:t>
            </a:r>
            <a:endParaRPr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Determine impact of other models</a:t>
            </a: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Add chemical reactions to the CFD model </a:t>
            </a:r>
            <a:endParaRPr/>
          </a:p>
          <a:p>
            <a:pPr marL="914400" lvl="1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Determine degree of exothermicity impact using Chemkin simulations</a:t>
            </a:r>
            <a:endParaRPr/>
          </a:p>
          <a:p>
            <a:pPr marL="914400" lvl="1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•"/>
            </a:pPr>
            <a:r>
              <a:rPr lang="en-US"/>
              <a:t>Changes in thermal gradient will inform us what would be a good starting point for initial conditions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8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509" name="Google Shape;509;p58"/>
          <p:cNvSpPr txBox="1">
            <a:spLocks noGrp="1"/>
          </p:cNvSpPr>
          <p:nvPr>
            <p:ph type="body" idx="1"/>
          </p:nvPr>
        </p:nvSpPr>
        <p:spPr>
          <a:xfrm>
            <a:off x="373575" y="1825625"/>
            <a:ext cx="11453400" cy="401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Center for Undergraduate Research Opportunities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Georgia Advanced Computing Resource Center</a:t>
            </a:r>
            <a:endParaRPr/>
          </a:p>
        </p:txBody>
      </p:sp>
      <p:pic>
        <p:nvPicPr>
          <p:cNvPr id="510" name="Google Shape;5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150" y="2443100"/>
            <a:ext cx="2746434" cy="7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2600" y="3971951"/>
            <a:ext cx="5671051" cy="169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9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517" name="Google Shape;517;p59"/>
          <p:cNvSpPr txBox="1">
            <a:spLocks noGrp="1"/>
          </p:cNvSpPr>
          <p:nvPr>
            <p:ph type="body" idx="1"/>
          </p:nvPr>
        </p:nvSpPr>
        <p:spPr>
          <a:xfrm>
            <a:off x="621289" y="1460550"/>
            <a:ext cx="10460700" cy="401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Dagaut, P., Cathonnet, M., Rouan, J. P., Foulatier, R., Quilgars, A., Boettner, J. C., Gaillard, F., and James, H. "A jet-stirred reactor for kinetic studies of homogeneous gas-phase reactions at pressures up to ten atmospheres (≈1 MPa)," Journal of Physics E: Scientific Instruments Vol. 19, No. 3, 1986, p. 207. doi: 10.1088/0022-3735/19/3/009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Dejongh, J. (2024). “Computational Fluid Dynamics Modeling of Jet-Stirred Reactors”. University of Georgia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Herbinet, O., &amp; Dayma, G. (2013). “Jet-stirred reactors”. Green Energy and Technology, 183–210.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https://doi.org/10.1007/978-1-4471-5307-8_8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Reyniers, Pieter A., et al. “Computational Fluid Dynamic Design of Jet Stirred Reactors for Measuring Intrinsic Kinetics of Gas-Phase and Gas-Solid Reactions.” International Journal of Chemical Kinetics, vol. 48, no. 9, 11 July 2016, pp. 556–569, https://doi.org/10.1002/kin.21016. Accessed 15 June 2021.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Zhang, Tianhan, et al. “Numerical Studies of Novel Inwardly Off-Center Shearing Jet-Stirred Reactor.” AIAA Journal, vol. 56, no. 9, 1 Aug. 2018, pp. 3388–3392, https://doi.org/10.2514/1.j057293. Accessed 5 Nov. 2024.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title"/>
          </p:nvPr>
        </p:nvSpPr>
        <p:spPr>
          <a:xfrm>
            <a:off x="2200274" y="365125"/>
            <a:ext cx="9153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Chemical Reactors</a:t>
            </a:r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body" idx="1"/>
          </p:nvPr>
        </p:nvSpPr>
        <p:spPr>
          <a:xfrm>
            <a:off x="631800" y="1825625"/>
            <a:ext cx="5207100" cy="407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Chemical reactors are process equipment</a:t>
            </a:r>
            <a:endParaRPr dirty="0"/>
          </a:p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Chemicals fed to make them react</a:t>
            </a:r>
            <a:endParaRPr dirty="0"/>
          </a:p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Used usually for the purpose of making a desired product or studying a chemical process</a:t>
            </a:r>
            <a:endParaRPr dirty="0"/>
          </a:p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Comprised of different types</a:t>
            </a:r>
            <a:endParaRPr dirty="0"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 dirty="0"/>
              <a:t>Plug Flow Reactor</a:t>
            </a:r>
            <a:endParaRPr dirty="0"/>
          </a:p>
          <a:p>
            <a:pPr marL="914400" lvl="1" indent="-34671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dirty="0"/>
              <a:t>Batch Reactor</a:t>
            </a:r>
            <a:endParaRPr dirty="0"/>
          </a:p>
          <a:p>
            <a:pPr marL="914400" lvl="1" indent="-34671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dirty="0"/>
              <a:t>Semi-Batch Reactor</a:t>
            </a:r>
            <a:endParaRPr dirty="0"/>
          </a:p>
          <a:p>
            <a:pPr marL="914400" lvl="1" indent="-34671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dirty="0"/>
              <a:t>Catalytic Reactor</a:t>
            </a:r>
            <a:endParaRPr dirty="0"/>
          </a:p>
          <a:p>
            <a:pPr marL="914400" lvl="1" indent="-34671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dirty="0"/>
              <a:t>Continuous Flow Stirred-Tank Reactor</a:t>
            </a:r>
            <a:endParaRPr dirty="0"/>
          </a:p>
          <a:p>
            <a:pPr marL="457200" lvl="0" indent="-366395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-US" dirty="0"/>
              <a:t>All come with varying advantages and disadvantages.</a:t>
            </a:r>
            <a:endParaRPr dirty="0"/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5173" y="365125"/>
            <a:ext cx="2361845" cy="228675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7418199" y="1119286"/>
            <a:ext cx="2815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91919"/>
                </a:solidFill>
                <a:latin typeface="Sora"/>
                <a:ea typeface="Sora"/>
                <a:cs typeface="Sora"/>
                <a:sym typeface="Sora"/>
              </a:rPr>
              <a:t>CSTR</a:t>
            </a:r>
            <a:endParaRPr sz="2400" b="1">
              <a:solidFill>
                <a:srgbClr val="191919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7953409" y="3039799"/>
            <a:ext cx="2815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91919"/>
                </a:solidFill>
                <a:latin typeface="Sora"/>
                <a:ea typeface="Sora"/>
                <a:cs typeface="Sora"/>
                <a:sym typeface="Sora"/>
              </a:rPr>
              <a:t>PFR</a:t>
            </a:r>
            <a:endParaRPr sz="2400" b="1">
              <a:solidFill>
                <a:srgbClr val="191919"/>
              </a:solidFill>
              <a:latin typeface="Sora"/>
              <a:ea typeface="Sora"/>
              <a:cs typeface="Sora"/>
              <a:sym typeface="Sora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2400" y="2250490"/>
            <a:ext cx="3050578" cy="181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3169" y="3549835"/>
            <a:ext cx="3325230" cy="222949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7319486" y="4928494"/>
            <a:ext cx="28152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91919"/>
                </a:solidFill>
                <a:latin typeface="Sora"/>
                <a:ea typeface="Sora"/>
                <a:cs typeface="Sora"/>
                <a:sym typeface="Sora"/>
              </a:rPr>
              <a:t>Batch</a:t>
            </a:r>
            <a:endParaRPr sz="2400" b="1">
              <a:solidFill>
                <a:srgbClr val="191919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0"/>
          <p:cNvSpPr txBox="1">
            <a:spLocks noGrp="1"/>
          </p:cNvSpPr>
          <p:nvPr>
            <p:ph type="ctrTitle" idx="4294967295"/>
          </p:nvPr>
        </p:nvSpPr>
        <p:spPr>
          <a:xfrm>
            <a:off x="1524000" y="787390"/>
            <a:ext cx="9144000" cy="13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60"/>
          <p:cNvSpPr txBox="1">
            <a:spLocks noGrp="1"/>
          </p:cNvSpPr>
          <p:nvPr>
            <p:ph type="subTitle" idx="4294967295"/>
          </p:nvPr>
        </p:nvSpPr>
        <p:spPr>
          <a:xfrm>
            <a:off x="1609470" y="1343759"/>
            <a:ext cx="91440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60"/>
          <p:cNvSpPr txBox="1"/>
          <p:nvPr/>
        </p:nvSpPr>
        <p:spPr>
          <a:xfrm>
            <a:off x="2529600" y="1923900"/>
            <a:ext cx="71328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THANK YOU!</a:t>
            </a:r>
            <a:endParaRPr sz="45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>
            <a:spLocks noGrp="1"/>
          </p:cNvSpPr>
          <p:nvPr>
            <p:ph type="title"/>
          </p:nvPr>
        </p:nvSpPr>
        <p:spPr>
          <a:xfrm>
            <a:off x="892965" y="365125"/>
            <a:ext cx="10460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Jet-Stirred Reactors	</a:t>
            </a:r>
            <a:endParaRPr/>
          </a:p>
        </p:txBody>
      </p:sp>
      <p:sp>
        <p:nvSpPr>
          <p:cNvPr id="211" name="Google Shape;211;p25"/>
          <p:cNvSpPr txBox="1">
            <a:spLocks noGrp="1"/>
          </p:cNvSpPr>
          <p:nvPr>
            <p:ph type="body" idx="1"/>
          </p:nvPr>
        </p:nvSpPr>
        <p:spPr>
          <a:xfrm>
            <a:off x="308100" y="1496125"/>
            <a:ext cx="5166300" cy="41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A type of CSTR</a:t>
            </a:r>
            <a:endParaRPr/>
          </a:p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Principally used to study: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Flow patterns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Mixing capabilities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Chemical reactions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Reaction rates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Industrial processes</a:t>
            </a:r>
            <a:endParaRPr/>
          </a:p>
          <a:p>
            <a:pPr marL="457200" lvl="0" indent="-36639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Applications in combustion system testing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Testing biofuels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Propulsions systems for propellant mixing</a:t>
            </a:r>
            <a:endParaRPr/>
          </a:p>
          <a:p>
            <a:pPr marL="914400" lvl="1" indent="-346710" algn="l" rtl="0">
              <a:spcBef>
                <a:spcPts val="1000"/>
              </a:spcBef>
              <a:spcAft>
                <a:spcPts val="1000"/>
              </a:spcAft>
              <a:buSzPct val="100000"/>
              <a:buChar char="○"/>
            </a:pPr>
            <a:r>
              <a:rPr lang="en-US"/>
              <a:t>Studying turbulence</a:t>
            </a:r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257" y="1345303"/>
            <a:ext cx="3909818" cy="365927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6255818" y="5173185"/>
            <a:ext cx="14736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Rotavera group JSR</a:t>
            </a:r>
            <a:endParaRPr sz="9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4" name="Google Shape;214;p25"/>
          <p:cNvSpPr txBox="1"/>
          <p:nvPr/>
        </p:nvSpPr>
        <p:spPr>
          <a:xfrm>
            <a:off x="8870275" y="4916401"/>
            <a:ext cx="2319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JSR developed in Orleans, France</a:t>
            </a:r>
            <a:endParaRPr sz="9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15" name="Google Shape;215;p25"/>
          <p:cNvPicPr preferRelativeResize="0"/>
          <p:nvPr/>
        </p:nvPicPr>
        <p:blipFill rotWithShape="1">
          <a:blip r:embed="rId4">
            <a:alphaModFix/>
          </a:blip>
          <a:srcRect l="13596" r="8443"/>
          <a:stretch/>
        </p:blipFill>
        <p:spPr>
          <a:xfrm>
            <a:off x="5474450" y="1436675"/>
            <a:ext cx="2240701" cy="38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 txBox="1">
            <a:spLocks noGrp="1"/>
          </p:cNvSpPr>
          <p:nvPr>
            <p:ph type="title"/>
          </p:nvPr>
        </p:nvSpPr>
        <p:spPr>
          <a:xfrm>
            <a:off x="2200274" y="365125"/>
            <a:ext cx="9153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Process</a:t>
            </a:r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body" idx="1"/>
          </p:nvPr>
        </p:nvSpPr>
        <p:spPr>
          <a:xfrm>
            <a:off x="644950" y="1851975"/>
            <a:ext cx="4943700" cy="407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457200" lvl="0" indent="-379730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Generally an oxidizer flows into a reactor mainly composed of 70-98% Nitrogen with Oxygen as the remainder.</a:t>
            </a:r>
            <a:endParaRPr/>
          </a:p>
          <a:p>
            <a:pPr marL="457200" lvl="0" indent="-379730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A fuel (~0.5%) is also injected simultaneously.</a:t>
            </a:r>
            <a:endParaRPr/>
          </a:p>
          <a:p>
            <a:pPr marL="457200" lvl="0" indent="-379730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Fuel and Oxidizer initially mixed in primary mixing region whilst being </a:t>
            </a:r>
            <a:r>
              <a:rPr lang="en-US" i="1"/>
              <a:t>Primary Heated</a:t>
            </a:r>
            <a:r>
              <a:rPr lang="en-US"/>
              <a:t>.</a:t>
            </a:r>
            <a:endParaRPr/>
          </a:p>
          <a:p>
            <a:pPr marL="457200" lvl="0" indent="-379730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-US"/>
              <a:t>Reactants then enter the jets and are mixed further where they combust and are ejected.</a:t>
            </a:r>
            <a:endParaRPr/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1425" y="365125"/>
            <a:ext cx="6104251" cy="239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592" y="3168130"/>
            <a:ext cx="4505913" cy="233620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7713913" y="2656631"/>
            <a:ext cx="23679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xy plane process diagram</a:t>
            </a:r>
            <a:endParaRPr sz="9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7338923" y="5379993"/>
            <a:ext cx="31179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>
                <a:solidFill>
                  <a:srgbClr val="191919"/>
                </a:solidFill>
                <a:latin typeface="Inter"/>
                <a:ea typeface="Inter"/>
                <a:cs typeface="Inter"/>
                <a:sym typeface="Inter"/>
              </a:rPr>
              <a:t>Rotavera group JSR analysis chamber</a:t>
            </a:r>
            <a:endParaRPr sz="900" i="1">
              <a:solidFill>
                <a:srgbClr val="191919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/>
        </p:nvSpPr>
        <p:spPr>
          <a:xfrm>
            <a:off x="5673047" y="1005713"/>
            <a:ext cx="48354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EDEDED"/>
                </a:solidFill>
                <a:latin typeface="Georgia"/>
                <a:ea typeface="Georgia"/>
                <a:cs typeface="Georgia"/>
                <a:sym typeface="Georgia"/>
              </a:rPr>
              <a:t>Analysis</a:t>
            </a:r>
            <a:endParaRPr sz="3500">
              <a:solidFill>
                <a:srgbClr val="EDEDED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6034475" y="2207601"/>
            <a:ext cx="57156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Georgia"/>
              <a:buChar char="●"/>
            </a:pPr>
            <a:r>
              <a:rPr lang="en-US" sz="1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On-line Fourier Transform Infrared Spectroscopy</a:t>
            </a:r>
            <a:endParaRPr sz="18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Georgia"/>
              <a:buChar char="○"/>
            </a:pPr>
            <a:r>
              <a:rPr lang="en-US" sz="1800">
                <a:solidFill>
                  <a:srgbClr val="EDEDED"/>
                </a:solidFill>
                <a:latin typeface="Georgia"/>
                <a:ea typeface="Georgia"/>
                <a:cs typeface="Georgia"/>
                <a:sym typeface="Georgia"/>
              </a:rPr>
              <a:t>Used to monitor steady-state</a:t>
            </a:r>
            <a:endParaRPr sz="1800">
              <a:solidFill>
                <a:srgbClr val="EDEDED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Georgia"/>
              <a:buChar char="●"/>
            </a:pPr>
            <a:r>
              <a:rPr lang="en-US" sz="1800">
                <a:solidFill>
                  <a:srgbClr val="EDEDED"/>
                </a:solidFill>
                <a:latin typeface="Georgia"/>
                <a:ea typeface="Georgia"/>
                <a:cs typeface="Georgia"/>
                <a:sym typeface="Georgia"/>
              </a:rPr>
              <a:t>Electron Ionization-Mass Spectrometer/Vacuum-Ultraviolet Photon Detector</a:t>
            </a:r>
            <a:endParaRPr sz="1800">
              <a:solidFill>
                <a:srgbClr val="EDEDED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Georgia"/>
              <a:buChar char="○"/>
            </a:pPr>
            <a:r>
              <a:rPr lang="en-US" sz="1800">
                <a:solidFill>
                  <a:srgbClr val="EDEDED"/>
                </a:solidFill>
                <a:latin typeface="Georgia"/>
                <a:ea typeface="Georgia"/>
                <a:cs typeface="Georgia"/>
                <a:sym typeface="Georgia"/>
              </a:rPr>
              <a:t>A method of sonic sampling used to isolate samples for analysis down to 1 ppm (uses mass to charge ratio)</a:t>
            </a:r>
            <a:endParaRPr sz="1800">
              <a:solidFill>
                <a:srgbClr val="EDEDED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Georgia"/>
              <a:buChar char="●"/>
            </a:pPr>
            <a:r>
              <a:rPr lang="en-US" sz="1800">
                <a:solidFill>
                  <a:srgbClr val="EDEDED"/>
                </a:solidFill>
                <a:latin typeface="Georgia"/>
                <a:ea typeface="Georgia"/>
                <a:cs typeface="Georgia"/>
                <a:sym typeface="Georgia"/>
              </a:rPr>
              <a:t>K-type thermocouple</a:t>
            </a:r>
            <a:endParaRPr sz="1800">
              <a:solidFill>
                <a:srgbClr val="EDEDED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Georgia"/>
              <a:buChar char="○"/>
            </a:pPr>
            <a:r>
              <a:rPr lang="en-US" sz="1800">
                <a:solidFill>
                  <a:srgbClr val="EDEDED"/>
                </a:solidFill>
                <a:latin typeface="Georgia"/>
                <a:ea typeface="Georgia"/>
                <a:cs typeface="Georgia"/>
                <a:sym typeface="Georgia"/>
              </a:rPr>
              <a:t>Used to measure temperature at different points in the outlet of the reactor</a:t>
            </a:r>
            <a:endParaRPr sz="1800">
              <a:solidFill>
                <a:srgbClr val="EDEDED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13" y="204478"/>
            <a:ext cx="3940664" cy="268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91" y="3442853"/>
            <a:ext cx="2545135" cy="20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5026" y="3442853"/>
            <a:ext cx="2582220" cy="202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22606" y="204493"/>
            <a:ext cx="2384869" cy="187006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1357498" y="2805500"/>
            <a:ext cx="36879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On-line Fourier Transform Infrared Spectroscopy</a:t>
            </a:r>
            <a:endParaRPr sz="1100" i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7" name="Google Shape;237;p27"/>
          <p:cNvSpPr txBox="1"/>
          <p:nvPr/>
        </p:nvSpPr>
        <p:spPr>
          <a:xfrm>
            <a:off x="171950" y="5393601"/>
            <a:ext cx="57156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a) Electron Ionization-Mass Spectrometer; b)Vacuum-Ultraviolet Photon Detector</a:t>
            </a:r>
            <a:endParaRPr sz="1100" i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8020787" y="204493"/>
            <a:ext cx="34413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K-type thermocouple</a:t>
            </a:r>
            <a:endParaRPr sz="1100" i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>
            <a:spLocks noGrp="1"/>
          </p:cNvSpPr>
          <p:nvPr>
            <p:ph type="title"/>
          </p:nvPr>
        </p:nvSpPr>
        <p:spPr>
          <a:xfrm>
            <a:off x="2200274" y="365125"/>
            <a:ext cx="9153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Focus</a:t>
            </a:r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body" idx="1"/>
          </p:nvPr>
        </p:nvSpPr>
        <p:spPr>
          <a:xfrm>
            <a:off x="258975" y="1810175"/>
            <a:ext cx="4699200" cy="407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10000"/>
          </a:bodyPr>
          <a:lstStyle/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Using CFD to examine thermal uniformity in JSRs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Validate and refine previous simulational models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Primarily to test effects of temperature, pressure, and residence time on reactor thermal homogeneity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Will help determine optimal preset parameters for future combustion studies</a:t>
            </a:r>
            <a:endParaRPr/>
          </a:p>
          <a:p>
            <a:pPr marL="914400" lvl="1" indent="-323850" algn="l" rtl="0">
              <a:spcBef>
                <a:spcPts val="1000"/>
              </a:spcBef>
              <a:spcAft>
                <a:spcPts val="0"/>
              </a:spcAft>
              <a:buSzPct val="100000"/>
              <a:buChar char="○"/>
            </a:pPr>
            <a:r>
              <a:rPr lang="en-US"/>
              <a:t>While others have prioritized studying this for JSR designs, this will not be the approach of the study</a:t>
            </a:r>
            <a:endParaRPr/>
          </a:p>
          <a:p>
            <a:pPr marL="457200" lvl="0" indent="-339725" algn="l" rtl="0">
              <a:spcBef>
                <a:spcPts val="1000"/>
              </a:spcBef>
              <a:spcAft>
                <a:spcPts val="1000"/>
              </a:spcAft>
              <a:buSzPct val="100000"/>
              <a:buChar char="●"/>
            </a:pPr>
            <a:r>
              <a:rPr lang="en-US"/>
              <a:t>Rather, will treat JSRs as sound devices to purely study thermal gradients effects</a:t>
            </a:r>
            <a:endParaRPr/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475" y="1963500"/>
            <a:ext cx="6652050" cy="24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 txBox="1"/>
          <p:nvPr/>
        </p:nvSpPr>
        <p:spPr>
          <a:xfrm>
            <a:off x="5119473" y="4349432"/>
            <a:ext cx="69672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(a)90° jet position; (b)down jet position; (c) 45° jet position</a:t>
            </a:r>
            <a:endParaRPr sz="1800" i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     -Reyniers et al.</a:t>
            </a:r>
            <a:endParaRPr sz="1600" i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3311780" y="744530"/>
            <a:ext cx="8042100" cy="20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Georgia"/>
              <a:buNone/>
            </a:pPr>
            <a:r>
              <a:rPr lang="en-US"/>
              <a:t>Geometry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1233</Words>
  <Application>Microsoft Office PowerPoint</Application>
  <PresentationFormat>Widescreen</PresentationFormat>
  <Paragraphs>192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Nunito Light</vt:lpstr>
      <vt:lpstr>Bebas Neue</vt:lpstr>
      <vt:lpstr>Georgia</vt:lpstr>
      <vt:lpstr>Calibri</vt:lpstr>
      <vt:lpstr>Inter</vt:lpstr>
      <vt:lpstr>Sora</vt:lpstr>
      <vt:lpstr>Office Theme</vt:lpstr>
      <vt:lpstr>Advancing CFD Approaches for Jet-Stirred Reactors</vt:lpstr>
      <vt:lpstr>Outline</vt:lpstr>
      <vt:lpstr>Background</vt:lpstr>
      <vt:lpstr>Chemical Reactors</vt:lpstr>
      <vt:lpstr>Jet-Stirred Reactors </vt:lpstr>
      <vt:lpstr>Process</vt:lpstr>
      <vt:lpstr>PowerPoint Presentation</vt:lpstr>
      <vt:lpstr>Research Focus</vt:lpstr>
      <vt:lpstr>Geometry</vt:lpstr>
      <vt:lpstr>Dimensions</vt:lpstr>
      <vt:lpstr>Obtained Computer-Aided Designs (CAD)</vt:lpstr>
      <vt:lpstr>Conditions and Assumptions</vt:lpstr>
      <vt:lpstr>Conditions</vt:lpstr>
      <vt:lpstr>PowerPoint Presentation</vt:lpstr>
      <vt:lpstr>Meshing</vt:lpstr>
      <vt:lpstr>Challenges</vt:lpstr>
      <vt:lpstr>Meshing Results</vt:lpstr>
      <vt:lpstr>Post-Processing</vt:lpstr>
      <vt:lpstr>Validation</vt:lpstr>
      <vt:lpstr>Results</vt:lpstr>
      <vt:lpstr>PowerPoint Presentation</vt:lpstr>
      <vt:lpstr>Pressure Contours</vt:lpstr>
      <vt:lpstr>Velocity Contours</vt:lpstr>
      <vt:lpstr>Simulated Temperature Probe Results</vt:lpstr>
      <vt:lpstr>Static Temperature Contours</vt:lpstr>
      <vt:lpstr>PowerPoint Presentation</vt:lpstr>
      <vt:lpstr>Pressure Contours</vt:lpstr>
      <vt:lpstr>Velocity Contours</vt:lpstr>
      <vt:lpstr>Simulated Temperature Probe Results</vt:lpstr>
      <vt:lpstr>Static Temperature Contours</vt:lpstr>
      <vt:lpstr>PowerPoint Presentation</vt:lpstr>
      <vt:lpstr>Pressure Contours</vt:lpstr>
      <vt:lpstr>Velocity Contours</vt:lpstr>
      <vt:lpstr>Simulated Temperature Probe Results</vt:lpstr>
      <vt:lpstr>Static Temperature Contours</vt:lpstr>
      <vt:lpstr>Conclusion</vt:lpstr>
      <vt:lpstr>Next Steps</vt:lpstr>
      <vt:lpstr>Acknowledgements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Omar Samer Hamwy</cp:lastModifiedBy>
  <cp:revision>2</cp:revision>
  <dcterms:modified xsi:type="dcterms:W3CDTF">2025-04-02T18:16:19Z</dcterms:modified>
</cp:coreProperties>
</file>