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6UftKp4Wo/C7nf6EQiUkEf7Vq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5579" y="0"/>
            <a:ext cx="2972421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21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75646caf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75646cafd_0_1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475646cafd_0_1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6c0232f4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6c0232f48_1_2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46c0232f48_1_21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75646cafd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75646cafd_0_5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475646cafd_0_5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75646cafd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75646cafd_0_17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3475646cafd_0_17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6c0232f4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6c0232f48_1_28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Flow mixing time increases the combustion ability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elongating flow residence time allows the stabilization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improves the ability to stay within the combustion chamber</a:t>
            </a:r>
            <a:endParaRPr/>
          </a:p>
        </p:txBody>
      </p:sp>
      <p:sp>
        <p:nvSpPr>
          <p:cNvPr id="199" name="Google Shape;199;g346c0232f48_1_28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6c0232f4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46c0232f48_1_3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Fuel jet and cavity - location and shape of shear layer interaction will influence shape of flame -&gt; affecting the distribution and propagation; High-pressure injector = further upstream combustion; low-pressure injector = potential to fully ignite downstream of cavity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Fuel jet/cavity -&gt; flame spreading angle increases cause increase in combustion process, mixing, propagation, and chem rxn time; too much causes aggressive disruption in boundary layer and choking effect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PIM -&gt; higher normalized pressures at high fuel mass flow rates can be used  (rich) &amp; viscous cycle of discharge/ignition/no discharge/no ignition (varying pressures) </a:t>
            </a:r>
            <a:endParaRPr/>
          </a:p>
        </p:txBody>
      </p:sp>
      <p:sp>
        <p:nvSpPr>
          <p:cNvPr id="209" name="Google Shape;209;g346c0232f48_1_3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6c0232f48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6c0232f48_1_42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inviscid flow field -&gt; peak heat load occurring downstream of separation zone created; lower local heat loads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separation zone -&gt; amplifies boundary layer separation zone and increases local heat loads; thermal failure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Must be high stagnation temp (not low/sub sonic) and uniform distribution of flow</a:t>
            </a:r>
            <a:endParaRPr/>
          </a:p>
        </p:txBody>
      </p:sp>
      <p:sp>
        <p:nvSpPr>
          <p:cNvPr id="224" name="Google Shape;224;g346c0232f48_1_42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75646caf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75646cafd_0_16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Inlets = streamline shock inducing geometry through variable geometry and integration within combined cycle engines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Nozzle = Rao’s method/proper design analysis to increase efficiency and limit trailing edge flow interaction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475646cafd_0_16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6c0232f48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6c0232f48_1_4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46c0232f48_1_4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6c0232f4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6c0232f48_1_56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346c0232f48_1_56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46c0232f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46c0232f48_0_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346c0232f48_0_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654747787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654747787_1_59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4654747787_1_59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6c0232f48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6c0232f48_1_6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6c0232f48_1_63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654747787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654747787_1_8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4654747787_1_8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75646caf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75646cafd_0_14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Inlets = streamline shock inducing geometry through variable geometry and integration within combined cycle engines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Nozzle = Rao’s method/proper design analysis to increase efficiency and limit trailing edge flow interaction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475646cafd_0_14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6c0232f48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46c0232f48_1_7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346c0232f48_1_7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6c0232f48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6c0232f48_1_8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Thrust coefficient of exhaust system over 0.9; sharp decrease in lift will cause strong aerodynamic moments to be corrected by flaps in transition.</a:t>
            </a:r>
            <a:endParaRPr/>
          </a:p>
        </p:txBody>
      </p:sp>
      <p:sp>
        <p:nvSpPr>
          <p:cNvPr id="346" name="Google Shape;346;g346c0232f48_1_8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46c0232f48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46c0232f48_1_9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net thrust variance of 4% and mass flow rate less than 8% variance; turbojet blown out -&gt; decrease in mach number of inlet to the ramjet combustion area potentially causes ramjet unstart</a:t>
            </a:r>
            <a:endParaRPr/>
          </a:p>
        </p:txBody>
      </p:sp>
      <p:sp>
        <p:nvSpPr>
          <p:cNvPr id="356" name="Google Shape;356;g346c0232f48_1_91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6c0232f48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46c0232f48_1_7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346c0232f48_1_7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6d452d81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46d452d813_0_5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346d452d813_0_5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475646cafd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475646cafd_0_10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3475646cafd_0_10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6c0232f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6c0232f48_1_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46c0232f48_1_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579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75646cafd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75646cafd_0_113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475646cafd_0_113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75646caf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75646cafd_0_15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Inlets = streamline shock inducing geometry through variable geometry and integration within combined cycle engines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r>
              <a:rPr lang="en-US"/>
              <a:t>Nozzle = Rao’s method/proper design analysis to increase efficiency and limit trailing edge flow interaction</a:t>
            </a:r>
            <a:endParaRPr/>
          </a:p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3475646cafd_0_15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6c0232f4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6c0232f48_1_7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46c0232f48_1_7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c0232f4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6c0232f48_1_14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46c0232f48_1_14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75646ca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475646cafd_0_1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475646cafd_0_1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75646caf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75646cafd_0_10:notes"/>
          <p:cNvSpPr txBox="1">
            <a:spLocks noGrp="1"/>
          </p:cNvSpPr>
          <p:nvPr>
            <p:ph type="body" idx="1"/>
          </p:nvPr>
        </p:nvSpPr>
        <p:spPr>
          <a:xfrm>
            <a:off x="914711" y="4416426"/>
            <a:ext cx="5028600" cy="41832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2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475646cafd_0_10:notes"/>
          <p:cNvSpPr txBox="1">
            <a:spLocks noGrp="1"/>
          </p:cNvSpPr>
          <p:nvPr>
            <p:ph type="sldNum" idx="12"/>
          </p:nvPr>
        </p:nvSpPr>
        <p:spPr>
          <a:xfrm>
            <a:off x="3885579" y="8831264"/>
            <a:ext cx="2972400" cy="4650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"/>
          <p:cNvSpPr txBox="1"/>
          <p:nvPr/>
        </p:nvSpPr>
        <p:spPr>
          <a:xfrm>
            <a:off x="0" y="2647950"/>
            <a:ext cx="914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Author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Company/Organization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 Name, Conference Dates</a:t>
            </a:r>
            <a:endParaRPr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Conference Location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29B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" name="Google Shape;22;p5"/>
          <p:cNvSpPr txBox="1"/>
          <p:nvPr/>
        </p:nvSpPr>
        <p:spPr>
          <a:xfrm>
            <a:off x="0" y="74295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Title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rt and/or End slide">
  <p:cSld name="Start and/or End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17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228600" y="1123950"/>
            <a:ext cx="39624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495800" y="1123950"/>
            <a:ext cx="4419600" cy="337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SzPts val="2100"/>
              <a:buChar char="⮚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⮚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⮚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⮚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" y="19050"/>
            <a:ext cx="91417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B3D6C"/>
              </a:buClr>
              <a:buSzPts val="240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rgbClr val="1B3D6C"/>
              </a:buClr>
              <a:buSzPts val="2100"/>
              <a:buFont typeface="Noto Sans Symbols"/>
              <a:buChar char="⮚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1B3D6C"/>
              </a:buClr>
              <a:buSzPts val="1800"/>
              <a:buFont typeface="Noto Sans Symbols"/>
              <a:buChar char="⮚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1B3D6C"/>
              </a:buClr>
              <a:buSzPts val="1500"/>
              <a:buFont typeface="Noto Sans Symbols"/>
              <a:buChar char="⮚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/>
          <p:nvPr/>
        </p:nvSpPr>
        <p:spPr>
          <a:xfrm>
            <a:off x="1181100" y="45720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"/>
          <p:cNvSpPr/>
          <p:nvPr/>
        </p:nvSpPr>
        <p:spPr>
          <a:xfrm>
            <a:off x="3181350" y="45720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604212030048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63/1.2139684" TargetMode="External"/><Relationship Id="rId4" Type="http://schemas.openxmlformats.org/officeDocument/2006/relationships/hyperlink" Target="https://doi.org/10.2514/6.2011-5756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/>
          <p:nvPr/>
        </p:nvSpPr>
        <p:spPr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-60556" y="2019300"/>
            <a:ext cx="91440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 dirty="0">
                <a:solidFill>
                  <a:schemeClr val="lt1"/>
                </a:solidFill>
              </a:rPr>
              <a:t>Nicholas Pisani, Peter </a:t>
            </a:r>
            <a:r>
              <a:rPr lang="en-US" sz="1600" b="1" dirty="0" err="1">
                <a:solidFill>
                  <a:schemeClr val="lt1"/>
                </a:solidFill>
              </a:rPr>
              <a:t>Waszkowski</a:t>
            </a:r>
            <a:endParaRPr dirty="0"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b="1" dirty="0">
                <a:solidFill>
                  <a:schemeClr val="lt1"/>
                </a:solidFill>
              </a:rPr>
              <a:t>Florida Institute of Technology</a:t>
            </a:r>
            <a:endParaRPr dirty="0"/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sz="1600" dirty="0">
                <a:solidFill>
                  <a:schemeClr val="lt1"/>
                </a:solidFill>
              </a:rPr>
              <a:t>AIAA Student Conference Region II</a:t>
            </a:r>
            <a:r>
              <a:rPr lang="en-US" sz="1600" b="0" i="0" u="none" strike="noStrike" cap="none" dirty="0">
                <a:solidFill>
                  <a:schemeClr val="lt1"/>
                </a:solidFill>
                <a:sym typeface="Arial"/>
              </a:rPr>
              <a:t>, </a:t>
            </a:r>
            <a:r>
              <a:rPr lang="en-US" sz="1600" dirty="0">
                <a:solidFill>
                  <a:schemeClr val="lt1"/>
                </a:solidFill>
              </a:rPr>
              <a:t>April 3 &amp; 4, 2025</a:t>
            </a:r>
            <a:endParaRPr dirty="0"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endParaRPr sz="1600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Copyright </a:t>
            </a:r>
            <a:r>
              <a:rPr lang="en-US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© </a:t>
            </a:r>
            <a:r>
              <a:rPr lang="en-US" b="0" i="0" u="none" strike="noStrike" cap="none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b</a:t>
            </a:r>
            <a:r>
              <a:rPr lang="en-US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y Nicholas Pisani &amp; Peter </a:t>
            </a:r>
            <a:r>
              <a:rPr lang="en-US" dirty="0" err="1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Waszkowski</a:t>
            </a:r>
            <a:r>
              <a:rPr lang="en-US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, Florida Institute of Technology</a:t>
            </a:r>
            <a:r>
              <a:rPr lang="en-US" b="0" i="0" u="none" strike="noStrike" cap="none" dirty="0">
                <a:solidFill>
                  <a:srgbClr val="FF0000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 </a:t>
            </a:r>
            <a:br>
              <a:rPr lang="en-US" b="0" i="0" u="none" strike="noStrike" cap="none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</a:br>
            <a:r>
              <a:rPr lang="en-US" b="0" i="0" u="none" strike="noStrike" cap="none" dirty="0">
                <a:solidFill>
                  <a:schemeClr val="lt1"/>
                </a:solidFill>
                <a:latin typeface="Helvetica" panose="020B0604020202020204" pitchFamily="34" charset="0"/>
                <a:ea typeface="Arial Narrow"/>
                <a:cs typeface="Helvetica" panose="020B0604020202020204" pitchFamily="34" charset="0"/>
                <a:sym typeface="Arial Narrow"/>
              </a:rPr>
              <a:t>Published by the American Institute of Aeronautics and Astronautics, Inc., with permission.</a:t>
            </a:r>
            <a:endParaRPr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br>
              <a:rPr lang="en-US" sz="1600" b="0" i="0" u="none" strike="noStrike" cap="none" dirty="0">
                <a:solidFill>
                  <a:schemeClr val="lt1"/>
                </a:solidFill>
                <a:sym typeface="Arial"/>
              </a:rPr>
            </a:br>
            <a:endParaRPr sz="1600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endParaRPr sz="1600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Times"/>
              <a:buNone/>
            </a:pPr>
            <a:endParaRPr sz="1600" b="0" i="0" u="none" strike="noStrike" cap="none" dirty="0">
              <a:solidFill>
                <a:schemeClr val="lt1"/>
              </a:solidFill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00529B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Helvetica" panose="020B0604020202020204" pitchFamily="34" charset="0"/>
              <a:sym typeface="Arial Narrow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-385800" y="605425"/>
            <a:ext cx="9915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FFFFFF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A Review of Hypersonic Vehicle Engine Optimization</a:t>
            </a:r>
            <a:endParaRPr sz="36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5" name="Google Shape;4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425" y="1895100"/>
            <a:ext cx="1166051" cy="1166051"/>
          </a:xfrm>
          <a:prstGeom prst="rect">
            <a:avLst/>
          </a:prstGeom>
          <a:solidFill>
            <a:srgbClr val="1B3D6C"/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75646cafd_0_19"/>
          <p:cNvSpPr txBox="1">
            <a:spLocks noGrp="1"/>
          </p:cNvSpPr>
          <p:nvPr>
            <p:ph type="title"/>
          </p:nvPr>
        </p:nvSpPr>
        <p:spPr>
          <a:xfrm>
            <a:off x="228600" y="89223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Inlets: Ramjet compression system</a:t>
            </a:r>
            <a:endParaRPr sz="3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3" name="Google Shape;143;g3475646cafd_0_19"/>
          <p:cNvSpPr txBox="1">
            <a:spLocks noGrp="1"/>
          </p:cNvSpPr>
          <p:nvPr>
            <p:ph type="body" idx="1"/>
          </p:nvPr>
        </p:nvSpPr>
        <p:spPr>
          <a:xfrm>
            <a:off x="162097" y="842025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Inlet design proved successful for the ramjet, but not the scramjet at hypersonic flight regimes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4" name="Google Shape;144;g3475646cafd_0_19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5" name="Google Shape;145;g3475646cafd_0_19"/>
          <p:cNvSpPr txBox="1"/>
          <p:nvPr/>
        </p:nvSpPr>
        <p:spPr>
          <a:xfrm>
            <a:off x="1369375" y="3585150"/>
            <a:ext cx="2556600" cy="132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Pressure Recovery Factor (PRF):</a:t>
            </a: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Quantity used to characterize an inlet’s ability to recover pressure levels after shock interactions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6" name="Google Shape;146;g3475646cafd_0_19"/>
          <p:cNvPicPr preferRelativeResize="0"/>
          <p:nvPr/>
        </p:nvPicPr>
        <p:blipFill rotWithShape="1">
          <a:blip r:embed="rId3">
            <a:alphaModFix/>
          </a:blip>
          <a:srcRect l="1342" t="4719" r="1352" b="6399"/>
          <a:stretch/>
        </p:blipFill>
        <p:spPr>
          <a:xfrm>
            <a:off x="4704849" y="1849075"/>
            <a:ext cx="4195526" cy="15347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g3475646cafd_0_19"/>
          <p:cNvPicPr preferRelativeResize="0"/>
          <p:nvPr/>
        </p:nvPicPr>
        <p:blipFill rotWithShape="1">
          <a:blip r:embed="rId4">
            <a:alphaModFix/>
          </a:blip>
          <a:srcRect t="2747" r="1835" b="2832"/>
          <a:stretch/>
        </p:blipFill>
        <p:spPr>
          <a:xfrm>
            <a:off x="162100" y="1815063"/>
            <a:ext cx="4476425" cy="160275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g3475646cafd_0_19"/>
          <p:cNvSpPr txBox="1"/>
          <p:nvPr/>
        </p:nvSpPr>
        <p:spPr>
          <a:xfrm>
            <a:off x="8585450" y="3038650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49" name="Google Shape;149;g3475646cafd_0_19"/>
          <p:cNvSpPr txBox="1"/>
          <p:nvPr/>
        </p:nvSpPr>
        <p:spPr>
          <a:xfrm>
            <a:off x="4953050" y="3840550"/>
            <a:ext cx="40311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Inlet Efficiency:</a:t>
            </a: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 Direct relationship with PRF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50" name="Google Shape;150;g3475646cafd_0_19"/>
          <p:cNvSpPr/>
          <p:nvPr/>
        </p:nvSpPr>
        <p:spPr>
          <a:xfrm>
            <a:off x="809725" y="3459075"/>
            <a:ext cx="3545100" cy="171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51" name="Google Shape;151;g3475646cafd_0_19"/>
          <p:cNvSpPr/>
          <p:nvPr/>
        </p:nvSpPr>
        <p:spPr>
          <a:xfrm rot="5400000">
            <a:off x="4725100" y="2615950"/>
            <a:ext cx="1221900" cy="210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52" name="Google Shape;152;g3475646cafd_0_19"/>
          <p:cNvSpPr txBox="1"/>
          <p:nvPr/>
        </p:nvSpPr>
        <p:spPr>
          <a:xfrm>
            <a:off x="4306150" y="3067600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6c0232f48_1_21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Inlets: Benefits of variable geometry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9" name="Google Shape;159;g346c0232f48_1_21"/>
          <p:cNvSpPr txBox="1">
            <a:spLocks noGrp="1"/>
          </p:cNvSpPr>
          <p:nvPr>
            <p:ph type="body" idx="1"/>
          </p:nvPr>
        </p:nvSpPr>
        <p:spPr>
          <a:xfrm>
            <a:off x="-290150" y="790400"/>
            <a:ext cx="92904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ctr" rtl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Performance analysis of cowl motions using a low-order model designed for control-oriented applications that simulate wave interactions [6].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0" name="Google Shape;160;g346c0232f48_1_21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1" name="Google Shape;161;g346c0232f48_1_21"/>
          <p:cNvSpPr txBox="1"/>
          <p:nvPr/>
        </p:nvSpPr>
        <p:spPr>
          <a:xfrm>
            <a:off x="91075" y="2688025"/>
            <a:ext cx="36456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AutoNum type="arabicParenR"/>
            </a:pPr>
            <a:r>
              <a:rPr lang="en-US" sz="2400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Forward/backward </a:t>
            </a:r>
            <a:endParaRPr sz="24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2" name="Google Shape;162;g346c0232f48_1_21"/>
          <p:cNvSpPr txBox="1"/>
          <p:nvPr/>
        </p:nvSpPr>
        <p:spPr>
          <a:xfrm>
            <a:off x="2590050" y="2173525"/>
            <a:ext cx="3616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Three Cowl Lip Motions:</a:t>
            </a:r>
            <a:endParaRPr sz="2400" i="1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63" name="Google Shape;163;g346c0232f48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325" y="3170150"/>
            <a:ext cx="2234700" cy="16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46c0232f48_1_21"/>
          <p:cNvSpPr txBox="1"/>
          <p:nvPr/>
        </p:nvSpPr>
        <p:spPr>
          <a:xfrm>
            <a:off x="3736675" y="2688025"/>
            <a:ext cx="36456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2)	Up/Down</a:t>
            </a:r>
            <a:endParaRPr sz="24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5" name="Google Shape;165;g346c0232f48_1_21"/>
          <p:cNvSpPr txBox="1"/>
          <p:nvPr/>
        </p:nvSpPr>
        <p:spPr>
          <a:xfrm>
            <a:off x="6626800" y="2688025"/>
            <a:ext cx="3645600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3)	Rotation </a:t>
            </a:r>
            <a:endParaRPr sz="24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66" name="Google Shape;166;g346c0232f48_1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6676" y="3170150"/>
            <a:ext cx="2160073" cy="16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46c0232f48_1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1925" y="3170150"/>
            <a:ext cx="2160075" cy="147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46c0232f48_1_21"/>
          <p:cNvSpPr txBox="1"/>
          <p:nvPr/>
        </p:nvSpPr>
        <p:spPr>
          <a:xfrm>
            <a:off x="2834025" y="4489050"/>
            <a:ext cx="398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69" name="Google Shape;169;g346c0232f48_1_21"/>
          <p:cNvSpPr txBox="1"/>
          <p:nvPr/>
        </p:nvSpPr>
        <p:spPr>
          <a:xfrm>
            <a:off x="5851750" y="4489050"/>
            <a:ext cx="398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70" name="Google Shape;170;g346c0232f48_1_21"/>
          <p:cNvSpPr txBox="1"/>
          <p:nvPr/>
        </p:nvSpPr>
        <p:spPr>
          <a:xfrm>
            <a:off x="8517000" y="4329125"/>
            <a:ext cx="3984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75646cafd_0_56"/>
          <p:cNvSpPr txBox="1">
            <a:spLocks noGrp="1"/>
          </p:cNvSpPr>
          <p:nvPr>
            <p:ph type="title"/>
          </p:nvPr>
        </p:nvSpPr>
        <p:spPr>
          <a:xfrm>
            <a:off x="228600" y="89223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Benefits of variable inlet geometry:</a:t>
            </a:r>
            <a:endParaRPr sz="3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Google Shape;177;g3475646cafd_0_56"/>
          <p:cNvSpPr txBox="1">
            <a:spLocks noGrp="1"/>
          </p:cNvSpPr>
          <p:nvPr>
            <p:ph type="body" idx="1"/>
          </p:nvPr>
        </p:nvSpPr>
        <p:spPr>
          <a:xfrm>
            <a:off x="228597" y="802850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Two main categories of results analysis indicate benefit of vertical displacement (up and down motion):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828800" lvl="3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⮚"/>
            </a:pPr>
            <a:r>
              <a:rPr lang="en-US" sz="2100" dirty="0">
                <a:latin typeface="Helvetica" panose="020B0604020202020204" pitchFamily="34" charset="0"/>
                <a:cs typeface="Helvetica" panose="020B0604020202020204" pitchFamily="34" charset="0"/>
              </a:rPr>
              <a:t>PRF 	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									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8" name="Google Shape;178;g3475646cafd_0_56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9" name="Google Shape;179;g3475646cafd_0_56"/>
          <p:cNvSpPr txBox="1"/>
          <p:nvPr/>
        </p:nvSpPr>
        <p:spPr>
          <a:xfrm>
            <a:off x="4860250" y="1535300"/>
            <a:ext cx="3879300" cy="29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80" name="Google Shape;180;g3475646cafd_0_56"/>
          <p:cNvSpPr txBox="1">
            <a:spLocks noGrp="1"/>
          </p:cNvSpPr>
          <p:nvPr>
            <p:ph type="body" idx="1"/>
          </p:nvPr>
        </p:nvSpPr>
        <p:spPr>
          <a:xfrm>
            <a:off x="4562523" y="1535300"/>
            <a:ext cx="4182000" cy="153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Capture Area									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1" name="Google Shape;181;g3475646cafd_0_56"/>
          <p:cNvPicPr preferRelativeResize="0"/>
          <p:nvPr/>
        </p:nvPicPr>
        <p:blipFill rotWithShape="1">
          <a:blip r:embed="rId3">
            <a:alphaModFix/>
          </a:blip>
          <a:srcRect l="3673" t="2945" r="49823" b="49387"/>
          <a:stretch/>
        </p:blipFill>
        <p:spPr>
          <a:xfrm>
            <a:off x="828250" y="2338075"/>
            <a:ext cx="2848850" cy="2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3475646cafd_0_56"/>
          <p:cNvPicPr preferRelativeResize="0"/>
          <p:nvPr/>
        </p:nvPicPr>
        <p:blipFill rotWithShape="1">
          <a:blip r:embed="rId3">
            <a:alphaModFix/>
          </a:blip>
          <a:srcRect l="3674" t="51551" r="50959" b="1715"/>
          <a:stretch/>
        </p:blipFill>
        <p:spPr>
          <a:xfrm>
            <a:off x="4945625" y="2338075"/>
            <a:ext cx="2728551" cy="23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475646cafd_0_56"/>
          <p:cNvSpPr txBox="1"/>
          <p:nvPr/>
        </p:nvSpPr>
        <p:spPr>
          <a:xfrm>
            <a:off x="3677100" y="4166450"/>
            <a:ext cx="3810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84" name="Google Shape;184;g3475646cafd_0_56"/>
          <p:cNvSpPr txBox="1"/>
          <p:nvPr/>
        </p:nvSpPr>
        <p:spPr>
          <a:xfrm>
            <a:off x="7674175" y="4166450"/>
            <a:ext cx="3810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75646cafd_0_170"/>
          <p:cNvSpPr txBox="1">
            <a:spLocks noGrp="1"/>
          </p:cNvSpPr>
          <p:nvPr>
            <p:ph type="title"/>
          </p:nvPr>
        </p:nvSpPr>
        <p:spPr>
          <a:xfrm>
            <a:off x="290475" y="1166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Following the Flow Path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1" name="Google Shape;191;g3475646cafd_0_17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2" name="Google Shape;192;g3475646cafd_0_170"/>
          <p:cNvSpPr/>
          <p:nvPr/>
        </p:nvSpPr>
        <p:spPr>
          <a:xfrm>
            <a:off x="387850" y="1219050"/>
            <a:ext cx="16773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Inlets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3" name="Google Shape;193;g3475646cafd_0_170"/>
          <p:cNvSpPr/>
          <p:nvPr/>
        </p:nvSpPr>
        <p:spPr>
          <a:xfrm>
            <a:off x="2446075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Combustion Stabilization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4" name="Google Shape;194;g3475646cafd_0_170"/>
          <p:cNvSpPr/>
          <p:nvPr/>
        </p:nvSpPr>
        <p:spPr>
          <a:xfrm>
            <a:off x="4987600" y="1219050"/>
            <a:ext cx="14694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Nozzles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95" name="Google Shape;195;g3475646cafd_0_170"/>
          <p:cNvSpPr/>
          <p:nvPr/>
        </p:nvSpPr>
        <p:spPr>
          <a:xfrm>
            <a:off x="6754800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Combined Cycle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6c0232f48_1_28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Combustion Stabilization: Background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2" name="Google Shape;202;g346c0232f48_1_28"/>
          <p:cNvSpPr txBox="1">
            <a:spLocks noGrp="1"/>
          </p:cNvSpPr>
          <p:nvPr>
            <p:ph type="body" idx="1"/>
          </p:nvPr>
        </p:nvSpPr>
        <p:spPr>
          <a:xfrm>
            <a:off x="230875" y="1123950"/>
            <a:ext cx="4703400" cy="290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Constant, predictable thrust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Mixing, residence, reaction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Cavity flame holding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Plasma enhancement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Shock induced combustion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3" name="Google Shape;203;g346c0232f48_1_28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4" name="Google Shape;204;g346c0232f48_1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200" y="1123951"/>
            <a:ext cx="3895750" cy="3174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46c0232f48_1_28"/>
          <p:cNvSpPr txBox="1"/>
          <p:nvPr/>
        </p:nvSpPr>
        <p:spPr>
          <a:xfrm>
            <a:off x="8469150" y="4032750"/>
            <a:ext cx="5403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[3]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6c0232f48_1_35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Combustion Stabilization: Flameholding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2" name="Google Shape;212;g346c0232f48_1_35"/>
          <p:cNvSpPr txBox="1">
            <a:spLocks noGrp="1"/>
          </p:cNvSpPr>
          <p:nvPr>
            <p:ph type="body" idx="1"/>
          </p:nvPr>
        </p:nvSpPr>
        <p:spPr>
          <a:xfrm>
            <a:off x="228600" y="940275"/>
            <a:ext cx="8686800" cy="95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Fuel jet and cavity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Mixing enhancement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Plasma Injection Module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Reaction enhancement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3" name="Google Shape;213;g346c0232f48_1_35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14" name="Google Shape;214;g346c0232f48_1_35" title="plasma-injection-photo.jpg"/>
          <p:cNvPicPr preferRelativeResize="0"/>
          <p:nvPr/>
        </p:nvPicPr>
        <p:blipFill rotWithShape="1">
          <a:blip r:embed="rId3">
            <a:alphaModFix/>
          </a:blip>
          <a:srcRect b="16645"/>
          <a:stretch/>
        </p:blipFill>
        <p:spPr>
          <a:xfrm>
            <a:off x="4213875" y="2694673"/>
            <a:ext cx="4701524" cy="9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346c0232f48_1_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052" y="2096350"/>
            <a:ext cx="3639424" cy="7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46c0232f48_1_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050" y="2972288"/>
            <a:ext cx="3639425" cy="7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46c0232f48_1_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050" y="3845672"/>
            <a:ext cx="3639425" cy="77137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46c0232f48_1_35"/>
          <p:cNvSpPr txBox="1"/>
          <p:nvPr/>
        </p:nvSpPr>
        <p:spPr>
          <a:xfrm>
            <a:off x="3720675" y="4449075"/>
            <a:ext cx="4932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[7]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20" name="Google Shape;220;g346c0232f48_1_35"/>
          <p:cNvSpPr txBox="1"/>
          <p:nvPr/>
        </p:nvSpPr>
        <p:spPr>
          <a:xfrm>
            <a:off x="8704000" y="3552325"/>
            <a:ext cx="387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[8]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15" name="Google Shape;215;g346c0232f48_1_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050" y="1812308"/>
            <a:ext cx="3639425" cy="323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6c0232f48_1_42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Combustion Stabilization: Ignition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7" name="Google Shape;227;g346c0232f48_1_42"/>
          <p:cNvSpPr txBox="1">
            <a:spLocks noGrp="1"/>
          </p:cNvSpPr>
          <p:nvPr>
            <p:ph type="body" idx="1"/>
          </p:nvPr>
        </p:nvSpPr>
        <p:spPr>
          <a:xfrm>
            <a:off x="230880" y="1123950"/>
            <a:ext cx="5079300" cy="33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Oblique shock ignition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 modes: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Inviscid flow combustion</a:t>
            </a: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Separation zone combustion</a:t>
            </a:r>
            <a:endParaRPr sz="24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8" name="Google Shape;228;g346c0232f48_1_42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29" name="Google Shape;229;g346c0232f48_1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525" y="1736888"/>
            <a:ext cx="342900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46c0232f48_1_42"/>
          <p:cNvSpPr txBox="1"/>
          <p:nvPr/>
        </p:nvSpPr>
        <p:spPr>
          <a:xfrm>
            <a:off x="8533500" y="4220475"/>
            <a:ext cx="6105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[10]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75646cafd_0_160"/>
          <p:cNvSpPr txBox="1">
            <a:spLocks noGrp="1"/>
          </p:cNvSpPr>
          <p:nvPr>
            <p:ph type="title"/>
          </p:nvPr>
        </p:nvSpPr>
        <p:spPr>
          <a:xfrm>
            <a:off x="297375" y="10294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Following the Flow Path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7" name="Google Shape;237;g3475646cafd_0_16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8" name="Google Shape;238;g3475646cafd_0_160"/>
          <p:cNvSpPr/>
          <p:nvPr/>
        </p:nvSpPr>
        <p:spPr>
          <a:xfrm>
            <a:off x="387850" y="1219050"/>
            <a:ext cx="16773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Inlets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39" name="Google Shape;239;g3475646cafd_0_160"/>
          <p:cNvSpPr/>
          <p:nvPr/>
        </p:nvSpPr>
        <p:spPr>
          <a:xfrm>
            <a:off x="2446075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Combustion Stabilization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0" name="Google Shape;240;g3475646cafd_0_160"/>
          <p:cNvSpPr/>
          <p:nvPr/>
        </p:nvSpPr>
        <p:spPr>
          <a:xfrm>
            <a:off x="4987600" y="1219050"/>
            <a:ext cx="14694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Nozzles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41" name="Google Shape;241;g3475646cafd_0_160"/>
          <p:cNvSpPr/>
          <p:nvPr/>
        </p:nvSpPr>
        <p:spPr>
          <a:xfrm>
            <a:off x="6754800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Combined Cycle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6c0232f48_1_49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Background on Nozzles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8" name="Google Shape;248;g346c0232f48_1_49"/>
          <p:cNvSpPr txBox="1">
            <a:spLocks noGrp="1"/>
          </p:cNvSpPr>
          <p:nvPr>
            <p:ph type="body" idx="1"/>
          </p:nvPr>
        </p:nvSpPr>
        <p:spPr>
          <a:xfrm>
            <a:off x="228611" y="889950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Goal of nozzles: depressurize and accelerate flow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Influence interactions between exhaust flow and bypass flow - cannot cause drag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Flow cannot be underexpanded nor overexpanded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9" name="Google Shape;249;g346c0232f48_1_49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50" name="Google Shape;250;g346c0232f48_1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850" y="2878476"/>
            <a:ext cx="3619499" cy="18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46c0232f48_1_49"/>
          <p:cNvSpPr/>
          <p:nvPr/>
        </p:nvSpPr>
        <p:spPr>
          <a:xfrm>
            <a:off x="5033425" y="3469175"/>
            <a:ext cx="1619100" cy="1548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52" name="Google Shape;252;g346c0232f48_1_49"/>
          <p:cNvSpPr txBox="1"/>
          <p:nvPr/>
        </p:nvSpPr>
        <p:spPr>
          <a:xfrm>
            <a:off x="6150625" y="4345350"/>
            <a:ext cx="5019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[17]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46c0232f48_1_56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Nozzles: Effective hypersonic designs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9" name="Google Shape;259;g346c0232f48_1_56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0" name="Google Shape;260;g346c0232f48_1_56"/>
          <p:cNvSpPr txBox="1">
            <a:spLocks noGrp="1"/>
          </p:cNvSpPr>
          <p:nvPr>
            <p:ph type="body" idx="1"/>
          </p:nvPr>
        </p:nvSpPr>
        <p:spPr>
          <a:xfrm>
            <a:off x="0" y="801475"/>
            <a:ext cx="90675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Testing the effectiveness of three existing hypersonic nozzles based on surface area and nozzle geometry: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61" name="Google Shape;261;g346c0232f48_1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100" y="2353675"/>
            <a:ext cx="3552000" cy="11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46c0232f48_1_56"/>
          <p:cNvSpPr txBox="1"/>
          <p:nvPr/>
        </p:nvSpPr>
        <p:spPr>
          <a:xfrm>
            <a:off x="679250" y="3526450"/>
            <a:ext cx="35007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SOLIDWORKS Model of de Laval Nozzle</a:t>
            </a:r>
            <a:endParaRPr sz="12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63" name="Google Shape;263;g346c0232f48_1_56" title="IMG_7558.jpg"/>
          <p:cNvPicPr preferRelativeResize="0"/>
          <p:nvPr/>
        </p:nvPicPr>
        <p:blipFill rotWithShape="1">
          <a:blip r:embed="rId4">
            <a:alphaModFix/>
          </a:blip>
          <a:srcRect l="5304" t="14791" r="24623" b="22930"/>
          <a:stretch/>
        </p:blipFill>
        <p:spPr>
          <a:xfrm>
            <a:off x="4179950" y="2308212"/>
            <a:ext cx="2000099" cy="2370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46c0232f48_1_56"/>
          <p:cNvSpPr txBox="1">
            <a:spLocks noGrp="1"/>
          </p:cNvSpPr>
          <p:nvPr>
            <p:ph type="body" idx="1"/>
          </p:nvPr>
        </p:nvSpPr>
        <p:spPr>
          <a:xfrm>
            <a:off x="3905100" y="1566186"/>
            <a:ext cx="27423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Bell Nozzle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5" name="Google Shape;265;g346c0232f48_1_56"/>
          <p:cNvSpPr txBox="1">
            <a:spLocks noGrp="1"/>
          </p:cNvSpPr>
          <p:nvPr>
            <p:ph type="body" idx="1"/>
          </p:nvPr>
        </p:nvSpPr>
        <p:spPr>
          <a:xfrm>
            <a:off x="6180049" y="1527338"/>
            <a:ext cx="29667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Dual-Bell Nozzle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6" name="Google Shape;266;g346c0232f48_1_56"/>
          <p:cNvSpPr txBox="1"/>
          <p:nvPr/>
        </p:nvSpPr>
        <p:spPr>
          <a:xfrm>
            <a:off x="3650600" y="3422650"/>
            <a:ext cx="48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[11]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67" name="Google Shape;267;g346c0232f48_1_56"/>
          <p:cNvPicPr preferRelativeResize="0"/>
          <p:nvPr/>
        </p:nvPicPr>
        <p:blipFill rotWithShape="1">
          <a:blip r:embed="rId5">
            <a:alphaModFix/>
          </a:blip>
          <a:srcRect l="36053" t="13063" b="3037"/>
          <a:stretch/>
        </p:blipFill>
        <p:spPr>
          <a:xfrm>
            <a:off x="6454900" y="2308188"/>
            <a:ext cx="2548475" cy="19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46c0232f48_1_56"/>
          <p:cNvSpPr txBox="1"/>
          <p:nvPr/>
        </p:nvSpPr>
        <p:spPr>
          <a:xfrm>
            <a:off x="414600" y="4168350"/>
            <a:ext cx="34290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**de Laval and Bell shortened using Rao’s Method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69" name="Google Shape;269;g346c0232f48_1_56"/>
          <p:cNvSpPr txBox="1"/>
          <p:nvPr/>
        </p:nvSpPr>
        <p:spPr>
          <a:xfrm>
            <a:off x="6391888" y="4247825"/>
            <a:ext cx="26745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*Note: not the design from this study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0" name="Google Shape;270;g346c0232f48_1_56"/>
          <p:cNvSpPr/>
          <p:nvPr/>
        </p:nvSpPr>
        <p:spPr>
          <a:xfrm>
            <a:off x="6879675" y="2338479"/>
            <a:ext cx="2000100" cy="4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1" name="Google Shape;271;g346c0232f48_1_56"/>
          <p:cNvSpPr/>
          <p:nvPr/>
        </p:nvSpPr>
        <p:spPr>
          <a:xfrm>
            <a:off x="6443475" y="2420743"/>
            <a:ext cx="572700" cy="8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2" name="Google Shape;272;g346c0232f48_1_56"/>
          <p:cNvSpPr/>
          <p:nvPr/>
        </p:nvSpPr>
        <p:spPr>
          <a:xfrm>
            <a:off x="6409450" y="3253960"/>
            <a:ext cx="545100" cy="38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3" name="Google Shape;273;g346c0232f48_1_56"/>
          <p:cNvSpPr/>
          <p:nvPr/>
        </p:nvSpPr>
        <p:spPr>
          <a:xfrm>
            <a:off x="6626700" y="3612225"/>
            <a:ext cx="6279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4" name="Google Shape;274;g346c0232f48_1_56"/>
          <p:cNvSpPr/>
          <p:nvPr/>
        </p:nvSpPr>
        <p:spPr>
          <a:xfrm>
            <a:off x="6860475" y="4052025"/>
            <a:ext cx="947700" cy="22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5" name="Google Shape;275;g346c0232f48_1_56"/>
          <p:cNvSpPr txBox="1"/>
          <p:nvPr/>
        </p:nvSpPr>
        <p:spPr>
          <a:xfrm>
            <a:off x="7094888" y="2333967"/>
            <a:ext cx="6576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DB Base</a:t>
            </a:r>
            <a:endParaRPr sz="11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6" name="Google Shape;276;g346c0232f48_1_56"/>
          <p:cNvSpPr txBox="1"/>
          <p:nvPr/>
        </p:nvSpPr>
        <p:spPr>
          <a:xfrm>
            <a:off x="7967700" y="2353663"/>
            <a:ext cx="9477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DB Extension</a:t>
            </a:r>
            <a:endParaRPr sz="11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7" name="Google Shape;277;g346c0232f48_1_56"/>
          <p:cNvSpPr txBox="1"/>
          <p:nvPr/>
        </p:nvSpPr>
        <p:spPr>
          <a:xfrm>
            <a:off x="8549300" y="3950925"/>
            <a:ext cx="4881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78" name="Google Shape;278;g346c0232f48_1_56"/>
          <p:cNvSpPr txBox="1">
            <a:spLocks noGrp="1"/>
          </p:cNvSpPr>
          <p:nvPr>
            <p:ph type="body" idx="1"/>
          </p:nvPr>
        </p:nvSpPr>
        <p:spPr>
          <a:xfrm>
            <a:off x="477419" y="1622113"/>
            <a:ext cx="2966700" cy="6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 Laval Nozzle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6c0232f48_0_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Background on Hypersonics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Google Shape;52;g346c0232f48_0_0"/>
          <p:cNvSpPr txBox="1">
            <a:spLocks noGrp="1"/>
          </p:cNvSpPr>
          <p:nvPr>
            <p:ph type="body" idx="1"/>
          </p:nvPr>
        </p:nvSpPr>
        <p:spPr>
          <a:xfrm>
            <a:off x="157150" y="814625"/>
            <a:ext cx="54810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Future of government and civilian aircraft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Utilize supersonic combustion to provide sufficient thrust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 the past, have not been independently operated: Rockets or supersonic aircraft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Google Shape;53;g346c0232f48_0_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4" name="Google Shape;54;g346c0232f4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075" y="886700"/>
            <a:ext cx="3476326" cy="19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346c0232f48_0_0"/>
          <p:cNvSpPr txBox="1"/>
          <p:nvPr/>
        </p:nvSpPr>
        <p:spPr>
          <a:xfrm>
            <a:off x="8655600" y="2777850"/>
            <a:ext cx="4884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[16]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654747787_1_59"/>
          <p:cNvSpPr txBox="1">
            <a:spLocks noGrp="1"/>
          </p:cNvSpPr>
          <p:nvPr>
            <p:ph type="body" idx="1"/>
          </p:nvPr>
        </p:nvSpPr>
        <p:spPr>
          <a:xfrm>
            <a:off x="230886" y="1123950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Quantitative results of simulation and analysis: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5" name="Google Shape;285;g34654747787_1_59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6" name="Google Shape;286;g34654747787_1_59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Nozzles: Effective hypersonic designs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7" name="Google Shape;287;g34654747787_1_59"/>
          <p:cNvSpPr txBox="1"/>
          <p:nvPr/>
        </p:nvSpPr>
        <p:spPr>
          <a:xfrm>
            <a:off x="6038575" y="3252925"/>
            <a:ext cx="28791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88" name="Google Shape;288;g34654747787_1_59"/>
          <p:cNvSpPr txBox="1"/>
          <p:nvPr/>
        </p:nvSpPr>
        <p:spPr>
          <a:xfrm>
            <a:off x="5417100" y="2199000"/>
            <a:ext cx="37269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Rao’s Method: Maximize thrust while minimizing surface area</a:t>
            </a:r>
            <a:endParaRPr sz="24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89" name="Google Shape;289;g34654747787_1_59"/>
          <p:cNvSpPr txBox="1"/>
          <p:nvPr/>
        </p:nvSpPr>
        <p:spPr>
          <a:xfrm>
            <a:off x="5471500" y="3797550"/>
            <a:ext cx="37737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*Fuel chosen was Hydrogen gas: real scramjet nozzle experience</a:t>
            </a:r>
            <a:endParaRPr sz="20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290" name="Google Shape;290;g34654747787_1_59"/>
          <p:cNvPicPr preferRelativeResize="0"/>
          <p:nvPr/>
        </p:nvPicPr>
        <p:blipFill rotWithShape="1">
          <a:blip r:embed="rId3">
            <a:alphaModFix/>
          </a:blip>
          <a:srcRect l="394" t="2431" r="1054" b="678"/>
          <a:stretch/>
        </p:blipFill>
        <p:spPr>
          <a:xfrm>
            <a:off x="994575" y="1759450"/>
            <a:ext cx="3773849" cy="21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4654747787_1_59"/>
          <p:cNvSpPr txBox="1"/>
          <p:nvPr/>
        </p:nvSpPr>
        <p:spPr>
          <a:xfrm>
            <a:off x="4677475" y="3797550"/>
            <a:ext cx="5196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[11]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46c0232f48_1_63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Nozzles: Hypersonic design process 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8" name="Google Shape;298;g346c0232f48_1_63"/>
          <p:cNvSpPr txBox="1">
            <a:spLocks noGrp="1"/>
          </p:cNvSpPr>
          <p:nvPr>
            <p:ph type="body" idx="1"/>
          </p:nvPr>
        </p:nvSpPr>
        <p:spPr>
          <a:xfrm>
            <a:off x="157125" y="889950"/>
            <a:ext cx="8873100" cy="361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Development of hypersonic nozzles is extensive and should focus mainly on four steps: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SzPts val="2400"/>
              <a:buAutoNum type="arabicPeriod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Control Volume Analysis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Force and force vector analysis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Rao’s Method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Method of Characteristics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9" name="Google Shape;299;g346c0232f48_1_63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21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0" name="Google Shape;300;g346c0232f48_1_63"/>
          <p:cNvPicPr preferRelativeResize="0"/>
          <p:nvPr/>
        </p:nvPicPr>
        <p:blipFill rotWithShape="1">
          <a:blip r:embed="rId3">
            <a:alphaModFix/>
          </a:blip>
          <a:srcRect l="44586"/>
          <a:stretch/>
        </p:blipFill>
        <p:spPr>
          <a:xfrm>
            <a:off x="5155075" y="1666698"/>
            <a:ext cx="3760329" cy="27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46c0232f48_1_63"/>
          <p:cNvSpPr txBox="1"/>
          <p:nvPr/>
        </p:nvSpPr>
        <p:spPr>
          <a:xfrm rot="-5400000">
            <a:off x="4444600" y="2805875"/>
            <a:ext cx="2008800" cy="3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Streamline Angle, deg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2" name="Google Shape;302;g346c0232f48_1_63"/>
          <p:cNvSpPr txBox="1"/>
          <p:nvPr/>
        </p:nvSpPr>
        <p:spPr>
          <a:xfrm>
            <a:off x="6886475" y="4178600"/>
            <a:ext cx="914400" cy="2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Mach #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4" name="Google Shape;304;g346c0232f48_1_63"/>
          <p:cNvSpPr txBox="1"/>
          <p:nvPr/>
        </p:nvSpPr>
        <p:spPr>
          <a:xfrm>
            <a:off x="7759625" y="1534325"/>
            <a:ext cx="1430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Exhaust pressure</a:t>
            </a:r>
            <a:endParaRPr sz="8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Ambient pressure</a:t>
            </a:r>
            <a:endParaRPr sz="80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05" name="Google Shape;305;g346c0232f48_1_63"/>
          <p:cNvSpPr txBox="1"/>
          <p:nvPr/>
        </p:nvSpPr>
        <p:spPr>
          <a:xfrm>
            <a:off x="8609625" y="3762925"/>
            <a:ext cx="4206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[2]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cxnSp>
        <p:nvCxnSpPr>
          <p:cNvPr id="306" name="Google Shape;306;g346c0232f48_1_63"/>
          <p:cNvCxnSpPr/>
          <p:nvPr/>
        </p:nvCxnSpPr>
        <p:spPr>
          <a:xfrm flipH="1">
            <a:off x="7824900" y="1757375"/>
            <a:ext cx="868800" cy="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291BD9BE-9642-194C-8F63-0B670D97468A}"/>
              </a:ext>
            </a:extLst>
          </p:cNvPr>
          <p:cNvSpPr/>
          <p:nvPr/>
        </p:nvSpPr>
        <p:spPr>
          <a:xfrm>
            <a:off x="2787805" y="3322237"/>
            <a:ext cx="2496645" cy="21559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654747787_1_80"/>
          <p:cNvSpPr txBox="1">
            <a:spLocks noGrp="1"/>
          </p:cNvSpPr>
          <p:nvPr>
            <p:ph type="body" idx="1"/>
          </p:nvPr>
        </p:nvSpPr>
        <p:spPr>
          <a:xfrm>
            <a:off x="270724" y="840900"/>
            <a:ext cx="7945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Produce effective performance models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Minimize surface area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Determine effective nozzle contour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3" name="Google Shape;313;g34654747787_1_8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4" name="Google Shape;314;g34654747787_1_8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Nozzles: Main Takeaways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5" name="Google Shape;315;g34654747787_1_80"/>
          <p:cNvSpPr txBox="1"/>
          <p:nvPr/>
        </p:nvSpPr>
        <p:spPr>
          <a:xfrm>
            <a:off x="170873" y="2384375"/>
            <a:ext cx="9065491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Efficient Nozzles	  Efficient Engines	    Efficient Vehicles</a:t>
            </a:r>
            <a:endParaRPr sz="2400"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316" name="Google Shape;316;g34654747787_1_80"/>
          <p:cNvPicPr preferRelativeResize="0"/>
          <p:nvPr/>
        </p:nvPicPr>
        <p:blipFill rotWithShape="1">
          <a:blip r:embed="rId3">
            <a:alphaModFix/>
          </a:blip>
          <a:srcRect t="8672" b="4859"/>
          <a:stretch/>
        </p:blipFill>
        <p:spPr>
          <a:xfrm>
            <a:off x="2736099" y="3013037"/>
            <a:ext cx="3468025" cy="18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4654747787_1_80"/>
          <p:cNvSpPr txBox="1"/>
          <p:nvPr/>
        </p:nvSpPr>
        <p:spPr>
          <a:xfrm>
            <a:off x="6170922" y="4564887"/>
            <a:ext cx="5022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[18]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651C01C-3FBC-35F2-D338-E099F6530AE6}"/>
              </a:ext>
            </a:extLst>
          </p:cNvPr>
          <p:cNvSpPr/>
          <p:nvPr/>
        </p:nvSpPr>
        <p:spPr>
          <a:xfrm>
            <a:off x="2631688" y="2720898"/>
            <a:ext cx="460917" cy="14868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CEC8E9-96FD-8A4F-E828-B4FEC4EAF4E7}"/>
              </a:ext>
            </a:extLst>
          </p:cNvPr>
          <p:cNvSpPr/>
          <p:nvPr/>
        </p:nvSpPr>
        <p:spPr>
          <a:xfrm>
            <a:off x="5530042" y="2720898"/>
            <a:ext cx="460917" cy="14868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475646cafd_0_14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23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6" name="Google Shape;326;g3475646cafd_0_140"/>
          <p:cNvSpPr/>
          <p:nvPr/>
        </p:nvSpPr>
        <p:spPr>
          <a:xfrm>
            <a:off x="387850" y="1062863"/>
            <a:ext cx="1677300" cy="312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Inlets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27" name="Google Shape;327;g3475646cafd_0_140"/>
          <p:cNvSpPr/>
          <p:nvPr/>
        </p:nvSpPr>
        <p:spPr>
          <a:xfrm>
            <a:off x="2446075" y="1062875"/>
            <a:ext cx="2160600" cy="312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Combustion Stabilization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28" name="Google Shape;328;g3475646cafd_0_140"/>
          <p:cNvSpPr/>
          <p:nvPr/>
        </p:nvSpPr>
        <p:spPr>
          <a:xfrm>
            <a:off x="4946038" y="1062875"/>
            <a:ext cx="1469400" cy="312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Nozzles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29" name="Google Shape;329;g3475646cafd_0_140"/>
          <p:cNvSpPr/>
          <p:nvPr/>
        </p:nvSpPr>
        <p:spPr>
          <a:xfrm>
            <a:off x="6754825" y="1062875"/>
            <a:ext cx="2160600" cy="3123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Combined Cycle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30" name="Google Shape;330;g3475646cafd_0_140"/>
          <p:cNvSpPr txBox="1"/>
          <p:nvPr/>
        </p:nvSpPr>
        <p:spPr>
          <a:xfrm>
            <a:off x="510050" y="121925"/>
            <a:ext cx="83241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Following the Flow Path</a:t>
            </a:r>
            <a:endParaRPr sz="2800" b="1">
              <a:solidFill>
                <a:schemeClr val="lt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6c0232f48_1_7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Background on Combined Cycle Engines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7" name="Google Shape;337;g346c0232f48_1_70"/>
          <p:cNvSpPr txBox="1">
            <a:spLocks noGrp="1"/>
          </p:cNvSpPr>
          <p:nvPr>
            <p:ph type="body" idx="1"/>
          </p:nvPr>
        </p:nvSpPr>
        <p:spPr>
          <a:xfrm>
            <a:off x="230875" y="1123950"/>
            <a:ext cx="8686800" cy="127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Full flight operation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Turbine-based (TBCC) vs. Rocket-based (RBCC)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mode transition is a key point of interest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8" name="Google Shape;338;g346c0232f48_1_7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39" name="Google Shape;339;g346c0232f48_1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375" y="3031700"/>
            <a:ext cx="4118301" cy="10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46c0232f48_1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74" y="2719150"/>
            <a:ext cx="4118300" cy="159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46c0232f48_1_70"/>
          <p:cNvSpPr txBox="1"/>
          <p:nvPr/>
        </p:nvSpPr>
        <p:spPr>
          <a:xfrm>
            <a:off x="4147675" y="4260150"/>
            <a:ext cx="7164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[4]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42" name="Google Shape;342;g346c0232f48_1_70"/>
          <p:cNvSpPr txBox="1"/>
          <p:nvPr/>
        </p:nvSpPr>
        <p:spPr>
          <a:xfrm>
            <a:off x="8586625" y="3961075"/>
            <a:ext cx="4698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[4]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46c0232f48_1_84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Parallel TBCC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9" name="Google Shape;349;g346c0232f48_1_84"/>
          <p:cNvSpPr txBox="1">
            <a:spLocks noGrp="1"/>
          </p:cNvSpPr>
          <p:nvPr>
            <p:ph type="body" idx="1"/>
          </p:nvPr>
        </p:nvSpPr>
        <p:spPr>
          <a:xfrm>
            <a:off x="230875" y="1123950"/>
            <a:ext cx="8686800" cy="12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Two flow paths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More complex - requires additional mechanical systems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Aerodynamic forces during transition must be considered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0" name="Google Shape;350;g346c0232f48_1_84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1" name="Google Shape;351;g346c0232f48_1_84"/>
          <p:cNvPicPr preferRelativeResize="0"/>
          <p:nvPr/>
        </p:nvPicPr>
        <p:blipFill rotWithShape="1">
          <a:blip r:embed="rId3">
            <a:alphaModFix/>
          </a:blip>
          <a:srcRect b="10754"/>
          <a:stretch/>
        </p:blipFill>
        <p:spPr>
          <a:xfrm>
            <a:off x="3008600" y="2417550"/>
            <a:ext cx="3592225" cy="21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346c0232f48_1_84"/>
          <p:cNvSpPr txBox="1"/>
          <p:nvPr/>
        </p:nvSpPr>
        <p:spPr>
          <a:xfrm>
            <a:off x="6273225" y="4264950"/>
            <a:ext cx="6105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[12]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46c0232f48_1_91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Tandem TBCC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59" name="Google Shape;359;g346c0232f48_1_91"/>
          <p:cNvSpPr txBox="1">
            <a:spLocks noGrp="1"/>
          </p:cNvSpPr>
          <p:nvPr>
            <p:ph type="body" idx="1"/>
          </p:nvPr>
        </p:nvSpPr>
        <p:spPr>
          <a:xfrm>
            <a:off x="230875" y="1123950"/>
            <a:ext cx="8686800" cy="125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Single flow path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Technology level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Transition between turbine and ramjet operation is difficult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0" name="Google Shape;360;g346c0232f48_1_91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61" name="Google Shape;361;g346c0232f48_1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988" y="2380650"/>
            <a:ext cx="4058017" cy="24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346c0232f48_1_91"/>
          <p:cNvSpPr txBox="1"/>
          <p:nvPr/>
        </p:nvSpPr>
        <p:spPr>
          <a:xfrm>
            <a:off x="6472800" y="4629150"/>
            <a:ext cx="5988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[13]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46c0232f48_1_77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Conclusion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9" name="Google Shape;369;g346c0232f48_1_77"/>
          <p:cNvSpPr txBox="1">
            <a:spLocks noGrp="1"/>
          </p:cNvSpPr>
          <p:nvPr>
            <p:ph type="body" idx="1"/>
          </p:nvPr>
        </p:nvSpPr>
        <p:spPr>
          <a:xfrm>
            <a:off x="228600" y="860725"/>
            <a:ext cx="8686800" cy="356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Prioritize overall engine efficiency by combining aspects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More research necessary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Combination cycle engines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Physical experimentation crucial</a:t>
            </a:r>
            <a:endParaRPr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0" name="Google Shape;370;g346c0232f48_1_77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27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71" name="Google Shape;371;g346c0232f48_1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825" y="3140775"/>
            <a:ext cx="2722650" cy="151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346c0232f48_1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6699" y="1706478"/>
            <a:ext cx="2928473" cy="12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46c0232f48_1_77"/>
          <p:cNvSpPr txBox="1"/>
          <p:nvPr/>
        </p:nvSpPr>
        <p:spPr>
          <a:xfrm>
            <a:off x="4498650" y="4524575"/>
            <a:ext cx="495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[19]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374" name="Google Shape;374;g346c0232f48_1_77"/>
          <p:cNvSpPr txBox="1"/>
          <p:nvPr/>
        </p:nvSpPr>
        <p:spPr>
          <a:xfrm>
            <a:off x="8543550" y="2831175"/>
            <a:ext cx="495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[19]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46d452d813_0_5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References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1" name="Google Shape;381;g346d452d813_0_5"/>
          <p:cNvSpPr txBox="1">
            <a:spLocks noGrp="1"/>
          </p:cNvSpPr>
          <p:nvPr>
            <p:ph type="body" idx="1"/>
          </p:nvPr>
        </p:nvSpPr>
        <p:spPr>
          <a:xfrm>
            <a:off x="228611" y="795125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[1] Ma, Y., Guo, M., Tian, Y., &amp; Le, J. (2024). Recent advances and prospects in hypersonic inlet design and intelligent optimization. Aerospace Science and Technology, 146, 108953. https://doi.org/10.1016/j.ast.2024.108953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[2] Cain, T. (2010, September). Scramjet nozzles - DTIC. NATO Research and Technology Organization. https://apps.dtic.mil/sti/pdfs/ADA592961.pdf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[3]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Qili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 Liu, Damiano Baccarella,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Tonghun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 Lee, Review of combustion stabilization for hypersonic airbreathing propulsion, Progress in Aerospace Sciences, Volume 119, 2020, 100636, ISSN 0376-0421, https://doi.org/10.1016/j.paerosci.2020.100636. (</a:t>
            </a:r>
            <a:r>
              <a:rPr lang="en-US" sz="900" u="sng" dirty="0">
                <a:solidFill>
                  <a:srgbClr val="1155CC"/>
                </a:solidFill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https://www.sciencedirect.com/science/article/pii/S0376042120300488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)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[4] McDaniel, J., Goyne, C., Edwards, J., Chelliah, H., Cutler, A., &amp; Givi, P. (2009). US National Center for Hypersonic Combined Cycle Propulsion: An overview. 16th AIAA/DLR/DGLR International Space Planes and Hypersonic Systems and Technologies Conference. https://doi.org/10.2514/6.2009-7280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[5] Veeran, S.,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Pesyridis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A., &amp;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Ganippa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L. (2018). Ramjet compression system for a hypersonic air transportation vehicle combined cycle engine. Energies, 11(10), 2558. https://doi.org/10.3390/en11102558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[6] Dalle, D. J., Torrez, S. M., &amp; Driscoll, J. F. (2011). Performance analysis of variable-geometry scramjet inlets using a low-order model. 47th AIAA/ASME/SAE/ASEE Joint Propulsion Conference &amp; Exhibit. </a:t>
            </a:r>
            <a:r>
              <a:rPr lang="en-US" sz="900" u="sng" dirty="0">
                <a:solidFill>
                  <a:srgbClr val="1155CC"/>
                </a:solidFill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https://doi.org/10.2514/6.2011-5756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[7] A. Ben-Yakar, M.G. Mungal, R.K. Hanson, Time evolution and mixing characteristics of hydrogen and ethylene transverse jets in supersonic crossflows, Phys. Fluids. 18 (2006) 026101. </a:t>
            </a:r>
            <a:r>
              <a:rPr lang="en-US" sz="900" u="sng" dirty="0">
                <a:solidFill>
                  <a:srgbClr val="1155CC"/>
                </a:solidFill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https://doi.org/10.1063/1.2139684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[8] Wang, H., Wang, Z., Sun, M., &amp; Qin, N. (2013). Combustion characteristics in a supersonic combustor with hydrogen injection upstream of Cavity Flameholder. Proceedings of the Combustion Institute, 34(2), 2073–2082. https://doi.org/10.1016/j.proci.2012.06.049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[9]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Savelkin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K. V.,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Yarantsev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D. A., Adamovich, I. V., &amp; Leonov, S. B. (2015). Ignition and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Flameholding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 in a supersonic combustor by an electrical discharge combined with a fuel injector. Combustion and Flame, 162(3), 825–835. https://doi.org/10.1016/j.combustflame.2014.08.012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[10]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Veraar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R., Mayer, A.,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Verreault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J., Stowe, R., 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Farinaccio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, R., &amp; Harris, P. (2009). Proof-of-principle experiment of a shock-induced combustion ramjet. 16th AIAA/DLR/DGLR International Space Planes and Hypersonic Systems and Technologies Conference. https://doi.org/10.2514/6.2009-7432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[11] Vianna Moizes, D. A., Kotler, A. R., Thornton, M. R., &amp; Ahmed, K. A. (2023). Comparison and analysis of hypersonic scramjet nozzles. AIAA SCITECH 2023 Forum. https://doi.org/10.2514/6.2023-0716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[12] Li, C., Xu, J., Mo, J., &amp; Zhang, K. (2009). Numerical simulation of the unsteady mode transition process of an over-under TBCC exhaust system. 45th AIAA/ASME/SAE/ASEE Joint Propulsion Conference &amp;</a:t>
            </a:r>
            <a:r>
              <a:rPr lang="en-US" sz="900" dirty="0" err="1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amp;Amp</a:t>
            </a: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; Exhibit. https://doi.org/10.2514/6.2009-5301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[13] Zhang, M., Wang, Z., Liu, Z., &amp; Zhang, X. (2016). Analysis of mode transition performance for a tandem TBCC engine. 52nd AIAA/SAE/ASEE Joint Propulsion Conference. https://doi.org/10.2514/6.2016-4573 </a:t>
            </a:r>
            <a:endParaRPr sz="900" dirty="0">
              <a:latin typeface="Times" panose="02020603050405020304" pitchFamily="18" charset="0"/>
              <a:ea typeface="Times New Roman"/>
              <a:cs typeface="Times" panose="02020603050405020304" pitchFamily="18" charset="0"/>
              <a:sym typeface="Times New Roman"/>
            </a:endParaRPr>
          </a:p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dirty="0">
                <a:latin typeface="Times" panose="02020603050405020304" pitchFamily="18" charset="0"/>
                <a:ea typeface="Times New Roman"/>
                <a:cs typeface="Times" panose="02020603050405020304" pitchFamily="18" charset="0"/>
                <a:sym typeface="Times New Roman"/>
              </a:rPr>
              <a:t>[14] Russel, J. (2009). Turbine-based combined cycle propulsion. Turbine-Based Combined Cycle Propulsion. https://www.colorado.edu/faculty/kantha/sites/default/files/attached-files/russell.pdf </a:t>
            </a:r>
            <a:endParaRPr sz="9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82" name="Google Shape;382;g346d452d813_0_5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fld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475646cafd_0_104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Further Image References</a:t>
            </a:r>
            <a:endParaRPr/>
          </a:p>
        </p:txBody>
      </p:sp>
      <p:sp>
        <p:nvSpPr>
          <p:cNvPr id="389" name="Google Shape;389;g3475646cafd_0_104"/>
          <p:cNvSpPr txBox="1">
            <a:spLocks noGrp="1"/>
          </p:cNvSpPr>
          <p:nvPr>
            <p:ph type="body" idx="1"/>
          </p:nvPr>
        </p:nvSpPr>
        <p:spPr>
          <a:xfrm>
            <a:off x="228611" y="1020050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[15]  Kylie, N. (2024, December 16). </a:t>
            </a:r>
            <a:r>
              <a:rPr lang="en-US" sz="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SR-72: 5 advances expected in the hypersonic UAV “son of blackbird.”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Simple Flying. https://simpleflying.com/5-advances-hypersonic-uav-son-of-blackbird/ </a:t>
            </a:r>
            <a:endParaRPr sz="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[16]  </a:t>
            </a:r>
            <a:r>
              <a:rPr lang="en-US" sz="9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Génin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C., Schneider, D., &amp; Stark, R. (2020). Dual-Bell nozzle design. </a:t>
            </a:r>
            <a:r>
              <a:rPr lang="en-US" sz="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Notes on Numerical Fluid Mechanics and Multidisciplinary Design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395–406. https://doi.org/10.1007/978-3-030-53847-7_25 </a:t>
            </a:r>
            <a:endParaRPr sz="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[17]  University, T. (n.d.). </a:t>
            </a:r>
            <a:r>
              <a:rPr lang="en-US" sz="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Horizon Inlet Unstart Dynamics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Space Institute. https://www.utsi.edu/horizon/research/inlet-unstart-dynamics/ </a:t>
            </a:r>
            <a:endParaRPr sz="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0">
              <a:buNone/>
            </a:pP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[18] Wikimedia Foundation. (2025, March 13). </a:t>
            </a:r>
            <a:r>
              <a:rPr lang="en-US" sz="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Jet engine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Wikipedia. https://en.wikipedia.org/wiki/Jet_engine#Nozzles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[19]  </a:t>
            </a:r>
            <a:r>
              <a:rPr lang="en-US" sz="9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Chimera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9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Hermeus</a:t>
            </a:r>
            <a:r>
              <a:rPr lang="en-US" sz="9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(n.d.). https://www.hermeus.com/chimera </a:t>
            </a:r>
            <a:endParaRPr sz="9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Google Shape;390;g3475646cafd_0_104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c0232f48_1_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Google Shape;62;g346c0232f48_1_0"/>
          <p:cNvSpPr txBox="1">
            <a:spLocks noGrp="1"/>
          </p:cNvSpPr>
          <p:nvPr>
            <p:ph type="body" idx="1"/>
          </p:nvPr>
        </p:nvSpPr>
        <p:spPr>
          <a:xfrm>
            <a:off x="228600" y="613081"/>
            <a:ext cx="8686800" cy="349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Hypersonic vehicles have the potential to improve both government and civilian aerospace capabilities: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0" indent="-38100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Stealth, response time and survivability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Thrill seeking and high-speed travel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Reusable launch vehicles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3" name="Google Shape;63;g346c0232f48_1_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75646cafd_0_113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Google Shape;70;g3475646cafd_0_113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Google Shape;71;g3475646cafd_0_113"/>
          <p:cNvSpPr/>
          <p:nvPr/>
        </p:nvSpPr>
        <p:spPr>
          <a:xfrm>
            <a:off x="387850" y="1219050"/>
            <a:ext cx="16773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Inlets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2" name="Google Shape;72;g3475646cafd_0_113"/>
          <p:cNvSpPr/>
          <p:nvPr/>
        </p:nvSpPr>
        <p:spPr>
          <a:xfrm>
            <a:off x="2446075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Combustion Stabilization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3" name="Google Shape;73;g3475646cafd_0_113"/>
          <p:cNvSpPr/>
          <p:nvPr/>
        </p:nvSpPr>
        <p:spPr>
          <a:xfrm>
            <a:off x="4987600" y="1219050"/>
            <a:ext cx="14694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Nozzles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74" name="Google Shape;74;g3475646cafd_0_113"/>
          <p:cNvSpPr/>
          <p:nvPr/>
        </p:nvSpPr>
        <p:spPr>
          <a:xfrm>
            <a:off x="6754800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Combined Cycle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75646cafd_0_150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Following the Flow Path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Google Shape;81;g3475646cafd_0_15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Google Shape;82;g3475646cafd_0_150"/>
          <p:cNvSpPr/>
          <p:nvPr/>
        </p:nvSpPr>
        <p:spPr>
          <a:xfrm>
            <a:off x="387850" y="1219050"/>
            <a:ext cx="16773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Inlets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3" name="Google Shape;83;g3475646cafd_0_150"/>
          <p:cNvSpPr/>
          <p:nvPr/>
        </p:nvSpPr>
        <p:spPr>
          <a:xfrm>
            <a:off x="2446075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Combustion Stabilization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4" name="Google Shape;84;g3475646cafd_0_150"/>
          <p:cNvSpPr/>
          <p:nvPr/>
        </p:nvSpPr>
        <p:spPr>
          <a:xfrm>
            <a:off x="4987600" y="1219050"/>
            <a:ext cx="14694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Nozzles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85" name="Google Shape;85;g3475646cafd_0_150"/>
          <p:cNvSpPr/>
          <p:nvPr/>
        </p:nvSpPr>
        <p:spPr>
          <a:xfrm>
            <a:off x="6754800" y="1219050"/>
            <a:ext cx="2160600" cy="32694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Combined Cycle</a:t>
            </a:r>
            <a:endParaRPr sz="240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6c0232f48_1_7"/>
          <p:cNvSpPr txBox="1">
            <a:spLocks noGrp="1"/>
          </p:cNvSpPr>
          <p:nvPr>
            <p:ph type="title"/>
          </p:nvPr>
        </p:nvSpPr>
        <p:spPr>
          <a:xfrm>
            <a:off x="228600" y="144198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Background on Inlets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Google Shape;92;g346c0232f48_1_7"/>
          <p:cNvSpPr txBox="1">
            <a:spLocks noGrp="1"/>
          </p:cNvSpPr>
          <p:nvPr>
            <p:ph type="body" idx="1"/>
          </p:nvPr>
        </p:nvSpPr>
        <p:spPr>
          <a:xfrm>
            <a:off x="155223" y="962125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35000"/>
              </a:lnSpc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Primary purpose of inlets in hypersonic vehicle engines is to decelerate and pressurize flow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Main scramjet inlet inefficiencies: Spillage drag and shock losses</a:t>
            </a: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3" name="Google Shape;93;g346c0232f48_1_7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4" name="Google Shape;94;g346c0232f48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975" y="2632351"/>
            <a:ext cx="3619499" cy="18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46c0232f48_1_7"/>
          <p:cNvSpPr/>
          <p:nvPr/>
        </p:nvSpPr>
        <p:spPr>
          <a:xfrm>
            <a:off x="3024500" y="2843850"/>
            <a:ext cx="2199300" cy="1956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96" name="Google Shape;96;g346c0232f48_1_7"/>
          <p:cNvSpPr txBox="1"/>
          <p:nvPr/>
        </p:nvSpPr>
        <p:spPr>
          <a:xfrm>
            <a:off x="6740800" y="4147850"/>
            <a:ext cx="4881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[17]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6c0232f48_1_14"/>
          <p:cNvSpPr txBox="1">
            <a:spLocks noGrp="1"/>
          </p:cNvSpPr>
          <p:nvPr>
            <p:ph type="title"/>
          </p:nvPr>
        </p:nvSpPr>
        <p:spPr>
          <a:xfrm>
            <a:off x="228600" y="89223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Inlets: Ramjet compression system</a:t>
            </a:r>
            <a:endParaRPr sz="3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3" name="Google Shape;103;g346c0232f48_1_14"/>
          <p:cNvSpPr txBox="1">
            <a:spLocks noGrp="1"/>
          </p:cNvSpPr>
          <p:nvPr>
            <p:ph type="body" idx="1"/>
          </p:nvPr>
        </p:nvSpPr>
        <p:spPr>
          <a:xfrm>
            <a:off x="162097" y="842025"/>
            <a:ext cx="86868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Straight cowl lip inlet used for a ramjet and scramjet combined inlet section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4" name="Google Shape;104;g346c0232f48_1_14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5" name="Google Shape;105;g346c0232f48_1_14"/>
          <p:cNvPicPr preferRelativeResize="0"/>
          <p:nvPr/>
        </p:nvPicPr>
        <p:blipFill rotWithShape="1">
          <a:blip r:embed="rId3">
            <a:alphaModFix/>
          </a:blip>
          <a:srcRect b="47290"/>
          <a:stretch/>
        </p:blipFill>
        <p:spPr>
          <a:xfrm>
            <a:off x="6036925" y="1471700"/>
            <a:ext cx="2947226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46c0232f48_1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22" y="1788000"/>
            <a:ext cx="5162850" cy="27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346c0232f48_1_14"/>
          <p:cNvSpPr txBox="1"/>
          <p:nvPr/>
        </p:nvSpPr>
        <p:spPr>
          <a:xfrm>
            <a:off x="5377575" y="4043600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08" name="Google Shape;108;g346c0232f48_1_14"/>
          <p:cNvSpPr txBox="1"/>
          <p:nvPr/>
        </p:nvSpPr>
        <p:spPr>
          <a:xfrm>
            <a:off x="8655250" y="2246850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75646cafd_0_1"/>
          <p:cNvSpPr txBox="1">
            <a:spLocks noGrp="1"/>
          </p:cNvSpPr>
          <p:nvPr>
            <p:ph type="title"/>
          </p:nvPr>
        </p:nvSpPr>
        <p:spPr>
          <a:xfrm>
            <a:off x="228600" y="89223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Inlets: Ramjet compression system</a:t>
            </a:r>
            <a:endParaRPr sz="3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5" name="Google Shape;115;g3475646cafd_0_1"/>
          <p:cNvSpPr txBox="1">
            <a:spLocks noGrp="1"/>
          </p:cNvSpPr>
          <p:nvPr>
            <p:ph type="body" idx="1"/>
          </p:nvPr>
        </p:nvSpPr>
        <p:spPr>
          <a:xfrm>
            <a:off x="162000" y="838901"/>
            <a:ext cx="44100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Drawbacks of Configuration 1: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Shock angle interference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Less aerodynamic profile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Insufficient thrust values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6" name="Google Shape;116;g3475646cafd_0_1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7" name="Google Shape;117;g3475646cafd_0_1"/>
          <p:cNvPicPr preferRelativeResize="0"/>
          <p:nvPr/>
        </p:nvPicPr>
        <p:blipFill rotWithShape="1">
          <a:blip r:embed="rId3">
            <a:alphaModFix/>
          </a:blip>
          <a:srcRect l="1713" t="17181" r="4142" b="7460"/>
          <a:stretch/>
        </p:blipFill>
        <p:spPr>
          <a:xfrm>
            <a:off x="4248150" y="2218225"/>
            <a:ext cx="4733850" cy="2266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475646cafd_0_1"/>
          <p:cNvSpPr txBox="1"/>
          <p:nvPr/>
        </p:nvSpPr>
        <p:spPr>
          <a:xfrm>
            <a:off x="4227590" y="1935990"/>
            <a:ext cx="914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Mach #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19" name="Google Shape;119;g3475646cafd_0_1"/>
          <p:cNvSpPr txBox="1"/>
          <p:nvPr/>
        </p:nvSpPr>
        <p:spPr>
          <a:xfrm>
            <a:off x="8615525" y="4136850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21" name="Google Shape;121;g3475646cafd_0_1"/>
          <p:cNvSpPr txBox="1"/>
          <p:nvPr/>
        </p:nvSpPr>
        <p:spPr>
          <a:xfrm>
            <a:off x="6082591" y="1871125"/>
            <a:ext cx="1808400" cy="2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Configuration 1: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75646cafd_0_10"/>
          <p:cNvSpPr txBox="1">
            <a:spLocks noGrp="1"/>
          </p:cNvSpPr>
          <p:nvPr>
            <p:ph type="title"/>
          </p:nvPr>
        </p:nvSpPr>
        <p:spPr>
          <a:xfrm>
            <a:off x="228600" y="89223"/>
            <a:ext cx="8686800" cy="51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Inlets: Ramjet compression system</a:t>
            </a:r>
            <a:endParaRPr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8" name="Google Shape;128;g3475646cafd_0_10"/>
          <p:cNvSpPr txBox="1">
            <a:spLocks noGrp="1"/>
          </p:cNvSpPr>
          <p:nvPr>
            <p:ph type="body" idx="1"/>
          </p:nvPr>
        </p:nvSpPr>
        <p:spPr>
          <a:xfrm>
            <a:off x="81598" y="817288"/>
            <a:ext cx="4605300" cy="33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Solution: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Configuration 2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Benefit: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Eliminate shock angle interference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⮚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More aerodynamic profile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9" name="Google Shape;129;g3475646cafd_0_10"/>
          <p:cNvSpPr txBox="1">
            <a:spLocks noGrp="1"/>
          </p:cNvSpPr>
          <p:nvPr>
            <p:ph type="sldNum" idx="12"/>
          </p:nvPr>
        </p:nvSpPr>
        <p:spPr>
          <a:xfrm>
            <a:off x="228600" y="4629150"/>
            <a:ext cx="914400" cy="1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9</a:t>
            </a:fld>
            <a:endParaRPr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0" name="Google Shape;130;g3475646cafd_0_10"/>
          <p:cNvPicPr preferRelativeResize="0"/>
          <p:nvPr/>
        </p:nvPicPr>
        <p:blipFill rotWithShape="1">
          <a:blip r:embed="rId3">
            <a:alphaModFix/>
          </a:blip>
          <a:srcRect l="1901" t="12727" r="4448" b="6307"/>
          <a:stretch/>
        </p:blipFill>
        <p:spPr>
          <a:xfrm>
            <a:off x="4721300" y="1451950"/>
            <a:ext cx="3841750" cy="24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475646cafd_0_10"/>
          <p:cNvSpPr/>
          <p:nvPr/>
        </p:nvSpPr>
        <p:spPr>
          <a:xfrm>
            <a:off x="7510975" y="1915525"/>
            <a:ext cx="1217100" cy="1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Configuration 1</a:t>
            </a:r>
            <a:endParaRPr sz="1100" dirty="0"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2" name="Google Shape;132;g3475646cafd_0_10"/>
          <p:cNvSpPr txBox="1"/>
          <p:nvPr/>
        </p:nvSpPr>
        <p:spPr>
          <a:xfrm>
            <a:off x="6383225" y="1118825"/>
            <a:ext cx="19734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Configuration 2: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3" name="Google Shape;133;g3475646cafd_0_10"/>
          <p:cNvSpPr txBox="1"/>
          <p:nvPr/>
        </p:nvSpPr>
        <p:spPr>
          <a:xfrm>
            <a:off x="4721300" y="1170100"/>
            <a:ext cx="9144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Mach #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sp>
        <p:nvSpPr>
          <p:cNvPr id="134" name="Google Shape;134;g3475646cafd_0_10"/>
          <p:cNvSpPr txBox="1"/>
          <p:nvPr/>
        </p:nvSpPr>
        <p:spPr>
          <a:xfrm>
            <a:off x="8516700" y="3683075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  <p:pic>
        <p:nvPicPr>
          <p:cNvPr id="135" name="Google Shape;135;g3475646caf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475" y="3346325"/>
            <a:ext cx="3751225" cy="136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475646cafd_0_10"/>
          <p:cNvSpPr txBox="1"/>
          <p:nvPr/>
        </p:nvSpPr>
        <p:spPr>
          <a:xfrm>
            <a:off x="4448600" y="4560150"/>
            <a:ext cx="3987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[5]</a:t>
            </a:r>
            <a:endParaRPr dirty="0">
              <a:solidFill>
                <a:schemeClr val="dk1"/>
              </a:solidFill>
              <a:latin typeface="Helvetica" panose="020B0604020202020204" pitchFamily="34" charset="0"/>
              <a:ea typeface="Helvetica Neue"/>
              <a:cs typeface="Helvetica" panose="020B0604020202020204" pitchFamily="34" charset="0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2150</Words>
  <Application>Microsoft Office PowerPoint</Application>
  <PresentationFormat>On-screen Show (16:9)</PresentationFormat>
  <Paragraphs>271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Helvetica</vt:lpstr>
      <vt:lpstr>Arial Narrow</vt:lpstr>
      <vt:lpstr>Times</vt:lpstr>
      <vt:lpstr>Helvetica Neue</vt:lpstr>
      <vt:lpstr>Arial</vt:lpstr>
      <vt:lpstr>Times New Roman</vt:lpstr>
      <vt:lpstr>Noto Sans Symbols</vt:lpstr>
      <vt:lpstr>Blank Presentation</vt:lpstr>
      <vt:lpstr>PowerPoint Presentation</vt:lpstr>
      <vt:lpstr>Background on Hypersonics</vt:lpstr>
      <vt:lpstr>Introduction</vt:lpstr>
      <vt:lpstr>Introduction</vt:lpstr>
      <vt:lpstr>Following the Flow Path</vt:lpstr>
      <vt:lpstr>Background on Inlets</vt:lpstr>
      <vt:lpstr>Inlets: Ramjet compression system</vt:lpstr>
      <vt:lpstr>Inlets: Ramjet compression system</vt:lpstr>
      <vt:lpstr>Inlets: Ramjet compression system</vt:lpstr>
      <vt:lpstr>Inlets: Ramjet compression system</vt:lpstr>
      <vt:lpstr>Inlets: Benefits of variable geometry</vt:lpstr>
      <vt:lpstr>Benefits of variable inlet geometry:</vt:lpstr>
      <vt:lpstr>Following the Flow Path</vt:lpstr>
      <vt:lpstr>Combustion Stabilization: Background</vt:lpstr>
      <vt:lpstr>Combustion Stabilization: Flameholding</vt:lpstr>
      <vt:lpstr>Combustion Stabilization: Ignition</vt:lpstr>
      <vt:lpstr>Following the Flow Path</vt:lpstr>
      <vt:lpstr>Background on Nozzles</vt:lpstr>
      <vt:lpstr>Nozzles: Effective hypersonic designs</vt:lpstr>
      <vt:lpstr>Nozzles: Effective hypersonic designs</vt:lpstr>
      <vt:lpstr>Nozzles: Hypersonic design process </vt:lpstr>
      <vt:lpstr>Nozzles: Main Takeaways</vt:lpstr>
      <vt:lpstr>PowerPoint Presentation</vt:lpstr>
      <vt:lpstr>Background on Combined Cycle Engines</vt:lpstr>
      <vt:lpstr>Parallel TBCC</vt:lpstr>
      <vt:lpstr>Tandem TBCC</vt:lpstr>
      <vt:lpstr>Conclusion</vt:lpstr>
      <vt:lpstr>References</vt:lpstr>
      <vt:lpstr>Further Image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Bill Seymore</dc:creator>
  <cp:lastModifiedBy>Peter Waszkowski</cp:lastModifiedBy>
  <cp:revision>9</cp:revision>
  <dcterms:modified xsi:type="dcterms:W3CDTF">2025-04-02T23:26:29Z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