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4"/>
    <p:sldMasterId id="2147484837" r:id="rId5"/>
  </p:sldMasterIdLst>
  <p:notesMasterIdLst>
    <p:notesMasterId r:id="rId21"/>
  </p:notesMasterIdLst>
  <p:handoutMasterIdLst>
    <p:handoutMasterId r:id="rId22"/>
  </p:handoutMasterIdLst>
  <p:sldIdLst>
    <p:sldId id="404" r:id="rId6"/>
    <p:sldId id="420" r:id="rId7"/>
    <p:sldId id="421" r:id="rId8"/>
    <p:sldId id="424" r:id="rId9"/>
    <p:sldId id="422" r:id="rId10"/>
    <p:sldId id="426" r:id="rId11"/>
    <p:sldId id="425" r:id="rId12"/>
    <p:sldId id="427" r:id="rId13"/>
    <p:sldId id="428" r:id="rId14"/>
    <p:sldId id="429" r:id="rId15"/>
    <p:sldId id="430" r:id="rId16"/>
    <p:sldId id="431" r:id="rId17"/>
    <p:sldId id="432" r:id="rId18"/>
    <p:sldId id="407" r:id="rId19"/>
    <p:sldId id="405" r:id="rId20"/>
  </p:sldIdLst>
  <p:sldSz cx="9144000" cy="5143500" type="screen16x9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800" kern="1200">
        <a:solidFill>
          <a:schemeClr val="tx1"/>
        </a:solidFill>
        <a:latin typeface="Arial" charset="0"/>
        <a:ea typeface="ＭＳ Ｐゴシック" charset="-128"/>
        <a:cs typeface="Arial" charset="0"/>
      </a:defRPr>
    </a:lvl1pPr>
    <a:lvl2pPr marL="342900" algn="l" rtl="0" fontAlgn="base">
      <a:spcBef>
        <a:spcPct val="0"/>
      </a:spcBef>
      <a:spcAft>
        <a:spcPct val="0"/>
      </a:spcAft>
      <a:defRPr sz="1800" kern="1200">
        <a:solidFill>
          <a:schemeClr val="tx1"/>
        </a:solidFill>
        <a:latin typeface="Arial" charset="0"/>
        <a:ea typeface="ＭＳ Ｐゴシック" charset="-128"/>
        <a:cs typeface="Arial" charset="0"/>
      </a:defRPr>
    </a:lvl2pPr>
    <a:lvl3pPr marL="685800" algn="l" rtl="0" fontAlgn="base">
      <a:spcBef>
        <a:spcPct val="0"/>
      </a:spcBef>
      <a:spcAft>
        <a:spcPct val="0"/>
      </a:spcAft>
      <a:defRPr sz="1800" kern="1200">
        <a:solidFill>
          <a:schemeClr val="tx1"/>
        </a:solidFill>
        <a:latin typeface="Arial" charset="0"/>
        <a:ea typeface="ＭＳ Ｐゴシック" charset="-128"/>
        <a:cs typeface="Arial" charset="0"/>
      </a:defRPr>
    </a:lvl3pPr>
    <a:lvl4pPr marL="1028700" algn="l" rtl="0" fontAlgn="base">
      <a:spcBef>
        <a:spcPct val="0"/>
      </a:spcBef>
      <a:spcAft>
        <a:spcPct val="0"/>
      </a:spcAft>
      <a:defRPr sz="1800" kern="1200">
        <a:solidFill>
          <a:schemeClr val="tx1"/>
        </a:solidFill>
        <a:latin typeface="Arial" charset="0"/>
        <a:ea typeface="ＭＳ Ｐゴシック" charset="-128"/>
        <a:cs typeface="Arial" charset="0"/>
      </a:defRPr>
    </a:lvl4pPr>
    <a:lvl5pPr marL="1371600" algn="l" rtl="0" fontAlgn="base">
      <a:spcBef>
        <a:spcPct val="0"/>
      </a:spcBef>
      <a:spcAft>
        <a:spcPct val="0"/>
      </a:spcAft>
      <a:defRPr sz="1800" kern="1200">
        <a:solidFill>
          <a:schemeClr val="tx1"/>
        </a:solidFill>
        <a:latin typeface="Arial" charset="0"/>
        <a:ea typeface="ＭＳ Ｐゴシック" charset="-128"/>
        <a:cs typeface="Arial" charset="0"/>
      </a:defRPr>
    </a:lvl5pPr>
    <a:lvl6pPr marL="1714500" algn="l" defTabSz="685800" rtl="0" eaLnBrk="1" latinLnBrk="0" hangingPunct="1">
      <a:defRPr sz="1800" kern="1200">
        <a:solidFill>
          <a:schemeClr val="tx1"/>
        </a:solidFill>
        <a:latin typeface="Arial" charset="0"/>
        <a:ea typeface="ＭＳ Ｐゴシック" charset="-128"/>
        <a:cs typeface="Arial" charset="0"/>
      </a:defRPr>
    </a:lvl6pPr>
    <a:lvl7pPr marL="2057400" algn="l" defTabSz="685800" rtl="0" eaLnBrk="1" latinLnBrk="0" hangingPunct="1">
      <a:defRPr sz="1800" kern="1200">
        <a:solidFill>
          <a:schemeClr val="tx1"/>
        </a:solidFill>
        <a:latin typeface="Arial" charset="0"/>
        <a:ea typeface="ＭＳ Ｐゴシック" charset="-128"/>
        <a:cs typeface="Arial" charset="0"/>
      </a:defRPr>
    </a:lvl7pPr>
    <a:lvl8pPr marL="2400300" algn="l" defTabSz="685800" rtl="0" eaLnBrk="1" latinLnBrk="0" hangingPunct="1">
      <a:defRPr sz="1800" kern="1200">
        <a:solidFill>
          <a:schemeClr val="tx1"/>
        </a:solidFill>
        <a:latin typeface="Arial" charset="0"/>
        <a:ea typeface="ＭＳ Ｐゴシック" charset="-128"/>
        <a:cs typeface="Arial" charset="0"/>
      </a:defRPr>
    </a:lvl8pPr>
    <a:lvl9pPr marL="2743200" algn="l" defTabSz="685800" rtl="0" eaLnBrk="1" latinLnBrk="0" hangingPunct="1">
      <a:defRPr sz="1800" kern="1200">
        <a:solidFill>
          <a:schemeClr val="tx1"/>
        </a:solidFill>
        <a:latin typeface="Arial" charset="0"/>
        <a:ea typeface="ＭＳ Ｐゴシック" charset="-128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E7EFF9"/>
    <a:srgbClr val="C7D9F1"/>
    <a:srgbClr val="F2F2F4"/>
    <a:srgbClr val="1B3D6C"/>
    <a:srgbClr val="C2D9FA"/>
    <a:srgbClr val="0B3A7F"/>
    <a:srgbClr val="E98B01"/>
    <a:srgbClr val="1380DC"/>
    <a:srgbClr val="4F4F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180" y="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72421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2" tIns="46587" rIns="93172" bIns="46587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80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5579" y="0"/>
            <a:ext cx="2972421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2" tIns="46587" rIns="93172" bIns="46587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80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31264"/>
            <a:ext cx="2972421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2" tIns="46587" rIns="93172" bIns="46587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80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5579" y="8831264"/>
            <a:ext cx="2972421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2" tIns="46587" rIns="93172" bIns="46587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80" charset="-128"/>
                <a:cs typeface="+mn-cs"/>
              </a:defRPr>
            </a:lvl1pPr>
          </a:lstStyle>
          <a:p>
            <a:pPr>
              <a:defRPr/>
            </a:pPr>
            <a:fld id="{9301CC6A-B4E8-405F-AE79-859651258F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230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72421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2" tIns="46587" rIns="93172" bIns="46587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80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5579" y="0"/>
            <a:ext cx="2972421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2" tIns="46587" rIns="93172" bIns="46587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80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30200" y="696913"/>
            <a:ext cx="61976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711" y="4416426"/>
            <a:ext cx="5028579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2" tIns="46587" rIns="93172" bIns="465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31264"/>
            <a:ext cx="2972421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2" tIns="46587" rIns="93172" bIns="46587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80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5579" y="8831264"/>
            <a:ext cx="2972421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2" tIns="46587" rIns="93172" bIns="46587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80" charset="-128"/>
                <a:cs typeface="+mn-cs"/>
              </a:defRPr>
            </a:lvl1pPr>
          </a:lstStyle>
          <a:p>
            <a:pPr>
              <a:defRPr/>
            </a:pPr>
            <a:fld id="{B7B05DEF-6DE7-4BF9-8DBB-FF904A788E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5805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ＭＳ Ｐゴシック" pitchFamily="80" charset="-128"/>
        <a:cs typeface="+mn-cs"/>
      </a:defRPr>
    </a:lvl1pPr>
    <a:lvl2pPr marL="3429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ＭＳ Ｐゴシック" pitchFamily="80" charset="-128"/>
        <a:cs typeface="+mn-cs"/>
      </a:defRPr>
    </a:lvl2pPr>
    <a:lvl3pPr marL="6858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ＭＳ Ｐゴシック" pitchFamily="80" charset="-128"/>
        <a:cs typeface="+mn-cs"/>
      </a:defRPr>
    </a:lvl3pPr>
    <a:lvl4pPr marL="10287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ＭＳ Ｐゴシック" pitchFamily="80" charset="-128"/>
        <a:cs typeface="+mn-cs"/>
      </a:defRPr>
    </a:lvl4pPr>
    <a:lvl5pPr marL="13716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ＭＳ Ｐゴシック" pitchFamily="80" charset="-128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D8A68E-8200-CD98-3673-3DC9520F5C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0342B59-5C2E-31AA-8745-6F5606D3C4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0594F3F-6A30-3E83-9C9F-2601449BBA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194972-195A-FCF8-D4A8-3D8A12E6EE7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B05DEF-6DE7-4BF9-8DBB-FF904A788E50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11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1555" y="-19050"/>
            <a:ext cx="9144000" cy="4385883"/>
          </a:xfrm>
          <a:prstGeom prst="rect">
            <a:avLst/>
          </a:prstGeom>
          <a:solidFill>
            <a:srgbClr val="1B3D6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0" charset="-128"/>
            </a:endParaRPr>
          </a:p>
        </p:txBody>
      </p:sp>
      <p:sp>
        <p:nvSpPr>
          <p:cNvPr id="9" name="Subtitle 2"/>
          <p:cNvSpPr txBox="1">
            <a:spLocks/>
          </p:cNvSpPr>
          <p:nvPr userDrawn="1"/>
        </p:nvSpPr>
        <p:spPr bwMode="auto">
          <a:xfrm>
            <a:off x="0" y="2647950"/>
            <a:ext cx="91440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98B01"/>
              </a:buClr>
              <a:buFont typeface="Times" pitchFamily="18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380DC"/>
              </a:buClr>
              <a:buFont typeface="Wingdings" pitchFamily="2" charset="2"/>
              <a:buChar char="§"/>
              <a:defRPr sz="2800">
                <a:solidFill>
                  <a:srgbClr val="4F4F4F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F4F4F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80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80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80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80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 eaLnBrk="1" hangingPunct="1">
              <a:buClr>
                <a:srgbClr val="00529B"/>
              </a:buClr>
              <a:buNone/>
            </a:pPr>
            <a:r>
              <a:rPr lang="en-US" altLang="en-US" sz="1600" b="1" kern="0">
                <a:solidFill>
                  <a:schemeClr val="bg1"/>
                </a:solidFill>
                <a:latin typeface="+mj-lt"/>
              </a:rPr>
              <a:t>Author</a:t>
            </a:r>
          </a:p>
          <a:p>
            <a:pPr marL="0" indent="0" algn="ctr" eaLnBrk="1" hangingPunct="1">
              <a:buClr>
                <a:srgbClr val="00529B"/>
              </a:buClr>
              <a:buNone/>
            </a:pPr>
            <a:r>
              <a:rPr lang="en-US" altLang="en-US" sz="1600" b="1" kern="0">
                <a:solidFill>
                  <a:schemeClr val="bg1"/>
                </a:solidFill>
                <a:latin typeface="+mj-lt"/>
              </a:rPr>
              <a:t>Company/Organization</a:t>
            </a:r>
          </a:p>
          <a:p>
            <a:pPr marL="0" indent="0" algn="ctr" eaLnBrk="1" hangingPunct="1">
              <a:buClr>
                <a:srgbClr val="00529B"/>
              </a:buClr>
              <a:buNone/>
            </a:pPr>
            <a:r>
              <a:rPr lang="en-US" altLang="en-US" sz="1600" kern="0">
                <a:solidFill>
                  <a:schemeClr val="bg1"/>
                </a:solidFill>
                <a:latin typeface="+mj-lt"/>
              </a:rPr>
              <a:t>Conference Name, Conference Dates</a:t>
            </a:r>
          </a:p>
          <a:p>
            <a:pPr marL="0" indent="0" algn="ctr" eaLnBrk="1" hangingPunct="1">
              <a:buClr>
                <a:srgbClr val="00529B"/>
              </a:buClr>
              <a:buNone/>
            </a:pPr>
            <a:r>
              <a:rPr lang="en-US" altLang="en-US" sz="1600" kern="0">
                <a:solidFill>
                  <a:schemeClr val="bg1"/>
                </a:solidFill>
                <a:latin typeface="+mj-lt"/>
              </a:rPr>
              <a:t>Conference Location</a:t>
            </a:r>
          </a:p>
          <a:p>
            <a:pPr>
              <a:buClr>
                <a:srgbClr val="00529B"/>
              </a:buClr>
              <a:buFont typeface="Wingdings" charset="2"/>
              <a:buChar char="Ø"/>
            </a:pPr>
            <a:endParaRPr lang="en-US" sz="2400" kern="0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 bwMode="auto">
          <a:xfrm>
            <a:off x="0" y="742950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 algn="ctr"/>
            <a:r>
              <a:rPr lang="en-US" sz="5400" b="1" kern="0">
                <a:solidFill>
                  <a:schemeClr val="bg1"/>
                </a:solidFill>
              </a:rPr>
              <a:t>Presentation Title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1B3D6C"/>
              </a:buClr>
              <a:buFont typeface="Wingdings" charset="2"/>
              <a:buChar char="Ø"/>
              <a:defRPr/>
            </a:lvl1pPr>
            <a:lvl2pPr marL="685800" indent="-342900">
              <a:buClr>
                <a:srgbClr val="1B3D6C"/>
              </a:buClr>
              <a:buFont typeface="Wingdings" charset="2"/>
              <a:buChar char="Ø"/>
              <a:defRPr/>
            </a:lvl2pPr>
            <a:lvl3pPr marL="971550" indent="-285750">
              <a:buClr>
                <a:srgbClr val="1B3D6C"/>
              </a:buClr>
              <a:buFont typeface="Wingdings" charset="2"/>
              <a:buChar char="Ø"/>
              <a:defRPr/>
            </a:lvl3pPr>
            <a:lvl4pPr marL="1314450" indent="-285750">
              <a:buClr>
                <a:srgbClr val="1B3D6C"/>
              </a:buClr>
              <a:buFont typeface="Wingdings" charset="2"/>
              <a:buChar char="Ø"/>
              <a:defRPr/>
            </a:lvl4pPr>
            <a:lvl5pPr marL="1657350" indent="-285750">
              <a:buClr>
                <a:srgbClr val="1B3D6C"/>
              </a:buClr>
              <a:buFont typeface="Wingdings" charset="2"/>
              <a:buChar char="Ø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200150" y="4637935"/>
            <a:ext cx="1600200" cy="162665"/>
          </a:xfrm>
          <a:prstGeom prst="rect">
            <a:avLst/>
          </a:prstGeom>
          <a:ln/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857500" y="4637935"/>
            <a:ext cx="2114550" cy="162665"/>
          </a:xfrm>
          <a:prstGeom prst="rect">
            <a:avLst/>
          </a:prstGeom>
          <a:ln/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28600" y="4629150"/>
            <a:ext cx="914400" cy="171450"/>
          </a:xfrm>
          <a:prstGeom prst="rect">
            <a:avLst/>
          </a:prstGeom>
          <a:ln/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23950"/>
            <a:ext cx="3962400" cy="337185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123950"/>
            <a:ext cx="4419600" cy="337185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200150" y="4637935"/>
            <a:ext cx="1600200" cy="162665"/>
          </a:xfrm>
          <a:prstGeom prst="rect">
            <a:avLst/>
          </a:prstGeom>
          <a:ln/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857500" y="4637935"/>
            <a:ext cx="2114550" cy="162665"/>
          </a:xfrm>
          <a:prstGeom prst="rect">
            <a:avLst/>
          </a:prstGeom>
          <a:ln/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28600" y="4629150"/>
            <a:ext cx="914400" cy="171450"/>
          </a:xfrm>
          <a:prstGeom prst="rect">
            <a:avLst/>
          </a:prstGeom>
          <a:ln/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144198"/>
            <a:ext cx="8686800" cy="51435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 and/or 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71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425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7FC34-5206-45FA-A6B2-955DFABF1C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F603E2-753D-49F2-B2B1-D76008093D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EFD0B8-A1D4-4313-AC8C-31D5E0DBD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CFA06F-9FF0-4DD3-9CA0-DF2D4EF2E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CCD405-43AD-4B88-9D41-03F2E0B3D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721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" y="19050"/>
            <a:ext cx="9141714" cy="5143500"/>
          </a:xfrm>
          <a:prstGeom prst="rect">
            <a:avLst/>
          </a:prstGeom>
        </p:spPr>
      </p:pic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0886" y="1123950"/>
            <a:ext cx="8686800" cy="3363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8"/>
          <p:cNvSpPr>
            <a:spLocks noGrp="1" noChangeArrowheads="1"/>
          </p:cNvSpPr>
          <p:nvPr userDrawn="1"/>
        </p:nvSpPr>
        <p:spPr bwMode="auto">
          <a:xfrm>
            <a:off x="1181100" y="45720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ＭＳ Ｐゴシック" pitchFamily="8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9pPr>
          </a:lstStyle>
          <a:p>
            <a:pPr>
              <a:defRPr/>
            </a:pPr>
            <a:endParaRPr lang="en-US" sz="1050"/>
          </a:p>
        </p:txBody>
      </p:sp>
      <p:sp>
        <p:nvSpPr>
          <p:cNvPr id="10" name="Rectangle 9"/>
          <p:cNvSpPr>
            <a:spLocks noGrp="1" noChangeArrowheads="1"/>
          </p:cNvSpPr>
          <p:nvPr userDrawn="1"/>
        </p:nvSpPr>
        <p:spPr bwMode="auto">
          <a:xfrm>
            <a:off x="3181350" y="45720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ＭＳ Ｐゴシック" pitchFamily="8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9pPr>
          </a:lstStyle>
          <a:p>
            <a:pPr>
              <a:defRPr/>
            </a:pPr>
            <a:endParaRPr lang="en-US" sz="1050"/>
          </a:p>
        </p:txBody>
      </p:sp>
      <p:sp>
        <p:nvSpPr>
          <p:cNvPr id="12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1200150" y="4629150"/>
            <a:ext cx="1600200" cy="162665"/>
          </a:xfrm>
          <a:prstGeom prst="rect">
            <a:avLst/>
          </a:prstGeom>
          <a:ln/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857500" y="4638383"/>
            <a:ext cx="2114550" cy="162665"/>
          </a:xfrm>
          <a:prstGeom prst="rect">
            <a:avLst/>
          </a:prstGeom>
          <a:ln/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219075" y="4639998"/>
            <a:ext cx="914400" cy="171450"/>
          </a:xfrm>
          <a:prstGeom prst="rect">
            <a:avLst/>
          </a:prstGeom>
          <a:ln/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Rectangle 14"/>
          <p:cNvSpPr/>
          <p:nvPr userDrawn="1"/>
        </p:nvSpPr>
        <p:spPr bwMode="auto">
          <a:xfrm>
            <a:off x="0" y="0"/>
            <a:ext cx="9144000" cy="742950"/>
          </a:xfrm>
          <a:prstGeom prst="rect">
            <a:avLst/>
          </a:prstGeom>
          <a:solidFill>
            <a:srgbClr val="1B3D6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0" charset="-128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44198"/>
            <a:ext cx="86868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b="1" kern="0">
                <a:solidFill>
                  <a:schemeClr val="bg1"/>
                </a:solidFill>
              </a:rPr>
              <a:t>Presentation Title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30" r:id="rId1"/>
    <p:sldLayoutId id="2147484825" r:id="rId2"/>
    <p:sldLayoutId id="2147484827" r:id="rId3"/>
    <p:sldLayoutId id="2147484836" r:id="rId4"/>
  </p:sldLayoutIdLst>
  <p:hf hdr="0" ftr="0" dt="0"/>
  <p:txStyles>
    <p:titleStyle>
      <a:lvl1pPr marL="0" marR="0" indent="0" algn="ctr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tabLst/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Arial" charset="0"/>
          <a:ea typeface="ＭＳ Ｐゴシック" pitchFamily="8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Arial" charset="0"/>
          <a:ea typeface="ＭＳ Ｐゴシック" pitchFamily="8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Arial" charset="0"/>
          <a:ea typeface="ＭＳ Ｐゴシック" pitchFamily="8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Arial" charset="0"/>
          <a:ea typeface="ＭＳ Ｐゴシック" pitchFamily="80" charset="-128"/>
        </a:defRPr>
      </a:lvl5pPr>
      <a:lvl6pPr marL="342900" algn="l" rtl="0" fontAlgn="base"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Arial" charset="0"/>
          <a:ea typeface="ＭＳ Ｐゴシック" pitchFamily="80" charset="-128"/>
        </a:defRPr>
      </a:lvl6pPr>
      <a:lvl7pPr marL="685800" algn="l" rtl="0" fontAlgn="base"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Arial" charset="0"/>
          <a:ea typeface="ＭＳ Ｐゴシック" pitchFamily="80" charset="-128"/>
        </a:defRPr>
      </a:lvl7pPr>
      <a:lvl8pPr marL="1028700" algn="l" rtl="0" fontAlgn="base"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Arial" charset="0"/>
          <a:ea typeface="ＭＳ Ｐゴシック" pitchFamily="80" charset="-128"/>
        </a:defRPr>
      </a:lvl8pPr>
      <a:lvl9pPr marL="1371600" algn="l" rtl="0" fontAlgn="base"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Arial" charset="0"/>
          <a:ea typeface="ＭＳ Ｐゴシック" pitchFamily="8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1B3D6C"/>
        </a:buClr>
        <a:buFont typeface="Wingdings" charset="2"/>
        <a:buChar char="Ø"/>
        <a:defRPr sz="24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lr>
          <a:srgbClr val="1B3D6C"/>
        </a:buClr>
        <a:buFont typeface="Wingdings" charset="2"/>
        <a:buChar char="Ø"/>
        <a:defRPr sz="21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lr>
          <a:srgbClr val="1B3D6C"/>
        </a:buClr>
        <a:buFont typeface="Wingdings" charset="2"/>
        <a:buChar char="Ø"/>
        <a:defRPr sz="18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lr>
          <a:srgbClr val="1B3D6C"/>
        </a:buClr>
        <a:buFont typeface="Wingdings" charset="2"/>
        <a:buChar char="Ø"/>
        <a:defRPr sz="15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lr>
          <a:srgbClr val="1B3D6C"/>
        </a:buClr>
        <a:buFont typeface="Wingdings" charset="2"/>
        <a:buChar char="Ø"/>
        <a:defRPr sz="15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Times" pitchFamily="80" charset="0"/>
        <a:buChar char="•"/>
        <a:defRPr sz="1500">
          <a:solidFill>
            <a:schemeClr val="tx1"/>
          </a:solidFill>
          <a:latin typeface="+mn-lt"/>
          <a:ea typeface="+mn-ea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Times" pitchFamily="80" charset="0"/>
        <a:buChar char="•"/>
        <a:defRPr sz="1500">
          <a:solidFill>
            <a:schemeClr val="tx1"/>
          </a:solidFill>
          <a:latin typeface="+mn-lt"/>
          <a:ea typeface="+mn-ea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Times" pitchFamily="80" charset="0"/>
        <a:buChar char="•"/>
        <a:defRPr sz="1500">
          <a:solidFill>
            <a:schemeClr val="tx1"/>
          </a:solidFill>
          <a:latin typeface="+mn-lt"/>
          <a:ea typeface="+mn-ea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Times" pitchFamily="80" charset="0"/>
        <a:buChar char="•"/>
        <a:defRPr sz="1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" y="19050"/>
            <a:ext cx="9141714" cy="5143500"/>
          </a:xfrm>
          <a:prstGeom prst="rect">
            <a:avLst/>
          </a:prstGeom>
        </p:spPr>
      </p:pic>
      <p:sp>
        <p:nvSpPr>
          <p:cNvPr id="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0886" y="438150"/>
            <a:ext cx="8686800" cy="4049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1200150" y="4629150"/>
            <a:ext cx="1600200" cy="162665"/>
          </a:xfrm>
          <a:prstGeom prst="rect">
            <a:avLst/>
          </a:prstGeom>
          <a:ln/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857500" y="4638383"/>
            <a:ext cx="2114550" cy="162665"/>
          </a:xfrm>
          <a:prstGeom prst="rect">
            <a:avLst/>
          </a:prstGeom>
          <a:ln/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219075" y="4639998"/>
            <a:ext cx="914400" cy="171450"/>
          </a:xfrm>
          <a:prstGeom prst="rect">
            <a:avLst/>
          </a:prstGeom>
          <a:ln/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289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3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1B3D6C"/>
        </a:buClr>
        <a:buFont typeface="Wingdings" charset="2"/>
        <a:buChar char="Ø"/>
        <a:defRPr sz="24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1B3D6C"/>
        </a:buClr>
        <a:buFont typeface="Wingdings" charset="2"/>
        <a:buChar char="Ø"/>
        <a:defRPr sz="21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1B3D6C"/>
        </a:buClr>
        <a:buFont typeface="Wingdings" charset="2"/>
        <a:buChar char="Ø"/>
        <a:defRPr sz="18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1B3D6C"/>
        </a:buClr>
        <a:buFont typeface="Wingdings" charset="2"/>
        <a:buChar char="Ø"/>
        <a:defRPr sz="15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1B3D6C"/>
        </a:buClr>
        <a:buFont typeface="Wingdings" charset="2"/>
        <a:buChar char="Ø"/>
        <a:defRPr sz="15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0" y="14667"/>
            <a:ext cx="9144000" cy="4385883"/>
          </a:xfrm>
          <a:prstGeom prst="rect">
            <a:avLst/>
          </a:prstGeom>
          <a:solidFill>
            <a:srgbClr val="1B3D6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0" charset="-128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 bwMode="auto">
          <a:xfrm>
            <a:off x="-60556" y="2305051"/>
            <a:ext cx="91440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98B01"/>
              </a:buClr>
              <a:buFont typeface="Times" pitchFamily="18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380DC"/>
              </a:buClr>
              <a:buFont typeface="Wingdings" pitchFamily="2" charset="2"/>
              <a:buChar char="§"/>
              <a:defRPr sz="2800">
                <a:solidFill>
                  <a:srgbClr val="4F4F4F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F4F4F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80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80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80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80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 eaLnBrk="1" hangingPunct="1">
              <a:buClr>
                <a:srgbClr val="00529B"/>
              </a:buClr>
              <a:buNone/>
            </a:pPr>
            <a:r>
              <a:rPr lang="en-US" altLang="en-US" sz="1600" b="1" kern="0" dirty="0">
                <a:solidFill>
                  <a:schemeClr val="bg1"/>
                </a:solidFill>
                <a:latin typeface="+mj-lt"/>
              </a:rPr>
              <a:t>Nishant Sood</a:t>
            </a:r>
          </a:p>
          <a:p>
            <a:pPr marL="0" indent="0" algn="ctr" eaLnBrk="1" hangingPunct="1">
              <a:buClr>
                <a:srgbClr val="00529B"/>
              </a:buClr>
              <a:buNone/>
            </a:pPr>
            <a:r>
              <a:rPr lang="en-US" altLang="en-US" sz="1600" b="1" kern="0" dirty="0">
                <a:solidFill>
                  <a:schemeClr val="bg1"/>
                </a:solidFill>
                <a:latin typeface="+mj-lt"/>
              </a:rPr>
              <a:t>IDREEM Lab, George W. Woodruff School of Mechanical Engineering</a:t>
            </a:r>
          </a:p>
          <a:p>
            <a:pPr marL="0" indent="0" algn="ctr" eaLnBrk="1" hangingPunct="1">
              <a:buClr>
                <a:srgbClr val="00529B"/>
              </a:buClr>
              <a:buNone/>
            </a:pPr>
            <a:r>
              <a:rPr lang="en-US" altLang="en-US" sz="1600" kern="0" dirty="0">
                <a:solidFill>
                  <a:schemeClr val="bg1"/>
                </a:solidFill>
                <a:latin typeface="+mj-lt"/>
              </a:rPr>
              <a:t>AIAA Region II Student Conference, 3</a:t>
            </a:r>
            <a:r>
              <a:rPr lang="en-US" altLang="en-US" sz="1600" kern="0" baseline="30000" dirty="0">
                <a:solidFill>
                  <a:schemeClr val="bg1"/>
                </a:solidFill>
                <a:latin typeface="+mj-lt"/>
              </a:rPr>
              <a:t>rd</a:t>
            </a:r>
            <a:r>
              <a:rPr lang="en-US" altLang="en-US" sz="1600" kern="0" dirty="0">
                <a:solidFill>
                  <a:schemeClr val="bg1"/>
                </a:solidFill>
                <a:latin typeface="+mj-lt"/>
              </a:rPr>
              <a:t>–4</a:t>
            </a:r>
            <a:r>
              <a:rPr lang="en-US" altLang="en-US" sz="1600" kern="0" baseline="30000" dirty="0">
                <a:solidFill>
                  <a:schemeClr val="bg1"/>
                </a:solidFill>
                <a:latin typeface="+mj-lt"/>
              </a:rPr>
              <a:t>th </a:t>
            </a:r>
            <a:r>
              <a:rPr lang="en-US" altLang="en-US" sz="1600" kern="0" dirty="0">
                <a:solidFill>
                  <a:schemeClr val="bg1"/>
                </a:solidFill>
                <a:latin typeface="+mj-lt"/>
              </a:rPr>
              <a:t>April 2025</a:t>
            </a:r>
          </a:p>
          <a:p>
            <a:pPr marL="0" indent="0" algn="ctr" eaLnBrk="1" hangingPunct="1">
              <a:buClr>
                <a:srgbClr val="00529B"/>
              </a:buClr>
              <a:buNone/>
            </a:pPr>
            <a:r>
              <a:rPr lang="en-US" sz="1600" dirty="0">
                <a:solidFill>
                  <a:schemeClr val="bg1"/>
                </a:solidFill>
              </a:rPr>
              <a:t>Copyright © by Nishant Sood</a:t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>
                <a:solidFill>
                  <a:schemeClr val="bg1"/>
                </a:solidFill>
              </a:rPr>
              <a:t>Published by the American Institute of Aeronautics and Astronautics, Inc., with permission.</a:t>
            </a:r>
          </a:p>
          <a:p>
            <a:pPr marL="0" indent="0" algn="ctr" eaLnBrk="1" hangingPunct="1">
              <a:buClr>
                <a:srgbClr val="00529B"/>
              </a:buClr>
              <a:buNone/>
            </a:pPr>
            <a:br>
              <a:rPr lang="en-US" altLang="en-US" sz="1600" kern="0" dirty="0">
                <a:solidFill>
                  <a:schemeClr val="bg1"/>
                </a:solidFill>
                <a:latin typeface="+mj-lt"/>
              </a:rPr>
            </a:br>
            <a:endParaRPr lang="en-US" altLang="en-US" sz="1600" kern="0" dirty="0">
              <a:solidFill>
                <a:schemeClr val="bg1"/>
              </a:solidFill>
              <a:latin typeface="+mj-lt"/>
            </a:endParaRPr>
          </a:p>
          <a:p>
            <a:pPr marL="0" indent="0" algn="ctr" eaLnBrk="1" hangingPunct="1">
              <a:buClr>
                <a:srgbClr val="00529B"/>
              </a:buClr>
              <a:buNone/>
            </a:pPr>
            <a:endParaRPr lang="en-US" altLang="en-US" sz="1600" kern="0" dirty="0">
              <a:solidFill>
                <a:schemeClr val="bg1"/>
              </a:solidFill>
              <a:latin typeface="+mj-lt"/>
            </a:endParaRPr>
          </a:p>
          <a:p>
            <a:pPr marL="0" indent="0" algn="ctr" eaLnBrk="1" hangingPunct="1">
              <a:buClr>
                <a:srgbClr val="00529B"/>
              </a:buClr>
              <a:buNone/>
            </a:pPr>
            <a:r>
              <a:rPr lang="en-US" altLang="en-US" sz="1600" kern="0" dirty="0">
                <a:solidFill>
                  <a:schemeClr val="bg1"/>
                </a:solidFill>
                <a:latin typeface="+mj-lt"/>
              </a:rPr>
              <a:t>1111</a:t>
            </a:r>
          </a:p>
          <a:p>
            <a:pPr>
              <a:buClr>
                <a:srgbClr val="00529B"/>
              </a:buClr>
              <a:buFont typeface="Wingdings" charset="2"/>
              <a:buChar char="Ø"/>
            </a:pPr>
            <a:endParaRPr lang="en-US" sz="2400" kern="0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0" y="742950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 algn="ctr"/>
            <a:r>
              <a:rPr lang="en-US" sz="3600" b="1" kern="0" dirty="0">
                <a:solidFill>
                  <a:schemeClr val="bg1"/>
                </a:solidFill>
              </a:rPr>
              <a:t>Design and Fabrication of an EDS-Enabled Brush Prototype for</a:t>
            </a:r>
          </a:p>
          <a:p>
            <a:pPr algn="ctr"/>
            <a:r>
              <a:rPr lang="en-US" sz="3600" b="1" kern="0" dirty="0">
                <a:solidFill>
                  <a:schemeClr val="bg1"/>
                </a:solidFill>
              </a:rPr>
              <a:t> Lunar Dust Mitigation</a:t>
            </a:r>
          </a:p>
        </p:txBody>
      </p:sp>
    </p:spTree>
    <p:extLst>
      <p:ext uri="{BB962C8B-B14F-4D97-AF65-F5344CB8AC3E}">
        <p14:creationId xmlns:p14="http://schemas.microsoft.com/office/powerpoint/2010/main" val="3240643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34E1AE-6AE0-EABE-5AEE-842D39835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62F754-1DD2-8DCC-87B9-8D7D8B293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Prototype Design – PCB Details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AFE84A5-4B4E-069D-33BC-76BD65F3D255}"/>
              </a:ext>
            </a:extLst>
          </p:cNvPr>
          <p:cNvSpPr txBox="1"/>
          <p:nvPr/>
        </p:nvSpPr>
        <p:spPr>
          <a:xfrm>
            <a:off x="4753288" y="3766524"/>
            <a:ext cx="4038600" cy="651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9" name="Content Placeholder 28">
            <a:extLst>
              <a:ext uri="{FF2B5EF4-FFF2-40B4-BE49-F238E27FC236}">
                <a16:creationId xmlns:a16="http://schemas.microsoft.com/office/drawing/2014/main" id="{76C5BC7B-B21A-9683-83DD-96FAE4B5049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334002" y="1200524"/>
            <a:ext cx="2905125" cy="2400300"/>
          </a:xfrm>
        </p:spPr>
      </p:pic>
      <p:pic>
        <p:nvPicPr>
          <p:cNvPr id="27" name="Content Placeholder 12">
            <a:extLst>
              <a:ext uri="{FF2B5EF4-FFF2-40B4-BE49-F238E27FC236}">
                <a16:creationId xmlns:a16="http://schemas.microsoft.com/office/drawing/2014/main" id="{07584F6F-C518-2030-FBC9-7CE45496222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0" y="1192594"/>
            <a:ext cx="2997200" cy="240823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080636C8-048C-383D-5928-8965A0C86CCB}"/>
              </a:ext>
            </a:extLst>
          </p:cNvPr>
          <p:cNvSpPr txBox="1"/>
          <p:nvPr/>
        </p:nvSpPr>
        <p:spPr>
          <a:xfrm>
            <a:off x="601133" y="3761194"/>
            <a:ext cx="3420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Wiring configuration for a 3 phase EDS operation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3218B56-0A02-A96C-59AD-9A1863571A4F}"/>
              </a:ext>
            </a:extLst>
          </p:cNvPr>
          <p:cNvSpPr txBox="1"/>
          <p:nvPr/>
        </p:nvSpPr>
        <p:spPr>
          <a:xfrm>
            <a:off x="5062321" y="3761193"/>
            <a:ext cx="3420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2D layout of 3 phase EDS operation</a:t>
            </a:r>
          </a:p>
        </p:txBody>
      </p:sp>
    </p:spTree>
    <p:extLst>
      <p:ext uri="{BB962C8B-B14F-4D97-AF65-F5344CB8AC3E}">
        <p14:creationId xmlns:p14="http://schemas.microsoft.com/office/powerpoint/2010/main" val="34009556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951FC2C8-9888-F1BB-0ECF-84537FB9022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76324"/>
            <a:ext cx="3962400" cy="2867102"/>
          </a:xfrm>
        </p:spPr>
      </p:pic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DD4765BD-FE31-2CA2-F678-BBD9F107C7E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477368"/>
            <a:ext cx="4419600" cy="161239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4B5B5E-8FB4-B95C-20AA-66245829B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042E5BF-A45F-41FA-6F07-3C42DD7F8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Prototype Design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C6F169F-3C76-6924-00D0-05A7A215C34F}"/>
              </a:ext>
            </a:extLst>
          </p:cNvPr>
          <p:cNvSpPr txBox="1"/>
          <p:nvPr/>
        </p:nvSpPr>
        <p:spPr>
          <a:xfrm>
            <a:off x="4495800" y="3379205"/>
            <a:ext cx="3420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Multilayer 3 phase EDS operation</a:t>
            </a:r>
          </a:p>
        </p:txBody>
      </p:sp>
    </p:spTree>
    <p:extLst>
      <p:ext uri="{BB962C8B-B14F-4D97-AF65-F5344CB8AC3E}">
        <p14:creationId xmlns:p14="http://schemas.microsoft.com/office/powerpoint/2010/main" val="42474913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AD25F56-4D5F-9500-2664-71F23111C15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48" r="11349" b="8186"/>
          <a:stretch/>
        </p:blipFill>
        <p:spPr>
          <a:xfrm>
            <a:off x="2853071" y="935035"/>
            <a:ext cx="3296093" cy="284306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03B707-C076-3E43-080B-09CD951A5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89E43BE-F742-6D37-F331-F18472D36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Prototype Design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DEDABCFA-5B99-CB66-C515-ECE9CCEBB64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anchor="ctr" anchorCtr="0"/>
          <a:lstStyle/>
          <a:p>
            <a:r>
              <a:rPr lang="en-US" dirty="0"/>
              <a:t>Electrode material</a:t>
            </a:r>
          </a:p>
          <a:p>
            <a:pPr lvl="1"/>
            <a:r>
              <a:rPr lang="en-US" dirty="0"/>
              <a:t>Insulation</a:t>
            </a:r>
          </a:p>
          <a:p>
            <a:pPr lvl="1"/>
            <a:r>
              <a:rPr lang="en-US" dirty="0"/>
              <a:t>Flexibility</a:t>
            </a:r>
          </a:p>
          <a:p>
            <a:pPr lvl="1"/>
            <a:r>
              <a:rPr lang="en-US" dirty="0"/>
              <a:t>Brushing</a:t>
            </a:r>
          </a:p>
          <a:p>
            <a:endParaRPr lang="en-US" dirty="0"/>
          </a:p>
          <a:p>
            <a:r>
              <a:rPr lang="en-US" dirty="0"/>
              <a:t>Bristle material</a:t>
            </a:r>
          </a:p>
          <a:p>
            <a:pPr lvl="1"/>
            <a:r>
              <a:rPr lang="en-US" dirty="0"/>
              <a:t>Nylon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9685B62-F6D3-9759-8638-722ACF699B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55" t="14300" r="12184" b="12270"/>
          <a:stretch/>
        </p:blipFill>
        <p:spPr>
          <a:xfrm>
            <a:off x="6182832" y="1619548"/>
            <a:ext cx="2732568" cy="2876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2389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7302A-EDB5-3528-69BC-50101857E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 and Future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423052-E537-002E-1857-92AF5ACD35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 anchorCtr="0"/>
          <a:lstStyle/>
          <a:p>
            <a:r>
              <a:rPr lang="en-US" dirty="0"/>
              <a:t>Manufacturing test articles </a:t>
            </a:r>
          </a:p>
          <a:p>
            <a:r>
              <a:rPr lang="en-US" dirty="0"/>
              <a:t>Evaluating performance using lunar simulant in vacuum chambers</a:t>
            </a:r>
          </a:p>
          <a:p>
            <a:r>
              <a:rPr lang="en-US" dirty="0"/>
              <a:t>Validate design and inform future iterations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F65C76-64BE-C8C3-5661-625B1B175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4361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007A4A-EA1D-AED3-6C50-865332D99B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5DD095-47A4-11F1-0476-782EA3DCAE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459" y="971550"/>
            <a:ext cx="7763435" cy="3429000"/>
          </a:xfrm>
        </p:spPr>
        <p:txBody>
          <a:bodyPr/>
          <a:lstStyle/>
          <a:p>
            <a:pPr marL="0" indent="0">
              <a:spcBef>
                <a:spcPts val="900"/>
              </a:spcBef>
              <a:buClr>
                <a:srgbClr val="00529B"/>
              </a:buClr>
              <a:buNone/>
            </a:pPr>
            <a:r>
              <a:rPr lang="en-US" sz="2000" dirty="0"/>
              <a:t>This work was directly supported by the NASA Solar System Exploration Research Virtual Institute (SSERVI) under Cooperative Agreement #NNH22ZDA020C, Center for Lunar Environment and Volatile Exploration Research (CLEVER). </a:t>
            </a:r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ECD965-69D2-0646-1FDC-CFB9248AF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8600" y="4572000"/>
            <a:ext cx="857250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F317779-8E6C-47D5-BE9C-F5E8CE6A8331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4A95E3E-5C4B-8B5B-0F92-DA18CC6EA232}"/>
              </a:ext>
            </a:extLst>
          </p:cNvPr>
          <p:cNvSpPr/>
          <p:nvPr/>
        </p:nvSpPr>
        <p:spPr bwMode="auto">
          <a:xfrm>
            <a:off x="0" y="0"/>
            <a:ext cx="9144000" cy="742950"/>
          </a:xfrm>
          <a:prstGeom prst="rect">
            <a:avLst/>
          </a:prstGeom>
          <a:solidFill>
            <a:srgbClr val="1B3D6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0" charset="-128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8BD1540-BB38-9E56-381E-F00129233A20}"/>
              </a:ext>
            </a:extLst>
          </p:cNvPr>
          <p:cNvSpPr txBox="1">
            <a:spLocks/>
          </p:cNvSpPr>
          <p:nvPr/>
        </p:nvSpPr>
        <p:spPr bwMode="auto">
          <a:xfrm>
            <a:off x="0" y="114300"/>
            <a:ext cx="91440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 algn="ctr"/>
            <a:r>
              <a:rPr lang="en-US" b="1" kern="0" dirty="0">
                <a:solidFill>
                  <a:schemeClr val="bg1"/>
                </a:solidFill>
              </a:rPr>
              <a:t>Acknowledgements</a:t>
            </a:r>
          </a:p>
        </p:txBody>
      </p:sp>
      <p:pic>
        <p:nvPicPr>
          <p:cNvPr id="1026" name="Picture 2" descr="SSERVI Logo Digital Art by Joseph Minafra | Fine Art America">
            <a:extLst>
              <a:ext uri="{FF2B5EF4-FFF2-40B4-BE49-F238E27FC236}">
                <a16:creationId xmlns:a16="http://schemas.microsoft.com/office/drawing/2014/main" id="{54AE79C5-A5A4-9A44-373D-C6378A6F0F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48" t="16667" r="17297" b="16667"/>
          <a:stretch/>
        </p:blipFill>
        <p:spPr bwMode="auto">
          <a:xfrm>
            <a:off x="933453" y="2637669"/>
            <a:ext cx="1591382" cy="1568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randing Resources | Nuclear &amp; Radiological Engineering &amp; Medical Physics">
            <a:extLst>
              <a:ext uri="{FF2B5EF4-FFF2-40B4-BE49-F238E27FC236}">
                <a16:creationId xmlns:a16="http://schemas.microsoft.com/office/drawing/2014/main" id="{DA92C66B-B6DB-F5B7-3374-B0A08D3006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860" y="2912984"/>
            <a:ext cx="4885765" cy="803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79171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6622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4F575-A0E0-E719-CBFE-6AE28385F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0A420-C815-BAFC-4766-328E501A5F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 anchorCtr="0"/>
          <a:lstStyle/>
          <a:p>
            <a:r>
              <a:rPr lang="en-US" dirty="0"/>
              <a:t>Evidence of a Lunar dust layer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Apollo Missions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Lunar Ejecta and Meteorites Experiment (LEAM)</a:t>
            </a:r>
          </a:p>
          <a:p>
            <a:pPr marL="342900" lvl="1" indent="0">
              <a:buNone/>
            </a:pPr>
            <a:endParaRPr lang="en-US" dirty="0"/>
          </a:p>
          <a:p>
            <a:r>
              <a:rPr lang="en-US" dirty="0"/>
              <a:t>Challenges posed by lunar dust include: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Health, mechanical wear, thermal control, etc.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83D71A-84F9-E0C7-A2CB-6AD70F052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225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1ADA5C-9B7C-2402-94F0-D1DC6E43113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anchor="ctr" anchorCtr="0"/>
          <a:lstStyle/>
          <a:p>
            <a:r>
              <a:rPr lang="en-US" dirty="0"/>
              <a:t>Proposed Solutions</a:t>
            </a:r>
          </a:p>
          <a:p>
            <a:pPr lvl="1"/>
            <a:r>
              <a:rPr lang="en-US" dirty="0"/>
              <a:t>Simple Brushes</a:t>
            </a:r>
          </a:p>
          <a:p>
            <a:pPr lvl="1"/>
            <a:r>
              <a:rPr lang="en-US" dirty="0"/>
              <a:t>Electrodynamic Dust Shield (EDS) Systems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B05FAC-175C-0B11-725D-1D8BBE409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514456-4DAA-398C-9D2A-CC53E27ED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CACB3B4C-117B-8729-7F90-F38E19B45D9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2608" y="1283851"/>
            <a:ext cx="4419600" cy="2575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8DDAFFC-D8D6-E29E-4540-FC27BFF787C7}"/>
              </a:ext>
            </a:extLst>
          </p:cNvPr>
          <p:cNvSpPr txBox="1"/>
          <p:nvPr/>
        </p:nvSpPr>
        <p:spPr>
          <a:xfrm>
            <a:off x="4288536" y="3969975"/>
            <a:ext cx="4361688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50" dirty="0"/>
              <a:t>Source: Calle et al., Integration of the Electrodynamic Dust Shield on a Lunar Habitat Demonstration Unit, Fig 2</a:t>
            </a:r>
          </a:p>
        </p:txBody>
      </p:sp>
    </p:spTree>
    <p:extLst>
      <p:ext uri="{BB962C8B-B14F-4D97-AF65-F5344CB8AC3E}">
        <p14:creationId xmlns:p14="http://schemas.microsoft.com/office/powerpoint/2010/main" val="5215389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B9C260-86AA-4580-2898-AC8ACA48B9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5E9DF0C-C517-CC59-5BB3-4F0247BA1C0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anchor="ctr" anchorCtr="0"/>
          <a:lstStyle/>
          <a:p>
            <a:r>
              <a:rPr lang="en-US" dirty="0"/>
              <a:t>Georgia Tech Team - “Shoot for the Moon”</a:t>
            </a:r>
          </a:p>
          <a:p>
            <a:r>
              <a:rPr lang="en-US" dirty="0"/>
              <a:t>Integrating EDS capabilities into a mechanical brush</a:t>
            </a:r>
          </a:p>
          <a:p>
            <a:pPr lvl="1"/>
            <a:r>
              <a:rPr lang="en-US" dirty="0"/>
              <a:t>Initial prototype: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91C7B4A-0E7E-C4F3-2062-EE39015A368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182260"/>
            <a:ext cx="4419600" cy="3255229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B292A6-2CE1-7F94-421C-0B387953F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221B299-2408-15C7-EC39-DFB99689A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Past Work</a:t>
            </a:r>
          </a:p>
        </p:txBody>
      </p:sp>
    </p:spTree>
    <p:extLst>
      <p:ext uri="{BB962C8B-B14F-4D97-AF65-F5344CB8AC3E}">
        <p14:creationId xmlns:p14="http://schemas.microsoft.com/office/powerpoint/2010/main" val="2792156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CB632F6-5C62-A5D0-7A8D-29C04415A78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anchor="ctr" anchorCtr="0"/>
          <a:lstStyle/>
          <a:p>
            <a:r>
              <a:rPr lang="en-US" dirty="0"/>
              <a:t>Shorting in metal components</a:t>
            </a:r>
          </a:p>
          <a:p>
            <a:r>
              <a:rPr lang="en-US" dirty="0"/>
              <a:t>Inflexible electrodes</a:t>
            </a:r>
          </a:p>
          <a:p>
            <a:r>
              <a:rPr lang="en-US" dirty="0"/>
              <a:t>Demonstrated EDS feasibility</a:t>
            </a:r>
          </a:p>
          <a:p>
            <a:r>
              <a:rPr lang="en-US" dirty="0"/>
              <a:t>Limitations arose from the manufacturing/design of the brush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940BA17-9551-3709-4AD4-7DE02470216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182260"/>
            <a:ext cx="4419600" cy="3255229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A7505E-951E-E894-5541-5A3B3E926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B407087-E22A-39D4-DE57-CD648D32A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Past Work</a:t>
            </a:r>
          </a:p>
        </p:txBody>
      </p:sp>
    </p:spTree>
    <p:extLst>
      <p:ext uri="{BB962C8B-B14F-4D97-AF65-F5344CB8AC3E}">
        <p14:creationId xmlns:p14="http://schemas.microsoft.com/office/powerpoint/2010/main" val="11032565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F39A6-537C-AEC6-6AA9-7BB75A3244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Design Parameters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F6424338-0003-D448-0191-EFD4547ED6F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3448273"/>
              </p:ext>
            </p:extLst>
          </p:nvPr>
        </p:nvGraphicFramePr>
        <p:xfrm>
          <a:off x="1874520" y="1493229"/>
          <a:ext cx="7040880" cy="24917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02436">
                  <a:extLst>
                    <a:ext uri="{9D8B030D-6E8A-4147-A177-3AD203B41FA5}">
                      <a16:colId xmlns:a16="http://schemas.microsoft.com/office/drawing/2014/main" val="3533940154"/>
                    </a:ext>
                  </a:extLst>
                </a:gridCol>
                <a:gridCol w="1521938">
                  <a:extLst>
                    <a:ext uri="{9D8B030D-6E8A-4147-A177-3AD203B41FA5}">
                      <a16:colId xmlns:a16="http://schemas.microsoft.com/office/drawing/2014/main" val="847286320"/>
                    </a:ext>
                  </a:extLst>
                </a:gridCol>
                <a:gridCol w="4316506">
                  <a:extLst>
                    <a:ext uri="{9D8B030D-6E8A-4147-A177-3AD203B41FA5}">
                      <a16:colId xmlns:a16="http://schemas.microsoft.com/office/drawing/2014/main" val="41659489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Prototype Component</a:t>
                      </a:r>
                    </a:p>
                  </a:txBody>
                  <a:tcPr>
                    <a:solidFill>
                      <a:srgbClr val="1B3D6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Previous Implementation</a:t>
                      </a:r>
                    </a:p>
                  </a:txBody>
                  <a:tcPr>
                    <a:solidFill>
                      <a:srgbClr val="1B3D6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Considerations</a:t>
                      </a:r>
                    </a:p>
                  </a:txBody>
                  <a:tcPr>
                    <a:solidFill>
                      <a:srgbClr val="1B3D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87669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50" dirty="0">
                          <a:latin typeface="+mj-lt"/>
                        </a:rPr>
                        <a:t>Electrodes</a:t>
                      </a:r>
                    </a:p>
                  </a:txBody>
                  <a:tcPr>
                    <a:solidFill>
                      <a:srgbClr val="C7D9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50" dirty="0">
                          <a:latin typeface="+mj-lt"/>
                        </a:rPr>
                        <a:t>3D Soldered wire grid</a:t>
                      </a:r>
                    </a:p>
                  </a:txBody>
                  <a:tcPr>
                    <a:solidFill>
                      <a:srgbClr val="C7D9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50" dirty="0">
                          <a:latin typeface="+mj-lt"/>
                        </a:rPr>
                        <a:t>• ±0.5mm Tolerance on electrode spacing </a:t>
                      </a:r>
                    </a:p>
                    <a:p>
                      <a:r>
                        <a:rPr lang="en-US" sz="1250" dirty="0">
                          <a:latin typeface="+mj-lt"/>
                        </a:rPr>
                        <a:t>• Ease of electrode array assembly </a:t>
                      </a:r>
                    </a:p>
                    <a:p>
                      <a:r>
                        <a:rPr lang="en-US" sz="1250" dirty="0">
                          <a:latin typeface="+mj-lt"/>
                        </a:rPr>
                        <a:t>• Physical shorting/arcing prevention, flexible electrodes</a:t>
                      </a:r>
                    </a:p>
                  </a:txBody>
                  <a:tcPr>
                    <a:solidFill>
                      <a:srgbClr val="C7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90748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50" dirty="0">
                          <a:latin typeface="+mj-lt"/>
                        </a:rPr>
                        <a:t>Bristles</a:t>
                      </a:r>
                    </a:p>
                  </a:txBody>
                  <a:tcPr>
                    <a:solidFill>
                      <a:srgbClr val="E7EF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50" dirty="0">
                          <a:latin typeface="+mj-lt"/>
                        </a:rPr>
                        <a:t>Whole brushes between electrodes</a:t>
                      </a:r>
                    </a:p>
                  </a:txBody>
                  <a:tcPr>
                    <a:solidFill>
                      <a:srgbClr val="E7EF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50" dirty="0">
                          <a:latin typeface="+mj-lt"/>
                        </a:rPr>
                        <a:t>• Ensure any conductive metal components are insulated </a:t>
                      </a:r>
                    </a:p>
                    <a:p>
                      <a:r>
                        <a:rPr lang="en-US" sz="1250" dirty="0">
                          <a:latin typeface="+mj-lt"/>
                        </a:rPr>
                        <a:t>• Electrodes enmeshed in bristles</a:t>
                      </a:r>
                    </a:p>
                  </a:txBody>
                  <a:tcPr>
                    <a:solidFill>
                      <a:srgbClr val="E7EF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86034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50" dirty="0">
                          <a:latin typeface="+mj-lt"/>
                        </a:rPr>
                        <a:t>Structure</a:t>
                      </a:r>
                    </a:p>
                  </a:txBody>
                  <a:tcPr>
                    <a:solidFill>
                      <a:srgbClr val="C7D9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50" dirty="0">
                          <a:latin typeface="+mj-lt"/>
                        </a:rPr>
                        <a:t>3D Printed and fastened</a:t>
                      </a:r>
                    </a:p>
                  </a:txBody>
                  <a:tcPr>
                    <a:solidFill>
                      <a:srgbClr val="C7D9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50" dirty="0">
                          <a:latin typeface="+mj-lt"/>
                        </a:rPr>
                        <a:t>Ease of assembly and sufficient insulation to electrodes </a:t>
                      </a:r>
                    </a:p>
                    <a:p>
                      <a:r>
                        <a:rPr lang="en-US" sz="1250" dirty="0">
                          <a:latin typeface="+mj-lt"/>
                        </a:rPr>
                        <a:t>• Support for bristles/electrodes </a:t>
                      </a:r>
                    </a:p>
                    <a:p>
                      <a:r>
                        <a:rPr lang="en-US" sz="1250" dirty="0">
                          <a:latin typeface="+mj-lt"/>
                        </a:rPr>
                        <a:t>• Sufficient tolerances for the electrode array</a:t>
                      </a:r>
                    </a:p>
                  </a:txBody>
                  <a:tcPr>
                    <a:solidFill>
                      <a:srgbClr val="C7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9933372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747A23-06C5-5574-64E8-939B4275B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41C5F5E-2AC0-D897-50EE-7868D87581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36" y="1652151"/>
            <a:ext cx="1264472" cy="2173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3D14F1F-3D3C-F2A0-F133-A9A0BB5868FE}"/>
              </a:ext>
            </a:extLst>
          </p:cNvPr>
          <p:cNvCxnSpPr/>
          <p:nvPr/>
        </p:nvCxnSpPr>
        <p:spPr bwMode="auto">
          <a:xfrm flipH="1">
            <a:off x="1444752" y="2135124"/>
            <a:ext cx="429768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BC4C968-4149-5E92-B92F-7F1316A2C4CC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1024128" y="2350008"/>
            <a:ext cx="850392" cy="46634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57877EE-60F3-26CD-DE44-FFF385E9992F}"/>
              </a:ext>
            </a:extLst>
          </p:cNvPr>
          <p:cNvCxnSpPr/>
          <p:nvPr/>
        </p:nvCxnSpPr>
        <p:spPr bwMode="auto">
          <a:xfrm flipH="1" flipV="1">
            <a:off x="1394460" y="3268980"/>
            <a:ext cx="480060" cy="21945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0372969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EDFB4-EDFB-B574-EADD-AA4049E00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4DA85C-2204-7183-134D-103555B651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886" y="1123950"/>
            <a:ext cx="4277319" cy="3363648"/>
          </a:xfrm>
        </p:spPr>
        <p:txBody>
          <a:bodyPr anchor="ctr" anchorCtr="0"/>
          <a:lstStyle/>
          <a:p>
            <a:r>
              <a:rPr lang="en-US" dirty="0"/>
              <a:t>Addressing improvements on the previous system</a:t>
            </a:r>
          </a:p>
          <a:p>
            <a:pPr lvl="1"/>
            <a:r>
              <a:rPr lang="en-US" dirty="0"/>
              <a:t>Operational brushing</a:t>
            </a:r>
          </a:p>
          <a:p>
            <a:pPr lvl="1"/>
            <a:r>
              <a:rPr lang="en-US" dirty="0"/>
              <a:t>Manufacturing tolerances</a:t>
            </a:r>
          </a:p>
          <a:p>
            <a:pPr lvl="1"/>
            <a:r>
              <a:rPr lang="en-US" dirty="0"/>
              <a:t>Electrode efficacy</a:t>
            </a:r>
          </a:p>
          <a:p>
            <a:pPr lvl="1"/>
            <a:r>
              <a:rPr lang="en-US" dirty="0"/>
              <a:t>Economical for rapid prototyping and design validation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D01AE5-0D6F-EC52-BE8E-63CC52FCC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9326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6CD75-191D-863B-3848-672687AFF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Prototype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AA678F-9C4B-246A-6710-6248EFBB67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886" y="1123950"/>
            <a:ext cx="5264479" cy="3363648"/>
          </a:xfrm>
        </p:spPr>
        <p:txBody>
          <a:bodyPr anchor="ctr" anchorCtr="0"/>
          <a:lstStyle/>
          <a:p>
            <a:r>
              <a:rPr lang="en-US" dirty="0"/>
              <a:t>PCB for electrode array</a:t>
            </a:r>
          </a:p>
          <a:p>
            <a:pPr lvl="1"/>
            <a:r>
              <a:rPr lang="en-US" dirty="0"/>
              <a:t>Allows for tight tolerances between electrodes</a:t>
            </a:r>
          </a:p>
          <a:p>
            <a:pPr lvl="1"/>
            <a:r>
              <a:rPr lang="en-US" dirty="0"/>
              <a:t>More economical/rapid prototyping</a:t>
            </a:r>
          </a:p>
          <a:p>
            <a:r>
              <a:rPr lang="en-US" dirty="0"/>
              <a:t>Epoxy Resin Structure</a:t>
            </a:r>
          </a:p>
          <a:p>
            <a:pPr lvl="1"/>
            <a:r>
              <a:rPr lang="en-US" dirty="0"/>
              <a:t>Retains bristles through resin-set techniques</a:t>
            </a:r>
          </a:p>
          <a:p>
            <a:pPr lvl="1"/>
            <a:r>
              <a:rPr lang="en-US" dirty="0"/>
              <a:t>Acts as a dielectric to insulate electrode bases.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53515A-DE8B-F0EC-167F-CDB59B2E5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5" name="Content Placeholder 6">
            <a:extLst>
              <a:ext uri="{FF2B5EF4-FFF2-40B4-BE49-F238E27FC236}">
                <a16:creationId xmlns:a16="http://schemas.microsoft.com/office/drawing/2014/main" id="{1B063F2E-C50F-BE22-C17C-576BF35860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48" r="11349" b="8186"/>
          <a:stretch/>
        </p:blipFill>
        <p:spPr>
          <a:xfrm>
            <a:off x="5056460" y="2707341"/>
            <a:ext cx="2469263" cy="21298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4959D28-8B82-B909-C436-F5C303C41A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55" t="14300" r="12184" b="12270"/>
          <a:stretch/>
        </p:blipFill>
        <p:spPr>
          <a:xfrm>
            <a:off x="6661876" y="1008529"/>
            <a:ext cx="1975744" cy="2079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9970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4B722-5F9B-DDCD-AC77-4D583861C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Prototype Design - Manufacturing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AF998C1-DADD-B700-8536-D73F6A34D4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64445" y="1123950"/>
            <a:ext cx="5418285" cy="336391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519AB6-D6B0-917B-E58A-29A19D7CB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928024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 Narrow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0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Without blue bann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8B14FA739404C4C88339245665DF4E3" ma:contentTypeVersion="8" ma:contentTypeDescription="Create a new document." ma:contentTypeScope="" ma:versionID="247aaf519e14abf9f372e3ee9ed11828">
  <xsd:schema xmlns:xsd="http://www.w3.org/2001/XMLSchema" xmlns:xs="http://www.w3.org/2001/XMLSchema" xmlns:p="http://schemas.microsoft.com/office/2006/metadata/properties" xmlns:ns2="db962d0c-5ba1-488e-9617-42eb96731c2f" xmlns:ns3="8840c030-5dde-41b3-9ddd-06e8e0ef51bc" targetNamespace="http://schemas.microsoft.com/office/2006/metadata/properties" ma:root="true" ma:fieldsID="ee35eff953b650d5914e462e8b155702" ns2:_="" ns3:_="">
    <xsd:import namespace="db962d0c-5ba1-488e-9617-42eb96731c2f"/>
    <xsd:import namespace="8840c030-5dde-41b3-9ddd-06e8e0ef51b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962d0c-5ba1-488e-9617-42eb96731c2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40c030-5dde-41b3-9ddd-06e8e0ef51b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4CFA4D1A-00BC-4F46-AA03-FF605C51BE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b962d0c-5ba1-488e-9617-42eb96731c2f"/>
    <ds:schemaRef ds:uri="8840c030-5dde-41b3-9ddd-06e8e0ef51b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3F3348E-F4F4-4BE8-8083-AA7D450E2FA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414BE1A-A2C4-4862-8AD0-8BDC37D6A979}">
  <ds:schemaRefs>
    <ds:schemaRef ds:uri="8840c030-5dde-41b3-9ddd-06e8e0ef51bc"/>
    <ds:schemaRef ds:uri="db962d0c-5ba1-488e-9617-42eb96731c2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2197</TotalTime>
  <Words>416</Words>
  <Application>Microsoft Office PowerPoint</Application>
  <PresentationFormat>On-screen Show (16:9)</PresentationFormat>
  <Paragraphs>95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Courier New</vt:lpstr>
      <vt:lpstr>Helvetica</vt:lpstr>
      <vt:lpstr>Times</vt:lpstr>
      <vt:lpstr>Wingdings</vt:lpstr>
      <vt:lpstr>Blank Presentation</vt:lpstr>
      <vt:lpstr>Without blue banner</vt:lpstr>
      <vt:lpstr>PowerPoint Presentation</vt:lpstr>
      <vt:lpstr>Introduction</vt:lpstr>
      <vt:lpstr>Introduction</vt:lpstr>
      <vt:lpstr>Past Work</vt:lpstr>
      <vt:lpstr>Past Work</vt:lpstr>
      <vt:lpstr>Defining Design Parameters</vt:lpstr>
      <vt:lpstr>Proposed Solution</vt:lpstr>
      <vt:lpstr>Prototype Design</vt:lpstr>
      <vt:lpstr>Prototype Design - Manufacturing</vt:lpstr>
      <vt:lpstr>Prototype Design – PCB Details</vt:lpstr>
      <vt:lpstr>Prototype Design</vt:lpstr>
      <vt:lpstr>Final Prototype Design</vt:lpstr>
      <vt:lpstr>Conclusion and Future Work</vt:lpstr>
      <vt:lpstr>PowerPoint Presentation</vt:lpstr>
      <vt:lpstr>PowerPoint Presentation</vt:lpstr>
    </vt:vector>
  </TitlesOfParts>
  <Company>Bill Seymore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 Seymore</dc:creator>
  <cp:lastModifiedBy>Nishant Sood</cp:lastModifiedBy>
  <cp:revision>12</cp:revision>
  <cp:lastPrinted>2018-09-25T14:02:34Z</cp:lastPrinted>
  <dcterms:modified xsi:type="dcterms:W3CDTF">2025-04-02T23:46:07Z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0x010100E8B14FA739404C4C88339245665DF4E3</vt:lpwstr>
  </property>
</Properties>
</file>