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837" r:id="rId5"/>
  </p:sldMasterIdLst>
  <p:notesMasterIdLst>
    <p:notesMasterId r:id="rId29"/>
  </p:notesMasterIdLst>
  <p:handoutMasterIdLst>
    <p:handoutMasterId r:id="rId30"/>
  </p:handoutMasterIdLst>
  <p:sldIdLst>
    <p:sldId id="404" r:id="rId6"/>
    <p:sldId id="407" r:id="rId7"/>
    <p:sldId id="412" r:id="rId8"/>
    <p:sldId id="413" r:id="rId9"/>
    <p:sldId id="408" r:id="rId10"/>
    <p:sldId id="409" r:id="rId11"/>
    <p:sldId id="410" r:id="rId12"/>
    <p:sldId id="411" r:id="rId13"/>
    <p:sldId id="415" r:id="rId14"/>
    <p:sldId id="416" r:id="rId15"/>
    <p:sldId id="417" r:id="rId16"/>
    <p:sldId id="414" r:id="rId17"/>
    <p:sldId id="423" r:id="rId18"/>
    <p:sldId id="418" r:id="rId19"/>
    <p:sldId id="419" r:id="rId20"/>
    <p:sldId id="420" r:id="rId21"/>
    <p:sldId id="421" r:id="rId22"/>
    <p:sldId id="422" r:id="rId23"/>
    <p:sldId id="424" r:id="rId24"/>
    <p:sldId id="426" r:id="rId25"/>
    <p:sldId id="427" r:id="rId26"/>
    <p:sldId id="425" r:id="rId27"/>
    <p:sldId id="405" r:id="rId28"/>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B3D6C"/>
    <a:srgbClr val="C2D9FA"/>
    <a:srgbClr val="0B3A7F"/>
    <a:srgbClr val="E98B01"/>
    <a:srgbClr val="1380D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A1683-19CE-40ED-93A4-3A5CB7C63061}" v="112" dt="2025-03-31T18:01:35.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will cover the specific engine used, a CFM 56 variant and what specific operating ranges I will cover with this engine. I have chosen an engine that is industry </a:t>
            </a:r>
            <a:r>
              <a:rPr lang="en-US"/>
              <a:t>standard.</a:t>
            </a:r>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2</a:t>
            </a:fld>
            <a:endParaRPr lang="en-US"/>
          </a:p>
        </p:txBody>
      </p:sp>
    </p:spTree>
    <p:extLst>
      <p:ext uri="{BB962C8B-B14F-4D97-AF65-F5344CB8AC3E}">
        <p14:creationId xmlns:p14="http://schemas.microsoft.com/office/powerpoint/2010/main" val="228312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using HBR Turbo CFM 56-5B as it is standard in the industry standard A320 jet. Separate CEA models will be made using fuels Jet-A and ammonia. Jet-A is the industry standard hydrocarbon fuel that will be used in this study. Study will be run over a wide range of combustor temps but the applicable data will cover 1600-2500 </a:t>
            </a:r>
            <a:r>
              <a:rPr lang="en-US" dirty="0" err="1"/>
              <a:t>rankine</a:t>
            </a:r>
            <a:r>
              <a:rPr lang="en-US" dirty="0"/>
              <a:t> as that is the standard running temp. The relevant variable I will look at are the TSFC or thrust spec… this variable shows the efficiency at which the engine can convert the fuel into thrust and is extremely important in ammonia’s fuel viability. </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3</a:t>
            </a:fld>
            <a:endParaRPr lang="en-US"/>
          </a:p>
        </p:txBody>
      </p:sp>
    </p:spTree>
    <p:extLst>
      <p:ext uri="{BB962C8B-B14F-4D97-AF65-F5344CB8AC3E}">
        <p14:creationId xmlns:p14="http://schemas.microsoft.com/office/powerpoint/2010/main" val="33612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EA6DE-3B59-DC76-7090-589927485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C4087-ADD5-9CCA-6CDC-387799C08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4CAF8-66E4-17E8-223B-6ADA74A59885}"/>
              </a:ext>
            </a:extLst>
          </p:cNvPr>
          <p:cNvSpPr>
            <a:spLocks noGrp="1"/>
          </p:cNvSpPr>
          <p:nvPr>
            <p:ph type="body" idx="1"/>
          </p:nvPr>
        </p:nvSpPr>
        <p:spPr/>
        <p:txBody>
          <a:bodyPr/>
          <a:lstStyle/>
          <a:p>
            <a:r>
              <a:rPr lang="en-US" dirty="0"/>
              <a:t>In this presentation I will cover the specific engine used, a CFM 56 variant and what specific operating ranges I will cover with this engine. I have chosen an engine that is industry </a:t>
            </a:r>
            <a:r>
              <a:rPr lang="en-US"/>
              <a:t>standard.</a:t>
            </a:r>
            <a:endParaRPr lang="en-US" dirty="0"/>
          </a:p>
        </p:txBody>
      </p:sp>
      <p:sp>
        <p:nvSpPr>
          <p:cNvPr id="4" name="Slide Number Placeholder 3">
            <a:extLst>
              <a:ext uri="{FF2B5EF4-FFF2-40B4-BE49-F238E27FC236}">
                <a16:creationId xmlns:a16="http://schemas.microsoft.com/office/drawing/2014/main" id="{B639500A-BC6D-5030-6516-57C52C5D0A81}"/>
              </a:ext>
            </a:extLst>
          </p:cNvPr>
          <p:cNvSpPr>
            <a:spLocks noGrp="1"/>
          </p:cNvSpPr>
          <p:nvPr>
            <p:ph type="sldNum" sz="quarter" idx="5"/>
          </p:nvPr>
        </p:nvSpPr>
        <p:spPr/>
        <p:txBody>
          <a:bodyPr/>
          <a:lstStyle/>
          <a:p>
            <a:pPr>
              <a:defRPr/>
            </a:pPr>
            <a:fld id="{B7B05DEF-6DE7-4BF9-8DBB-FF904A788E50}" type="slidenum">
              <a:rPr lang="en-US" smtClean="0"/>
              <a:pPr>
                <a:defRPr/>
              </a:pPr>
              <a:t>21</a:t>
            </a:fld>
            <a:endParaRPr lang="en-US"/>
          </a:p>
        </p:txBody>
      </p:sp>
    </p:spTree>
    <p:extLst>
      <p:ext uri="{BB962C8B-B14F-4D97-AF65-F5344CB8AC3E}">
        <p14:creationId xmlns:p14="http://schemas.microsoft.com/office/powerpoint/2010/main" val="373443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Author</a:t>
            </a:r>
          </a:p>
          <a:p>
            <a:pPr marL="0" indent="0" algn="ctr" eaLnBrk="1" hangingPunct="1">
              <a:buClr>
                <a:srgbClr val="00529B"/>
              </a:buClr>
              <a:buNone/>
            </a:pPr>
            <a:r>
              <a:rPr lang="en-US" altLang="en-US" sz="1600" b="1" kern="0">
                <a:solidFill>
                  <a:schemeClr val="bg1"/>
                </a:solidFill>
                <a:latin typeface="+mj-lt"/>
              </a:rPr>
              <a:t>Company/Organization</a:t>
            </a:r>
          </a:p>
          <a:p>
            <a:pPr marL="0" indent="0" algn="ctr" eaLnBrk="1" hangingPunct="1">
              <a:buClr>
                <a:srgbClr val="00529B"/>
              </a:buClr>
              <a:buNone/>
            </a:pPr>
            <a:r>
              <a:rPr lang="en-US" altLang="en-US" sz="1600" kern="0">
                <a:solidFill>
                  <a:schemeClr val="bg1"/>
                </a:solidFill>
                <a:latin typeface="+mj-lt"/>
              </a:rPr>
              <a:t>Conference Name, Conference Dates</a:t>
            </a:r>
          </a:p>
          <a:p>
            <a:pPr marL="0" indent="0" algn="ctr" eaLnBrk="1" hangingPunct="1">
              <a:buClr>
                <a:srgbClr val="00529B"/>
              </a:buClr>
              <a:buNone/>
            </a:pPr>
            <a:r>
              <a:rPr lang="en-US" altLang="en-US" sz="1600" kern="0">
                <a:solidFill>
                  <a:schemeClr val="bg1"/>
                </a:solidFill>
                <a:latin typeface="+mj-lt"/>
              </a:rPr>
              <a:t>Conference Location</a:t>
            </a:r>
          </a:p>
          <a:p>
            <a:pPr>
              <a:buClr>
                <a:srgbClr val="00529B"/>
              </a:buClr>
              <a:buFont typeface="Wingdings" charset="2"/>
              <a:buChar char="Ø"/>
            </a:pPr>
            <a:endParaRPr lang="en-US" sz="2400" kern="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a:solidFill>
                  <a:schemeClr val="bg1"/>
                </a:solidFill>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hdr="0" ftr="0" dt="0"/>
  <p:txStyles>
    <p:titleStyle>
      <a:lvl1pPr marL="0" marR="0" indent="0" algn="ctr" defTabSz="914400" rtl="0" eaLnBrk="0" fontAlgn="base" latinLnBrk="0" hangingPunct="0">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Arial" charset="0"/>
          <a:ea typeface="ＭＳ Ｐゴシック" pitchFamily="80" charset="-128"/>
        </a:defRPr>
      </a:lvl2pPr>
      <a:lvl3pPr algn="l" rtl="0" eaLnBrk="0" fontAlgn="base" hangingPunct="0">
        <a:spcBef>
          <a:spcPct val="0"/>
        </a:spcBef>
        <a:spcAft>
          <a:spcPct val="0"/>
        </a:spcAft>
        <a:defRPr sz="1800">
          <a:solidFill>
            <a:schemeClr val="tx2"/>
          </a:solidFill>
          <a:latin typeface="Arial" charset="0"/>
          <a:ea typeface="ＭＳ Ｐゴシック" pitchFamily="80" charset="-128"/>
        </a:defRPr>
      </a:lvl3pPr>
      <a:lvl4pPr algn="l" rtl="0" eaLnBrk="0" fontAlgn="base" hangingPunct="0">
        <a:spcBef>
          <a:spcPct val="0"/>
        </a:spcBef>
        <a:spcAft>
          <a:spcPct val="0"/>
        </a:spcAft>
        <a:defRPr sz="1800">
          <a:solidFill>
            <a:schemeClr val="tx2"/>
          </a:solidFill>
          <a:latin typeface="Arial" charset="0"/>
          <a:ea typeface="ＭＳ Ｐゴシック" pitchFamily="80" charset="-128"/>
        </a:defRPr>
      </a:lvl4pPr>
      <a:lvl5pPr algn="l" rtl="0" eaLnBrk="0" fontAlgn="base" hangingPunct="0">
        <a:spcBef>
          <a:spcPct val="0"/>
        </a:spcBef>
        <a:spcAft>
          <a:spcPct val="0"/>
        </a:spcAft>
        <a:defRPr sz="1800">
          <a:solidFill>
            <a:schemeClr val="tx2"/>
          </a:solidFill>
          <a:latin typeface="Arial" charset="0"/>
          <a:ea typeface="ＭＳ Ｐゴシック" pitchFamily="80" charset="-128"/>
        </a:defRPr>
      </a:lvl5pPr>
      <a:lvl6pPr marL="342900" algn="l" rtl="0" fontAlgn="base">
        <a:spcBef>
          <a:spcPct val="0"/>
        </a:spcBef>
        <a:spcAft>
          <a:spcPct val="0"/>
        </a:spcAft>
        <a:defRPr sz="1800">
          <a:solidFill>
            <a:schemeClr val="tx2"/>
          </a:solidFill>
          <a:latin typeface="Arial" charset="0"/>
          <a:ea typeface="ＭＳ Ｐゴシック" pitchFamily="80" charset="-128"/>
        </a:defRPr>
      </a:lvl6pPr>
      <a:lvl7pPr marL="685800" algn="l" rtl="0" fontAlgn="base">
        <a:spcBef>
          <a:spcPct val="0"/>
        </a:spcBef>
        <a:spcAft>
          <a:spcPct val="0"/>
        </a:spcAft>
        <a:defRPr sz="1800">
          <a:solidFill>
            <a:schemeClr val="tx2"/>
          </a:solidFill>
          <a:latin typeface="Arial" charset="0"/>
          <a:ea typeface="ＭＳ Ｐゴシック" pitchFamily="80" charset="-128"/>
        </a:defRPr>
      </a:lvl7pPr>
      <a:lvl8pPr marL="1028700" algn="l" rtl="0" fontAlgn="base">
        <a:spcBef>
          <a:spcPct val="0"/>
        </a:spcBef>
        <a:spcAft>
          <a:spcPct val="0"/>
        </a:spcAft>
        <a:defRPr sz="1800">
          <a:solidFill>
            <a:schemeClr val="tx2"/>
          </a:solidFill>
          <a:latin typeface="Arial" charset="0"/>
          <a:ea typeface="ＭＳ Ｐゴシック" pitchFamily="80" charset="-128"/>
        </a:defRPr>
      </a:lvl8pPr>
      <a:lvl9pPr marL="1371600" algn="l" rtl="0" fontAlgn="base">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www.airmilescalculator.com/distance/pek-to-" TargetMode="External"/><Relationship Id="rId2" Type="http://schemas.openxmlformats.org/officeDocument/2006/relationships/hyperlink" Target="https://doi.org/10.1016/j.energy.2024.13271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0" y="2495085"/>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mj-lt"/>
              </a:rPr>
              <a:t>Ethan Nall</a:t>
            </a:r>
          </a:p>
          <a:p>
            <a:pPr marL="0" indent="0" algn="ctr" eaLnBrk="1" hangingPunct="1">
              <a:buClr>
                <a:srgbClr val="00529B"/>
              </a:buClr>
              <a:buNone/>
            </a:pPr>
            <a:r>
              <a:rPr lang="en-US" altLang="en-US" sz="1600" b="1" kern="0" dirty="0">
                <a:solidFill>
                  <a:schemeClr val="bg1"/>
                </a:solidFill>
                <a:latin typeface="+mj-lt"/>
              </a:rPr>
              <a:t>Auburn University</a:t>
            </a:r>
          </a:p>
          <a:p>
            <a:pPr marL="0" indent="0" algn="ctr" eaLnBrk="1" hangingPunct="1">
              <a:buClr>
                <a:srgbClr val="00529B"/>
              </a:buClr>
              <a:buNone/>
            </a:pPr>
            <a:r>
              <a:rPr lang="en-US" altLang="en-US" sz="1600" kern="0" dirty="0">
                <a:solidFill>
                  <a:schemeClr val="bg1"/>
                </a:solidFill>
                <a:latin typeface="+mj-lt"/>
              </a:rPr>
              <a:t>2025 Region II Student Conference, 3 April 2025 – 4 April 2025</a:t>
            </a: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a:buClr>
                <a:srgbClr val="00529B"/>
              </a:buClr>
              <a:buFont typeface="Wingdings" charset="2"/>
              <a:buChar char="Ø"/>
            </a:pPr>
            <a:endParaRPr lang="en-US" sz="2400" kern="0" dirty="0"/>
          </a:p>
        </p:txBody>
      </p:sp>
      <p:sp>
        <p:nvSpPr>
          <p:cNvPr id="6" name="Title 1"/>
          <p:cNvSpPr txBox="1">
            <a:spLocks/>
          </p:cNvSpPr>
          <p:nvPr/>
        </p:nvSpPr>
        <p:spPr bwMode="auto">
          <a:xfrm>
            <a:off x="866078" y="1110707"/>
            <a:ext cx="7411844" cy="1167626"/>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dirty="0">
                <a:solidFill>
                  <a:schemeClr val="bg1"/>
                </a:solidFill>
                <a:effectLst/>
                <a:ea typeface="Times New Roman" panose="02020603050405020304" pitchFamily="18" charset="0"/>
              </a:rPr>
              <a:t>Performance of Ammonia Fuel for a Commercial Grade Turbofan</a:t>
            </a:r>
            <a:endParaRPr lang="en-US" b="1" kern="0" dirty="0">
              <a:solidFill>
                <a:schemeClr val="bg1"/>
              </a:solidFill>
            </a:endParaRPr>
          </a:p>
        </p:txBody>
      </p:sp>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5EB6C-F4D2-820F-C897-9B26BB430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06456-DCE1-3879-52F0-85DB41383358}"/>
              </a:ext>
            </a:extLst>
          </p:cNvPr>
          <p:cNvSpPr>
            <a:spLocks noGrp="1"/>
          </p:cNvSpPr>
          <p:nvPr>
            <p:ph type="title"/>
          </p:nvPr>
        </p:nvSpPr>
        <p:spPr/>
        <p:txBody>
          <a:bodyPr/>
          <a:lstStyle/>
          <a:p>
            <a:r>
              <a:rPr lang="en-US" dirty="0"/>
              <a:t>Ammonia NPSS Results</a:t>
            </a:r>
          </a:p>
        </p:txBody>
      </p:sp>
      <p:sp>
        <p:nvSpPr>
          <p:cNvPr id="3" name="Content Placeholder 2">
            <a:extLst>
              <a:ext uri="{FF2B5EF4-FFF2-40B4-BE49-F238E27FC236}">
                <a16:creationId xmlns:a16="http://schemas.microsoft.com/office/drawing/2014/main" id="{FEA6D585-7FA7-F6C9-DCDE-55BD1D245C7F}"/>
              </a:ext>
            </a:extLst>
          </p:cNvPr>
          <p:cNvSpPr>
            <a:spLocks noGrp="1"/>
          </p:cNvSpPr>
          <p:nvPr>
            <p:ph idx="1"/>
          </p:nvPr>
        </p:nvSpPr>
        <p:spPr>
          <a:xfrm>
            <a:off x="228600" y="962025"/>
            <a:ext cx="4099560" cy="3363648"/>
          </a:xfrm>
        </p:spPr>
        <p:txBody>
          <a:bodyPr/>
          <a:lstStyle/>
          <a:p>
            <a:r>
              <a:rPr lang="en-US" dirty="0"/>
              <a:t> Thrust vs Fuel Flow Rate</a:t>
            </a:r>
          </a:p>
          <a:p>
            <a:pPr lvl="1"/>
            <a:r>
              <a:rPr lang="en-US" dirty="0"/>
              <a:t>Rate of exponential growth significant of efficiency fuel is being converted to thrust</a:t>
            </a:r>
          </a:p>
          <a:p>
            <a:pPr lvl="1"/>
            <a:endParaRPr lang="en-US" dirty="0"/>
          </a:p>
          <a:p>
            <a:pPr lvl="1"/>
            <a:r>
              <a:rPr lang="en-US" dirty="0"/>
              <a:t>Similar to normal curves</a:t>
            </a:r>
          </a:p>
          <a:p>
            <a:pPr lvl="1"/>
            <a:r>
              <a:rPr lang="en-US" dirty="0"/>
              <a:t>Shows Ammonia’s viability in this metric</a:t>
            </a:r>
          </a:p>
          <a:p>
            <a:pPr lvl="1"/>
            <a:endParaRPr lang="en-US" dirty="0"/>
          </a:p>
          <a:p>
            <a:endParaRPr lang="en-US" dirty="0"/>
          </a:p>
        </p:txBody>
      </p:sp>
      <p:sp>
        <p:nvSpPr>
          <p:cNvPr id="4" name="Slide Number Placeholder 3">
            <a:extLst>
              <a:ext uri="{FF2B5EF4-FFF2-40B4-BE49-F238E27FC236}">
                <a16:creationId xmlns:a16="http://schemas.microsoft.com/office/drawing/2014/main" id="{63E1D9C6-1A5A-6294-8566-2EFCD92F24B3}"/>
              </a:ext>
            </a:extLst>
          </p:cNvPr>
          <p:cNvSpPr>
            <a:spLocks noGrp="1"/>
          </p:cNvSpPr>
          <p:nvPr>
            <p:ph type="sldNum" sz="quarter" idx="12"/>
          </p:nvPr>
        </p:nvSpPr>
        <p:spPr/>
        <p:txBody>
          <a:bodyPr/>
          <a:lstStyle/>
          <a:p>
            <a:pPr>
              <a:defRPr/>
            </a:pPr>
            <a:fld id="{B586D440-F702-449A-AAC2-9ACFF17038B8}" type="slidenum">
              <a:rPr lang="en-US" smtClean="0"/>
              <a:pPr>
                <a:defRPr/>
              </a:pPr>
              <a:t>10</a:t>
            </a:fld>
            <a:endParaRPr lang="en-US" dirty="0"/>
          </a:p>
        </p:txBody>
      </p:sp>
      <p:pic>
        <p:nvPicPr>
          <p:cNvPr id="9" name="Picture 8">
            <a:extLst>
              <a:ext uri="{FF2B5EF4-FFF2-40B4-BE49-F238E27FC236}">
                <a16:creationId xmlns:a16="http://schemas.microsoft.com/office/drawing/2014/main" id="{5AAEEC21-3B2D-7216-8FD2-1F4232AEA234}"/>
              </a:ext>
            </a:extLst>
          </p:cNvPr>
          <p:cNvPicPr>
            <a:picLocks noChangeAspect="1"/>
          </p:cNvPicPr>
          <p:nvPr/>
        </p:nvPicPr>
        <p:blipFill>
          <a:blip r:embed="rId2"/>
          <a:stretch>
            <a:fillRect/>
          </a:stretch>
        </p:blipFill>
        <p:spPr>
          <a:xfrm>
            <a:off x="4815842" y="1046017"/>
            <a:ext cx="3795966" cy="2905991"/>
          </a:xfrm>
          <a:prstGeom prst="rect">
            <a:avLst/>
          </a:prstGeom>
        </p:spPr>
      </p:pic>
    </p:spTree>
    <p:extLst>
      <p:ext uri="{BB962C8B-B14F-4D97-AF65-F5344CB8AC3E}">
        <p14:creationId xmlns:p14="http://schemas.microsoft.com/office/powerpoint/2010/main" val="75971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0E018-735C-9BF7-B5EF-24BFCF9A0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5CC6B-A58E-BCFE-46F8-8CCEC9324F3E}"/>
              </a:ext>
            </a:extLst>
          </p:cNvPr>
          <p:cNvSpPr>
            <a:spLocks noGrp="1"/>
          </p:cNvSpPr>
          <p:nvPr>
            <p:ph type="title"/>
          </p:nvPr>
        </p:nvSpPr>
        <p:spPr/>
        <p:txBody>
          <a:bodyPr/>
          <a:lstStyle/>
          <a:p>
            <a:r>
              <a:rPr lang="en-US" dirty="0"/>
              <a:t>Ammonia NPSS Results</a:t>
            </a:r>
          </a:p>
        </p:txBody>
      </p:sp>
      <p:sp>
        <p:nvSpPr>
          <p:cNvPr id="3" name="Content Placeholder 2">
            <a:extLst>
              <a:ext uri="{FF2B5EF4-FFF2-40B4-BE49-F238E27FC236}">
                <a16:creationId xmlns:a16="http://schemas.microsoft.com/office/drawing/2014/main" id="{93A46D6B-2A6B-4E8C-8F1E-EDC027F8E77C}"/>
              </a:ext>
            </a:extLst>
          </p:cNvPr>
          <p:cNvSpPr>
            <a:spLocks noGrp="1"/>
          </p:cNvSpPr>
          <p:nvPr>
            <p:ph idx="1"/>
          </p:nvPr>
        </p:nvSpPr>
        <p:spPr>
          <a:xfrm>
            <a:off x="228600" y="962025"/>
            <a:ext cx="4343400" cy="3363648"/>
          </a:xfrm>
        </p:spPr>
        <p:txBody>
          <a:bodyPr/>
          <a:lstStyle/>
          <a:p>
            <a:r>
              <a:rPr lang="en-US" dirty="0"/>
              <a:t> Thrust vs Combustor Exit Temperature</a:t>
            </a:r>
          </a:p>
          <a:p>
            <a:pPr lvl="1"/>
            <a:r>
              <a:rPr lang="en-US" dirty="0"/>
              <a:t>Show the effects of Haber-Bosch and cracking</a:t>
            </a:r>
          </a:p>
          <a:p>
            <a:pPr lvl="1"/>
            <a:r>
              <a:rPr lang="en-US" dirty="0"/>
              <a:t>Does not show TSFC effects</a:t>
            </a:r>
          </a:p>
          <a:p>
            <a:pPr lvl="1"/>
            <a:endParaRPr lang="en-US" dirty="0"/>
          </a:p>
          <a:p>
            <a:pPr lvl="1"/>
            <a:r>
              <a:rPr lang="en-US" dirty="0"/>
              <a:t>Average percent difference is 10.16% in favor of Ammonia</a:t>
            </a:r>
          </a:p>
          <a:p>
            <a:endParaRPr lang="en-US" dirty="0"/>
          </a:p>
        </p:txBody>
      </p:sp>
      <p:sp>
        <p:nvSpPr>
          <p:cNvPr id="4" name="Slide Number Placeholder 3">
            <a:extLst>
              <a:ext uri="{FF2B5EF4-FFF2-40B4-BE49-F238E27FC236}">
                <a16:creationId xmlns:a16="http://schemas.microsoft.com/office/drawing/2014/main" id="{38E77E9D-4AE4-D873-4090-F63FD6E01964}"/>
              </a:ext>
            </a:extLst>
          </p:cNvPr>
          <p:cNvSpPr>
            <a:spLocks noGrp="1"/>
          </p:cNvSpPr>
          <p:nvPr>
            <p:ph type="sldNum" sz="quarter" idx="12"/>
          </p:nvPr>
        </p:nvSpPr>
        <p:spPr/>
        <p:txBody>
          <a:bodyPr/>
          <a:lstStyle/>
          <a:p>
            <a:pPr>
              <a:defRPr/>
            </a:pPr>
            <a:fld id="{B586D440-F702-449A-AAC2-9ACFF17038B8}" type="slidenum">
              <a:rPr lang="en-US" smtClean="0"/>
              <a:pPr>
                <a:defRPr/>
              </a:pPr>
              <a:t>11</a:t>
            </a:fld>
            <a:endParaRPr lang="en-US" dirty="0"/>
          </a:p>
        </p:txBody>
      </p:sp>
      <p:pic>
        <p:nvPicPr>
          <p:cNvPr id="5" name="Picture 4" descr="A graph with numbers and a line&#10;&#10;AI-generated content may be incorrect.">
            <a:extLst>
              <a:ext uri="{FF2B5EF4-FFF2-40B4-BE49-F238E27FC236}">
                <a16:creationId xmlns:a16="http://schemas.microsoft.com/office/drawing/2014/main" id="{10953FBD-1EFD-B627-0BBE-A8001FCF3A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101277"/>
            <a:ext cx="4029837" cy="3085144"/>
          </a:xfrm>
          <a:prstGeom prst="rect">
            <a:avLst/>
          </a:prstGeom>
        </p:spPr>
      </p:pic>
    </p:spTree>
    <p:extLst>
      <p:ext uri="{BB962C8B-B14F-4D97-AF65-F5344CB8AC3E}">
        <p14:creationId xmlns:p14="http://schemas.microsoft.com/office/powerpoint/2010/main" val="318626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88CB1-1B36-F9E3-4E0C-86C574F9B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1A02F-C946-ECF2-82E3-C907F3D8072B}"/>
              </a:ext>
            </a:extLst>
          </p:cNvPr>
          <p:cNvSpPr>
            <a:spLocks noGrp="1"/>
          </p:cNvSpPr>
          <p:nvPr>
            <p:ph type="title"/>
          </p:nvPr>
        </p:nvSpPr>
        <p:spPr/>
        <p:txBody>
          <a:bodyPr/>
          <a:lstStyle/>
          <a:p>
            <a:r>
              <a:rPr lang="en-US" dirty="0"/>
              <a:t>Ammonia NPSS Results</a:t>
            </a:r>
          </a:p>
        </p:txBody>
      </p:sp>
      <p:sp>
        <p:nvSpPr>
          <p:cNvPr id="3" name="Content Placeholder 2">
            <a:extLst>
              <a:ext uri="{FF2B5EF4-FFF2-40B4-BE49-F238E27FC236}">
                <a16:creationId xmlns:a16="http://schemas.microsoft.com/office/drawing/2014/main" id="{3D7DD60A-69C8-573B-FDD0-E0D05F297259}"/>
              </a:ext>
            </a:extLst>
          </p:cNvPr>
          <p:cNvSpPr>
            <a:spLocks noGrp="1"/>
          </p:cNvSpPr>
          <p:nvPr>
            <p:ph idx="1"/>
          </p:nvPr>
        </p:nvSpPr>
        <p:spPr>
          <a:xfrm>
            <a:off x="228600" y="962025"/>
            <a:ext cx="4099560" cy="3363648"/>
          </a:xfrm>
        </p:spPr>
        <p:txBody>
          <a:bodyPr/>
          <a:lstStyle/>
          <a:p>
            <a:r>
              <a:rPr lang="en-US" dirty="0"/>
              <a:t> TSFC vs Thrust</a:t>
            </a:r>
          </a:p>
          <a:p>
            <a:pPr lvl="1"/>
            <a:r>
              <a:rPr lang="en-US" dirty="0"/>
              <a:t>Significant of the thrust production efficiency on a fuel flow basis</a:t>
            </a:r>
          </a:p>
          <a:p>
            <a:pPr lvl="1"/>
            <a:endParaRPr lang="en-US" dirty="0"/>
          </a:p>
          <a:p>
            <a:pPr lvl="1"/>
            <a:r>
              <a:rPr lang="en-US" dirty="0"/>
              <a:t>Higher than hydrocarbon a significant amount due to low energy density</a:t>
            </a:r>
          </a:p>
        </p:txBody>
      </p:sp>
      <p:sp>
        <p:nvSpPr>
          <p:cNvPr id="4" name="Slide Number Placeholder 3">
            <a:extLst>
              <a:ext uri="{FF2B5EF4-FFF2-40B4-BE49-F238E27FC236}">
                <a16:creationId xmlns:a16="http://schemas.microsoft.com/office/drawing/2014/main" id="{E2DD564A-40E1-2967-193E-724F3DBAE0FD}"/>
              </a:ext>
            </a:extLst>
          </p:cNvPr>
          <p:cNvSpPr>
            <a:spLocks noGrp="1"/>
          </p:cNvSpPr>
          <p:nvPr>
            <p:ph type="sldNum" sz="quarter" idx="12"/>
          </p:nvPr>
        </p:nvSpPr>
        <p:spPr/>
        <p:txBody>
          <a:bodyPr/>
          <a:lstStyle/>
          <a:p>
            <a:pPr>
              <a:defRPr/>
            </a:pPr>
            <a:fld id="{B586D440-F702-449A-AAC2-9ACFF17038B8}" type="slidenum">
              <a:rPr lang="en-US" smtClean="0"/>
              <a:pPr>
                <a:defRPr/>
              </a:pPr>
              <a:t>12</a:t>
            </a:fld>
            <a:endParaRPr lang="en-US" dirty="0"/>
          </a:p>
        </p:txBody>
      </p:sp>
      <p:pic>
        <p:nvPicPr>
          <p:cNvPr id="6" name="Picture 5" descr="A graph of a number of points&#10;&#10;AI-generated content may be incorrect.">
            <a:extLst>
              <a:ext uri="{FF2B5EF4-FFF2-40B4-BE49-F238E27FC236}">
                <a16:creationId xmlns:a16="http://schemas.microsoft.com/office/drawing/2014/main" id="{325F497C-E119-2F37-0EAC-3770FED20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8160" y="1071245"/>
            <a:ext cx="4108183" cy="3145208"/>
          </a:xfrm>
          <a:prstGeom prst="rect">
            <a:avLst/>
          </a:prstGeom>
        </p:spPr>
      </p:pic>
    </p:spTree>
    <p:extLst>
      <p:ext uri="{BB962C8B-B14F-4D97-AF65-F5344CB8AC3E}">
        <p14:creationId xmlns:p14="http://schemas.microsoft.com/office/powerpoint/2010/main" val="162897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3C15-68D9-0A26-2276-398EBEB32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61EEF-DDE0-F137-19BB-14F36EF1979E}"/>
              </a:ext>
            </a:extLst>
          </p:cNvPr>
          <p:cNvSpPr>
            <a:spLocks noGrp="1"/>
          </p:cNvSpPr>
          <p:nvPr>
            <p:ph type="title"/>
          </p:nvPr>
        </p:nvSpPr>
        <p:spPr/>
        <p:txBody>
          <a:bodyPr/>
          <a:lstStyle/>
          <a:p>
            <a:r>
              <a:rPr lang="en-US" dirty="0"/>
              <a:t>NPSS Conclusions</a:t>
            </a:r>
          </a:p>
        </p:txBody>
      </p:sp>
      <p:sp>
        <p:nvSpPr>
          <p:cNvPr id="3" name="Content Placeholder 2">
            <a:extLst>
              <a:ext uri="{FF2B5EF4-FFF2-40B4-BE49-F238E27FC236}">
                <a16:creationId xmlns:a16="http://schemas.microsoft.com/office/drawing/2014/main" id="{235853FD-40B2-1FBA-AC9C-1CE5FC385027}"/>
              </a:ext>
            </a:extLst>
          </p:cNvPr>
          <p:cNvSpPr>
            <a:spLocks noGrp="1"/>
          </p:cNvSpPr>
          <p:nvPr>
            <p:ph idx="1"/>
          </p:nvPr>
        </p:nvSpPr>
        <p:spPr>
          <a:xfrm>
            <a:off x="228600" y="962025"/>
            <a:ext cx="8098536" cy="3363648"/>
          </a:xfrm>
        </p:spPr>
        <p:txBody>
          <a:bodyPr/>
          <a:lstStyle/>
          <a:p>
            <a:r>
              <a:rPr lang="en-US" dirty="0"/>
              <a:t>Ammonia fuel is similar if not slightly better in thrust production per minute and does not suffer a drop in thrust production due to unintentional thermodynamic phenomena</a:t>
            </a:r>
          </a:p>
          <a:p>
            <a:r>
              <a:rPr lang="en-US" dirty="0"/>
              <a:t>Ammonia fuel is significantly worse in engine fuel efficiency than Jet-A(L)</a:t>
            </a:r>
          </a:p>
          <a:p>
            <a:r>
              <a:rPr lang="en-US" dirty="0"/>
              <a:t>Ammonia less energy dense than hydrocarbon jet fuel</a:t>
            </a:r>
          </a:p>
          <a:p>
            <a:endParaRPr lang="en-US" dirty="0"/>
          </a:p>
        </p:txBody>
      </p:sp>
      <p:sp>
        <p:nvSpPr>
          <p:cNvPr id="4" name="Slide Number Placeholder 3">
            <a:extLst>
              <a:ext uri="{FF2B5EF4-FFF2-40B4-BE49-F238E27FC236}">
                <a16:creationId xmlns:a16="http://schemas.microsoft.com/office/drawing/2014/main" id="{83C26101-B47B-442F-AE37-DBB611B6EF83}"/>
              </a:ext>
            </a:extLst>
          </p:cNvPr>
          <p:cNvSpPr>
            <a:spLocks noGrp="1"/>
          </p:cNvSpPr>
          <p:nvPr>
            <p:ph type="sldNum" sz="quarter" idx="12"/>
          </p:nvPr>
        </p:nvSpPr>
        <p:spPr/>
        <p:txBody>
          <a:bodyPr/>
          <a:lstStyle/>
          <a:p>
            <a:pPr>
              <a:defRPr/>
            </a:pPr>
            <a:fld id="{B586D440-F702-449A-AAC2-9ACFF17038B8}" type="slidenum">
              <a:rPr lang="en-US" smtClean="0"/>
              <a:pPr>
                <a:defRPr/>
              </a:pPr>
              <a:t>13</a:t>
            </a:fld>
            <a:endParaRPr lang="en-US" dirty="0"/>
          </a:p>
        </p:txBody>
      </p:sp>
    </p:spTree>
    <p:extLst>
      <p:ext uri="{BB962C8B-B14F-4D97-AF65-F5344CB8AC3E}">
        <p14:creationId xmlns:p14="http://schemas.microsoft.com/office/powerpoint/2010/main" val="29767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3429-19A0-4921-B88E-AA900FA4D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D21EC-063B-1C13-EB0D-CDE8430B0329}"/>
              </a:ext>
            </a:extLst>
          </p:cNvPr>
          <p:cNvSpPr>
            <a:spLocks noGrp="1"/>
          </p:cNvSpPr>
          <p:nvPr>
            <p:ph type="title"/>
          </p:nvPr>
        </p:nvSpPr>
        <p:spPr/>
        <p:txBody>
          <a:bodyPr/>
          <a:lstStyle/>
          <a:p>
            <a:r>
              <a:rPr lang="en-US" dirty="0"/>
              <a:t>Ammonia-HBR Turbofan System Application</a:t>
            </a:r>
            <a:r>
              <a:rPr lang="en-US" baseline="30000" dirty="0"/>
              <a:t>[6]</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085B3F-3D23-A4C8-E916-36F753B14177}"/>
                  </a:ext>
                </a:extLst>
              </p:cNvPr>
              <p:cNvSpPr>
                <a:spLocks noGrp="1"/>
              </p:cNvSpPr>
              <p:nvPr>
                <p:ph idx="1"/>
              </p:nvPr>
            </p:nvSpPr>
            <p:spPr>
              <a:xfrm>
                <a:off x="228600" y="962025"/>
                <a:ext cx="8098536" cy="3363648"/>
              </a:xfrm>
            </p:spPr>
            <p:txBody>
              <a:bodyPr/>
              <a:lstStyle/>
              <a:p>
                <a:r>
                  <a:rPr lang="en-US" dirty="0"/>
                  <a:t> Calculations for finding weight and volumetric limits for A320 and CFM 56-6B:</a:t>
                </a:r>
              </a:p>
              <a:p>
                <a:pPr lvl="1"/>
                <a:r>
                  <a:rPr lang="en-US" sz="2400" dirty="0"/>
                  <a:t>A320 is rated to carry 27200 liters of fuel and the density of liquid Ammonia density is 1.503 </a:t>
                </a:r>
                <a:r>
                  <a:rPr lang="en-US" sz="2400" dirty="0" err="1"/>
                  <a:t>lb</a:t>
                </a:r>
                <a:r>
                  <a:rPr lang="en-US" sz="2400" baseline="-25000" dirty="0" err="1"/>
                  <a:t>f</a:t>
                </a:r>
                <a:r>
                  <a:rPr lang="en-US" sz="2400" dirty="0"/>
                  <a:t>/liter</a:t>
                </a:r>
                <a:endParaRPr lang="en-US" dirty="0"/>
              </a:p>
              <a:p>
                <a:pPr lvl="1"/>
                <a14:m>
                  <m:oMath xmlns:m="http://schemas.openxmlformats.org/officeDocument/2006/math">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𝐹</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𝑢𝑒𝑙</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𝑀𝑎𝑠𝑠</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𝐿𝑜𝑎𝑑</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𝐷𝑢𝑟𝑎𝑡𝑖𝑜𝑛</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𝑜𝑓</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𝐹𝑙𝑖𝑔h𝑡</m:t>
                    </m:r>
                  </m:oMath>
                </a14:m>
                <a:endParaRPr lang="en-US" sz="1400" dirty="0"/>
              </a:p>
              <a:p>
                <a:pPr lvl="1"/>
                <a:endParaRPr lang="en-US" sz="1400" dirty="0"/>
              </a:p>
              <a:p>
                <a:pPr lvl="1"/>
                <a14:m>
                  <m:oMath xmlns:m="http://schemas.openxmlformats.org/officeDocument/2006/math">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𝑀</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𝑎𝑥</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𝐹𝑢𝑒𝑙</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𝑊𝑒𝑖𝑔h𝑡</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𝑀𝑇𝑂𝑊</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400" i="1">
                            <a:effectLst/>
                            <a:latin typeface="Cambria Math" panose="02040503050406030204" pitchFamily="18" charset="0"/>
                          </a:rPr>
                        </m:ctrlPr>
                      </m:d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𝑀𝑎𝑥</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𝑍𝑒𝑟𝑜</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𝐹𝑢𝑒𝑙</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𝑊𝑒𝑖𝑔h𝑡</m:t>
                        </m:r>
                      </m:e>
                    </m:d>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≈34171.65 </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𝑙𝑏</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𝑓</m:t>
                        </m:r>
                      </m:sub>
                    </m:sSub>
                  </m:oMath>
                </a14:m>
                <a:endParaRPr lang="en-US" sz="1400" dirty="0"/>
              </a:p>
              <a:p>
                <a:pPr lvl="1"/>
                <a:endParaRPr lang="en-US" sz="1400" dirty="0"/>
              </a:p>
              <a:p>
                <a:pPr lvl="1"/>
                <a14:m>
                  <m:oMath xmlns:m="http://schemas.openxmlformats.org/officeDocument/2006/math">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𝑚𝑚𝑜𝑛𝑖𝑎</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𝐹𝑢𝑒𝑙</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𝑊𝑒𝑖𝑔h𝑡</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𝐿𝑜𝑎𝑑</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𝑉𝑜𝑙𝑢𝑚𝑒𝑡𝑟𝑖𝑐</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𝐿𝑖𝑚𝑖𝑡</m:t>
                    </m:r>
                    <m:r>
                      <a:rPr lang="en-US" sz="1400" i="1" smtClean="0">
                        <a:effectLst/>
                        <a:latin typeface="Cambria Math" panose="02040503050406030204" pitchFamily="18" charset="0"/>
                        <a:ea typeface="Times New Roman" panose="02020603050405020304" pitchFamily="18" charset="0"/>
                        <a:cs typeface="Times New Roman" panose="02020603050405020304" pitchFamily="18" charset="0"/>
                      </a:rPr>
                      <m:t>)=27200×1.503=40891.06 </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𝑙𝑏</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𝑓</m:t>
                        </m:r>
                      </m:sub>
                    </m:sSub>
                  </m:oMath>
                </a14:m>
                <a:endParaRPr lang="en-US" sz="1400" dirty="0"/>
              </a:p>
            </p:txBody>
          </p:sp>
        </mc:Choice>
        <mc:Fallback xmlns="">
          <p:sp>
            <p:nvSpPr>
              <p:cNvPr id="3" name="Content Placeholder 2">
                <a:extLst>
                  <a:ext uri="{FF2B5EF4-FFF2-40B4-BE49-F238E27FC236}">
                    <a16:creationId xmlns:a16="http://schemas.microsoft.com/office/drawing/2014/main" id="{32085B3F-3D23-A4C8-E916-36F753B14177}"/>
                  </a:ext>
                </a:extLst>
              </p:cNvPr>
              <p:cNvSpPr>
                <a:spLocks noGrp="1" noRot="1" noChangeAspect="1" noMove="1" noResize="1" noEditPoints="1" noAdjustHandles="1" noChangeArrowheads="1" noChangeShapeType="1" noTextEdit="1"/>
              </p:cNvSpPr>
              <p:nvPr>
                <p:ph idx="1"/>
              </p:nvPr>
            </p:nvSpPr>
            <p:spPr>
              <a:xfrm>
                <a:off x="228600" y="962025"/>
                <a:ext cx="8098536" cy="3363648"/>
              </a:xfrm>
              <a:blipFill>
                <a:blip r:embed="rId2"/>
                <a:stretch>
                  <a:fillRect l="-1054" t="-1268" r="-3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A4C9DD9-252C-3490-4A81-FCE55390E2A7}"/>
              </a:ext>
            </a:extLst>
          </p:cNvPr>
          <p:cNvSpPr>
            <a:spLocks noGrp="1"/>
          </p:cNvSpPr>
          <p:nvPr>
            <p:ph type="sldNum" sz="quarter" idx="12"/>
          </p:nvPr>
        </p:nvSpPr>
        <p:spPr/>
        <p:txBody>
          <a:bodyPr/>
          <a:lstStyle/>
          <a:p>
            <a:pPr>
              <a:defRPr/>
            </a:pPr>
            <a:fld id="{B586D440-F702-449A-AAC2-9ACFF17038B8}" type="slidenum">
              <a:rPr lang="en-US" smtClean="0"/>
              <a:pPr>
                <a:defRPr/>
              </a:pPr>
              <a:t>14</a:t>
            </a:fld>
            <a:endParaRPr lang="en-US" dirty="0"/>
          </a:p>
        </p:txBody>
      </p:sp>
    </p:spTree>
    <p:extLst>
      <p:ext uri="{BB962C8B-B14F-4D97-AF65-F5344CB8AC3E}">
        <p14:creationId xmlns:p14="http://schemas.microsoft.com/office/powerpoint/2010/main" val="373815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7F91C-61F2-1E12-6ECA-11B1B04FF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6E68C-74CB-CA0C-BD5B-958EF0506FF7}"/>
              </a:ext>
            </a:extLst>
          </p:cNvPr>
          <p:cNvSpPr>
            <a:spLocks noGrp="1"/>
          </p:cNvSpPr>
          <p:nvPr>
            <p:ph type="title"/>
          </p:nvPr>
        </p:nvSpPr>
        <p:spPr/>
        <p:txBody>
          <a:bodyPr/>
          <a:lstStyle/>
          <a:p>
            <a:r>
              <a:rPr lang="en-US" dirty="0"/>
              <a:t>Ammonia-HBR Turbofan System Application</a:t>
            </a:r>
          </a:p>
        </p:txBody>
      </p:sp>
      <p:sp>
        <p:nvSpPr>
          <p:cNvPr id="3" name="Content Placeholder 2">
            <a:extLst>
              <a:ext uri="{FF2B5EF4-FFF2-40B4-BE49-F238E27FC236}">
                <a16:creationId xmlns:a16="http://schemas.microsoft.com/office/drawing/2014/main" id="{C9B334C9-5BBE-7B8B-3FCB-7ED580B6AA9D}"/>
              </a:ext>
            </a:extLst>
          </p:cNvPr>
          <p:cNvSpPr>
            <a:spLocks noGrp="1"/>
          </p:cNvSpPr>
          <p:nvPr>
            <p:ph idx="1"/>
          </p:nvPr>
        </p:nvSpPr>
        <p:spPr>
          <a:xfrm>
            <a:off x="228600" y="962025"/>
            <a:ext cx="8229600" cy="3363648"/>
          </a:xfrm>
        </p:spPr>
        <p:txBody>
          <a:bodyPr/>
          <a:lstStyle/>
          <a:p>
            <a:r>
              <a:rPr lang="en-US" sz="2200" dirty="0"/>
              <a:t> Applicability is determined by ability to serve for the following common flights non-stop with cruise specifications</a:t>
            </a:r>
            <a:r>
              <a:rPr lang="en-US" sz="2200" baseline="30000" dirty="0"/>
              <a:t>[7]</a:t>
            </a:r>
            <a:endParaRPr lang="en-US" sz="2200" dirty="0"/>
          </a:p>
        </p:txBody>
      </p:sp>
      <p:sp>
        <p:nvSpPr>
          <p:cNvPr id="4" name="Slide Number Placeholder 3">
            <a:extLst>
              <a:ext uri="{FF2B5EF4-FFF2-40B4-BE49-F238E27FC236}">
                <a16:creationId xmlns:a16="http://schemas.microsoft.com/office/drawing/2014/main" id="{95C01CC3-CA78-DA46-60FE-65F837405137}"/>
              </a:ext>
            </a:extLst>
          </p:cNvPr>
          <p:cNvSpPr>
            <a:spLocks noGrp="1"/>
          </p:cNvSpPr>
          <p:nvPr>
            <p:ph type="sldNum" sz="quarter" idx="12"/>
          </p:nvPr>
        </p:nvSpPr>
        <p:spPr/>
        <p:txBody>
          <a:bodyPr/>
          <a:lstStyle/>
          <a:p>
            <a:pPr>
              <a:defRPr/>
            </a:pPr>
            <a:fld id="{B586D440-F702-449A-AAC2-9ACFF17038B8}" type="slidenum">
              <a:rPr lang="en-US" smtClean="0"/>
              <a:pPr>
                <a:defRPr/>
              </a:pPr>
              <a:t>15</a:t>
            </a:fld>
            <a:endParaRPr lang="en-US" dirty="0"/>
          </a:p>
        </p:txBody>
      </p:sp>
      <p:pic>
        <p:nvPicPr>
          <p:cNvPr id="6" name="Picture 5" descr="A close-up of a number&#10;&#10;AI-generated content may be incorrect.">
            <a:extLst>
              <a:ext uri="{FF2B5EF4-FFF2-40B4-BE49-F238E27FC236}">
                <a16:creationId xmlns:a16="http://schemas.microsoft.com/office/drawing/2014/main" id="{F65685D8-EBAF-F81F-5DBE-0E41371B1E06}"/>
              </a:ext>
            </a:extLst>
          </p:cNvPr>
          <p:cNvPicPr>
            <a:picLocks noChangeAspect="1"/>
          </p:cNvPicPr>
          <p:nvPr/>
        </p:nvPicPr>
        <p:blipFill>
          <a:blip r:embed="rId2"/>
          <a:stretch>
            <a:fillRect/>
          </a:stretch>
        </p:blipFill>
        <p:spPr>
          <a:xfrm>
            <a:off x="685800" y="1819910"/>
            <a:ext cx="4481195" cy="751840"/>
          </a:xfrm>
          <a:prstGeom prst="rect">
            <a:avLst/>
          </a:prstGeom>
        </p:spPr>
      </p:pic>
      <p:pic>
        <p:nvPicPr>
          <p:cNvPr id="8" name="Picture 7">
            <a:extLst>
              <a:ext uri="{FF2B5EF4-FFF2-40B4-BE49-F238E27FC236}">
                <a16:creationId xmlns:a16="http://schemas.microsoft.com/office/drawing/2014/main" id="{76FD9A82-C069-2E20-B1EA-7B8CAFF04A67}"/>
              </a:ext>
            </a:extLst>
          </p:cNvPr>
          <p:cNvPicPr>
            <a:picLocks noChangeAspect="1"/>
          </p:cNvPicPr>
          <p:nvPr/>
        </p:nvPicPr>
        <p:blipFill>
          <a:blip r:embed="rId3"/>
          <a:stretch>
            <a:fillRect/>
          </a:stretch>
        </p:blipFill>
        <p:spPr>
          <a:xfrm>
            <a:off x="1123469" y="2781042"/>
            <a:ext cx="3448531" cy="1848108"/>
          </a:xfrm>
          <a:prstGeom prst="rect">
            <a:avLst/>
          </a:prstGeom>
        </p:spPr>
      </p:pic>
    </p:spTree>
    <p:extLst>
      <p:ext uri="{BB962C8B-B14F-4D97-AF65-F5344CB8AC3E}">
        <p14:creationId xmlns:p14="http://schemas.microsoft.com/office/powerpoint/2010/main" val="355828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3EC4F-CA89-709A-40B3-A656F4052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C1DAB-3601-964F-04EA-C79433023635}"/>
              </a:ext>
            </a:extLst>
          </p:cNvPr>
          <p:cNvSpPr>
            <a:spLocks noGrp="1"/>
          </p:cNvSpPr>
          <p:nvPr>
            <p:ph type="title"/>
          </p:nvPr>
        </p:nvSpPr>
        <p:spPr/>
        <p:txBody>
          <a:bodyPr/>
          <a:lstStyle/>
          <a:p>
            <a:r>
              <a:rPr lang="en-US" dirty="0"/>
              <a:t>Ammonia-HBR Turbofan System Application</a:t>
            </a:r>
          </a:p>
        </p:txBody>
      </p:sp>
      <p:sp>
        <p:nvSpPr>
          <p:cNvPr id="3" name="Content Placeholder 2">
            <a:extLst>
              <a:ext uri="{FF2B5EF4-FFF2-40B4-BE49-F238E27FC236}">
                <a16:creationId xmlns:a16="http://schemas.microsoft.com/office/drawing/2014/main" id="{EE2A93FD-9C4E-B6D1-FB15-D2BD248E2AF2}"/>
              </a:ext>
            </a:extLst>
          </p:cNvPr>
          <p:cNvSpPr>
            <a:spLocks noGrp="1"/>
          </p:cNvSpPr>
          <p:nvPr>
            <p:ph idx="1"/>
          </p:nvPr>
        </p:nvSpPr>
        <p:spPr>
          <a:xfrm>
            <a:off x="228600" y="962025"/>
            <a:ext cx="8098536" cy="3363648"/>
          </a:xfrm>
        </p:spPr>
        <p:txBody>
          <a:bodyPr/>
          <a:lstStyle/>
          <a:p>
            <a:r>
              <a:rPr lang="en-US" dirty="0"/>
              <a:t>Calculations made to find required weight and volume for the Ammonia fuel to complete flights</a:t>
            </a:r>
          </a:p>
        </p:txBody>
      </p:sp>
      <p:sp>
        <p:nvSpPr>
          <p:cNvPr id="4" name="Slide Number Placeholder 3">
            <a:extLst>
              <a:ext uri="{FF2B5EF4-FFF2-40B4-BE49-F238E27FC236}">
                <a16:creationId xmlns:a16="http://schemas.microsoft.com/office/drawing/2014/main" id="{FFF891A1-0769-F6B1-9AE1-955F892AE0A0}"/>
              </a:ext>
            </a:extLst>
          </p:cNvPr>
          <p:cNvSpPr>
            <a:spLocks noGrp="1"/>
          </p:cNvSpPr>
          <p:nvPr>
            <p:ph type="sldNum" sz="quarter" idx="12"/>
          </p:nvPr>
        </p:nvSpPr>
        <p:spPr/>
        <p:txBody>
          <a:bodyPr/>
          <a:lstStyle/>
          <a:p>
            <a:pPr>
              <a:defRPr/>
            </a:pPr>
            <a:fld id="{B586D440-F702-449A-AAC2-9ACFF17038B8}" type="slidenum">
              <a:rPr lang="en-US" smtClean="0"/>
              <a:pPr>
                <a:defRPr/>
              </a:pPr>
              <a:t>16</a:t>
            </a:fld>
            <a:endParaRPr lang="en-US" dirty="0"/>
          </a:p>
        </p:txBody>
      </p:sp>
      <p:pic>
        <p:nvPicPr>
          <p:cNvPr id="6" name="Picture 5">
            <a:extLst>
              <a:ext uri="{FF2B5EF4-FFF2-40B4-BE49-F238E27FC236}">
                <a16:creationId xmlns:a16="http://schemas.microsoft.com/office/drawing/2014/main" id="{91531879-C5DC-946B-11E5-3C3185702A43}"/>
              </a:ext>
            </a:extLst>
          </p:cNvPr>
          <p:cNvPicPr>
            <a:picLocks noChangeAspect="1"/>
          </p:cNvPicPr>
          <p:nvPr/>
        </p:nvPicPr>
        <p:blipFill>
          <a:blip r:embed="rId2"/>
          <a:stretch>
            <a:fillRect/>
          </a:stretch>
        </p:blipFill>
        <p:spPr>
          <a:xfrm>
            <a:off x="816864" y="1988127"/>
            <a:ext cx="4605146" cy="2641023"/>
          </a:xfrm>
          <a:prstGeom prst="rect">
            <a:avLst/>
          </a:prstGeom>
        </p:spPr>
      </p:pic>
    </p:spTree>
    <p:extLst>
      <p:ext uri="{BB962C8B-B14F-4D97-AF65-F5344CB8AC3E}">
        <p14:creationId xmlns:p14="http://schemas.microsoft.com/office/powerpoint/2010/main" val="22190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96F8A-2CCA-5298-8650-D9EBE228D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74FF9-CC87-A106-F3CD-E5EBF8F6D7EC}"/>
              </a:ext>
            </a:extLst>
          </p:cNvPr>
          <p:cNvSpPr>
            <a:spLocks noGrp="1"/>
          </p:cNvSpPr>
          <p:nvPr>
            <p:ph type="title"/>
          </p:nvPr>
        </p:nvSpPr>
        <p:spPr/>
        <p:txBody>
          <a:bodyPr/>
          <a:lstStyle/>
          <a:p>
            <a:r>
              <a:rPr lang="en-US" dirty="0"/>
              <a:t>Ammonia-HBR Turbofan System Application</a:t>
            </a:r>
          </a:p>
        </p:txBody>
      </p:sp>
      <p:sp>
        <p:nvSpPr>
          <p:cNvPr id="3" name="Content Placeholder 2">
            <a:extLst>
              <a:ext uri="{FF2B5EF4-FFF2-40B4-BE49-F238E27FC236}">
                <a16:creationId xmlns:a16="http://schemas.microsoft.com/office/drawing/2014/main" id="{BDD47B57-F453-46EE-D4E1-9FE361CDB6B4}"/>
              </a:ext>
            </a:extLst>
          </p:cNvPr>
          <p:cNvSpPr>
            <a:spLocks noGrp="1"/>
          </p:cNvSpPr>
          <p:nvPr>
            <p:ph idx="1"/>
          </p:nvPr>
        </p:nvSpPr>
        <p:spPr>
          <a:xfrm>
            <a:off x="228600" y="962025"/>
            <a:ext cx="8098536" cy="3363648"/>
          </a:xfrm>
        </p:spPr>
        <p:txBody>
          <a:bodyPr/>
          <a:lstStyle/>
          <a:p>
            <a:r>
              <a:rPr lang="en-US" dirty="0"/>
              <a:t>Percentage of A320 fuel capacity limits are compared to fuel requirements for the flights</a:t>
            </a:r>
            <a:r>
              <a:rPr lang="en-US" baseline="30000" dirty="0"/>
              <a:t>[6]</a:t>
            </a:r>
            <a:endParaRPr lang="en-US" dirty="0"/>
          </a:p>
        </p:txBody>
      </p:sp>
      <p:sp>
        <p:nvSpPr>
          <p:cNvPr id="4" name="Slide Number Placeholder 3">
            <a:extLst>
              <a:ext uri="{FF2B5EF4-FFF2-40B4-BE49-F238E27FC236}">
                <a16:creationId xmlns:a16="http://schemas.microsoft.com/office/drawing/2014/main" id="{BCF6BAF4-204E-6DD3-5C34-65DC82EF71FE}"/>
              </a:ext>
            </a:extLst>
          </p:cNvPr>
          <p:cNvSpPr>
            <a:spLocks noGrp="1"/>
          </p:cNvSpPr>
          <p:nvPr>
            <p:ph type="sldNum" sz="quarter" idx="12"/>
          </p:nvPr>
        </p:nvSpPr>
        <p:spPr/>
        <p:txBody>
          <a:bodyPr/>
          <a:lstStyle/>
          <a:p>
            <a:pPr>
              <a:defRPr/>
            </a:pPr>
            <a:fld id="{B586D440-F702-449A-AAC2-9ACFF17038B8}" type="slidenum">
              <a:rPr lang="en-US" smtClean="0"/>
              <a:pPr>
                <a:defRPr/>
              </a:pPr>
              <a:t>17</a:t>
            </a:fld>
            <a:endParaRPr lang="en-US" dirty="0"/>
          </a:p>
        </p:txBody>
      </p:sp>
      <p:pic>
        <p:nvPicPr>
          <p:cNvPr id="7" name="Picture 6">
            <a:extLst>
              <a:ext uri="{FF2B5EF4-FFF2-40B4-BE49-F238E27FC236}">
                <a16:creationId xmlns:a16="http://schemas.microsoft.com/office/drawing/2014/main" id="{9E981845-A5A6-819F-EC00-12C195919FA6}"/>
              </a:ext>
            </a:extLst>
          </p:cNvPr>
          <p:cNvPicPr>
            <a:picLocks noChangeAspect="1"/>
          </p:cNvPicPr>
          <p:nvPr/>
        </p:nvPicPr>
        <p:blipFill>
          <a:blip r:embed="rId2"/>
          <a:stretch>
            <a:fillRect/>
          </a:stretch>
        </p:blipFill>
        <p:spPr>
          <a:xfrm>
            <a:off x="685800" y="1774924"/>
            <a:ext cx="4911725" cy="2939951"/>
          </a:xfrm>
          <a:prstGeom prst="rect">
            <a:avLst/>
          </a:prstGeom>
        </p:spPr>
      </p:pic>
    </p:spTree>
    <p:extLst>
      <p:ext uri="{BB962C8B-B14F-4D97-AF65-F5344CB8AC3E}">
        <p14:creationId xmlns:p14="http://schemas.microsoft.com/office/powerpoint/2010/main" val="284351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F8D35-4A11-B144-E2DE-66F3853B9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59CB9-4F47-6C19-14DD-D26199E8F0B9}"/>
              </a:ext>
            </a:extLst>
          </p:cNvPr>
          <p:cNvSpPr>
            <a:spLocks noGrp="1"/>
          </p:cNvSpPr>
          <p:nvPr>
            <p:ph type="title"/>
          </p:nvPr>
        </p:nvSpPr>
        <p:spPr/>
        <p:txBody>
          <a:bodyPr/>
          <a:lstStyle/>
          <a:p>
            <a:r>
              <a:rPr lang="en-US" dirty="0"/>
              <a:t>Ammonia-HBR Turbofan System Application</a:t>
            </a:r>
          </a:p>
        </p:txBody>
      </p:sp>
      <p:sp>
        <p:nvSpPr>
          <p:cNvPr id="3" name="Content Placeholder 2">
            <a:extLst>
              <a:ext uri="{FF2B5EF4-FFF2-40B4-BE49-F238E27FC236}">
                <a16:creationId xmlns:a16="http://schemas.microsoft.com/office/drawing/2014/main" id="{3EE7B576-4AF7-417C-44CA-888B23B7DBEF}"/>
              </a:ext>
            </a:extLst>
          </p:cNvPr>
          <p:cNvSpPr>
            <a:spLocks noGrp="1"/>
          </p:cNvSpPr>
          <p:nvPr>
            <p:ph idx="1"/>
          </p:nvPr>
        </p:nvSpPr>
        <p:spPr>
          <a:xfrm>
            <a:off x="228600" y="962025"/>
            <a:ext cx="8098536" cy="3363648"/>
          </a:xfrm>
        </p:spPr>
        <p:txBody>
          <a:bodyPr/>
          <a:lstStyle/>
          <a:p>
            <a:r>
              <a:rPr lang="en-US" dirty="0"/>
              <a:t>Ammonia fuel greatly exceeds the requirements for the A320 fuel capacity limits and in pure form with the current system, Ammonia is not a viable fuel for commercial aviation</a:t>
            </a:r>
          </a:p>
          <a:p>
            <a:pPr lvl="1"/>
            <a:r>
              <a:rPr lang="en-US" dirty="0"/>
              <a:t>Ammonia viable for small flights and is close to being feasible for a cross-country flight</a:t>
            </a:r>
          </a:p>
          <a:p>
            <a:pPr lvl="1"/>
            <a:r>
              <a:rPr lang="en-US" dirty="0"/>
              <a:t>Not feasible for crossing ocean</a:t>
            </a:r>
          </a:p>
        </p:txBody>
      </p:sp>
      <p:sp>
        <p:nvSpPr>
          <p:cNvPr id="4" name="Slide Number Placeholder 3">
            <a:extLst>
              <a:ext uri="{FF2B5EF4-FFF2-40B4-BE49-F238E27FC236}">
                <a16:creationId xmlns:a16="http://schemas.microsoft.com/office/drawing/2014/main" id="{6D84E6B5-3F79-1AF5-1DBD-B1E70A7977AC}"/>
              </a:ext>
            </a:extLst>
          </p:cNvPr>
          <p:cNvSpPr>
            <a:spLocks noGrp="1"/>
          </p:cNvSpPr>
          <p:nvPr>
            <p:ph type="sldNum" sz="quarter" idx="12"/>
          </p:nvPr>
        </p:nvSpPr>
        <p:spPr/>
        <p:txBody>
          <a:bodyPr/>
          <a:lstStyle/>
          <a:p>
            <a:pPr>
              <a:defRPr/>
            </a:pPr>
            <a:fld id="{B586D440-F702-449A-AAC2-9ACFF17038B8}" type="slidenum">
              <a:rPr lang="en-US" smtClean="0"/>
              <a:pPr>
                <a:defRPr/>
              </a:pPr>
              <a:t>18</a:t>
            </a:fld>
            <a:endParaRPr lang="en-US" dirty="0"/>
          </a:p>
        </p:txBody>
      </p:sp>
    </p:spTree>
    <p:extLst>
      <p:ext uri="{BB962C8B-B14F-4D97-AF65-F5344CB8AC3E}">
        <p14:creationId xmlns:p14="http://schemas.microsoft.com/office/powerpoint/2010/main" val="2609040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AF51C-D863-034D-5577-A64E259A7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B3E90-E2F4-2F59-A059-2A7234687311}"/>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59BDE980-A2B4-3AC9-7FCB-85BDFF38E33B}"/>
              </a:ext>
            </a:extLst>
          </p:cNvPr>
          <p:cNvSpPr>
            <a:spLocks noGrp="1"/>
          </p:cNvSpPr>
          <p:nvPr>
            <p:ph idx="1"/>
          </p:nvPr>
        </p:nvSpPr>
        <p:spPr>
          <a:xfrm>
            <a:off x="228600" y="962025"/>
            <a:ext cx="8098536" cy="3363648"/>
          </a:xfrm>
        </p:spPr>
        <p:txBody>
          <a:bodyPr/>
          <a:lstStyle/>
          <a:p>
            <a:r>
              <a:rPr lang="en-US" dirty="0"/>
              <a:t>Ensuring that the Ammonia is cracked and combusted as efficiently as possible</a:t>
            </a:r>
          </a:p>
          <a:p>
            <a:r>
              <a:rPr lang="en-US" dirty="0"/>
              <a:t>Manipulation of Ammonia fuel state could increase energy density</a:t>
            </a:r>
          </a:p>
          <a:p>
            <a:r>
              <a:rPr lang="en-US" dirty="0"/>
              <a:t>If engine performance is still subpar then mixing the Ammonia fuel with another fuel solution could help</a:t>
            </a:r>
          </a:p>
        </p:txBody>
      </p:sp>
      <p:sp>
        <p:nvSpPr>
          <p:cNvPr id="4" name="Slide Number Placeholder 3">
            <a:extLst>
              <a:ext uri="{FF2B5EF4-FFF2-40B4-BE49-F238E27FC236}">
                <a16:creationId xmlns:a16="http://schemas.microsoft.com/office/drawing/2014/main" id="{CC23F8A5-0123-CD49-BA92-F58AEC09D76B}"/>
              </a:ext>
            </a:extLst>
          </p:cNvPr>
          <p:cNvSpPr>
            <a:spLocks noGrp="1"/>
          </p:cNvSpPr>
          <p:nvPr>
            <p:ph type="sldNum" sz="quarter" idx="12"/>
          </p:nvPr>
        </p:nvSpPr>
        <p:spPr/>
        <p:txBody>
          <a:bodyPr/>
          <a:lstStyle/>
          <a:p>
            <a:pPr>
              <a:defRPr/>
            </a:pPr>
            <a:fld id="{B586D440-F702-449A-AAC2-9ACFF17038B8}" type="slidenum">
              <a:rPr lang="en-US" smtClean="0"/>
              <a:pPr>
                <a:defRPr/>
              </a:pPr>
              <a:t>19</a:t>
            </a:fld>
            <a:endParaRPr lang="en-US" dirty="0"/>
          </a:p>
        </p:txBody>
      </p:sp>
    </p:spTree>
    <p:extLst>
      <p:ext uri="{BB962C8B-B14F-4D97-AF65-F5344CB8AC3E}">
        <p14:creationId xmlns:p14="http://schemas.microsoft.com/office/powerpoint/2010/main" val="371576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E3ED-FF6A-8AF9-D27C-729BFD2F5EFE}"/>
              </a:ext>
            </a:extLst>
          </p:cNvPr>
          <p:cNvSpPr>
            <a:spLocks noGrp="1"/>
          </p:cNvSpPr>
          <p:nvPr>
            <p:ph type="title"/>
          </p:nvPr>
        </p:nvSpPr>
        <p:spPr/>
        <p:txBody>
          <a:bodyPr/>
          <a:lstStyle/>
          <a:p>
            <a:r>
              <a:rPr lang="en-US" dirty="0"/>
              <a:t>Presentation Map</a:t>
            </a:r>
          </a:p>
        </p:txBody>
      </p:sp>
      <p:sp>
        <p:nvSpPr>
          <p:cNvPr id="4" name="Slide Number Placeholder 3">
            <a:extLst>
              <a:ext uri="{FF2B5EF4-FFF2-40B4-BE49-F238E27FC236}">
                <a16:creationId xmlns:a16="http://schemas.microsoft.com/office/drawing/2014/main" id="{34029C2D-28DC-5D03-834F-24D3C8F2CB5D}"/>
              </a:ext>
            </a:extLst>
          </p:cNvPr>
          <p:cNvSpPr>
            <a:spLocks noGrp="1"/>
          </p:cNvSpPr>
          <p:nvPr>
            <p:ph type="sldNum" sz="quarter" idx="12"/>
          </p:nvPr>
        </p:nvSpPr>
        <p:spPr/>
        <p:txBody>
          <a:bodyPr/>
          <a:lstStyle/>
          <a:p>
            <a:pPr>
              <a:defRPr/>
            </a:pPr>
            <a:fld id="{B586D440-F702-449A-AAC2-9ACFF17038B8}" type="slidenum">
              <a:rPr lang="en-US" smtClean="0"/>
              <a:pPr>
                <a:defRPr/>
              </a:pPr>
              <a:t>2</a:t>
            </a:fld>
            <a:endParaRPr lang="en-US"/>
          </a:p>
        </p:txBody>
      </p:sp>
      <p:pic>
        <p:nvPicPr>
          <p:cNvPr id="8" name="Picture 7" descr="Diagram of a machine with a red and blue center&#10;&#10;Description automatically generated with medium confidence">
            <a:extLst>
              <a:ext uri="{FF2B5EF4-FFF2-40B4-BE49-F238E27FC236}">
                <a16:creationId xmlns:a16="http://schemas.microsoft.com/office/drawing/2014/main" id="{6E583724-4D5D-4DF0-AB14-9BF4A342F722}"/>
              </a:ext>
            </a:extLst>
          </p:cNvPr>
          <p:cNvPicPr>
            <a:picLocks noChangeAspect="1"/>
          </p:cNvPicPr>
          <p:nvPr/>
        </p:nvPicPr>
        <p:blipFill>
          <a:blip r:embed="rId3"/>
          <a:stretch>
            <a:fillRect/>
          </a:stretch>
        </p:blipFill>
        <p:spPr>
          <a:xfrm>
            <a:off x="235527" y="2089478"/>
            <a:ext cx="1774562" cy="709825"/>
          </a:xfrm>
          <a:prstGeom prst="rect">
            <a:avLst/>
          </a:prstGeom>
        </p:spPr>
      </p:pic>
      <p:sp>
        <p:nvSpPr>
          <p:cNvPr id="9" name="TextBox 8">
            <a:extLst>
              <a:ext uri="{FF2B5EF4-FFF2-40B4-BE49-F238E27FC236}">
                <a16:creationId xmlns:a16="http://schemas.microsoft.com/office/drawing/2014/main" id="{66A7DC31-B4A2-94C2-E584-2D0A9CE8D65E}"/>
              </a:ext>
            </a:extLst>
          </p:cNvPr>
          <p:cNvSpPr txBox="1"/>
          <p:nvPr/>
        </p:nvSpPr>
        <p:spPr>
          <a:xfrm>
            <a:off x="402961" y="2793061"/>
            <a:ext cx="1439693" cy="646331"/>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CFM 56 Specs</a:t>
            </a:r>
          </a:p>
        </p:txBody>
      </p:sp>
      <p:pic>
        <p:nvPicPr>
          <p:cNvPr id="11" name="Picture 10">
            <a:extLst>
              <a:ext uri="{FF2B5EF4-FFF2-40B4-BE49-F238E27FC236}">
                <a16:creationId xmlns:a16="http://schemas.microsoft.com/office/drawing/2014/main" id="{895515BA-1A7B-3862-FCCA-6E40AADE18AC}"/>
              </a:ext>
            </a:extLst>
          </p:cNvPr>
          <p:cNvPicPr>
            <a:picLocks noChangeAspect="1"/>
          </p:cNvPicPr>
          <p:nvPr/>
        </p:nvPicPr>
        <p:blipFill>
          <a:blip r:embed="rId4"/>
          <a:stretch>
            <a:fillRect/>
          </a:stretch>
        </p:blipFill>
        <p:spPr>
          <a:xfrm>
            <a:off x="2270593" y="2606387"/>
            <a:ext cx="1096059" cy="833005"/>
          </a:xfrm>
          <a:prstGeom prst="rect">
            <a:avLst/>
          </a:prstGeom>
        </p:spPr>
      </p:pic>
      <p:sp>
        <p:nvSpPr>
          <p:cNvPr id="12" name="TextBox 11">
            <a:extLst>
              <a:ext uri="{FF2B5EF4-FFF2-40B4-BE49-F238E27FC236}">
                <a16:creationId xmlns:a16="http://schemas.microsoft.com/office/drawing/2014/main" id="{9617C33D-7149-3FBA-04EF-A380DD7F9D27}"/>
              </a:ext>
            </a:extLst>
          </p:cNvPr>
          <p:cNvSpPr txBox="1"/>
          <p:nvPr/>
        </p:nvSpPr>
        <p:spPr>
          <a:xfrm>
            <a:off x="2098775" y="2224923"/>
            <a:ext cx="1439693" cy="369332"/>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Ammonia</a:t>
            </a:r>
            <a:r>
              <a:rPr lang="en-US" dirty="0">
                <a:latin typeface="Helvetica" panose="020B0604020202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879EF534-4BA9-4E95-E3FA-A59BC2AD1DC4}"/>
              </a:ext>
            </a:extLst>
          </p:cNvPr>
          <p:cNvPicPr>
            <a:picLocks noChangeAspect="1"/>
          </p:cNvPicPr>
          <p:nvPr/>
        </p:nvPicPr>
        <p:blipFill>
          <a:blip r:embed="rId5"/>
          <a:stretch>
            <a:fillRect/>
          </a:stretch>
        </p:blipFill>
        <p:spPr>
          <a:xfrm>
            <a:off x="3627154" y="1743570"/>
            <a:ext cx="1474961" cy="1049491"/>
          </a:xfrm>
          <a:prstGeom prst="rect">
            <a:avLst/>
          </a:prstGeom>
        </p:spPr>
      </p:pic>
      <p:sp>
        <p:nvSpPr>
          <p:cNvPr id="14" name="TextBox 13">
            <a:extLst>
              <a:ext uri="{FF2B5EF4-FFF2-40B4-BE49-F238E27FC236}">
                <a16:creationId xmlns:a16="http://schemas.microsoft.com/office/drawing/2014/main" id="{54496AE2-4631-448F-0FFB-6BA5E2CB0FC9}"/>
              </a:ext>
            </a:extLst>
          </p:cNvPr>
          <p:cNvSpPr txBox="1"/>
          <p:nvPr/>
        </p:nvSpPr>
        <p:spPr>
          <a:xfrm>
            <a:off x="3627154" y="2728289"/>
            <a:ext cx="1439693" cy="923330"/>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NPSS Model &amp; Results</a:t>
            </a:r>
            <a:endParaRPr lang="en-US" dirty="0">
              <a:latin typeface="Helvetica" panose="020B0604020202020204" pitchFamily="34" charset="0"/>
              <a:cs typeface="Helvetica" panose="020B0604020202020204" pitchFamily="34" charset="0"/>
            </a:endParaRPr>
          </a:p>
        </p:txBody>
      </p:sp>
      <p:pic>
        <p:nvPicPr>
          <p:cNvPr id="15" name="Picture 14">
            <a:extLst>
              <a:ext uri="{FF2B5EF4-FFF2-40B4-BE49-F238E27FC236}">
                <a16:creationId xmlns:a16="http://schemas.microsoft.com/office/drawing/2014/main" id="{325CB2A4-A03F-0844-B36C-B313C94A8871}"/>
              </a:ext>
            </a:extLst>
          </p:cNvPr>
          <p:cNvPicPr>
            <a:picLocks noChangeAspect="1"/>
          </p:cNvPicPr>
          <p:nvPr/>
        </p:nvPicPr>
        <p:blipFill>
          <a:blip r:embed="rId6"/>
          <a:stretch>
            <a:fillRect/>
          </a:stretch>
        </p:blipFill>
        <p:spPr>
          <a:xfrm>
            <a:off x="5393140" y="2728289"/>
            <a:ext cx="1220933" cy="813955"/>
          </a:xfrm>
          <a:prstGeom prst="rect">
            <a:avLst/>
          </a:prstGeom>
        </p:spPr>
      </p:pic>
      <p:sp>
        <p:nvSpPr>
          <p:cNvPr id="17" name="TextBox 16">
            <a:extLst>
              <a:ext uri="{FF2B5EF4-FFF2-40B4-BE49-F238E27FC236}">
                <a16:creationId xmlns:a16="http://schemas.microsoft.com/office/drawing/2014/main" id="{3D3DD9D0-8088-2F48-26D0-924509C0A1B2}"/>
              </a:ext>
            </a:extLst>
          </p:cNvPr>
          <p:cNvSpPr txBox="1"/>
          <p:nvPr/>
        </p:nvSpPr>
        <p:spPr>
          <a:xfrm>
            <a:off x="5209287" y="1997517"/>
            <a:ext cx="1588637" cy="646331"/>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Commercial Application</a:t>
            </a:r>
            <a:endParaRPr lang="en-US" dirty="0">
              <a:latin typeface="Helvetica" panose="020B0604020202020204" pitchFamily="34" charset="0"/>
              <a:cs typeface="Helvetica" panose="020B0604020202020204" pitchFamily="34" charset="0"/>
            </a:endParaRPr>
          </a:p>
        </p:txBody>
      </p:sp>
      <p:pic>
        <p:nvPicPr>
          <p:cNvPr id="19" name="Graphic 18" descr="Good Idea with solid fill">
            <a:extLst>
              <a:ext uri="{FF2B5EF4-FFF2-40B4-BE49-F238E27FC236}">
                <a16:creationId xmlns:a16="http://schemas.microsoft.com/office/drawing/2014/main" id="{BE18243F-2E1C-81D7-BDC6-75B76597C8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18283" y="1840918"/>
            <a:ext cx="914400" cy="914400"/>
          </a:xfrm>
          <a:prstGeom prst="rect">
            <a:avLst/>
          </a:prstGeom>
        </p:spPr>
      </p:pic>
      <p:sp>
        <p:nvSpPr>
          <p:cNvPr id="20" name="TextBox 19">
            <a:extLst>
              <a:ext uri="{FF2B5EF4-FFF2-40B4-BE49-F238E27FC236}">
                <a16:creationId xmlns:a16="http://schemas.microsoft.com/office/drawing/2014/main" id="{AF98C549-F8A6-6FC2-CD82-EA11B0820927}"/>
              </a:ext>
            </a:extLst>
          </p:cNvPr>
          <p:cNvSpPr txBox="1"/>
          <p:nvPr/>
        </p:nvSpPr>
        <p:spPr>
          <a:xfrm>
            <a:off x="6635567" y="2866788"/>
            <a:ext cx="2279833" cy="646331"/>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Solutions and Future</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48127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664FD-A670-5673-1C6A-4CE1204B4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486BE-59E8-D094-2D6A-53A203DAA5FF}"/>
              </a:ext>
            </a:extLst>
          </p:cNvPr>
          <p:cNvSpPr>
            <a:spLocks noGrp="1"/>
          </p:cNvSpPr>
          <p:nvPr>
            <p:ph type="title"/>
          </p:nvPr>
        </p:nvSpPr>
        <p:spPr/>
        <p:txBody>
          <a:bodyPr/>
          <a:lstStyle/>
          <a:p>
            <a:r>
              <a:rPr lang="en-US" dirty="0"/>
              <a:t>Future Possibilities</a:t>
            </a:r>
          </a:p>
        </p:txBody>
      </p:sp>
      <p:sp>
        <p:nvSpPr>
          <p:cNvPr id="3" name="Content Placeholder 2">
            <a:extLst>
              <a:ext uri="{FF2B5EF4-FFF2-40B4-BE49-F238E27FC236}">
                <a16:creationId xmlns:a16="http://schemas.microsoft.com/office/drawing/2014/main" id="{65C53B33-AC2B-900C-1FBD-69A19B57D25F}"/>
              </a:ext>
            </a:extLst>
          </p:cNvPr>
          <p:cNvSpPr>
            <a:spLocks noGrp="1"/>
          </p:cNvSpPr>
          <p:nvPr>
            <p:ph idx="1"/>
          </p:nvPr>
        </p:nvSpPr>
        <p:spPr>
          <a:xfrm>
            <a:off x="228600" y="962025"/>
            <a:ext cx="8098536" cy="3363648"/>
          </a:xfrm>
        </p:spPr>
        <p:txBody>
          <a:bodyPr/>
          <a:lstStyle/>
          <a:p>
            <a:r>
              <a:rPr lang="en-US" dirty="0"/>
              <a:t>Assuming a commercial aircraft crosses the ocean without emitting carbon:</a:t>
            </a:r>
          </a:p>
          <a:p>
            <a:pPr lvl="1"/>
            <a:r>
              <a:rPr lang="en-US" dirty="0"/>
              <a:t>Fossil fuel market would drop which could encourage more research into alternatives</a:t>
            </a:r>
          </a:p>
          <a:p>
            <a:pPr lvl="1"/>
            <a:r>
              <a:rPr lang="en-US" dirty="0"/>
              <a:t>Super/Hyper-sonic commercial transportation would have to redesign for new fuel source</a:t>
            </a:r>
          </a:p>
          <a:p>
            <a:pPr lvl="1"/>
            <a:r>
              <a:rPr lang="en-US" dirty="0"/>
              <a:t>Concerns for the Nitrogen cycle possibly over saturating ecosystems, combustion cycle needs to be as efficient as possible to reduce N</a:t>
            </a:r>
            <a:r>
              <a:rPr lang="en-US" baseline="-25000" dirty="0"/>
              <a:t>2</a:t>
            </a:r>
            <a:r>
              <a:rPr lang="en-US" dirty="0"/>
              <a:t>O emissions</a:t>
            </a:r>
          </a:p>
        </p:txBody>
      </p:sp>
      <p:sp>
        <p:nvSpPr>
          <p:cNvPr id="4" name="Slide Number Placeholder 3">
            <a:extLst>
              <a:ext uri="{FF2B5EF4-FFF2-40B4-BE49-F238E27FC236}">
                <a16:creationId xmlns:a16="http://schemas.microsoft.com/office/drawing/2014/main" id="{3597B748-5A15-CAD5-93B1-FF1A6AF7D620}"/>
              </a:ext>
            </a:extLst>
          </p:cNvPr>
          <p:cNvSpPr>
            <a:spLocks noGrp="1"/>
          </p:cNvSpPr>
          <p:nvPr>
            <p:ph type="sldNum" sz="quarter" idx="12"/>
          </p:nvPr>
        </p:nvSpPr>
        <p:spPr/>
        <p:txBody>
          <a:bodyPr/>
          <a:lstStyle/>
          <a:p>
            <a:pPr>
              <a:defRPr/>
            </a:pPr>
            <a:fld id="{B586D440-F702-449A-AAC2-9ACFF17038B8}" type="slidenum">
              <a:rPr lang="en-US" smtClean="0"/>
              <a:pPr>
                <a:defRPr/>
              </a:pPr>
              <a:t>20</a:t>
            </a:fld>
            <a:endParaRPr lang="en-US" dirty="0"/>
          </a:p>
        </p:txBody>
      </p:sp>
    </p:spTree>
    <p:extLst>
      <p:ext uri="{BB962C8B-B14F-4D97-AF65-F5344CB8AC3E}">
        <p14:creationId xmlns:p14="http://schemas.microsoft.com/office/powerpoint/2010/main" val="240747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07B20-CB7B-3337-F8F3-B23E2950F9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8EFEF-0950-AF63-432C-02BB9698022A}"/>
              </a:ext>
            </a:extLst>
          </p:cNvPr>
          <p:cNvSpPr>
            <a:spLocks noGrp="1"/>
          </p:cNvSpPr>
          <p:nvPr>
            <p:ph type="title"/>
          </p:nvPr>
        </p:nvSpPr>
        <p:spPr/>
        <p:txBody>
          <a:bodyPr/>
          <a:lstStyle/>
          <a:p>
            <a:r>
              <a:rPr lang="en-US"/>
              <a:t>Conclusion</a:t>
            </a:r>
            <a:endParaRPr lang="en-US" dirty="0"/>
          </a:p>
        </p:txBody>
      </p:sp>
      <p:sp>
        <p:nvSpPr>
          <p:cNvPr id="4" name="Slide Number Placeholder 3">
            <a:extLst>
              <a:ext uri="{FF2B5EF4-FFF2-40B4-BE49-F238E27FC236}">
                <a16:creationId xmlns:a16="http://schemas.microsoft.com/office/drawing/2014/main" id="{DCBA1EC7-814E-C481-0729-43BB66F45BD7}"/>
              </a:ext>
            </a:extLst>
          </p:cNvPr>
          <p:cNvSpPr>
            <a:spLocks noGrp="1"/>
          </p:cNvSpPr>
          <p:nvPr>
            <p:ph type="sldNum" sz="quarter" idx="12"/>
          </p:nvPr>
        </p:nvSpPr>
        <p:spPr/>
        <p:txBody>
          <a:bodyPr/>
          <a:lstStyle/>
          <a:p>
            <a:pPr>
              <a:defRPr/>
            </a:pPr>
            <a:fld id="{B586D440-F702-449A-AAC2-9ACFF17038B8}" type="slidenum">
              <a:rPr lang="en-US" smtClean="0"/>
              <a:pPr>
                <a:defRPr/>
              </a:pPr>
              <a:t>21</a:t>
            </a:fld>
            <a:endParaRPr lang="en-US"/>
          </a:p>
        </p:txBody>
      </p:sp>
      <p:pic>
        <p:nvPicPr>
          <p:cNvPr id="8" name="Picture 7" descr="Diagram of a machine with a red and blue center&#10;&#10;Description automatically generated with medium confidence">
            <a:extLst>
              <a:ext uri="{FF2B5EF4-FFF2-40B4-BE49-F238E27FC236}">
                <a16:creationId xmlns:a16="http://schemas.microsoft.com/office/drawing/2014/main" id="{BC35A72F-5968-E8DC-0833-37B8EA219144}"/>
              </a:ext>
            </a:extLst>
          </p:cNvPr>
          <p:cNvPicPr>
            <a:picLocks noChangeAspect="1"/>
          </p:cNvPicPr>
          <p:nvPr/>
        </p:nvPicPr>
        <p:blipFill>
          <a:blip r:embed="rId3"/>
          <a:stretch>
            <a:fillRect/>
          </a:stretch>
        </p:blipFill>
        <p:spPr>
          <a:xfrm>
            <a:off x="235527" y="2089478"/>
            <a:ext cx="1774562" cy="709825"/>
          </a:xfrm>
          <a:prstGeom prst="rect">
            <a:avLst/>
          </a:prstGeom>
        </p:spPr>
      </p:pic>
      <p:sp>
        <p:nvSpPr>
          <p:cNvPr id="9" name="TextBox 8">
            <a:extLst>
              <a:ext uri="{FF2B5EF4-FFF2-40B4-BE49-F238E27FC236}">
                <a16:creationId xmlns:a16="http://schemas.microsoft.com/office/drawing/2014/main" id="{5CB2E1B9-4DDF-0273-1E20-F496C69D2B13}"/>
              </a:ext>
            </a:extLst>
          </p:cNvPr>
          <p:cNvSpPr txBox="1"/>
          <p:nvPr/>
        </p:nvSpPr>
        <p:spPr>
          <a:xfrm>
            <a:off x="402961" y="2793061"/>
            <a:ext cx="1439693" cy="646331"/>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CFM 56 Specs</a:t>
            </a:r>
          </a:p>
        </p:txBody>
      </p:sp>
      <p:pic>
        <p:nvPicPr>
          <p:cNvPr id="11" name="Picture 10">
            <a:extLst>
              <a:ext uri="{FF2B5EF4-FFF2-40B4-BE49-F238E27FC236}">
                <a16:creationId xmlns:a16="http://schemas.microsoft.com/office/drawing/2014/main" id="{16A5FC55-DFF4-D096-71B8-498439DE0C86}"/>
              </a:ext>
            </a:extLst>
          </p:cNvPr>
          <p:cNvPicPr>
            <a:picLocks noChangeAspect="1"/>
          </p:cNvPicPr>
          <p:nvPr/>
        </p:nvPicPr>
        <p:blipFill>
          <a:blip r:embed="rId4"/>
          <a:stretch>
            <a:fillRect/>
          </a:stretch>
        </p:blipFill>
        <p:spPr>
          <a:xfrm>
            <a:off x="2270593" y="2606387"/>
            <a:ext cx="1096059" cy="833005"/>
          </a:xfrm>
          <a:prstGeom prst="rect">
            <a:avLst/>
          </a:prstGeom>
        </p:spPr>
      </p:pic>
      <p:sp>
        <p:nvSpPr>
          <p:cNvPr id="12" name="TextBox 11">
            <a:extLst>
              <a:ext uri="{FF2B5EF4-FFF2-40B4-BE49-F238E27FC236}">
                <a16:creationId xmlns:a16="http://schemas.microsoft.com/office/drawing/2014/main" id="{1E5E631B-BCD3-A116-F86F-099937290A29}"/>
              </a:ext>
            </a:extLst>
          </p:cNvPr>
          <p:cNvSpPr txBox="1"/>
          <p:nvPr/>
        </p:nvSpPr>
        <p:spPr>
          <a:xfrm>
            <a:off x="2098775" y="2224923"/>
            <a:ext cx="1439693" cy="369332"/>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Ammonia</a:t>
            </a:r>
            <a:r>
              <a:rPr lang="en-US" dirty="0">
                <a:latin typeface="Helvetica" panose="020B0604020202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6728F340-D662-08E5-9B43-56D1E5BA34C9}"/>
              </a:ext>
            </a:extLst>
          </p:cNvPr>
          <p:cNvPicPr>
            <a:picLocks noChangeAspect="1"/>
          </p:cNvPicPr>
          <p:nvPr/>
        </p:nvPicPr>
        <p:blipFill>
          <a:blip r:embed="rId5"/>
          <a:stretch>
            <a:fillRect/>
          </a:stretch>
        </p:blipFill>
        <p:spPr>
          <a:xfrm>
            <a:off x="3627154" y="1743570"/>
            <a:ext cx="1474961" cy="1049491"/>
          </a:xfrm>
          <a:prstGeom prst="rect">
            <a:avLst/>
          </a:prstGeom>
        </p:spPr>
      </p:pic>
      <p:sp>
        <p:nvSpPr>
          <p:cNvPr id="14" name="TextBox 13">
            <a:extLst>
              <a:ext uri="{FF2B5EF4-FFF2-40B4-BE49-F238E27FC236}">
                <a16:creationId xmlns:a16="http://schemas.microsoft.com/office/drawing/2014/main" id="{BAD7B97C-7913-5EA2-389A-3FB2E6E3BAD0}"/>
              </a:ext>
            </a:extLst>
          </p:cNvPr>
          <p:cNvSpPr txBox="1"/>
          <p:nvPr/>
        </p:nvSpPr>
        <p:spPr>
          <a:xfrm>
            <a:off x="3627154" y="2728289"/>
            <a:ext cx="1439693" cy="923330"/>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NPSS Model &amp; Results</a:t>
            </a:r>
            <a:endParaRPr lang="en-US" dirty="0">
              <a:latin typeface="Helvetica" panose="020B0604020202020204" pitchFamily="34" charset="0"/>
              <a:cs typeface="Helvetica" panose="020B0604020202020204" pitchFamily="34" charset="0"/>
            </a:endParaRPr>
          </a:p>
        </p:txBody>
      </p:sp>
      <p:pic>
        <p:nvPicPr>
          <p:cNvPr id="15" name="Picture 14">
            <a:extLst>
              <a:ext uri="{FF2B5EF4-FFF2-40B4-BE49-F238E27FC236}">
                <a16:creationId xmlns:a16="http://schemas.microsoft.com/office/drawing/2014/main" id="{82755B97-79AD-200E-C6A7-C28063860504}"/>
              </a:ext>
            </a:extLst>
          </p:cNvPr>
          <p:cNvPicPr>
            <a:picLocks noChangeAspect="1"/>
          </p:cNvPicPr>
          <p:nvPr/>
        </p:nvPicPr>
        <p:blipFill>
          <a:blip r:embed="rId6"/>
          <a:stretch>
            <a:fillRect/>
          </a:stretch>
        </p:blipFill>
        <p:spPr>
          <a:xfrm>
            <a:off x="5393140" y="2728289"/>
            <a:ext cx="1220933" cy="813955"/>
          </a:xfrm>
          <a:prstGeom prst="rect">
            <a:avLst/>
          </a:prstGeom>
        </p:spPr>
      </p:pic>
      <p:sp>
        <p:nvSpPr>
          <p:cNvPr id="17" name="TextBox 16">
            <a:extLst>
              <a:ext uri="{FF2B5EF4-FFF2-40B4-BE49-F238E27FC236}">
                <a16:creationId xmlns:a16="http://schemas.microsoft.com/office/drawing/2014/main" id="{01D865AC-7F7A-486D-269C-75F47ABE594D}"/>
              </a:ext>
            </a:extLst>
          </p:cNvPr>
          <p:cNvSpPr txBox="1"/>
          <p:nvPr/>
        </p:nvSpPr>
        <p:spPr>
          <a:xfrm>
            <a:off x="5209287" y="1997517"/>
            <a:ext cx="1588637" cy="646331"/>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Commercial Application</a:t>
            </a:r>
            <a:endParaRPr lang="en-US" dirty="0">
              <a:latin typeface="Helvetica" panose="020B0604020202020204" pitchFamily="34" charset="0"/>
              <a:cs typeface="Helvetica" panose="020B0604020202020204" pitchFamily="34" charset="0"/>
            </a:endParaRPr>
          </a:p>
        </p:txBody>
      </p:sp>
      <p:pic>
        <p:nvPicPr>
          <p:cNvPr id="19" name="Graphic 18" descr="Good Idea with solid fill">
            <a:extLst>
              <a:ext uri="{FF2B5EF4-FFF2-40B4-BE49-F238E27FC236}">
                <a16:creationId xmlns:a16="http://schemas.microsoft.com/office/drawing/2014/main" id="{3CF3194E-25B0-5BF2-E94D-B239EC7F86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18283" y="1840918"/>
            <a:ext cx="914400" cy="914400"/>
          </a:xfrm>
          <a:prstGeom prst="rect">
            <a:avLst/>
          </a:prstGeom>
        </p:spPr>
      </p:pic>
      <p:sp>
        <p:nvSpPr>
          <p:cNvPr id="20" name="TextBox 19">
            <a:extLst>
              <a:ext uri="{FF2B5EF4-FFF2-40B4-BE49-F238E27FC236}">
                <a16:creationId xmlns:a16="http://schemas.microsoft.com/office/drawing/2014/main" id="{890641FF-86BB-8EA7-ECAA-693AA82B1A31}"/>
              </a:ext>
            </a:extLst>
          </p:cNvPr>
          <p:cNvSpPr txBox="1"/>
          <p:nvPr/>
        </p:nvSpPr>
        <p:spPr>
          <a:xfrm>
            <a:off x="6635567" y="2866788"/>
            <a:ext cx="2279833" cy="646331"/>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Solutions and Future</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7974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3462A-1F8A-E2BD-879D-C6291EB3C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AD266-7563-AA3E-3AC2-31C9AF3C1DF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A445562-FC52-63B3-8423-7A893AC2DD7D}"/>
              </a:ext>
            </a:extLst>
          </p:cNvPr>
          <p:cNvSpPr>
            <a:spLocks noGrp="1"/>
          </p:cNvSpPr>
          <p:nvPr>
            <p:ph idx="1"/>
          </p:nvPr>
        </p:nvSpPr>
        <p:spPr>
          <a:xfrm>
            <a:off x="228599" y="962025"/>
            <a:ext cx="8769927" cy="3363648"/>
          </a:xfrm>
        </p:spPr>
        <p:txBody>
          <a:bodyPr/>
          <a:lstStyle/>
          <a:p>
            <a:pPr marL="0" indent="0">
              <a:buNone/>
            </a:pPr>
            <a:r>
              <a:rPr lang="en-US" sz="1200" dirty="0"/>
              <a:t>[1] </a:t>
            </a:r>
            <a:r>
              <a:rPr lang="en-US" sz="1200" dirty="0">
                <a:effectLst/>
                <a:latin typeface="Helvetica" panose="020B0604020202020204" pitchFamily="34" charset="0"/>
                <a:ea typeface="Times New Roman" panose="02020603050405020304" pitchFamily="18" charset="0"/>
                <a:cs typeface="Helvetica" panose="020B0604020202020204" pitchFamily="34" charset="0"/>
              </a:rPr>
              <a:t>Oğur, E., Koç, A., Köse, Ö., Koç, Y., &amp; </a:t>
            </a:r>
            <a:r>
              <a:rPr lang="en-US" sz="1200" dirty="0" err="1">
                <a:effectLst/>
                <a:latin typeface="Helvetica" panose="020B0604020202020204" pitchFamily="34" charset="0"/>
                <a:ea typeface="Times New Roman" panose="02020603050405020304" pitchFamily="18" charset="0"/>
                <a:cs typeface="Helvetica" panose="020B0604020202020204" pitchFamily="34" charset="0"/>
              </a:rPr>
              <a:t>Yağlı</a:t>
            </a:r>
            <a:r>
              <a:rPr lang="en-US" sz="1200" dirty="0">
                <a:effectLst/>
                <a:latin typeface="Helvetica" panose="020B0604020202020204" pitchFamily="34" charset="0"/>
                <a:ea typeface="Times New Roman" panose="02020603050405020304" pitchFamily="18" charset="0"/>
                <a:cs typeface="Helvetica" panose="020B0604020202020204" pitchFamily="34" charset="0"/>
              </a:rPr>
              <a:t>, H. (2024). Performance assessment of ammonia as a turbofan 	engine fuel during various altitude levels. </a:t>
            </a:r>
            <a:r>
              <a:rPr lang="en-US" sz="1200" i="1" dirty="0">
                <a:effectLst/>
                <a:latin typeface="Helvetica" panose="020B0604020202020204" pitchFamily="34" charset="0"/>
                <a:ea typeface="Times New Roman" panose="02020603050405020304" pitchFamily="18" charset="0"/>
                <a:cs typeface="Helvetica" panose="020B0604020202020204" pitchFamily="34" charset="0"/>
              </a:rPr>
              <a:t>Energy</a:t>
            </a:r>
            <a:r>
              <a:rPr lang="en-US" sz="1200" dirty="0">
                <a:effectLst/>
                <a:latin typeface="Helvetica" panose="020B0604020202020204" pitchFamily="34" charset="0"/>
                <a:ea typeface="Times New Roman" panose="02020603050405020304" pitchFamily="18" charset="0"/>
                <a:cs typeface="Helvetica" panose="020B0604020202020204" pitchFamily="34" charset="0"/>
              </a:rPr>
              <a:t>, </a:t>
            </a:r>
            <a:r>
              <a:rPr lang="en-US" sz="1200" i="1" dirty="0">
                <a:effectLst/>
                <a:latin typeface="Helvetica" panose="020B0604020202020204" pitchFamily="34" charset="0"/>
                <a:ea typeface="Times New Roman" panose="02020603050405020304" pitchFamily="18" charset="0"/>
                <a:cs typeface="Helvetica" panose="020B0604020202020204" pitchFamily="34" charset="0"/>
              </a:rPr>
              <a:t>308</a:t>
            </a:r>
            <a:r>
              <a:rPr lang="en-US" sz="1200" dirty="0">
                <a:effectLst/>
                <a:latin typeface="Helvetica" panose="020B0604020202020204" pitchFamily="34" charset="0"/>
                <a:ea typeface="Times New Roman" panose="02020603050405020304" pitchFamily="18" charset="0"/>
                <a:cs typeface="Helvetica" panose="020B0604020202020204" pitchFamily="34" charset="0"/>
              </a:rPr>
              <a:t>, 132714. </a:t>
            </a:r>
            <a:r>
              <a:rPr lang="en-US" sz="1200" u="sng" dirty="0">
                <a:effectLst/>
                <a:latin typeface="Helvetica" panose="020B0604020202020204" pitchFamily="34" charset="0"/>
                <a:ea typeface="Times New Roman" panose="02020603050405020304" pitchFamily="18" charset="0"/>
                <a:cs typeface="Helvetica" panose="020B0604020202020204" pitchFamily="34" charset="0"/>
                <a:hlinkClick r:id="rId2"/>
              </a:rPr>
              <a:t>https://doi.org/10.1016/j.energy.2024.132714</a:t>
            </a:r>
            <a:endParaRPr lang="en-US" sz="1200" dirty="0">
              <a:latin typeface="Helvetica" panose="020B0604020202020204" pitchFamily="34" charset="0"/>
              <a:cs typeface="Helvetica" panose="020B0604020202020204" pitchFamily="34" charset="0"/>
            </a:endParaRPr>
          </a:p>
          <a:p>
            <a:pPr marL="0" indent="0">
              <a:buNone/>
            </a:pPr>
            <a:r>
              <a:rPr lang="en-US" sz="1200" dirty="0"/>
              <a:t>[2] Hannah Ritchie (2024) - “What share of global CO₂ emissions come from aviation?” Published online at OurWorldinData.org. 	Retrieved from: 'https://ourworldindata.org/global-aviation-emissions' [Online Resource]</a:t>
            </a:r>
          </a:p>
          <a:p>
            <a:pPr marL="0" indent="0">
              <a:buNone/>
            </a:pPr>
            <a:r>
              <a:rPr lang="en-US" sz="1200" dirty="0"/>
              <a:t>[3] </a:t>
            </a:r>
            <a:r>
              <a:rPr lang="en-US" sz="1200" dirty="0">
                <a:effectLst/>
              </a:rPr>
              <a:t>Poore, Colton. “Ammonia Fuel Offers Great Benefits but Demands Careful Action - Princeton Engineering.” </a:t>
            </a:r>
            <a:r>
              <a:rPr lang="en-US" sz="1200" i="1" dirty="0">
                <a:effectLst/>
              </a:rPr>
              <a:t>Princeton 	University</a:t>
            </a:r>
            <a:r>
              <a:rPr lang="en-US" sz="1200" dirty="0">
                <a:effectLst/>
              </a:rPr>
              <a:t>, The Trustees of Princeton University, 7 Nov. 2023, 	engineering.princeton.edu/news/2023/11/07/ammonia-fuel-offers-great-benefits-demands-careful-action. </a:t>
            </a:r>
            <a:endParaRPr lang="en-US" sz="1200" dirty="0"/>
          </a:p>
          <a:p>
            <a:pPr marL="0" indent="0">
              <a:buNone/>
            </a:pPr>
            <a:r>
              <a:rPr lang="en-US" sz="1200" dirty="0"/>
              <a:t>[4] </a:t>
            </a:r>
            <a:r>
              <a:rPr lang="en-US" sz="1200" dirty="0">
                <a:effectLst/>
              </a:rPr>
              <a:t>“High Efficiency Ammonia Cracking-a Carbon-Free Foundation for Clean Hydrogen Fuel.” </a:t>
            </a:r>
            <a:r>
              <a:rPr lang="en-US" sz="1200" i="1" dirty="0" err="1">
                <a:effectLst/>
              </a:rPr>
              <a:t>Amogy</a:t>
            </a:r>
            <a:r>
              <a:rPr lang="en-US" sz="1200" dirty="0">
                <a:effectLst/>
              </a:rPr>
              <a:t>, </a:t>
            </a:r>
            <a:r>
              <a:rPr lang="en-US" sz="1200" dirty="0" err="1">
                <a:effectLst/>
              </a:rPr>
              <a:t>Amogy</a:t>
            </a:r>
            <a:r>
              <a:rPr lang="en-US" sz="1200" dirty="0">
                <a:effectLst/>
              </a:rPr>
              <a:t>, 14 Jan. 2025, 	amogy.co/news/high-efficiency-ammonia-cracking-a-carbon-free-foundation-for-clean-	</a:t>
            </a:r>
            <a:r>
              <a:rPr lang="en-US" sz="1200" dirty="0" err="1">
                <a:effectLst/>
              </a:rPr>
              <a:t>hydrogenfuel</a:t>
            </a:r>
            <a:r>
              <a:rPr lang="en-US" sz="1200" dirty="0">
                <a:effectLst/>
              </a:rPr>
              <a:t>#:~:text=Traditional%20ammonia%20cracking%20takes%20place,effective%20catalysts%20use%20	ruthenium%20metal. </a:t>
            </a:r>
            <a:endParaRPr lang="en-US" sz="1200" dirty="0"/>
          </a:p>
          <a:p>
            <a:pPr marL="0" indent="0">
              <a:buNone/>
            </a:pPr>
            <a:r>
              <a:rPr lang="en-US" sz="1200" dirty="0"/>
              <a:t>[5] </a:t>
            </a:r>
            <a:r>
              <a:rPr lang="en-US" sz="1200" dirty="0">
                <a:effectLst/>
              </a:rPr>
              <a:t>Jimenez, Luis. “Haber-Bosch Process.” </a:t>
            </a:r>
            <a:r>
              <a:rPr lang="en-US" sz="1200" i="1" dirty="0">
                <a:effectLst/>
              </a:rPr>
              <a:t>Haber-Bosch Process</a:t>
            </a:r>
            <a:r>
              <a:rPr lang="en-US" sz="1200" dirty="0">
                <a:effectLst/>
              </a:rPr>
              <a:t>, 14 Dec. 2022, 	large.stanford.edu/courses/2022/ph240/jimenez2/. </a:t>
            </a:r>
          </a:p>
          <a:p>
            <a:pPr marL="0" indent="0">
              <a:buNone/>
            </a:pPr>
            <a:r>
              <a:rPr lang="en-US" sz="1200" dirty="0"/>
              <a:t>[6] </a:t>
            </a:r>
            <a:r>
              <a:rPr lang="en-US" sz="1200" dirty="0">
                <a:effectLst/>
              </a:rPr>
              <a:t>“A320CEO.” </a:t>
            </a:r>
            <a:r>
              <a:rPr lang="en-US" sz="1200" i="1" dirty="0">
                <a:effectLst/>
              </a:rPr>
              <a:t>Airbus Aircraft</a:t>
            </a:r>
            <a:r>
              <a:rPr lang="en-US" sz="1200" dirty="0">
                <a:effectLst/>
              </a:rPr>
              <a:t>, 17 July 2024, aircraft.airbus.com/</a:t>
            </a:r>
            <a:r>
              <a:rPr lang="en-US" sz="1200" dirty="0" err="1">
                <a:effectLst/>
              </a:rPr>
              <a:t>en</a:t>
            </a:r>
            <a:r>
              <a:rPr lang="en-US" sz="1200" dirty="0">
                <a:effectLst/>
              </a:rPr>
              <a:t>/aircraft/a320-family/a320ceo. </a:t>
            </a:r>
            <a:endParaRPr lang="en-US" sz="1200" dirty="0"/>
          </a:p>
          <a:p>
            <a:pPr marL="0" indent="0">
              <a:buNone/>
            </a:pPr>
            <a:r>
              <a:rPr lang="en-US" sz="1200" dirty="0"/>
              <a:t>[7] </a:t>
            </a:r>
            <a:r>
              <a:rPr lang="en-US" sz="1200" dirty="0">
                <a:effectLst/>
              </a:rPr>
              <a:t>“Distance from Beijing to Shenzhen (Pek – SZX).” </a:t>
            </a:r>
            <a:r>
              <a:rPr lang="en-US" sz="1200" i="1" dirty="0">
                <a:effectLst/>
              </a:rPr>
              <a:t>Air Miles Calculator</a:t>
            </a:r>
            <a:r>
              <a:rPr lang="en-US" sz="1200" dirty="0">
                <a:effectLst/>
              </a:rPr>
              <a:t>, </a:t>
            </a:r>
            <a:r>
              <a:rPr lang="en-US" sz="1200" dirty="0">
                <a:effectLst/>
                <a:hlinkClick r:id="rId3"/>
              </a:rPr>
              <a:t>www.airmilescalculator.com/distance/pek-to-</a:t>
            </a:r>
            <a:r>
              <a:rPr lang="en-US" sz="1200" dirty="0">
                <a:effectLst/>
              </a:rPr>
              <a:t>	</a:t>
            </a:r>
            <a:r>
              <a:rPr lang="en-US" sz="1200" dirty="0" err="1">
                <a:effectLst/>
              </a:rPr>
              <a:t>szx</a:t>
            </a:r>
            <a:r>
              <a:rPr lang="en-US" sz="1200" dirty="0">
                <a:effectLst/>
              </a:rPr>
              <a:t>/#:~:text=The%20distance%20between%20Beijing%20(Beijing,1951%20kilometers%20%2F%201054%20naut	ical%20miles. Accessed 31 Mar. 2025. </a:t>
            </a:r>
          </a:p>
          <a:p>
            <a:pPr marL="0" indent="0">
              <a:buNone/>
            </a:pPr>
            <a:endParaRPr lang="en-US" sz="1200" dirty="0"/>
          </a:p>
          <a:p>
            <a:pPr marL="0" indent="0">
              <a:buNone/>
            </a:pPr>
            <a:endParaRPr lang="en-US" sz="1600" dirty="0"/>
          </a:p>
        </p:txBody>
      </p:sp>
      <p:sp>
        <p:nvSpPr>
          <p:cNvPr id="4" name="Slide Number Placeholder 3">
            <a:extLst>
              <a:ext uri="{FF2B5EF4-FFF2-40B4-BE49-F238E27FC236}">
                <a16:creationId xmlns:a16="http://schemas.microsoft.com/office/drawing/2014/main" id="{D9AF930A-3EA8-2165-9AE9-02CF3CD12BF5}"/>
              </a:ext>
            </a:extLst>
          </p:cNvPr>
          <p:cNvSpPr>
            <a:spLocks noGrp="1"/>
          </p:cNvSpPr>
          <p:nvPr>
            <p:ph type="sldNum" sz="quarter" idx="12"/>
          </p:nvPr>
        </p:nvSpPr>
        <p:spPr/>
        <p:txBody>
          <a:bodyPr/>
          <a:lstStyle/>
          <a:p>
            <a:pPr>
              <a:defRPr/>
            </a:pPr>
            <a:fld id="{B586D440-F702-449A-AAC2-9ACFF17038B8}" type="slidenum">
              <a:rPr lang="en-US" smtClean="0"/>
              <a:pPr>
                <a:defRPr/>
              </a:pPr>
              <a:t>22</a:t>
            </a:fld>
            <a:endParaRPr lang="en-US" dirty="0"/>
          </a:p>
        </p:txBody>
      </p:sp>
    </p:spTree>
    <p:extLst>
      <p:ext uri="{BB962C8B-B14F-4D97-AF65-F5344CB8AC3E}">
        <p14:creationId xmlns:p14="http://schemas.microsoft.com/office/powerpoint/2010/main" val="3307874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2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7B361-4A8B-5402-18D4-E38901C26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E745E-8A7C-801D-CB84-288D01682BCC}"/>
              </a:ext>
            </a:extLst>
          </p:cNvPr>
          <p:cNvSpPr>
            <a:spLocks noGrp="1"/>
          </p:cNvSpPr>
          <p:nvPr>
            <p:ph type="title"/>
          </p:nvPr>
        </p:nvSpPr>
        <p:spPr/>
        <p:txBody>
          <a:bodyPr/>
          <a:lstStyle/>
          <a:p>
            <a:r>
              <a:rPr lang="en-US" dirty="0"/>
              <a:t>NPSS High-Bypass Turbofan Model</a:t>
            </a:r>
          </a:p>
        </p:txBody>
      </p:sp>
      <p:sp>
        <p:nvSpPr>
          <p:cNvPr id="3" name="Content Placeholder 2">
            <a:extLst>
              <a:ext uri="{FF2B5EF4-FFF2-40B4-BE49-F238E27FC236}">
                <a16:creationId xmlns:a16="http://schemas.microsoft.com/office/drawing/2014/main" id="{B675D0B6-D8B5-1C34-779A-FD196706A6AD}"/>
              </a:ext>
            </a:extLst>
          </p:cNvPr>
          <p:cNvSpPr>
            <a:spLocks noGrp="1"/>
          </p:cNvSpPr>
          <p:nvPr>
            <p:ph idx="1"/>
          </p:nvPr>
        </p:nvSpPr>
        <p:spPr>
          <a:xfrm>
            <a:off x="228600" y="962025"/>
            <a:ext cx="7952232" cy="3363648"/>
          </a:xfrm>
        </p:spPr>
        <p:txBody>
          <a:bodyPr/>
          <a:lstStyle/>
          <a:p>
            <a:r>
              <a:rPr lang="en-US" dirty="0"/>
              <a:t>CFM 56-5B (Standard for A320)</a:t>
            </a:r>
            <a:r>
              <a:rPr lang="en-US" baseline="30000" dirty="0"/>
              <a:t>[1]</a:t>
            </a:r>
            <a:endParaRPr lang="en-US" dirty="0"/>
          </a:p>
          <a:p>
            <a:r>
              <a:rPr lang="en-US" dirty="0"/>
              <a:t>Separate CEA references using Jet-A(L) and Ammonia as fuel type</a:t>
            </a:r>
          </a:p>
          <a:p>
            <a:r>
              <a:rPr lang="en-US" dirty="0"/>
              <a:t>Analysis combustor temp range: 1600-2500 °R</a:t>
            </a:r>
          </a:p>
          <a:p>
            <a:endParaRPr lang="en-US" dirty="0"/>
          </a:p>
          <a:p>
            <a:r>
              <a:rPr lang="en-US" dirty="0"/>
              <a:t>Considered for both scenarios</a:t>
            </a:r>
          </a:p>
          <a:p>
            <a:pPr lvl="1"/>
            <a:r>
              <a:rPr lang="en-US" dirty="0"/>
              <a:t>Thrust – Power Output</a:t>
            </a:r>
          </a:p>
          <a:p>
            <a:pPr lvl="1"/>
            <a:r>
              <a:rPr lang="en-US" dirty="0"/>
              <a:t>TSFC – Fuel Conversion to Thrust</a:t>
            </a:r>
          </a:p>
          <a:p>
            <a:pPr lvl="1"/>
            <a:r>
              <a:rPr lang="en-US" dirty="0" err="1"/>
              <a:t>W</a:t>
            </a:r>
            <a:r>
              <a:rPr lang="en-US" baseline="-25000" dirty="0" err="1"/>
              <a:t>fuel</a:t>
            </a:r>
            <a:r>
              <a:rPr lang="en-US" dirty="0"/>
              <a:t> – Ability </a:t>
            </a:r>
            <a:r>
              <a:rPr lang="en-US"/>
              <a:t>to Digest Fuel</a:t>
            </a:r>
            <a:endParaRPr lang="en-US" dirty="0"/>
          </a:p>
          <a:p>
            <a:endParaRPr lang="en-US" dirty="0"/>
          </a:p>
        </p:txBody>
      </p:sp>
      <p:sp>
        <p:nvSpPr>
          <p:cNvPr id="4" name="Slide Number Placeholder 3">
            <a:extLst>
              <a:ext uri="{FF2B5EF4-FFF2-40B4-BE49-F238E27FC236}">
                <a16:creationId xmlns:a16="http://schemas.microsoft.com/office/drawing/2014/main" id="{E9D75864-E95C-84B8-70C4-5F3C8B06742E}"/>
              </a:ext>
            </a:extLst>
          </p:cNvPr>
          <p:cNvSpPr>
            <a:spLocks noGrp="1"/>
          </p:cNvSpPr>
          <p:nvPr>
            <p:ph type="sldNum" sz="quarter" idx="12"/>
          </p:nvPr>
        </p:nvSpPr>
        <p:spPr/>
        <p:txBody>
          <a:bodyPr/>
          <a:lstStyle/>
          <a:p>
            <a:pPr>
              <a:defRPr/>
            </a:pPr>
            <a:fld id="{B586D440-F702-449A-AAC2-9ACFF17038B8}" type="slidenum">
              <a:rPr lang="en-US" smtClean="0"/>
              <a:pPr>
                <a:defRPr/>
              </a:pPr>
              <a:t>3</a:t>
            </a:fld>
            <a:endParaRPr lang="en-US" dirty="0"/>
          </a:p>
        </p:txBody>
      </p:sp>
    </p:spTree>
    <p:extLst>
      <p:ext uri="{BB962C8B-B14F-4D97-AF65-F5344CB8AC3E}">
        <p14:creationId xmlns:p14="http://schemas.microsoft.com/office/powerpoint/2010/main" val="329764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C924-ABEA-C919-CE79-97371AB3B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75F07-858D-88E8-2F9D-5A19B41F8D9C}"/>
              </a:ext>
            </a:extLst>
          </p:cNvPr>
          <p:cNvSpPr>
            <a:spLocks noGrp="1"/>
          </p:cNvSpPr>
          <p:nvPr>
            <p:ph type="title"/>
          </p:nvPr>
        </p:nvSpPr>
        <p:spPr/>
        <p:txBody>
          <a:bodyPr/>
          <a:lstStyle/>
          <a:p>
            <a:r>
              <a:rPr lang="en-US" dirty="0"/>
              <a:t>NPSS High-Bypass Turbofan Model</a:t>
            </a:r>
          </a:p>
        </p:txBody>
      </p:sp>
      <p:sp>
        <p:nvSpPr>
          <p:cNvPr id="3" name="Content Placeholder 2">
            <a:extLst>
              <a:ext uri="{FF2B5EF4-FFF2-40B4-BE49-F238E27FC236}">
                <a16:creationId xmlns:a16="http://schemas.microsoft.com/office/drawing/2014/main" id="{7AA7B3FF-6867-B770-97C7-E3941D90FFAA}"/>
              </a:ext>
            </a:extLst>
          </p:cNvPr>
          <p:cNvSpPr>
            <a:spLocks noGrp="1"/>
          </p:cNvSpPr>
          <p:nvPr>
            <p:ph idx="1"/>
          </p:nvPr>
        </p:nvSpPr>
        <p:spPr>
          <a:xfrm>
            <a:off x="228599" y="962025"/>
            <a:ext cx="4490053" cy="3363648"/>
          </a:xfrm>
        </p:spPr>
        <p:txBody>
          <a:bodyPr/>
          <a:lstStyle/>
          <a:p>
            <a:r>
              <a:rPr lang="en-US" dirty="0"/>
              <a:t>CFM 56-5B Design Specs</a:t>
            </a:r>
            <a:r>
              <a:rPr lang="en-US" baseline="30000" dirty="0"/>
              <a:t>[1]</a:t>
            </a:r>
            <a:endParaRPr lang="en-US" dirty="0"/>
          </a:p>
          <a:p>
            <a:endParaRPr lang="en-US" dirty="0"/>
          </a:p>
        </p:txBody>
      </p:sp>
      <p:sp>
        <p:nvSpPr>
          <p:cNvPr id="4" name="Slide Number Placeholder 3">
            <a:extLst>
              <a:ext uri="{FF2B5EF4-FFF2-40B4-BE49-F238E27FC236}">
                <a16:creationId xmlns:a16="http://schemas.microsoft.com/office/drawing/2014/main" id="{7574EE8E-B578-D5AB-ECEE-D88B68D1F9F5}"/>
              </a:ext>
            </a:extLst>
          </p:cNvPr>
          <p:cNvSpPr>
            <a:spLocks noGrp="1"/>
          </p:cNvSpPr>
          <p:nvPr>
            <p:ph type="sldNum" sz="quarter" idx="12"/>
          </p:nvPr>
        </p:nvSpPr>
        <p:spPr/>
        <p:txBody>
          <a:bodyPr/>
          <a:lstStyle/>
          <a:p>
            <a:pPr>
              <a:defRPr/>
            </a:pPr>
            <a:fld id="{B586D440-F702-449A-AAC2-9ACFF17038B8}" type="slidenum">
              <a:rPr lang="en-US" smtClean="0"/>
              <a:pPr>
                <a:defRPr/>
              </a:pPr>
              <a:t>4</a:t>
            </a:fld>
            <a:endParaRPr lang="en-US" dirty="0"/>
          </a:p>
        </p:txBody>
      </p:sp>
      <p:pic>
        <p:nvPicPr>
          <p:cNvPr id="5" name="Picture 4" descr="A table with text on it&#10;&#10;AI-generated content may be incorrect.">
            <a:extLst>
              <a:ext uri="{FF2B5EF4-FFF2-40B4-BE49-F238E27FC236}">
                <a16:creationId xmlns:a16="http://schemas.microsoft.com/office/drawing/2014/main" id="{4B41A851-263F-A9FE-D68C-EEE72F342E3B}"/>
              </a:ext>
            </a:extLst>
          </p:cNvPr>
          <p:cNvPicPr>
            <a:picLocks noChangeAspect="1"/>
          </p:cNvPicPr>
          <p:nvPr/>
        </p:nvPicPr>
        <p:blipFill>
          <a:blip r:embed="rId2"/>
          <a:stretch>
            <a:fillRect/>
          </a:stretch>
        </p:blipFill>
        <p:spPr>
          <a:xfrm>
            <a:off x="5109146" y="820420"/>
            <a:ext cx="2904871" cy="3690620"/>
          </a:xfrm>
          <a:prstGeom prst="rect">
            <a:avLst/>
          </a:prstGeom>
        </p:spPr>
      </p:pic>
      <p:pic>
        <p:nvPicPr>
          <p:cNvPr id="6" name="Picture 5" descr="Diagram of a machine with a red and blue center&#10;&#10;Description automatically generated with medium confidence">
            <a:extLst>
              <a:ext uri="{FF2B5EF4-FFF2-40B4-BE49-F238E27FC236}">
                <a16:creationId xmlns:a16="http://schemas.microsoft.com/office/drawing/2014/main" id="{698C2651-04AE-8F8E-88FE-4D698E8989CD}"/>
              </a:ext>
            </a:extLst>
          </p:cNvPr>
          <p:cNvPicPr>
            <a:picLocks noChangeAspect="1"/>
          </p:cNvPicPr>
          <p:nvPr/>
        </p:nvPicPr>
        <p:blipFill>
          <a:blip r:embed="rId3"/>
          <a:stretch>
            <a:fillRect/>
          </a:stretch>
        </p:blipFill>
        <p:spPr>
          <a:xfrm>
            <a:off x="578453" y="1896745"/>
            <a:ext cx="4140200" cy="1656080"/>
          </a:xfrm>
          <a:prstGeom prst="rect">
            <a:avLst/>
          </a:prstGeom>
        </p:spPr>
      </p:pic>
    </p:spTree>
    <p:extLst>
      <p:ext uri="{BB962C8B-B14F-4D97-AF65-F5344CB8AC3E}">
        <p14:creationId xmlns:p14="http://schemas.microsoft.com/office/powerpoint/2010/main" val="23914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A1FF5-322C-343D-C0AC-808636925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71E79-F8A1-3DD8-B16A-D917D55B7E8C}"/>
              </a:ext>
            </a:extLst>
          </p:cNvPr>
          <p:cNvSpPr>
            <a:spLocks noGrp="1"/>
          </p:cNvSpPr>
          <p:nvPr>
            <p:ph type="title"/>
          </p:nvPr>
        </p:nvSpPr>
        <p:spPr/>
        <p:txBody>
          <a:bodyPr/>
          <a:lstStyle/>
          <a:p>
            <a:r>
              <a:rPr lang="en-US" dirty="0"/>
              <a:t>Background-Alternate to Hydrocarbon</a:t>
            </a:r>
          </a:p>
        </p:txBody>
      </p:sp>
      <p:sp>
        <p:nvSpPr>
          <p:cNvPr id="3" name="Content Placeholder 2">
            <a:extLst>
              <a:ext uri="{FF2B5EF4-FFF2-40B4-BE49-F238E27FC236}">
                <a16:creationId xmlns:a16="http://schemas.microsoft.com/office/drawing/2014/main" id="{C9F25F2E-8BCF-ED59-C777-25C4A2781F42}"/>
              </a:ext>
            </a:extLst>
          </p:cNvPr>
          <p:cNvSpPr>
            <a:spLocks noGrp="1"/>
          </p:cNvSpPr>
          <p:nvPr>
            <p:ph idx="1"/>
          </p:nvPr>
        </p:nvSpPr>
        <p:spPr>
          <a:xfrm>
            <a:off x="230886" y="1123950"/>
            <a:ext cx="4739147" cy="3363648"/>
          </a:xfrm>
        </p:spPr>
        <p:txBody>
          <a:bodyPr/>
          <a:lstStyle/>
          <a:p>
            <a:r>
              <a:rPr lang="en-US" dirty="0"/>
              <a:t>Hydrocarbon fuel emissions</a:t>
            </a:r>
          </a:p>
          <a:p>
            <a:pPr marL="0" indent="0">
              <a:buNone/>
            </a:pPr>
            <a:endParaRPr lang="en-US" dirty="0"/>
          </a:p>
          <a:p>
            <a:r>
              <a:rPr lang="en-US" dirty="0"/>
              <a:t>2.5% of CO</a:t>
            </a:r>
            <a:r>
              <a:rPr lang="en-US" baseline="-25000" dirty="0"/>
              <a:t>2 </a:t>
            </a:r>
            <a:r>
              <a:rPr lang="en-US" dirty="0"/>
              <a:t>of global total</a:t>
            </a:r>
            <a:r>
              <a:rPr lang="en-US" baseline="30000" dirty="0"/>
              <a:t>[2]</a:t>
            </a:r>
            <a:endParaRPr lang="en-US" dirty="0"/>
          </a:p>
        </p:txBody>
      </p:sp>
      <p:sp>
        <p:nvSpPr>
          <p:cNvPr id="4" name="Slide Number Placeholder 3">
            <a:extLst>
              <a:ext uri="{FF2B5EF4-FFF2-40B4-BE49-F238E27FC236}">
                <a16:creationId xmlns:a16="http://schemas.microsoft.com/office/drawing/2014/main" id="{D218E238-8EFF-C403-0378-866339FA5932}"/>
              </a:ext>
            </a:extLst>
          </p:cNvPr>
          <p:cNvSpPr>
            <a:spLocks noGrp="1"/>
          </p:cNvSpPr>
          <p:nvPr>
            <p:ph type="sldNum" sz="quarter" idx="12"/>
          </p:nvPr>
        </p:nvSpPr>
        <p:spPr/>
        <p:txBody>
          <a:bodyPr/>
          <a:lstStyle/>
          <a:p>
            <a:pPr>
              <a:defRPr/>
            </a:pPr>
            <a:fld id="{B586D440-F702-449A-AAC2-9ACFF17038B8}" type="slidenum">
              <a:rPr lang="en-US" smtClean="0"/>
              <a:pPr>
                <a:defRPr/>
              </a:pPr>
              <a:t>5</a:t>
            </a:fld>
            <a:endParaRPr lang="en-US"/>
          </a:p>
        </p:txBody>
      </p:sp>
      <p:pic>
        <p:nvPicPr>
          <p:cNvPr id="6" name="Picture 5">
            <a:extLst>
              <a:ext uri="{FF2B5EF4-FFF2-40B4-BE49-F238E27FC236}">
                <a16:creationId xmlns:a16="http://schemas.microsoft.com/office/drawing/2014/main" id="{F56C2377-C8BD-57F2-C45C-D863383F9689}"/>
              </a:ext>
            </a:extLst>
          </p:cNvPr>
          <p:cNvPicPr>
            <a:picLocks noChangeAspect="1"/>
          </p:cNvPicPr>
          <p:nvPr/>
        </p:nvPicPr>
        <p:blipFill>
          <a:blip r:embed="rId2"/>
          <a:stretch>
            <a:fillRect/>
          </a:stretch>
        </p:blipFill>
        <p:spPr>
          <a:xfrm>
            <a:off x="1085548" y="2805774"/>
            <a:ext cx="6972904" cy="1463167"/>
          </a:xfrm>
          <a:prstGeom prst="rect">
            <a:avLst/>
          </a:prstGeom>
        </p:spPr>
      </p:pic>
    </p:spTree>
    <p:extLst>
      <p:ext uri="{BB962C8B-B14F-4D97-AF65-F5344CB8AC3E}">
        <p14:creationId xmlns:p14="http://schemas.microsoft.com/office/powerpoint/2010/main" val="171380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43318-1B9A-EA6A-AE0C-9246BF594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ADBAE-FD0B-669C-F531-56EAD3E6A318}"/>
              </a:ext>
            </a:extLst>
          </p:cNvPr>
          <p:cNvSpPr>
            <a:spLocks noGrp="1"/>
          </p:cNvSpPr>
          <p:nvPr>
            <p:ph type="title"/>
          </p:nvPr>
        </p:nvSpPr>
        <p:spPr/>
        <p:txBody>
          <a:bodyPr/>
          <a:lstStyle/>
          <a:p>
            <a:r>
              <a:rPr lang="en-US" dirty="0"/>
              <a:t>Alternatives</a:t>
            </a:r>
          </a:p>
        </p:txBody>
      </p:sp>
      <p:sp>
        <p:nvSpPr>
          <p:cNvPr id="3" name="Content Placeholder 2">
            <a:extLst>
              <a:ext uri="{FF2B5EF4-FFF2-40B4-BE49-F238E27FC236}">
                <a16:creationId xmlns:a16="http://schemas.microsoft.com/office/drawing/2014/main" id="{FCC868C8-EF75-AB09-64C5-432624633FBF}"/>
              </a:ext>
            </a:extLst>
          </p:cNvPr>
          <p:cNvSpPr>
            <a:spLocks noGrp="1"/>
          </p:cNvSpPr>
          <p:nvPr>
            <p:ph idx="1"/>
          </p:nvPr>
        </p:nvSpPr>
        <p:spPr>
          <a:xfrm>
            <a:off x="228600" y="962025"/>
            <a:ext cx="5040361" cy="3363648"/>
          </a:xfrm>
        </p:spPr>
        <p:txBody>
          <a:bodyPr/>
          <a:lstStyle/>
          <a:p>
            <a:r>
              <a:rPr lang="en-US" dirty="0"/>
              <a:t>Ammonia</a:t>
            </a:r>
            <a:r>
              <a:rPr lang="en-US" baseline="30000" dirty="0"/>
              <a:t>[3]</a:t>
            </a:r>
            <a:endParaRPr lang="en-US" dirty="0"/>
          </a:p>
          <a:p>
            <a:pPr lvl="1"/>
            <a:r>
              <a:rPr lang="en-US" dirty="0"/>
              <a:t>Infrastructure available</a:t>
            </a:r>
          </a:p>
          <a:p>
            <a:pPr lvl="1"/>
            <a:r>
              <a:rPr lang="en-US" dirty="0"/>
              <a:t>Easily transportable</a:t>
            </a:r>
          </a:p>
          <a:p>
            <a:pPr lvl="1"/>
            <a:r>
              <a:rPr lang="en-US" dirty="0"/>
              <a:t>Clean</a:t>
            </a:r>
          </a:p>
          <a:p>
            <a:pPr marL="0" indent="0">
              <a:buNone/>
            </a:pPr>
            <a:endParaRPr lang="en-US" dirty="0"/>
          </a:p>
          <a:p>
            <a:r>
              <a:rPr lang="en-US" dirty="0"/>
              <a:t>Hydrogen infrastructure is not viable</a:t>
            </a:r>
          </a:p>
          <a:p>
            <a:r>
              <a:rPr lang="en-US" dirty="0"/>
              <a:t>Methane has low energy density</a:t>
            </a:r>
          </a:p>
        </p:txBody>
      </p:sp>
      <p:sp>
        <p:nvSpPr>
          <p:cNvPr id="4" name="Slide Number Placeholder 3">
            <a:extLst>
              <a:ext uri="{FF2B5EF4-FFF2-40B4-BE49-F238E27FC236}">
                <a16:creationId xmlns:a16="http://schemas.microsoft.com/office/drawing/2014/main" id="{C6F324B7-1F74-3008-3E8C-E2AC8B3D796A}"/>
              </a:ext>
            </a:extLst>
          </p:cNvPr>
          <p:cNvSpPr>
            <a:spLocks noGrp="1"/>
          </p:cNvSpPr>
          <p:nvPr>
            <p:ph type="sldNum" sz="quarter" idx="12"/>
          </p:nvPr>
        </p:nvSpPr>
        <p:spPr/>
        <p:txBody>
          <a:bodyPr/>
          <a:lstStyle/>
          <a:p>
            <a:pPr>
              <a:defRPr/>
            </a:pPr>
            <a:fld id="{B586D440-F702-449A-AAC2-9ACFF17038B8}" type="slidenum">
              <a:rPr lang="en-US" smtClean="0"/>
              <a:pPr>
                <a:defRPr/>
              </a:pPr>
              <a:t>6</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3B2D62-9B7E-FFE5-C999-AF18D1FCC445}"/>
                  </a:ext>
                </a:extLst>
              </p:cNvPr>
              <p:cNvSpPr txBox="1"/>
              <p:nvPr/>
            </p:nvSpPr>
            <p:spPr>
              <a:xfrm>
                <a:off x="4572000" y="1426464"/>
                <a:ext cx="384657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4</m:t>
                      </m:r>
                      <m:r>
                        <a:rPr lang="en-US" sz="2400" b="0" i="1" smtClean="0">
                          <a:latin typeface="Cambria Math" panose="02040503050406030204" pitchFamily="18" charset="0"/>
                        </a:rPr>
                        <m:t>𝑁</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𝑂</m:t>
                          </m:r>
                        </m:e>
                        <m:sub>
                          <m:r>
                            <a:rPr lang="en-US" sz="2400" b="0" i="1" smtClean="0">
                              <a:latin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𝑁𝑂</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b="0" i="1" smtClean="0">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𝑂</m:t>
                      </m:r>
                    </m:oMath>
                  </m:oMathPara>
                </a14:m>
                <a:endParaRPr lang="en-US" sz="2400" dirty="0"/>
              </a:p>
            </p:txBody>
          </p:sp>
        </mc:Choice>
        <mc:Fallback xmlns="">
          <p:sp>
            <p:nvSpPr>
              <p:cNvPr id="5" name="TextBox 4">
                <a:extLst>
                  <a:ext uri="{FF2B5EF4-FFF2-40B4-BE49-F238E27FC236}">
                    <a16:creationId xmlns:a16="http://schemas.microsoft.com/office/drawing/2014/main" id="{363B2D62-9B7E-FFE5-C999-AF18D1FCC445}"/>
                  </a:ext>
                </a:extLst>
              </p:cNvPr>
              <p:cNvSpPr txBox="1">
                <a:spLocks noRot="1" noChangeAspect="1" noMove="1" noResize="1" noEditPoints="1" noAdjustHandles="1" noChangeArrowheads="1" noChangeShapeType="1" noTextEdit="1"/>
              </p:cNvSpPr>
              <p:nvPr/>
            </p:nvSpPr>
            <p:spPr>
              <a:xfrm>
                <a:off x="4572000" y="1426464"/>
                <a:ext cx="3846576" cy="369332"/>
              </a:xfrm>
              <a:prstGeom prst="rect">
                <a:avLst/>
              </a:prstGeom>
              <a:blipFill>
                <a:blip r:embed="rId2"/>
                <a:stretch>
                  <a:fillRect b="-16393"/>
                </a:stretch>
              </a:blipFill>
            </p:spPr>
            <p:txBody>
              <a:bodyPr/>
              <a:lstStyle/>
              <a:p>
                <a:r>
                  <a:rPr lang="en-US">
                    <a:noFill/>
                  </a:rPr>
                  <a:t> </a:t>
                </a:r>
              </a:p>
            </p:txBody>
          </p:sp>
        </mc:Fallback>
      </mc:AlternateContent>
    </p:spTree>
    <p:extLst>
      <p:ext uri="{BB962C8B-B14F-4D97-AF65-F5344CB8AC3E}">
        <p14:creationId xmlns:p14="http://schemas.microsoft.com/office/powerpoint/2010/main" val="80297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0BE37-039D-88FA-1C52-DED1E98C6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2DF2D-B782-5E9C-B069-A126050E3AB7}"/>
              </a:ext>
            </a:extLst>
          </p:cNvPr>
          <p:cNvSpPr>
            <a:spLocks noGrp="1"/>
          </p:cNvSpPr>
          <p:nvPr>
            <p:ph type="title"/>
          </p:nvPr>
        </p:nvSpPr>
        <p:spPr/>
        <p:txBody>
          <a:bodyPr/>
          <a:lstStyle/>
          <a:p>
            <a:r>
              <a:rPr lang="en-US" dirty="0"/>
              <a:t>Ammonia Considerations</a:t>
            </a:r>
          </a:p>
        </p:txBody>
      </p:sp>
      <p:sp>
        <p:nvSpPr>
          <p:cNvPr id="3" name="Content Placeholder 2">
            <a:extLst>
              <a:ext uri="{FF2B5EF4-FFF2-40B4-BE49-F238E27FC236}">
                <a16:creationId xmlns:a16="http://schemas.microsoft.com/office/drawing/2014/main" id="{314377A8-0397-BA45-0497-5BC9CB89DC5F}"/>
              </a:ext>
            </a:extLst>
          </p:cNvPr>
          <p:cNvSpPr>
            <a:spLocks noGrp="1"/>
          </p:cNvSpPr>
          <p:nvPr>
            <p:ph idx="1"/>
          </p:nvPr>
        </p:nvSpPr>
        <p:spPr>
          <a:xfrm>
            <a:off x="228601" y="962025"/>
            <a:ext cx="3916680" cy="3363648"/>
          </a:xfrm>
        </p:spPr>
        <p:txBody>
          <a:bodyPr/>
          <a:lstStyle/>
          <a:p>
            <a:r>
              <a:rPr lang="en-US" dirty="0"/>
              <a:t>Combustion Efficiency </a:t>
            </a:r>
          </a:p>
          <a:p>
            <a:pPr lvl="1"/>
            <a:r>
              <a:rPr lang="en-US" dirty="0"/>
              <a:t>Raw Ammonia inefficient in combustion in jet engine system</a:t>
            </a:r>
          </a:p>
          <a:p>
            <a:pPr marL="0" indent="0">
              <a:buNone/>
            </a:pPr>
            <a:endParaRPr lang="en-US" dirty="0"/>
          </a:p>
          <a:p>
            <a:r>
              <a:rPr lang="en-US" dirty="0"/>
              <a:t>Ammonia Cracking</a:t>
            </a:r>
            <a:r>
              <a:rPr lang="en-US" baseline="30000" dirty="0"/>
              <a:t>[4]</a:t>
            </a:r>
            <a:endParaRPr lang="en-US" dirty="0"/>
          </a:p>
          <a:p>
            <a:pPr lvl="1"/>
            <a:r>
              <a:rPr lang="en-US" dirty="0"/>
              <a:t>Ammonia compound reduced to components </a:t>
            </a:r>
          </a:p>
        </p:txBody>
      </p:sp>
      <p:sp>
        <p:nvSpPr>
          <p:cNvPr id="4" name="Slide Number Placeholder 3">
            <a:extLst>
              <a:ext uri="{FF2B5EF4-FFF2-40B4-BE49-F238E27FC236}">
                <a16:creationId xmlns:a16="http://schemas.microsoft.com/office/drawing/2014/main" id="{D2D44491-C97A-E69D-BCE0-9ECAD83CF81A}"/>
              </a:ext>
            </a:extLst>
          </p:cNvPr>
          <p:cNvSpPr>
            <a:spLocks noGrp="1"/>
          </p:cNvSpPr>
          <p:nvPr>
            <p:ph type="sldNum" sz="quarter" idx="12"/>
          </p:nvPr>
        </p:nvSpPr>
        <p:spPr/>
        <p:txBody>
          <a:bodyPr/>
          <a:lstStyle/>
          <a:p>
            <a:pPr>
              <a:defRPr/>
            </a:pPr>
            <a:fld id="{B586D440-F702-449A-AAC2-9ACFF17038B8}" type="slidenum">
              <a:rPr lang="en-US" smtClean="0"/>
              <a:pPr>
                <a:defRPr/>
              </a:pPr>
              <a:t>7</a:t>
            </a:fld>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D77C50D-6577-0F6A-E536-246E950411EE}"/>
                  </a:ext>
                </a:extLst>
              </p:cNvPr>
              <p:cNvSpPr txBox="1"/>
              <p:nvPr/>
            </p:nvSpPr>
            <p:spPr>
              <a:xfrm>
                <a:off x="4998721" y="2387084"/>
                <a:ext cx="35381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𝑁</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𝐻𝑒𝑎𝑡</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+3</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b="0" i="1"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10" name="TextBox 9">
                <a:extLst>
                  <a:ext uri="{FF2B5EF4-FFF2-40B4-BE49-F238E27FC236}">
                    <a16:creationId xmlns:a16="http://schemas.microsoft.com/office/drawing/2014/main" id="{1D77C50D-6577-0F6A-E536-246E950411EE}"/>
                  </a:ext>
                </a:extLst>
              </p:cNvPr>
              <p:cNvSpPr txBox="1">
                <a:spLocks noRot="1" noChangeAspect="1" noMove="1" noResize="1" noEditPoints="1" noAdjustHandles="1" noChangeArrowheads="1" noChangeShapeType="1" noTextEdit="1"/>
              </p:cNvSpPr>
              <p:nvPr/>
            </p:nvSpPr>
            <p:spPr>
              <a:xfrm>
                <a:off x="4998721" y="2387084"/>
                <a:ext cx="3538148" cy="369332"/>
              </a:xfrm>
              <a:prstGeom prst="rect">
                <a:avLst/>
              </a:prstGeom>
              <a:blipFill>
                <a:blip r:embed="rId2"/>
                <a:stretch>
                  <a:fillRect l="-1207" b="-18333"/>
                </a:stretch>
              </a:blipFill>
            </p:spPr>
            <p:txBody>
              <a:bodyPr/>
              <a:lstStyle/>
              <a:p>
                <a:r>
                  <a:rPr lang="en-US">
                    <a:noFill/>
                  </a:rPr>
                  <a:t> </a:t>
                </a:r>
              </a:p>
            </p:txBody>
          </p:sp>
        </mc:Fallback>
      </mc:AlternateContent>
    </p:spTree>
    <p:extLst>
      <p:ext uri="{BB962C8B-B14F-4D97-AF65-F5344CB8AC3E}">
        <p14:creationId xmlns:p14="http://schemas.microsoft.com/office/powerpoint/2010/main" val="242964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2CABF-769D-4764-F4A8-7A30E3D85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2BBE6-B890-2DC8-286A-2699AA5F7786}"/>
              </a:ext>
            </a:extLst>
          </p:cNvPr>
          <p:cNvSpPr>
            <a:spLocks noGrp="1"/>
          </p:cNvSpPr>
          <p:nvPr>
            <p:ph type="title"/>
          </p:nvPr>
        </p:nvSpPr>
        <p:spPr/>
        <p:txBody>
          <a:bodyPr/>
          <a:lstStyle/>
          <a:p>
            <a:r>
              <a:rPr lang="en-US" dirty="0"/>
              <a:t>Ammonia Considerations</a:t>
            </a:r>
          </a:p>
        </p:txBody>
      </p:sp>
      <p:sp>
        <p:nvSpPr>
          <p:cNvPr id="3" name="Content Placeholder 2">
            <a:extLst>
              <a:ext uri="{FF2B5EF4-FFF2-40B4-BE49-F238E27FC236}">
                <a16:creationId xmlns:a16="http://schemas.microsoft.com/office/drawing/2014/main" id="{17C4911E-402C-AE7F-BA0A-6F46618CBF2F}"/>
              </a:ext>
            </a:extLst>
          </p:cNvPr>
          <p:cNvSpPr>
            <a:spLocks noGrp="1"/>
          </p:cNvSpPr>
          <p:nvPr>
            <p:ph idx="1"/>
          </p:nvPr>
        </p:nvSpPr>
        <p:spPr>
          <a:xfrm>
            <a:off x="228600" y="962025"/>
            <a:ext cx="8464296" cy="3363648"/>
          </a:xfrm>
        </p:spPr>
        <p:txBody>
          <a:bodyPr/>
          <a:lstStyle/>
          <a:p>
            <a:r>
              <a:rPr lang="en-US" dirty="0"/>
              <a:t>Haber-Bosch</a:t>
            </a:r>
            <a:r>
              <a:rPr lang="en-US" baseline="30000" dirty="0"/>
              <a:t>[5]</a:t>
            </a:r>
            <a:r>
              <a:rPr lang="en-US" dirty="0"/>
              <a:t> </a:t>
            </a:r>
          </a:p>
          <a:p>
            <a:pPr lvl="1"/>
            <a:r>
              <a:rPr lang="en-US" dirty="0"/>
              <a:t>Cracked ammonia mixes with Nitrogen and Hydrogen in atmosphere to reform Ammonia</a:t>
            </a:r>
          </a:p>
          <a:p>
            <a:pPr lvl="1"/>
            <a:r>
              <a:rPr lang="en-US" dirty="0"/>
              <a:t>Takes energy from system</a:t>
            </a:r>
          </a:p>
          <a:p>
            <a:pPr lvl="1"/>
            <a:endParaRPr lang="en-US" dirty="0"/>
          </a:p>
          <a:p>
            <a:r>
              <a:rPr lang="en-US" dirty="0"/>
              <a:t>Larger combustor volumes</a:t>
            </a:r>
          </a:p>
          <a:p>
            <a:pPr lvl="1"/>
            <a:r>
              <a:rPr lang="en-US" dirty="0"/>
              <a:t>Reduced rate of Haber-Bosch</a:t>
            </a:r>
          </a:p>
        </p:txBody>
      </p:sp>
      <p:sp>
        <p:nvSpPr>
          <p:cNvPr id="4" name="Slide Number Placeholder 3">
            <a:extLst>
              <a:ext uri="{FF2B5EF4-FFF2-40B4-BE49-F238E27FC236}">
                <a16:creationId xmlns:a16="http://schemas.microsoft.com/office/drawing/2014/main" id="{F0BF772C-CE04-921B-E558-FB81232570A8}"/>
              </a:ext>
            </a:extLst>
          </p:cNvPr>
          <p:cNvSpPr>
            <a:spLocks noGrp="1"/>
          </p:cNvSpPr>
          <p:nvPr>
            <p:ph type="sldNum" sz="quarter" idx="12"/>
          </p:nvPr>
        </p:nvSpPr>
        <p:spPr/>
        <p:txBody>
          <a:bodyPr/>
          <a:lstStyle/>
          <a:p>
            <a:pPr>
              <a:defRPr/>
            </a:pPr>
            <a:fld id="{B586D440-F702-449A-AAC2-9ACFF17038B8}" type="slidenum">
              <a:rPr lang="en-US" smtClean="0"/>
              <a:pPr>
                <a:defRPr/>
              </a:pPr>
              <a:t>8</a:t>
            </a:fld>
            <a:endParaRPr lang="en-US" dirty="0"/>
          </a:p>
        </p:txBody>
      </p:sp>
    </p:spTree>
    <p:extLst>
      <p:ext uri="{BB962C8B-B14F-4D97-AF65-F5344CB8AC3E}">
        <p14:creationId xmlns:p14="http://schemas.microsoft.com/office/powerpoint/2010/main" val="217347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27264-6963-177D-05D7-5CBAA550A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7356B-A436-F0BB-1F56-C688DAD87604}"/>
              </a:ext>
            </a:extLst>
          </p:cNvPr>
          <p:cNvSpPr>
            <a:spLocks noGrp="1"/>
          </p:cNvSpPr>
          <p:nvPr>
            <p:ph type="title"/>
          </p:nvPr>
        </p:nvSpPr>
        <p:spPr/>
        <p:txBody>
          <a:bodyPr/>
          <a:lstStyle/>
          <a:p>
            <a:r>
              <a:rPr lang="en-US" dirty="0"/>
              <a:t>NPSS and CEA Software</a:t>
            </a:r>
          </a:p>
        </p:txBody>
      </p:sp>
      <p:sp>
        <p:nvSpPr>
          <p:cNvPr id="3" name="Content Placeholder 2">
            <a:extLst>
              <a:ext uri="{FF2B5EF4-FFF2-40B4-BE49-F238E27FC236}">
                <a16:creationId xmlns:a16="http://schemas.microsoft.com/office/drawing/2014/main" id="{81AF384C-29C2-C968-B6A2-E8B1CC5CF83F}"/>
              </a:ext>
            </a:extLst>
          </p:cNvPr>
          <p:cNvSpPr>
            <a:spLocks noGrp="1"/>
          </p:cNvSpPr>
          <p:nvPr>
            <p:ph idx="1"/>
          </p:nvPr>
        </p:nvSpPr>
        <p:spPr>
          <a:xfrm>
            <a:off x="228600" y="962025"/>
            <a:ext cx="8464296" cy="3363648"/>
          </a:xfrm>
        </p:spPr>
        <p:txBody>
          <a:bodyPr/>
          <a:lstStyle/>
          <a:p>
            <a:r>
              <a:rPr lang="en-US" dirty="0"/>
              <a:t>Numerical Propulsion System Simulation (NPSS)</a:t>
            </a:r>
          </a:p>
          <a:p>
            <a:pPr lvl="1"/>
            <a:r>
              <a:rPr lang="en-US" dirty="0"/>
              <a:t>Thermodynamic modeling</a:t>
            </a:r>
          </a:p>
          <a:p>
            <a:pPr lvl="1"/>
            <a:r>
              <a:rPr lang="en-US" dirty="0"/>
              <a:t>Internal thermodynamic processes </a:t>
            </a:r>
          </a:p>
          <a:p>
            <a:pPr lvl="1"/>
            <a:r>
              <a:rPr lang="en-US" dirty="0"/>
              <a:t>Design condition modification </a:t>
            </a:r>
          </a:p>
          <a:p>
            <a:r>
              <a:rPr lang="en-US" dirty="0"/>
              <a:t>Chemical Equilibrium Analysis</a:t>
            </a:r>
          </a:p>
          <a:p>
            <a:pPr lvl="1"/>
            <a:r>
              <a:rPr lang="en-US" dirty="0"/>
              <a:t>Analysis used in NPSS models</a:t>
            </a:r>
          </a:p>
          <a:p>
            <a:pPr lvl="1"/>
            <a:r>
              <a:rPr lang="en-US" dirty="0"/>
              <a:t>Include all present reactants for analysis</a:t>
            </a:r>
          </a:p>
        </p:txBody>
      </p:sp>
      <p:sp>
        <p:nvSpPr>
          <p:cNvPr id="4" name="Slide Number Placeholder 3">
            <a:extLst>
              <a:ext uri="{FF2B5EF4-FFF2-40B4-BE49-F238E27FC236}">
                <a16:creationId xmlns:a16="http://schemas.microsoft.com/office/drawing/2014/main" id="{CC877A17-7E97-6BEC-B407-559BEFE685E9}"/>
              </a:ext>
            </a:extLst>
          </p:cNvPr>
          <p:cNvSpPr>
            <a:spLocks noGrp="1"/>
          </p:cNvSpPr>
          <p:nvPr>
            <p:ph type="sldNum" sz="quarter" idx="12"/>
          </p:nvPr>
        </p:nvSpPr>
        <p:spPr/>
        <p:txBody>
          <a:bodyPr/>
          <a:lstStyle/>
          <a:p>
            <a:pPr>
              <a:defRPr/>
            </a:pPr>
            <a:fld id="{B586D440-F702-449A-AAC2-9ACFF17038B8}" type="slidenum">
              <a:rPr lang="en-US" smtClean="0"/>
              <a:pPr>
                <a:defRPr/>
              </a:pPr>
              <a:t>9</a:t>
            </a:fld>
            <a:endParaRPr lang="en-US" dirty="0"/>
          </a:p>
        </p:txBody>
      </p:sp>
      <p:pic>
        <p:nvPicPr>
          <p:cNvPr id="6" name="Picture 5">
            <a:extLst>
              <a:ext uri="{FF2B5EF4-FFF2-40B4-BE49-F238E27FC236}">
                <a16:creationId xmlns:a16="http://schemas.microsoft.com/office/drawing/2014/main" id="{FB605992-5564-DF3E-7645-67F8233722E0}"/>
              </a:ext>
            </a:extLst>
          </p:cNvPr>
          <p:cNvPicPr>
            <a:picLocks noChangeAspect="1"/>
          </p:cNvPicPr>
          <p:nvPr/>
        </p:nvPicPr>
        <p:blipFill>
          <a:blip r:embed="rId2"/>
          <a:stretch>
            <a:fillRect/>
          </a:stretch>
        </p:blipFill>
        <p:spPr>
          <a:xfrm>
            <a:off x="5875672" y="1668701"/>
            <a:ext cx="2537680" cy="1806097"/>
          </a:xfrm>
          <a:prstGeom prst="rect">
            <a:avLst/>
          </a:prstGeom>
        </p:spPr>
      </p:pic>
    </p:spTree>
    <p:extLst>
      <p:ext uri="{BB962C8B-B14F-4D97-AF65-F5344CB8AC3E}">
        <p14:creationId xmlns:p14="http://schemas.microsoft.com/office/powerpoint/2010/main" val="166188654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B14FA739404C4C88339245665DF4E3" ma:contentTypeVersion="8" ma:contentTypeDescription="Create a new document." ma:contentTypeScope="" ma:versionID="247aaf519e14abf9f372e3ee9ed11828">
  <xsd:schema xmlns:xsd="http://www.w3.org/2001/XMLSchema" xmlns:xs="http://www.w3.org/2001/XMLSchema" xmlns:p="http://schemas.microsoft.com/office/2006/metadata/properties" xmlns:ns2="db962d0c-5ba1-488e-9617-42eb96731c2f" xmlns:ns3="8840c030-5dde-41b3-9ddd-06e8e0ef51bc" targetNamespace="http://schemas.microsoft.com/office/2006/metadata/properties" ma:root="true" ma:fieldsID="ee35eff953b650d5914e462e8b155702" ns2:_="" ns3:_="">
    <xsd:import namespace="db962d0c-5ba1-488e-9617-42eb96731c2f"/>
    <xsd:import namespace="8840c030-5dde-41b3-9ddd-06e8e0ef51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62d0c-5ba1-488e-9617-42eb96731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40c030-5dde-41b3-9ddd-06e8e0ef51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4BE1A-A2C4-4862-8AD0-8BDC37D6A979}">
  <ds:schemaRefs>
    <ds:schemaRef ds:uri="http://www.w3.org/XML/1998/namespace"/>
    <ds:schemaRef ds:uri="http://purl.org/dc/elements/1.1/"/>
    <ds:schemaRef ds:uri="http://schemas.microsoft.com/office/infopath/2007/PartnerControls"/>
    <ds:schemaRef ds:uri="8840c030-5dde-41b3-9ddd-06e8e0ef51bc"/>
    <ds:schemaRef ds:uri="http://purl.org/dc/dcmitype/"/>
    <ds:schemaRef ds:uri="http://schemas.microsoft.com/office/2006/documentManagement/types"/>
    <ds:schemaRef ds:uri="db962d0c-5ba1-488e-9617-42eb96731c2f"/>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3F3348E-F4F4-4BE8-8083-AA7D450E2FAD}">
  <ds:schemaRefs>
    <ds:schemaRef ds:uri="http://schemas.microsoft.com/sharepoint/v3/contenttype/forms"/>
  </ds:schemaRefs>
</ds:datastoreItem>
</file>

<file path=customXml/itemProps3.xml><?xml version="1.0" encoding="utf-8"?>
<ds:datastoreItem xmlns:ds="http://schemas.openxmlformats.org/officeDocument/2006/customXml" ds:itemID="{4CFA4D1A-00BC-4F46-AA03-FF605C51B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62d0c-5ba1-488e-9617-42eb96731c2f"/>
    <ds:schemaRef ds:uri="8840c030-5dde-41b3-9ddd-06e8e0ef5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1226</TotalTime>
  <Words>1244</Words>
  <Application>Microsoft Office PowerPoint</Application>
  <PresentationFormat>On-screen Show (16:9)</PresentationFormat>
  <Paragraphs>147</Paragraphs>
  <Slides>23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Cambria Math</vt:lpstr>
      <vt:lpstr>Helvetica</vt:lpstr>
      <vt:lpstr>Times</vt:lpstr>
      <vt:lpstr>Times New Roman</vt:lpstr>
      <vt:lpstr>Wingdings</vt:lpstr>
      <vt:lpstr>Blank Presentation</vt:lpstr>
      <vt:lpstr>Without blue banner</vt:lpstr>
      <vt:lpstr>PowerPoint Presentation</vt:lpstr>
      <vt:lpstr>Presentation Map</vt:lpstr>
      <vt:lpstr>NPSS High-Bypass Turbofan Model</vt:lpstr>
      <vt:lpstr>NPSS High-Bypass Turbofan Model</vt:lpstr>
      <vt:lpstr>Background-Alternate to Hydrocarbon</vt:lpstr>
      <vt:lpstr>Alternatives</vt:lpstr>
      <vt:lpstr>Ammonia Considerations</vt:lpstr>
      <vt:lpstr>Ammonia Considerations</vt:lpstr>
      <vt:lpstr>NPSS and CEA Software</vt:lpstr>
      <vt:lpstr>Ammonia NPSS Results</vt:lpstr>
      <vt:lpstr>Ammonia NPSS Results</vt:lpstr>
      <vt:lpstr>Ammonia NPSS Results</vt:lpstr>
      <vt:lpstr>NPSS Conclusions</vt:lpstr>
      <vt:lpstr>Ammonia-HBR Turbofan System Application[6]</vt:lpstr>
      <vt:lpstr>Ammonia-HBR Turbofan System Application</vt:lpstr>
      <vt:lpstr>Ammonia-HBR Turbofan System Application</vt:lpstr>
      <vt:lpstr>Ammonia-HBR Turbofan System Application</vt:lpstr>
      <vt:lpstr>Ammonia-HBR Turbofan System Application</vt:lpstr>
      <vt:lpstr>Recommendations</vt:lpstr>
      <vt:lpstr>Future Possibilities</vt:lpstr>
      <vt:lpstr>Conclusion</vt:lpstr>
      <vt:lpstr>References</vt:lpstr>
      <vt:lpstr>PowerPoint Presentation</vt:lpstr>
    </vt:vector>
  </TitlesOfParts>
  <Company>Bill Seymore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Seymore</dc:creator>
  <cp:lastModifiedBy>Ethan Nall</cp:lastModifiedBy>
  <cp:revision>7</cp:revision>
  <cp:lastPrinted>2018-09-25T14:02:34Z</cp:lastPrinted>
  <dcterms:modified xsi:type="dcterms:W3CDTF">2025-04-02T08:41:35Z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0x010100E8B14FA739404C4C88339245665DF4E3</vt:lpwstr>
  </property>
</Properties>
</file>