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27"/>
  </p:notesMasterIdLst>
  <p:handoutMasterIdLst>
    <p:handoutMasterId r:id="rId28"/>
  </p:handoutMasterIdLst>
  <p:sldIdLst>
    <p:sldId id="404" r:id="rId6"/>
    <p:sldId id="408" r:id="rId7"/>
    <p:sldId id="414" r:id="rId8"/>
    <p:sldId id="422" r:id="rId9"/>
    <p:sldId id="410" r:id="rId10"/>
    <p:sldId id="415" r:id="rId11"/>
    <p:sldId id="426" r:id="rId12"/>
    <p:sldId id="427" r:id="rId13"/>
    <p:sldId id="409" r:id="rId14"/>
    <p:sldId id="411" r:id="rId15"/>
    <p:sldId id="412" r:id="rId16"/>
    <p:sldId id="407" r:id="rId17"/>
    <p:sldId id="413" r:id="rId18"/>
    <p:sldId id="424" r:id="rId19"/>
    <p:sldId id="418" r:id="rId20"/>
    <p:sldId id="420" r:id="rId21"/>
    <p:sldId id="417" r:id="rId22"/>
    <p:sldId id="419" r:id="rId23"/>
    <p:sldId id="425" r:id="rId24"/>
    <p:sldId id="405" r:id="rId25"/>
    <p:sldId id="423" r:id="rId26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D6D"/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01E4D-D735-411D-98B2-900BF8AEEDEE}" v="177" dt="2025-04-02T22:41:06.574"/>
    <p1510:client id="{DDD59441-CE40-406E-8682-5F374A91C68D}" v="2" dt="2025-04-02T16:36:33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44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8T18:44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5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5D3E-2533-571C-61A8-69BB0871C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AF035-60F2-0948-14B8-AAB11335F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8A7E0-0174-B5F2-EE22-ADF88544A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EC6FB-5905-F728-A2DE-36DFDB5F3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7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487591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01891" y="2881184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2000" b="1" kern="0">
                <a:solidFill>
                  <a:schemeClr val="bg1"/>
                </a:solidFill>
                <a:latin typeface="+mj-lt"/>
              </a:rPr>
              <a:t>Ibrahim Arnous &amp; Joseph Colangelo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2000" b="1" kern="0">
                <a:solidFill>
                  <a:schemeClr val="bg1"/>
                </a:solidFill>
                <a:latin typeface="+mj-lt"/>
              </a:rPr>
              <a:t>Embry-Riddle Aeronautical University 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2000" kern="0">
                <a:solidFill>
                  <a:schemeClr val="bg1"/>
                </a:solidFill>
                <a:latin typeface="+mj-lt"/>
              </a:rPr>
              <a:t>2025 Region II Student Conference, 3 April 2025 – 4 April 2025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20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21684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>
                <a:solidFill>
                  <a:schemeClr val="bg1"/>
                </a:solidFill>
              </a:rPr>
              <a:t>Distributed CubeSat Spectroscopy Network for Martian Surface and Atmospheric Analysis 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1824DF5-6128-96A4-B648-182928A5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9082" r="89844">
                        <a14:foregroundMark x1="14453" y1="64063" x2="14453" y2="64063"/>
                        <a14:foregroundMark x1="14746" y1="64453" x2="15137" y2="65332"/>
                        <a14:foregroundMark x1="9458" y1="56348" x2="10059" y2="57324"/>
                        <a14:foregroundMark x1="9277" y1="56055" x2="9458" y2="56348"/>
                        <a14:foregroundMark x1="40527" y1="75781" x2="40527" y2="75781"/>
                        <a14:foregroundMark x1="46484" y1="73145" x2="46484" y2="73145"/>
                        <a14:foregroundMark x1="58789" y1="73926" x2="58789" y2="73926"/>
                        <a14:foregroundMark x1="66309" y1="74609" x2="66309" y2="74609"/>
                        <a14:foregroundMark x1="77637" y1="75391" x2="77637" y2="75391"/>
                        <a14:foregroundMark x1="76953" y1="54688" x2="76953" y2="54688"/>
                        <a14:foregroundMark x1="81055" y1="34473" x2="81055" y2="34473"/>
                        <a14:foregroundMark x1="67676" y1="53711" x2="67676" y2="53711"/>
                        <a14:foregroundMark x1="57227" y1="61230" x2="57227" y2="61230"/>
                        <a14:foregroundMark x1="59082" y1="20996" x2="59082" y2="20996"/>
                        <a14:foregroundMark x1="59375" y1="27832" x2="59375" y2="27832"/>
                        <a14:foregroundMark x1="10059" y1="44238" x2="10059" y2="44238"/>
                        <a14:foregroundMark x1="9277" y1="56055" x2="9277" y2="56055"/>
                        <a14:foregroundMark x1="9277" y1="56055" x2="9277" y2="56055"/>
                        <a14:foregroundMark x1="9082" y1="56250" x2="9082" y2="56250"/>
                        <a14:backgroundMark x1="9180" y1="56152" x2="9180" y2="56152"/>
                        <a14:backgroundMark x1="8887" y1="56055" x2="8887" y2="56055"/>
                        <a14:backgroundMark x1="8691" y1="56348" x2="8691" y2="56348"/>
                        <a14:backgroundMark x1="8887" y1="56348" x2="8887" y2="56348"/>
                        <a14:backgroundMark x1="68555" y1="75098" x2="68555" y2="7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1" y="1584835"/>
            <a:ext cx="2244950" cy="22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41FE-2A46-AE34-C77D-41B5DA6E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Ultraviolet-Visible Spectrometer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30F7-01AC-40E1-8F80-334D61AE0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High sensitivity to organic compounds, detect potential biosignatures</a:t>
            </a:r>
          </a:p>
          <a:p>
            <a:r>
              <a:rPr lang="en-US"/>
              <a:t>Trace volatiles and surface-atmosphere interactions</a:t>
            </a:r>
          </a:p>
          <a:p>
            <a:r>
              <a:rPr lang="en-US"/>
              <a:t>Map Oxidized Minerals Indicative of Past Water</a:t>
            </a:r>
          </a:p>
          <a:p>
            <a:r>
              <a:rPr lang="en-US"/>
              <a:t>Monitor Atmospheric Composition and Climate Dynamics</a:t>
            </a:r>
          </a:p>
          <a:p>
            <a:r>
              <a:rPr lang="en-US"/>
              <a:t>Support Human Exploration and ISRU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CB34-DE34-7A59-06DD-1788C87A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DACA2F-6D11-83D1-D5BC-357690D1B907}"/>
              </a:ext>
            </a:extLst>
          </p:cNvPr>
          <p:cNvSpPr/>
          <p:nvPr/>
        </p:nvSpPr>
        <p:spPr bwMode="auto">
          <a:xfrm>
            <a:off x="502171" y="468628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7554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61B1-0DF2-9C03-2BB6-469C917D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Infrared Spectrometer System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E92E-E01C-B891-7D79-1499D4B9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Wavelength Range: 0.7–10 micrometers (</a:t>
            </a:r>
            <a:r>
              <a:rPr lang="en-US" dirty="0" err="1"/>
              <a:t>μm</a:t>
            </a:r>
            <a:r>
              <a:rPr lang="en-US" dirty="0"/>
              <a:t>), covering the near to mid-infrared spectrum.</a:t>
            </a:r>
          </a:p>
          <a:p>
            <a:r>
              <a:rPr lang="en-US" dirty="0"/>
              <a:t>Identify Minerals: Detects mineral compositions (e.g., silicates, carbonates, sulfates) via their characteristic absorption bands within the 0.7–10 </a:t>
            </a:r>
            <a:r>
              <a:rPr lang="en-US" dirty="0" err="1"/>
              <a:t>μm</a:t>
            </a:r>
            <a:r>
              <a:rPr lang="en-US" dirty="0"/>
              <a:t> range.</a:t>
            </a:r>
          </a:p>
          <a:p>
            <a:r>
              <a:rPr lang="en-US" dirty="0"/>
              <a:t>Detect Hydrated Materials: Identifies water-bearing compounds</a:t>
            </a:r>
          </a:p>
          <a:p>
            <a:r>
              <a:rPr lang="en-US" dirty="0"/>
              <a:t>Monitor Atmospheric Composition, Water Vapor, Carbon Dioxide, Methane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DC9EE-FC48-5B94-B80F-FD454E43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AC3010-31AD-FA8B-DC7E-23F551843314}"/>
              </a:ext>
            </a:extLst>
          </p:cNvPr>
          <p:cNvSpPr/>
          <p:nvPr/>
        </p:nvSpPr>
        <p:spPr bwMode="auto">
          <a:xfrm>
            <a:off x="479685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3001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4DF4-0EF4-A453-22CE-C7999A5A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Dual spectrometer coverage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DE22D-D13E-2224-7D76-4585E147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Content Placeholder 4" descr="spectral_coverage.png">
            <a:extLst>
              <a:ext uri="{FF2B5EF4-FFF2-40B4-BE49-F238E27FC236}">
                <a16:creationId xmlns:a16="http://schemas.microsoft.com/office/drawing/2014/main" id="{361F1F92-82B5-8A13-EA00-C0B631468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431" y="789964"/>
            <a:ext cx="6160318" cy="40106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C61B3A-4137-C12F-D14E-5493B699E53B}"/>
              </a:ext>
            </a:extLst>
          </p:cNvPr>
          <p:cNvSpPr/>
          <p:nvPr/>
        </p:nvSpPr>
        <p:spPr bwMode="auto">
          <a:xfrm>
            <a:off x="479685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760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42EB-4EE7-F4B6-4CAE-DCD2819C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Spectrometer Technology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AFB15-6133-2D1B-4886-AA9E624E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1E165-30B0-A032-4CA4-24E2A4320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ALICE (New Horizons): UV-Vis for volatiles</a:t>
            </a:r>
          </a:p>
          <a:p>
            <a:r>
              <a:rPr lang="en-US" sz="2800"/>
              <a:t>TES (Mars Global Surveyor): IR for minerals</a:t>
            </a:r>
          </a:p>
          <a:p>
            <a:r>
              <a:rPr lang="fr-FR" sz="2800"/>
              <a:t>CRISM (Mars Reconnaissance Orbiter): Dual-range mapping</a:t>
            </a:r>
          </a:p>
          <a:p>
            <a:r>
              <a:rPr lang="da-DK" sz="2800"/>
              <a:t>IUVS (MAVEN): UV-Vis for atmosphere</a:t>
            </a:r>
          </a:p>
          <a:p>
            <a:r>
              <a:rPr lang="en-US" sz="2800"/>
              <a:t>PFS (Mars Express): IR for atmospheric analysis</a:t>
            </a:r>
          </a:p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8CAE85-011A-5836-9695-78F1BE8F06D1}"/>
              </a:ext>
            </a:extLst>
          </p:cNvPr>
          <p:cNvSpPr/>
          <p:nvPr/>
        </p:nvSpPr>
        <p:spPr bwMode="auto">
          <a:xfrm>
            <a:off x="479685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56730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A580-F7F8-F3DA-2CDD-6673F3E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Previous Missions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64DFD-FDFA-7C44-180A-350697FA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Content Placeholder 4" descr="mission_comparison.png">
            <a:extLst>
              <a:ext uri="{FF2B5EF4-FFF2-40B4-BE49-F238E27FC236}">
                <a16:creationId xmlns:a16="http://schemas.microsoft.com/office/drawing/2014/main" id="{7D911399-B1DC-4AEC-2C7D-98A239A5E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490" y="784782"/>
            <a:ext cx="5183019" cy="42145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EDB279-5221-923F-9C93-25003673ABCF}"/>
              </a:ext>
            </a:extLst>
          </p:cNvPr>
          <p:cNvSpPr/>
          <p:nvPr/>
        </p:nvSpPr>
        <p:spPr bwMode="auto">
          <a:xfrm>
            <a:off x="479685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216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54E7-0B62-56B3-D428-BE9CDF2B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Distributed Network Advantages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38AF-81CE-25C0-BCB6-27082ABB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4859" y="758190"/>
            <a:ext cx="8266939" cy="3363648"/>
          </a:xfrm>
        </p:spPr>
        <p:txBody>
          <a:bodyPr/>
          <a:lstStyle/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Enhanced spatial and temporal resolution</a:t>
            </a:r>
          </a:p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Redundancy and mission resilience</a:t>
            </a:r>
          </a:p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Simultaneous multi-point observations</a:t>
            </a:r>
          </a:p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Scalable architecture</a:t>
            </a:r>
          </a:p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Cost-effective approach (CubeSats)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FAAC5-1E09-E75A-C0B1-41CE18C7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05DE3-2B17-D031-F6E0-0EAA297A1074}"/>
              </a:ext>
            </a:extLst>
          </p:cNvPr>
          <p:cNvSpPr/>
          <p:nvPr/>
        </p:nvSpPr>
        <p:spPr bwMode="auto">
          <a:xfrm>
            <a:off x="494676" y="468628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6906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7181B-DF11-AA01-B3FA-C075698E4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DF70-4038-0FCE-03E5-AB3FC377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en-US" sz="2800" b="1" kern="0" dirty="0"/>
              <a:t>Dual Spectrometer Advantages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73BED-A48C-6F19-A6C6-4443A3C9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5566250-7B52-1295-13B9-A2AD7A11B878}"/>
              </a:ext>
            </a:extLst>
          </p:cNvPr>
          <p:cNvSpPr txBox="1">
            <a:spLocks/>
          </p:cNvSpPr>
          <p:nvPr/>
        </p:nvSpPr>
        <p:spPr>
          <a:xfrm>
            <a:off x="-225650" y="617537"/>
            <a:ext cx="838078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 kern="0">
                <a:solidFill>
                  <a:schemeClr val="accent4"/>
                </a:solidFill>
              </a:rPr>
              <a:t>Comprehensive spectral coverage</a:t>
            </a:r>
          </a:p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 kern="0">
                <a:solidFill>
                  <a:schemeClr val="accent4"/>
                </a:solidFill>
              </a:rPr>
              <a:t>Complementary detection capabilities</a:t>
            </a:r>
          </a:p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 kern="0">
                <a:solidFill>
                  <a:schemeClr val="accent4"/>
                </a:solidFill>
              </a:rPr>
              <a:t>Cross-validation between instruments</a:t>
            </a:r>
          </a:p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 kern="0">
                <a:solidFill>
                  <a:schemeClr val="accent4"/>
                </a:solidFill>
              </a:rPr>
              <a:t>Enhanced science return</a:t>
            </a:r>
          </a:p>
          <a:p>
            <a:pPr lvl="1">
              <a:lnSpc>
                <a:spcPct val="20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 kern="0">
                <a:solidFill>
                  <a:schemeClr val="accent4"/>
                </a:solidFill>
              </a:rPr>
              <a:t>Support for multiple science objectives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F623D8-76B1-13B4-A59F-1E72DC99CAC3}"/>
              </a:ext>
            </a:extLst>
          </p:cNvPr>
          <p:cNvSpPr/>
          <p:nvPr/>
        </p:nvSpPr>
        <p:spPr bwMode="auto">
          <a:xfrm>
            <a:off x="479685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4617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975-63C6-A7F9-88C7-198DD37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Scientific Impact </a:t>
            </a:r>
          </a:p>
        </p:txBody>
      </p:sp>
      <p:pic>
        <p:nvPicPr>
          <p:cNvPr id="5" name="Content Placeholder 4" descr="scientific_impact.png">
            <a:extLst>
              <a:ext uri="{FF2B5EF4-FFF2-40B4-BE49-F238E27FC236}">
                <a16:creationId xmlns:a16="http://schemas.microsoft.com/office/drawing/2014/main" id="{9F2C0617-F478-FAD3-D879-26113BC9D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86" y="1372451"/>
            <a:ext cx="8686800" cy="286664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FBEB7-681A-EC55-40C7-77F2B914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17</a:t>
            </a:fld>
            <a:endParaRPr lang="en-US" sz="5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8F896F-01B0-4889-7BD9-8E7C63ABCC36}"/>
              </a:ext>
            </a:extLst>
          </p:cNvPr>
          <p:cNvSpPr/>
          <p:nvPr/>
        </p:nvSpPr>
        <p:spPr bwMode="auto">
          <a:xfrm>
            <a:off x="479685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803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5A39-AF20-256B-6E99-07F40940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Applications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09272-E035-8810-E54F-176441C7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046525-C2F1-5622-0306-84C7D7B7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91678"/>
            <a:ext cx="7039405" cy="3363913"/>
          </a:xfrm>
        </p:spPr>
        <p:txBody>
          <a:bodyPr/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lang="en-US">
                <a:solidFill>
                  <a:schemeClr val="accent4"/>
                </a:solidFill>
              </a:rPr>
              <a:t>Support for Human Exploration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Resource mapping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Hazard assessment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Landing site selection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In-situ resource utilization (ISRU)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400">
                <a:solidFill>
                  <a:schemeClr val="accent4"/>
                </a:solidFill>
              </a:rPr>
              <a:t>Weather forecasting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9B4B45-BB25-374F-2E09-EE2A2F9DF33A}"/>
              </a:ext>
            </a:extLst>
          </p:cNvPr>
          <p:cNvSpPr/>
          <p:nvPr/>
        </p:nvSpPr>
        <p:spPr bwMode="auto">
          <a:xfrm>
            <a:off x="487181" y="468628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8834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4AECB-D115-ED87-4E2C-9DDCB3B2D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6BAE-3666-A02B-E529-45922E2D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5EB0B-A271-2ECD-A3A1-01DE5A94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A5508C1-4C0D-9E50-EE46-BDEE9FBB725C}"/>
              </a:ext>
            </a:extLst>
          </p:cNvPr>
          <p:cNvSpPr txBox="1">
            <a:spLocks/>
          </p:cNvSpPr>
          <p:nvPr/>
        </p:nvSpPr>
        <p:spPr>
          <a:xfrm>
            <a:off x="273631" y="971747"/>
            <a:ext cx="604457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 sz="2400" b="1">
                <a:solidFill>
                  <a:srgbClr val="FFFFFF"/>
                </a:solidFill>
              </a:defRPr>
            </a:pPr>
            <a:r>
              <a:rPr lang="en-US" sz="2800" b="1" kern="0">
                <a:solidFill>
                  <a:schemeClr val="accent4"/>
                </a:solidFill>
              </a:rPr>
              <a:t>Future Work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000" kern="0">
                <a:solidFill>
                  <a:schemeClr val="accent4"/>
                </a:solidFill>
              </a:rPr>
              <a:t>Technology demonstration for future missions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000" kern="0">
                <a:solidFill>
                  <a:schemeClr val="accent4"/>
                </a:solidFill>
              </a:rPr>
              <a:t>Adaptation for other planetary bodies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000" kern="0">
                <a:solidFill>
                  <a:schemeClr val="accent4"/>
                </a:solidFill>
              </a:rPr>
              <a:t>Integration with other Mars missions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000" kern="0">
                <a:solidFill>
                  <a:schemeClr val="accent4"/>
                </a:solidFill>
              </a:rPr>
              <a:t>Advanced data processing algorithms</a:t>
            </a:r>
          </a:p>
          <a:p>
            <a:pPr lvl="1">
              <a:lnSpc>
                <a:spcPct val="150000"/>
              </a:lnSpc>
              <a:defRPr sz="1800">
                <a:solidFill>
                  <a:srgbClr val="FFFFFF"/>
                </a:solidFill>
              </a:defRPr>
            </a:pPr>
            <a:r>
              <a:rPr lang="en-US" sz="2000" kern="0">
                <a:solidFill>
                  <a:schemeClr val="accent4"/>
                </a:solidFill>
              </a:rPr>
              <a:t>Machine learning for data analysis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7FF886-94BC-6928-F834-C6F36D76D3FF}"/>
              </a:ext>
            </a:extLst>
          </p:cNvPr>
          <p:cNvSpPr/>
          <p:nvPr/>
        </p:nvSpPr>
        <p:spPr bwMode="auto">
          <a:xfrm>
            <a:off x="487181" y="468628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7462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0686-005C-E5D6-FFAA-DE4789A5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Mission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307EB-832C-4E2D-92A7-25F9C68A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0" i="0">
                <a:solidFill>
                  <a:schemeClr val="accent4"/>
                </a:solidFill>
                <a:effectLst/>
                <a:latin typeface="Roboto" panose="02000000000000000000" pitchFamily="2" charset="0"/>
              </a:rPr>
              <a:t>The M-STAR mission deploys a constellation of 20 CubeSats into a polar sun-synchronous orbit around Mars, each equipped with either an ultraviolet-visible (UV-Vis) spectrometer or an infrared (IR) spectrometer.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19CF3-A772-0E4A-A824-485FA879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0F5080-BF35-20A6-7E7A-05AC33FDADFC}"/>
              </a:ext>
            </a:extLst>
          </p:cNvPr>
          <p:cNvSpPr/>
          <p:nvPr/>
        </p:nvSpPr>
        <p:spPr bwMode="auto">
          <a:xfrm>
            <a:off x="427220" y="468628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1621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EEF8070-5924-D94E-3779-5FB07B81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9082" r="89844">
                        <a14:foregroundMark x1="14453" y1="64063" x2="14453" y2="64063"/>
                        <a14:foregroundMark x1="14746" y1="64453" x2="15137" y2="65332"/>
                        <a14:foregroundMark x1="9458" y1="56348" x2="10059" y2="57324"/>
                        <a14:foregroundMark x1="9277" y1="56055" x2="9458" y2="56348"/>
                        <a14:foregroundMark x1="40527" y1="75781" x2="40527" y2="75781"/>
                        <a14:foregroundMark x1="46484" y1="73145" x2="46484" y2="73145"/>
                        <a14:foregroundMark x1="58789" y1="73926" x2="58789" y2="73926"/>
                        <a14:foregroundMark x1="66309" y1="74609" x2="66309" y2="74609"/>
                        <a14:foregroundMark x1="77637" y1="75391" x2="77637" y2="75391"/>
                        <a14:foregroundMark x1="76953" y1="54688" x2="76953" y2="54688"/>
                        <a14:foregroundMark x1="81055" y1="34473" x2="81055" y2="34473"/>
                        <a14:foregroundMark x1="67676" y1="53711" x2="67676" y2="53711"/>
                        <a14:foregroundMark x1="57227" y1="61230" x2="57227" y2="61230"/>
                        <a14:foregroundMark x1="59082" y1="20996" x2="59082" y2="20996"/>
                        <a14:foregroundMark x1="59375" y1="27832" x2="59375" y2="27832"/>
                        <a14:foregroundMark x1="10059" y1="44238" x2="10059" y2="44238"/>
                        <a14:foregroundMark x1="9277" y1="56055" x2="9277" y2="56055"/>
                        <a14:foregroundMark x1="9277" y1="56055" x2="9277" y2="56055"/>
                        <a14:foregroundMark x1="9082" y1="56250" x2="9082" y2="56250"/>
                        <a14:backgroundMark x1="9180" y1="56152" x2="9180" y2="56152"/>
                        <a14:backgroundMark x1="8887" y1="56055" x2="8887" y2="56055"/>
                        <a14:backgroundMark x1="8691" y1="56348" x2="8691" y2="56348"/>
                        <a14:backgroundMark x1="8887" y1="56348" x2="8887" y2="56348"/>
                        <a14:backgroundMark x1="68555" y1="75098" x2="68555" y2="7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042" y="804513"/>
            <a:ext cx="3824637" cy="38246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8DB0994-77AB-83F4-D3A1-A53AD93F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B586D440-F702-449A-AAC2-9ACFF17038B8}" type="slidenum">
              <a:rPr 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19A874BF-436F-266A-2FC4-83BB0222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/>
          <a:p>
            <a:r>
              <a:rPr lang="en-US"/>
              <a:t>Website for more Information!! 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87D64BB4-B6D5-9B3B-0468-33C0280B53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94112" y="1298802"/>
            <a:ext cx="2674852" cy="2690093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ECA04BA-520A-4364-9CC2-405B1E441B40}"/>
              </a:ext>
            </a:extLst>
          </p:cNvPr>
          <p:cNvSpPr/>
          <p:nvPr/>
        </p:nvSpPr>
        <p:spPr bwMode="auto">
          <a:xfrm>
            <a:off x="479685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A3C25F-68BA-8BB2-489F-6804E06AAA99}"/>
              </a:ext>
            </a:extLst>
          </p:cNvPr>
          <p:cNvSpPr txBox="1"/>
          <p:nvPr/>
        </p:nvSpPr>
        <p:spPr>
          <a:xfrm>
            <a:off x="2906319" y="97536"/>
            <a:ext cx="4262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193D6D"/>
                </a:solidFill>
                <a:latin typeface="Amasis MT Pro Black" panose="02040A04050005020304" pitchFamily="18" charset="0"/>
              </a:rPr>
              <a:t>Questions?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4EEE58-6831-EF76-6366-55334A01689E}"/>
                  </a:ext>
                </a:extLst>
              </p14:cNvPr>
              <p14:cNvContentPartPr/>
              <p14:nvPr/>
            </p14:nvContentPartPr>
            <p14:xfrm>
              <a:off x="1008453" y="56484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4EEE58-6831-EF76-6366-55334A0168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453" y="5558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781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F734-63D7-3804-6DE8-10393847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Mission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194D-E6CB-2C69-8042-DB90E706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6310"/>
            <a:ext cx="9144000" cy="43304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Phase I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Deployment of 20 CubeSats into 175 km polar sun-synchronous orbit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Spectral mapping using UV-Vis (200–700 nm) and IR (0.7–10 </a:t>
            </a:r>
            <a:r>
              <a:rPr lang="en-US" sz="2400" dirty="0" err="1"/>
              <a:t>μm</a:t>
            </a:r>
            <a:r>
              <a:rPr lang="en-US" sz="2400" dirty="0"/>
              <a:t>) spectrometers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Global coverage achieved in 3 days with 25 km-wide swath scans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B2FB1-B418-70C9-E715-5124E15F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8A2115F-6A12-3122-D159-0AD5493CD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Deployment of 20 CubeSats into 175 km polar sun-synchronous orbit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F7E9A2-BF18-2A40-5D09-8F6196EE5105}"/>
              </a:ext>
            </a:extLst>
          </p:cNvPr>
          <p:cNvSpPr/>
          <p:nvPr/>
        </p:nvSpPr>
        <p:spPr bwMode="auto">
          <a:xfrm>
            <a:off x="427220" y="468628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9032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CC00-7B49-F0FD-8108-E184C5E7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Mission Phases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62C5C-5C02-3740-C68F-7D04CDEF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AEBF2-114B-A092-E023-7A387E37888E}"/>
              </a:ext>
            </a:extLst>
          </p:cNvPr>
          <p:cNvSpPr txBox="1"/>
          <p:nvPr/>
        </p:nvSpPr>
        <p:spPr>
          <a:xfrm>
            <a:off x="55000" y="658548"/>
            <a:ext cx="8917119" cy="399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Phase II </a:t>
            </a: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Orbit adjusted for prolonged atmospheric observations (~5-year mission)</a:t>
            </a: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Monitoring dust storms, trace gases, temperature fluctuations</a:t>
            </a: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CubeSats serve as data relays and weather trackers for future missions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B325CD-4793-39EB-46C8-35D33F8AA4C0}"/>
              </a:ext>
            </a:extLst>
          </p:cNvPr>
          <p:cNvSpPr/>
          <p:nvPr/>
        </p:nvSpPr>
        <p:spPr bwMode="auto">
          <a:xfrm>
            <a:off x="427220" y="468628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5073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72B4-A0C8-684B-08A3-AA74C5C3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D52D6-8DD0-A55E-95A4-80136966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E931D7-DF8B-A1D6-AA45-9C0E41C233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750881"/>
            <a:ext cx="868451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Platform: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 CubeSats with modular UV-Vis or IR spectrometers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Orbit: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175 km polar sun-synchronous orbit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Instruments: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UV-Vis (200–700 nm): Detects organics, volatiles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 (0.7–10 </a:t>
            </a:r>
            <a:r>
              <a:rPr kumimoji="0" lang="en-US" altLang="en-US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μm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Identifies minerals, hydrated materials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Tech: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Chameleon SWIR camera for real-time dust/cloud tracking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Tunable filters, beam splitters, and onboard calibration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X-band / Ka-band comms via relay or direct-to-Earth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Solar + battery system, </a:t>
            </a:r>
            <a:r>
              <a:rPr lang="en-US" altLang="en-US">
                <a:latin typeface="Arial" panose="020B0604020202020204" pitchFamily="34" charset="0"/>
              </a:rPr>
              <a:t>40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 per CubeSat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F7854D-7FF4-6540-D131-3192E6A16690}"/>
              </a:ext>
            </a:extLst>
          </p:cNvPr>
          <p:cNvSpPr/>
          <p:nvPr/>
        </p:nvSpPr>
        <p:spPr bwMode="auto">
          <a:xfrm>
            <a:off x="427220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7962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94D31-018D-060A-BBB0-36F84164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Mission Timeline</a:t>
            </a:r>
          </a:p>
        </p:txBody>
      </p:sp>
      <p:pic>
        <p:nvPicPr>
          <p:cNvPr id="5" name="Content Placeholder 4" descr="mission_timeline.png">
            <a:extLst>
              <a:ext uri="{FF2B5EF4-FFF2-40B4-BE49-F238E27FC236}">
                <a16:creationId xmlns:a16="http://schemas.microsoft.com/office/drawing/2014/main" id="{75287380-A608-C0D2-FB58-A0BE1F503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138" y="1123950"/>
            <a:ext cx="8154295" cy="336364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5321-DD85-CFD0-FF60-4C8D5517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5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AB8FD0-6C95-139E-4BE5-D76F4990BCC2}"/>
              </a:ext>
            </a:extLst>
          </p:cNvPr>
          <p:cNvSpPr/>
          <p:nvPr/>
        </p:nvSpPr>
        <p:spPr bwMode="auto">
          <a:xfrm>
            <a:off x="427220" y="4686287"/>
            <a:ext cx="119922" cy="11431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280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4D8D-3DB4-2408-5565-0840F51B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C34F8-3444-9DE6-B2F7-A7417A81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8912BB-9B7C-6099-F112-6B6981F8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54" t="5649" r="4217" b="5606"/>
          <a:stretch/>
        </p:blipFill>
        <p:spPr>
          <a:xfrm>
            <a:off x="1821305" y="733668"/>
            <a:ext cx="5478905" cy="411939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3792C5-5526-AD58-0F8F-92A6720AF7C2}"/>
              </a:ext>
            </a:extLst>
          </p:cNvPr>
          <p:cNvSpPr/>
          <p:nvPr/>
        </p:nvSpPr>
        <p:spPr bwMode="auto">
          <a:xfrm>
            <a:off x="427220" y="470127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923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DEDF-7EC9-315C-929F-282271EC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D54F6-4D79-F5B9-1BA1-F221F5F8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F1DEC-5B7D-62D9-6FDA-2BCF2C536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57"/>
          <a:stretch/>
        </p:blipFill>
        <p:spPr>
          <a:xfrm>
            <a:off x="570726" y="763162"/>
            <a:ext cx="8002547" cy="37938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3B5E5A-36B4-9B92-72DF-64F73A9F2C39}"/>
              </a:ext>
            </a:extLst>
          </p:cNvPr>
          <p:cNvSpPr/>
          <p:nvPr/>
        </p:nvSpPr>
        <p:spPr bwMode="auto">
          <a:xfrm>
            <a:off x="427220" y="4701277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287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DB61-BB02-82CF-1A36-CC266891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Scientific Motivation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B2F8-97D5-19E4-575F-60A48CD1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Expand spectral coverage with dual-wavelength sensing</a:t>
            </a:r>
          </a:p>
          <a:p>
            <a:pPr>
              <a:lnSpc>
                <a:spcPct val="150000"/>
              </a:lnSpc>
            </a:pPr>
            <a:r>
              <a:rPr lang="en-US"/>
              <a:t>Improve spatial and temporal coverage</a:t>
            </a:r>
          </a:p>
          <a:p>
            <a:pPr>
              <a:lnSpc>
                <a:spcPct val="150000"/>
              </a:lnSpc>
            </a:pPr>
            <a:r>
              <a:rPr lang="en-US"/>
              <a:t>Long-term climate and atmospheric studies</a:t>
            </a:r>
          </a:p>
          <a:p>
            <a:pPr>
              <a:lnSpc>
                <a:spcPct val="150000"/>
              </a:lnSpc>
            </a:pPr>
            <a:r>
              <a:rPr lang="en-US"/>
              <a:t>Demonstrate scalable, low-cost science architecture</a:t>
            </a:r>
          </a:p>
          <a:p>
            <a:pPr>
              <a:lnSpc>
                <a:spcPct val="150000"/>
              </a:lnSpc>
            </a:pPr>
            <a:r>
              <a:rPr lang="en-US"/>
              <a:t>Enable safer, more informed Human exploration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9DCFC-D977-3326-56BF-30C69584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7E83E5-EB3C-6BF4-A4AB-43A6CC165BC9}"/>
              </a:ext>
            </a:extLst>
          </p:cNvPr>
          <p:cNvSpPr/>
          <p:nvPr/>
        </p:nvSpPr>
        <p:spPr bwMode="auto">
          <a:xfrm>
            <a:off x="427220" y="4693782"/>
            <a:ext cx="119922" cy="114313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5214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FA4D1A-00BC-4F46-AA03-FF605C51BEA5}">
  <ds:schemaRefs>
    <ds:schemaRef ds:uri="8840c030-5dde-41b3-9ddd-06e8e0ef51bc"/>
    <ds:schemaRef ds:uri="db962d0c-5ba1-488e-9617-42eb96731c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On-screen Show (16:9)</PresentationFormat>
  <Paragraphs>109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Amasis MT Pro Black</vt:lpstr>
      <vt:lpstr>Arial</vt:lpstr>
      <vt:lpstr>Helvetica</vt:lpstr>
      <vt:lpstr>Roboto</vt:lpstr>
      <vt:lpstr>Times</vt:lpstr>
      <vt:lpstr>Wingdings</vt:lpstr>
      <vt:lpstr>Blank Presentation</vt:lpstr>
      <vt:lpstr>Without blue banner</vt:lpstr>
      <vt:lpstr>PowerPoint Presentation</vt:lpstr>
      <vt:lpstr> Mission Overview </vt:lpstr>
      <vt:lpstr> Mission Phases</vt:lpstr>
      <vt:lpstr> Mission Phases</vt:lpstr>
      <vt:lpstr>Mission Architecture</vt:lpstr>
      <vt:lpstr>Mission Timeline</vt:lpstr>
      <vt:lpstr>Technical Diagram</vt:lpstr>
      <vt:lpstr>3D Model </vt:lpstr>
      <vt:lpstr> Scientific Motivation </vt:lpstr>
      <vt:lpstr> Ultraviolet-Visible Spectrometer System</vt:lpstr>
      <vt:lpstr>Infrared Spectrometer System </vt:lpstr>
      <vt:lpstr>Dual spectrometer coverage </vt:lpstr>
      <vt:lpstr>Dual Spectrometer Technology </vt:lpstr>
      <vt:lpstr>Comparison with Previous Missions </vt:lpstr>
      <vt:lpstr> Distributed Network Advantages</vt:lpstr>
      <vt:lpstr>Dual Spectrometer Advantages </vt:lpstr>
      <vt:lpstr>Scientific Impact </vt:lpstr>
      <vt:lpstr> Applications and Future Work</vt:lpstr>
      <vt:lpstr>Applications and Future Work</vt:lpstr>
      <vt:lpstr>Website for more Information!! 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Arnous, Ibrahim</cp:lastModifiedBy>
  <cp:revision>1</cp:revision>
  <cp:lastPrinted>2018-09-25T14:02:34Z</cp:lastPrinted>
  <dcterms:modified xsi:type="dcterms:W3CDTF">2025-04-02T22:41:06Z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