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rimo Bold" panose="020B0604020202020204" charset="0"/>
      <p:regular r:id="rId24"/>
    </p:embeddedFont>
    <p:embeddedFont>
      <p:font typeface="Muli" panose="020B0604020202020204" charset="0"/>
      <p:regular r:id="rId25"/>
    </p:embeddedFont>
    <p:embeddedFont>
      <p:font typeface="Muli Bold" panose="020B0604020202020204" charset="0"/>
      <p:regular r:id="rId26"/>
    </p:embeddedFont>
    <p:embeddedFont>
      <p:font typeface="Muli Heavy" panose="020B0604020202020204" charset="0"/>
      <p:regular r:id="rId27"/>
    </p:embeddedFont>
    <p:embeddedFont>
      <p:font typeface="Oswald" panose="00000500000000000000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7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80031" y="9351544"/>
            <a:ext cx="740300" cy="70556"/>
            <a:chOff x="0" y="0"/>
            <a:chExt cx="987066" cy="940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074" cy="9407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25778" y="0"/>
              <a:ext cx="94074" cy="9407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47638" y="0"/>
              <a:ext cx="94074" cy="9407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0311" y="0"/>
              <a:ext cx="94074" cy="9407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892992" y="0"/>
              <a:ext cx="94074" cy="9407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4361" y="-11927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24174" y="6089651"/>
            <a:ext cx="3499786" cy="3541699"/>
          </a:xfrm>
          <a:custGeom>
            <a:avLst/>
            <a:gdLst/>
            <a:ahLst/>
            <a:cxnLst/>
            <a:rect l="l" t="t" r="r" b="b"/>
            <a:pathLst>
              <a:path w="3499786" h="3541699">
                <a:moveTo>
                  <a:pt x="0" y="0"/>
                </a:moveTo>
                <a:lnTo>
                  <a:pt x="3499786" y="0"/>
                </a:lnTo>
                <a:lnTo>
                  <a:pt x="3499786" y="3541699"/>
                </a:lnTo>
                <a:lnTo>
                  <a:pt x="0" y="3541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530077" y="876300"/>
            <a:ext cx="15227846" cy="396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345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REAL TIME OPERATING SYSTEMS IN ACTIVE CONTROLLED ROCKETS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29369" y="5335657"/>
            <a:ext cx="11029263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spc="68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Kanav Chugh, Sam Peterson, </a:t>
            </a:r>
          </a:p>
          <a:p>
            <a:pPr algn="ctr">
              <a:lnSpc>
                <a:spcPts val="6299"/>
              </a:lnSpc>
            </a:pPr>
            <a:r>
              <a:rPr lang="en-US" sz="4499" spc="68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Felipe Martins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0065" y="7431788"/>
            <a:ext cx="9087871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599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Guidance, Navigation and Control</a:t>
            </a:r>
          </a:p>
          <a:p>
            <a:pPr algn="ctr">
              <a:lnSpc>
                <a:spcPts val="4199"/>
              </a:lnSpc>
            </a:pPr>
            <a:r>
              <a:rPr lang="en-US" sz="2999" spc="599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Ramblin’ Rocket Club</a:t>
            </a:r>
          </a:p>
          <a:p>
            <a:pPr algn="ctr">
              <a:lnSpc>
                <a:spcPts val="4199"/>
              </a:lnSpc>
            </a:pPr>
            <a:r>
              <a:rPr lang="en-US" sz="2999" spc="599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Georgia Institute of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9823" y="1584913"/>
            <a:ext cx="13091918" cy="7673387"/>
            <a:chOff x="0" y="0"/>
            <a:chExt cx="138675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6755" cy="812800"/>
            </a:xfrm>
            <a:custGeom>
              <a:avLst/>
              <a:gdLst/>
              <a:ahLst/>
              <a:cxnLst/>
              <a:rect l="l" t="t" r="r" b="b"/>
              <a:pathLst>
                <a:path w="1386755" h="812800">
                  <a:moveTo>
                    <a:pt x="13601" y="0"/>
                  </a:moveTo>
                  <a:lnTo>
                    <a:pt x="1373154" y="0"/>
                  </a:lnTo>
                  <a:cubicBezTo>
                    <a:pt x="1376762" y="0"/>
                    <a:pt x="1380221" y="1433"/>
                    <a:pt x="1382772" y="3984"/>
                  </a:cubicBezTo>
                  <a:cubicBezTo>
                    <a:pt x="1385323" y="6534"/>
                    <a:pt x="1386755" y="9994"/>
                    <a:pt x="1386755" y="13601"/>
                  </a:cubicBezTo>
                  <a:lnTo>
                    <a:pt x="1386755" y="799199"/>
                  </a:lnTo>
                  <a:cubicBezTo>
                    <a:pt x="1386755" y="802806"/>
                    <a:pt x="1385323" y="806266"/>
                    <a:pt x="1382772" y="808816"/>
                  </a:cubicBezTo>
                  <a:cubicBezTo>
                    <a:pt x="1380221" y="811367"/>
                    <a:pt x="1376762" y="812800"/>
                    <a:pt x="1373154" y="812800"/>
                  </a:cubicBezTo>
                  <a:lnTo>
                    <a:pt x="13601" y="812800"/>
                  </a:lnTo>
                  <a:cubicBezTo>
                    <a:pt x="9994" y="812800"/>
                    <a:pt x="6534" y="811367"/>
                    <a:pt x="3984" y="808816"/>
                  </a:cubicBezTo>
                  <a:cubicBezTo>
                    <a:pt x="1433" y="806266"/>
                    <a:pt x="0" y="802806"/>
                    <a:pt x="0" y="799199"/>
                  </a:cubicBezTo>
                  <a:lnTo>
                    <a:pt x="0" y="13601"/>
                  </a:lnTo>
                  <a:cubicBezTo>
                    <a:pt x="0" y="9994"/>
                    <a:pt x="1433" y="6534"/>
                    <a:pt x="3984" y="3984"/>
                  </a:cubicBezTo>
                  <a:cubicBezTo>
                    <a:pt x="6534" y="1433"/>
                    <a:pt x="9994" y="0"/>
                    <a:pt x="13601" y="0"/>
                  </a:cubicBezTo>
                  <a:close/>
                </a:path>
              </a:pathLst>
            </a:custGeom>
            <a:blipFill>
              <a:blip r:embed="rId2"/>
              <a:stretch>
                <a:fillRect l="-310" r="-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830678" y="1786352"/>
            <a:ext cx="6029620" cy="1571108"/>
            <a:chOff x="0" y="0"/>
            <a:chExt cx="1588048" cy="4137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88048" cy="413790"/>
            </a:xfrm>
            <a:custGeom>
              <a:avLst/>
              <a:gdLst/>
              <a:ahLst/>
              <a:cxnLst/>
              <a:rect l="l" t="t" r="r" b="b"/>
              <a:pathLst>
                <a:path w="1588048" h="413790">
                  <a:moveTo>
                    <a:pt x="0" y="0"/>
                  </a:moveTo>
                  <a:lnTo>
                    <a:pt x="1588048" y="0"/>
                  </a:lnTo>
                  <a:lnTo>
                    <a:pt x="1588048" y="413790"/>
                  </a:lnTo>
                  <a:lnTo>
                    <a:pt x="0" y="413790"/>
                  </a:lnTo>
                  <a:close/>
                </a:path>
              </a:pathLst>
            </a:custGeom>
            <a:solidFill>
              <a:srgbClr val="F27100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88048" cy="45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87070"/>
            <a:ext cx="960395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DETAILED TASK ARCHITECTURE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9823" y="1584913"/>
            <a:ext cx="13091918" cy="7673387"/>
            <a:chOff x="0" y="0"/>
            <a:chExt cx="138675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6755" cy="812800"/>
            </a:xfrm>
            <a:custGeom>
              <a:avLst/>
              <a:gdLst/>
              <a:ahLst/>
              <a:cxnLst/>
              <a:rect l="l" t="t" r="r" b="b"/>
              <a:pathLst>
                <a:path w="1386755" h="812800">
                  <a:moveTo>
                    <a:pt x="13601" y="0"/>
                  </a:moveTo>
                  <a:lnTo>
                    <a:pt x="1373154" y="0"/>
                  </a:lnTo>
                  <a:cubicBezTo>
                    <a:pt x="1376762" y="0"/>
                    <a:pt x="1380221" y="1433"/>
                    <a:pt x="1382772" y="3984"/>
                  </a:cubicBezTo>
                  <a:cubicBezTo>
                    <a:pt x="1385323" y="6534"/>
                    <a:pt x="1386755" y="9994"/>
                    <a:pt x="1386755" y="13601"/>
                  </a:cubicBezTo>
                  <a:lnTo>
                    <a:pt x="1386755" y="799199"/>
                  </a:lnTo>
                  <a:cubicBezTo>
                    <a:pt x="1386755" y="802806"/>
                    <a:pt x="1385323" y="806266"/>
                    <a:pt x="1382772" y="808816"/>
                  </a:cubicBezTo>
                  <a:cubicBezTo>
                    <a:pt x="1380221" y="811367"/>
                    <a:pt x="1376762" y="812800"/>
                    <a:pt x="1373154" y="812800"/>
                  </a:cubicBezTo>
                  <a:lnTo>
                    <a:pt x="13601" y="812800"/>
                  </a:lnTo>
                  <a:cubicBezTo>
                    <a:pt x="9994" y="812800"/>
                    <a:pt x="6534" y="811367"/>
                    <a:pt x="3984" y="808816"/>
                  </a:cubicBezTo>
                  <a:cubicBezTo>
                    <a:pt x="1433" y="806266"/>
                    <a:pt x="0" y="802806"/>
                    <a:pt x="0" y="799199"/>
                  </a:cubicBezTo>
                  <a:lnTo>
                    <a:pt x="0" y="13601"/>
                  </a:lnTo>
                  <a:cubicBezTo>
                    <a:pt x="0" y="9994"/>
                    <a:pt x="1433" y="6534"/>
                    <a:pt x="3984" y="3984"/>
                  </a:cubicBezTo>
                  <a:cubicBezTo>
                    <a:pt x="6534" y="1433"/>
                    <a:pt x="9994" y="0"/>
                    <a:pt x="13601" y="0"/>
                  </a:cubicBezTo>
                  <a:close/>
                </a:path>
              </a:pathLst>
            </a:custGeom>
            <a:blipFill>
              <a:blip r:embed="rId2"/>
              <a:stretch>
                <a:fillRect l="-310" r="-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54610" y="3850499"/>
            <a:ext cx="4181755" cy="4738877"/>
            <a:chOff x="0" y="0"/>
            <a:chExt cx="1101367" cy="12480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1367" cy="1248099"/>
            </a:xfrm>
            <a:custGeom>
              <a:avLst/>
              <a:gdLst/>
              <a:ahLst/>
              <a:cxnLst/>
              <a:rect l="l" t="t" r="r" b="b"/>
              <a:pathLst>
                <a:path w="1101367" h="1248099">
                  <a:moveTo>
                    <a:pt x="0" y="0"/>
                  </a:moveTo>
                  <a:lnTo>
                    <a:pt x="1101367" y="0"/>
                  </a:lnTo>
                  <a:lnTo>
                    <a:pt x="1101367" y="1248099"/>
                  </a:lnTo>
                  <a:lnTo>
                    <a:pt x="0" y="1248099"/>
                  </a:lnTo>
                  <a:close/>
                </a:path>
              </a:pathLst>
            </a:custGeom>
            <a:solidFill>
              <a:srgbClr val="F27100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01367" cy="1286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87070"/>
            <a:ext cx="960395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DETAILED TASK ARCHITECTURE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70"/>
            <a:ext cx="960395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COMPONENTS OF AN RTOS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0853" y="1769110"/>
            <a:ext cx="15002669" cy="337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Tasks - 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Concurrent functions that the RTOS executes</a:t>
            </a:r>
          </a:p>
          <a:p>
            <a:pPr marL="1511301" lvl="2" indent="-503767" algn="l">
              <a:lnSpc>
                <a:spcPts val="4480"/>
              </a:lnSpc>
              <a:buFont typeface="Arial"/>
              <a:buChar char="⚬"/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Priority levels</a:t>
            </a:r>
          </a:p>
          <a:p>
            <a:pPr marL="1511301" lvl="2" indent="-503767" algn="l">
              <a:lnSpc>
                <a:spcPts val="4480"/>
              </a:lnSpc>
              <a:buFont typeface="Arial"/>
              <a:buChar char="⚬"/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Task-to-task communication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Scheduler -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Controls which tasks run and when</a:t>
            </a: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Context Switching -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Process of switching between tasks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500" spc="374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573496"/>
            <a:ext cx="6854226" cy="6177371"/>
          </a:xfrm>
          <a:custGeom>
            <a:avLst/>
            <a:gdLst/>
            <a:ahLst/>
            <a:cxnLst/>
            <a:rect l="l" t="t" r="r" b="b"/>
            <a:pathLst>
              <a:path w="6854226" h="6177371">
                <a:moveTo>
                  <a:pt x="0" y="0"/>
                </a:moveTo>
                <a:lnTo>
                  <a:pt x="6854226" y="0"/>
                </a:lnTo>
                <a:lnTo>
                  <a:pt x="6854226" y="6177370"/>
                </a:lnTo>
                <a:lnTo>
                  <a:pt x="0" y="61773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87070"/>
            <a:ext cx="5862002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TASKS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498936"/>
            <a:ext cx="15919278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Concurrent functions that the RTOS executes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03153" y="3061879"/>
            <a:ext cx="9256147" cy="447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Scheduler controls the task state: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Ready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Has resources to execute and is waiting for its turn to run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Running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Actively executing in CPU (only one task at a time)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Blocked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Waiting for some event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Suspended - 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User code can suspend/resume tasks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99567" y="2318128"/>
            <a:ext cx="11124133" cy="4972263"/>
          </a:xfrm>
          <a:custGeom>
            <a:avLst/>
            <a:gdLst/>
            <a:ahLst/>
            <a:cxnLst/>
            <a:rect l="l" t="t" r="r" b="b"/>
            <a:pathLst>
              <a:path w="11124133" h="4972263">
                <a:moveTo>
                  <a:pt x="0" y="0"/>
                </a:moveTo>
                <a:lnTo>
                  <a:pt x="11124132" y="0"/>
                </a:lnTo>
                <a:lnTo>
                  <a:pt x="11124132" y="4972263"/>
                </a:lnTo>
                <a:lnTo>
                  <a:pt x="0" y="4972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89240"/>
            <a:ext cx="7432933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SCHEDULER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574598"/>
            <a:ext cx="16029623" cy="168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0" lvl="1" indent="-377830" algn="l">
              <a:lnSpc>
                <a:spcPts val="4480"/>
              </a:lnSpc>
              <a:buFont typeface="Arial"/>
              <a:buChar char="•"/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Each task has a </a:t>
            </a: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Priority Level</a:t>
            </a:r>
          </a:p>
          <a:p>
            <a:pPr marL="1511321" lvl="2" indent="-503774" algn="l">
              <a:lnSpc>
                <a:spcPts val="4480"/>
              </a:lnSpc>
              <a:buFont typeface="Arial"/>
              <a:buChar char="⚬"/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Tasks with higher priority are given preference to execute</a:t>
            </a:r>
          </a:p>
          <a:p>
            <a:pPr marL="1511321" lvl="2" indent="-503774" algn="l">
              <a:lnSpc>
                <a:spcPts val="4480"/>
              </a:lnSpc>
              <a:buFont typeface="Arial"/>
              <a:buChar char="⚬"/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Ensure time-critical tasks are completed on time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69406"/>
            <a:ext cx="8810625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Controls which tasks run and when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9240"/>
            <a:ext cx="7432933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CONTEXT SWITCHING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579360"/>
            <a:ext cx="16230600" cy="1669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0" lvl="1" indent="-377830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Context -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Position in user code / values of variables</a:t>
            </a:r>
          </a:p>
          <a:p>
            <a:pPr marL="755660" lvl="1" indent="-377830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Context Switch -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Scheduler saves current task’s context and restores next task’s context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469406"/>
            <a:ext cx="8963501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Process of switching between tasks</a:t>
            </a:r>
          </a:p>
        </p:txBody>
      </p:sp>
      <p:sp>
        <p:nvSpPr>
          <p:cNvPr id="6" name="Freeform 6"/>
          <p:cNvSpPr/>
          <p:nvPr/>
        </p:nvSpPr>
        <p:spPr>
          <a:xfrm>
            <a:off x="2899567" y="2318128"/>
            <a:ext cx="11124133" cy="4972263"/>
          </a:xfrm>
          <a:custGeom>
            <a:avLst/>
            <a:gdLst/>
            <a:ahLst/>
            <a:cxnLst/>
            <a:rect l="l" t="t" r="r" b="b"/>
            <a:pathLst>
              <a:path w="11124133" h="4972263">
                <a:moveTo>
                  <a:pt x="0" y="0"/>
                </a:moveTo>
                <a:lnTo>
                  <a:pt x="11124132" y="0"/>
                </a:lnTo>
                <a:lnTo>
                  <a:pt x="11124132" y="4972263"/>
                </a:lnTo>
                <a:lnTo>
                  <a:pt x="0" y="4972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80031" y="9351544"/>
            <a:ext cx="740300" cy="70556"/>
            <a:chOff x="0" y="0"/>
            <a:chExt cx="987066" cy="940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074" cy="9407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25778" y="0"/>
              <a:ext cx="94074" cy="9407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47638" y="0"/>
              <a:ext cx="94074" cy="9407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0311" y="0"/>
              <a:ext cx="94074" cy="9407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892992" y="0"/>
              <a:ext cx="94074" cy="9407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24174" y="6089651"/>
            <a:ext cx="3499786" cy="3541699"/>
          </a:xfrm>
          <a:custGeom>
            <a:avLst/>
            <a:gdLst/>
            <a:ahLst/>
            <a:cxnLst/>
            <a:rect l="l" t="t" r="r" b="b"/>
            <a:pathLst>
              <a:path w="3499786" h="3541699">
                <a:moveTo>
                  <a:pt x="0" y="0"/>
                </a:moveTo>
                <a:lnTo>
                  <a:pt x="3499786" y="0"/>
                </a:lnTo>
                <a:lnTo>
                  <a:pt x="3499786" y="3541699"/>
                </a:lnTo>
                <a:lnTo>
                  <a:pt x="0" y="3541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530077" y="838200"/>
            <a:ext cx="15227846" cy="34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45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INTEGRATION ON HIGH-POWER ROCKET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95"/>
            <a:ext cx="7432933" cy="64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ROCKET INFORMATION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313155"/>
            <a:ext cx="15919278" cy="54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November 2024 Launch of High-Powered Avionics Test Rocket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23553"/>
              </p:ext>
            </p:extLst>
          </p:nvPr>
        </p:nvGraphicFramePr>
        <p:xfrm>
          <a:off x="1986262" y="2012773"/>
          <a:ext cx="14315476" cy="7245528"/>
        </p:xfrm>
        <a:graphic>
          <a:graphicData uri="http://schemas.openxmlformats.org/drawingml/2006/table">
            <a:tbl>
              <a:tblPr/>
              <a:tblGrid>
                <a:gridCol w="715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38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RTOS Approach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23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Class of Rocket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L2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70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Microcontrollers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STM32H725 (RTOS)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STM32H723 (State Estimation)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55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Sensors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IMU, GPU, Barometer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23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Telemetry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XBee Radio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23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Storage Devices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Flash Chip, SD Card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23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Apogee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1700 ft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95"/>
            <a:ext cx="7432933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GENERAL 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94061" y="8373420"/>
            <a:ext cx="16980275" cy="118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*Data collected from previous rocket launch in February 2024 with no RTOS</a:t>
            </a:r>
          </a:p>
          <a:p>
            <a:pPr algn="l">
              <a:lnSpc>
                <a:spcPts val="2944"/>
              </a:lnSpc>
            </a:pP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**</a:t>
            </a:r>
            <a:r>
              <a:rPr lang="en-US" sz="2300" b="1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Dynamic Million Instructions Per Second (DMIPS): </a:t>
            </a: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Millions of CPU operations per second</a:t>
            </a:r>
          </a:p>
          <a:p>
            <a:pPr algn="l">
              <a:lnSpc>
                <a:spcPts val="3584"/>
              </a:lnSpc>
            </a:pPr>
            <a:endParaRPr lang="en-US" sz="2300" spc="246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61172"/>
              </p:ext>
            </p:extLst>
          </p:nvPr>
        </p:nvGraphicFramePr>
        <p:xfrm>
          <a:off x="1494061" y="1498172"/>
          <a:ext cx="15299880" cy="6732372"/>
        </p:xfrm>
        <a:graphic>
          <a:graphicData uri="http://schemas.openxmlformats.org/drawingml/2006/table">
            <a:tbl>
              <a:tblPr/>
              <a:tblGrid>
                <a:gridCol w="509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976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RTOS Approach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No RTOS Approach*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18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Throughput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3025 DMIPS**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1210 DMIPS**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60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Sensor Latency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187 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 ms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79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Telemetry Latency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 ms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 ms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60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Flash Latency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 ms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60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Telemetry Data Loss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3.2%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60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Flash Data Loss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95"/>
            <a:ext cx="8643854" cy="64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SENSOR PERFORMANCE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190514" y="1423988"/>
          <a:ext cx="15906973" cy="7439023"/>
        </p:xfrm>
        <a:graphic>
          <a:graphicData uri="http://schemas.openxmlformats.org/drawingml/2006/table">
            <a:tbl>
              <a:tblPr/>
              <a:tblGrid>
                <a:gridCol w="533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274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Sensor Performance Metric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RTOS Approach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No RTOS Approach*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IMU Bias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0.01 m/s^2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1.5 m/s^2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IMU Sampling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9600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IMU Protocol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 MHz (SPI)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400 kHz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GPS Sampling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N/A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GPS Protocol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921600 Baud (UART)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N/A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Barometer Sampling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182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Barometer Protocol Speed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MHz (SPI)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400 kHz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190514" y="8891144"/>
            <a:ext cx="12677886" cy="34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  <a:spcBef>
                <a:spcPct val="0"/>
              </a:spcBef>
            </a:pP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*Data collected from previous rocket launch in February 2024 with no RTOS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9341" y="2397680"/>
            <a:ext cx="5360400" cy="7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2"/>
              </a:lnSpc>
            </a:pPr>
            <a:r>
              <a:rPr lang="en-US" sz="4900" b="1" spc="52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WHO WE ARE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56050"/>
            <a:ext cx="13806390" cy="120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999" b="1" spc="583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GEORGIA TECH GUIDANCE, NAVIGATION, AND CONTROL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9341" y="4402120"/>
            <a:ext cx="4816446" cy="181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3"/>
              </a:lnSpc>
            </a:pPr>
            <a:r>
              <a:rPr lang="en-US" sz="2899" spc="66">
                <a:solidFill>
                  <a:srgbClr val="F2F2F3"/>
                </a:solidFill>
                <a:latin typeface="Muli"/>
                <a:ea typeface="Muli"/>
                <a:cs typeface="Muli"/>
                <a:sym typeface="Muli"/>
              </a:rPr>
              <a:t>To become the first collegiate team to utilize jet vanes in a rocket launch.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9341" y="3624245"/>
            <a:ext cx="4768821" cy="53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500" spc="15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Mission for 2024-25</a:t>
            </a:r>
          </a:p>
        </p:txBody>
      </p:sp>
      <p:sp>
        <p:nvSpPr>
          <p:cNvPr id="7" name="Freeform 7"/>
          <p:cNvSpPr/>
          <p:nvPr/>
        </p:nvSpPr>
        <p:spPr>
          <a:xfrm>
            <a:off x="8014156" y="2324442"/>
            <a:ext cx="9245144" cy="6933858"/>
          </a:xfrm>
          <a:custGeom>
            <a:avLst/>
            <a:gdLst/>
            <a:ahLst/>
            <a:cxnLst/>
            <a:rect l="l" t="t" r="r" b="b"/>
            <a:pathLst>
              <a:path w="9245144" h="6933858">
                <a:moveTo>
                  <a:pt x="0" y="0"/>
                </a:moveTo>
                <a:lnTo>
                  <a:pt x="9245144" y="0"/>
                </a:lnTo>
                <a:lnTo>
                  <a:pt x="9245144" y="6933858"/>
                </a:lnTo>
                <a:lnTo>
                  <a:pt x="0" y="6933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95"/>
            <a:ext cx="11192554" cy="64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STATE ESTIMATION AND CONTROLS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190514" y="1332205"/>
          <a:ext cx="15906973" cy="6524625"/>
        </p:xfrm>
        <a:graphic>
          <a:graphicData uri="http://schemas.openxmlformats.org/drawingml/2006/table">
            <a:tbl>
              <a:tblPr/>
              <a:tblGrid>
                <a:gridCol w="553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9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999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Performance Metric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RTOS Approach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No RTOS Approach*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Real vs Estimated Position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EKF 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Real vs Estimated Quaternion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~25%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Quaternion 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25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Real vs Estimated Actuation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~30%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77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27100"/>
                          </a:solidFill>
                          <a:latin typeface="Muli Bold"/>
                          <a:ea typeface="Muli Bold"/>
                          <a:cs typeface="Muli Bold"/>
                          <a:sym typeface="Muli Bold"/>
                        </a:rPr>
                        <a:t> LQR 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 Hz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 Hz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914400" y="8333297"/>
            <a:ext cx="16980275" cy="111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87" lvl="1" indent="-248293" algn="l">
              <a:lnSpc>
                <a:spcPts val="2944"/>
              </a:lnSpc>
              <a:buFont typeface="Arial"/>
              <a:buChar char="•"/>
            </a:pPr>
            <a:r>
              <a:rPr lang="en-US" sz="2300" b="1" spc="246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EKF (Extended Kalman Filter):</a:t>
            </a: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Position and velocity estimation from sensor data</a:t>
            </a:r>
          </a:p>
          <a:p>
            <a:pPr marL="496587" lvl="1" indent="-248293" algn="l">
              <a:lnSpc>
                <a:spcPts val="2944"/>
              </a:lnSpc>
              <a:buFont typeface="Arial"/>
              <a:buChar char="•"/>
            </a:pPr>
            <a:r>
              <a:rPr lang="en-US" sz="2300" b="1" spc="246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Quaternion:</a:t>
            </a: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Mathematical representation of 3D rotation</a:t>
            </a:r>
          </a:p>
          <a:p>
            <a:pPr marL="496587" lvl="1" indent="-248293" algn="l">
              <a:lnSpc>
                <a:spcPts val="2944"/>
              </a:lnSpc>
              <a:buFont typeface="Arial"/>
              <a:buChar char="•"/>
            </a:pPr>
            <a:r>
              <a:rPr lang="en-US" sz="2300" b="1" spc="246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LQR(Linear Quadratic Regulator):</a:t>
            </a: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Control algorithm for actuators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0514" y="7891663"/>
            <a:ext cx="12601686" cy="34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  <a:spcBef>
                <a:spcPct val="0"/>
              </a:spcBef>
            </a:pPr>
            <a:r>
              <a:rPr lang="en-US" sz="2300" spc="246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*Data collected from previous rocket launch in February 2024 with no RTOS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95"/>
            <a:ext cx="7432933" cy="64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449563"/>
            <a:ext cx="16230600" cy="423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endParaRPr dirty="0"/>
          </a:p>
          <a:p>
            <a:pPr marL="755651" lvl="1" indent="-377825">
              <a:lnSpc>
                <a:spcPts val="4480"/>
              </a:lnSpc>
              <a:buFont typeface="Arial"/>
              <a:buChar char="•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Flight results confirm RTOS significantly improves avionics performance of subscale rocketry</a:t>
            </a:r>
          </a:p>
          <a:p>
            <a:pPr marL="1511301" lvl="2" indent="-503767" algn="l">
              <a:lnSpc>
                <a:spcPts val="4480"/>
              </a:lnSpc>
              <a:buFont typeface="Arial"/>
              <a:buChar char="⚬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Telemetry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Higher throughput and less data loss</a:t>
            </a:r>
          </a:p>
          <a:p>
            <a:pPr marL="1511301" lvl="2" indent="-503767">
              <a:lnSpc>
                <a:spcPts val="4480"/>
              </a:lnSpc>
              <a:buFont typeface="Arial"/>
              <a:buChar char="⚬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Data Logging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Higher throughput and less data loss</a:t>
            </a:r>
          </a:p>
          <a:p>
            <a:pPr marL="1511301" lvl="2" indent="-503767" algn="l">
              <a:lnSpc>
                <a:spcPts val="4480"/>
              </a:lnSpc>
              <a:spcBef>
                <a:spcPct val="0"/>
              </a:spcBef>
              <a:buFont typeface="Arial"/>
              <a:buChar char="⚬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State Estimation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Higher frequency and more accurate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Future work</a:t>
            </a:r>
          </a:p>
          <a:p>
            <a:pPr marL="1511301" lvl="2" indent="-503767" algn="l">
              <a:lnSpc>
                <a:spcPts val="4480"/>
              </a:lnSpc>
              <a:buFont typeface="Arial"/>
              <a:buChar char="⚬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Implementation on different microcontrollers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230868" cy="10287000"/>
          </a:xfrm>
          <a:custGeom>
            <a:avLst/>
            <a:gdLst/>
            <a:ahLst/>
            <a:cxnLst/>
            <a:rect l="l" t="t" r="r" b="b"/>
            <a:pathLst>
              <a:path w="13230868" h="1028700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515505" y="5754549"/>
            <a:ext cx="925699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515505" y="7943340"/>
            <a:ext cx="925699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215695" y="1028700"/>
            <a:ext cx="3856609" cy="3902796"/>
          </a:xfrm>
          <a:custGeom>
            <a:avLst/>
            <a:gdLst/>
            <a:ahLst/>
            <a:cxnLst/>
            <a:rect l="l" t="t" r="r" b="b"/>
            <a:pathLst>
              <a:path w="3856609" h="3902796">
                <a:moveTo>
                  <a:pt x="0" y="0"/>
                </a:moveTo>
                <a:lnTo>
                  <a:pt x="3856610" y="0"/>
                </a:lnTo>
                <a:lnTo>
                  <a:pt x="3856610" y="3902796"/>
                </a:lnTo>
                <a:lnTo>
                  <a:pt x="0" y="390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95943" y="5749787"/>
            <a:ext cx="12896114" cy="193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b="1" spc="406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70"/>
            <a:ext cx="16865550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SOFTWARE REQUIREMENTS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322705"/>
            <a:ext cx="16230600" cy="481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endParaRPr lang="en-US" dirty="0"/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Data Logging - </a:t>
            </a:r>
            <a:r>
              <a:rPr lang="en-US" sz="3500" spc="374" dirty="0">
                <a:solidFill>
                  <a:srgbClr val="FFFFFF"/>
                </a:solidFill>
                <a:latin typeface="Muli" panose="020B0604020202020204" charset="0"/>
                <a:ea typeface="Muli Bold"/>
                <a:cs typeface="Muli Bold"/>
                <a:sym typeface="Muli Bold"/>
              </a:rPr>
              <a:t>Writing flight data to storage device</a:t>
            </a:r>
            <a:endParaRPr lang="en-US" sz="3500" spc="374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Sensor Data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Communicating with sensors to receive data</a:t>
            </a: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Controls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Running controls algorithm to update actuator positions</a:t>
            </a: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State Estimation - 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Predicting position and velocity from sensor data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Telemetry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Communicating with ground station to command and track rocket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245747" y="5720129"/>
            <a:ext cx="10686319" cy="4114800"/>
            <a:chOff x="0" y="0"/>
            <a:chExt cx="211087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10878" cy="812800"/>
            </a:xfrm>
            <a:custGeom>
              <a:avLst/>
              <a:gdLst/>
              <a:ahLst/>
              <a:cxnLst/>
              <a:rect l="l" t="t" r="r" b="b"/>
              <a:pathLst>
                <a:path w="2110878" h="812800">
                  <a:moveTo>
                    <a:pt x="16663" y="0"/>
                  </a:moveTo>
                  <a:lnTo>
                    <a:pt x="2094215" y="0"/>
                  </a:lnTo>
                  <a:cubicBezTo>
                    <a:pt x="2098634" y="0"/>
                    <a:pt x="2102873" y="1756"/>
                    <a:pt x="2105997" y="4880"/>
                  </a:cubicBezTo>
                  <a:cubicBezTo>
                    <a:pt x="2109122" y="8005"/>
                    <a:pt x="2110878" y="12244"/>
                    <a:pt x="2110878" y="16663"/>
                  </a:cubicBezTo>
                  <a:lnTo>
                    <a:pt x="2110878" y="796137"/>
                  </a:lnTo>
                  <a:cubicBezTo>
                    <a:pt x="2110878" y="800556"/>
                    <a:pt x="2109122" y="804795"/>
                    <a:pt x="2105997" y="807920"/>
                  </a:cubicBezTo>
                  <a:cubicBezTo>
                    <a:pt x="2102873" y="811044"/>
                    <a:pt x="2098634" y="812800"/>
                    <a:pt x="2094215" y="812800"/>
                  </a:cubicBezTo>
                  <a:lnTo>
                    <a:pt x="16663" y="812800"/>
                  </a:lnTo>
                  <a:cubicBezTo>
                    <a:pt x="12244" y="812800"/>
                    <a:pt x="8005" y="811044"/>
                    <a:pt x="4880" y="807920"/>
                  </a:cubicBezTo>
                  <a:cubicBezTo>
                    <a:pt x="1756" y="804795"/>
                    <a:pt x="0" y="800556"/>
                    <a:pt x="0" y="796137"/>
                  </a:cubicBezTo>
                  <a:lnTo>
                    <a:pt x="0" y="16663"/>
                  </a:lnTo>
                  <a:cubicBezTo>
                    <a:pt x="0" y="12244"/>
                    <a:pt x="1756" y="8005"/>
                    <a:pt x="4880" y="4880"/>
                  </a:cubicBezTo>
                  <a:cubicBezTo>
                    <a:pt x="8005" y="1756"/>
                    <a:pt x="12244" y="0"/>
                    <a:pt x="16663" y="0"/>
                  </a:cubicBezTo>
                  <a:close/>
                </a:path>
              </a:pathLst>
            </a:custGeom>
            <a:blipFill>
              <a:blip r:embed="rId3"/>
              <a:stretch>
                <a:fillRect t="-804" b="-8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87070"/>
            <a:ext cx="16865550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SOFTWARE REQUIREMENTS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322705"/>
            <a:ext cx="16230600" cy="481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endParaRPr dirty="0"/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Data Logging - </a:t>
            </a:r>
            <a:r>
              <a:rPr lang="en-US" sz="3500" spc="374" dirty="0">
                <a:solidFill>
                  <a:srgbClr val="FFFFFF"/>
                </a:solidFill>
                <a:latin typeface="Muli" panose="020B0604020202020204" charset="0"/>
                <a:ea typeface="Muli Bold"/>
                <a:cs typeface="Muli Bold"/>
                <a:sym typeface="Muli Bold"/>
              </a:rPr>
              <a:t>Writing flight data to storage device</a:t>
            </a:r>
            <a:endParaRPr lang="en-US" sz="3500" spc="374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Sensor Data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Communicating with sensors to receive data</a:t>
            </a: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Controls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Running controls algorithm to update actuator positions</a:t>
            </a:r>
          </a:p>
          <a:p>
            <a:pPr marL="755651" lvl="1" indent="-377825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State Estimation - 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Predicting position and velocity from sensor data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Telemetry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Communicating with ground station to command and track rocket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8652" y="7214284"/>
            <a:ext cx="4260677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500" b="1" spc="374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*MCU = Microcontroller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7070"/>
            <a:ext cx="15431875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PROBLEMS OF TRADITIONAL ROCKET SOFTWARE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4600" y="6286500"/>
            <a:ext cx="14386032" cy="289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  <a:spcBef>
                <a:spcPct val="0"/>
              </a:spcBef>
            </a:pPr>
            <a:endParaRPr dirty="0"/>
          </a:p>
          <a:p>
            <a:pPr marL="755652" lvl="1" indent="-377826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Latency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Tasks are completed sequentially</a:t>
            </a:r>
          </a:p>
          <a:p>
            <a:pPr marL="755652" lvl="1" indent="-377826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Scheduling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How can we run tasks at different time intervals?</a:t>
            </a:r>
          </a:p>
          <a:p>
            <a:pPr marL="755652" lvl="1" indent="-377826" algn="l">
              <a:lnSpc>
                <a:spcPts val="4480"/>
              </a:lnSpc>
              <a:buFont typeface="Arial"/>
              <a:buChar char="•"/>
            </a:pPr>
            <a:r>
              <a:rPr lang="en-US" sz="3500" b="1" spc="374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Polling -</a:t>
            </a: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Wasting time checking status of hardware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730026" y="1651458"/>
            <a:ext cx="12827949" cy="4939441"/>
            <a:chOff x="0" y="0"/>
            <a:chExt cx="211087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0878" cy="812800"/>
            </a:xfrm>
            <a:custGeom>
              <a:avLst/>
              <a:gdLst/>
              <a:ahLst/>
              <a:cxnLst/>
              <a:rect l="l" t="t" r="r" b="b"/>
              <a:pathLst>
                <a:path w="2110878" h="812800">
                  <a:moveTo>
                    <a:pt x="13881" y="0"/>
                  </a:moveTo>
                  <a:lnTo>
                    <a:pt x="2096997" y="0"/>
                  </a:lnTo>
                  <a:cubicBezTo>
                    <a:pt x="2104663" y="0"/>
                    <a:pt x="2110878" y="6215"/>
                    <a:pt x="2110878" y="13881"/>
                  </a:cubicBezTo>
                  <a:lnTo>
                    <a:pt x="2110878" y="798919"/>
                  </a:lnTo>
                  <a:cubicBezTo>
                    <a:pt x="2110878" y="806585"/>
                    <a:pt x="2104663" y="812800"/>
                    <a:pt x="2096997" y="812800"/>
                  </a:cubicBezTo>
                  <a:lnTo>
                    <a:pt x="13881" y="812800"/>
                  </a:lnTo>
                  <a:cubicBezTo>
                    <a:pt x="6215" y="812800"/>
                    <a:pt x="0" y="806585"/>
                    <a:pt x="0" y="798919"/>
                  </a:cubicBezTo>
                  <a:lnTo>
                    <a:pt x="0" y="13881"/>
                  </a:lnTo>
                  <a:cubicBezTo>
                    <a:pt x="0" y="6215"/>
                    <a:pt x="6215" y="0"/>
                    <a:pt x="13881" y="0"/>
                  </a:cubicBezTo>
                  <a:close/>
                </a:path>
              </a:pathLst>
            </a:custGeom>
            <a:blipFill>
              <a:blip r:embed="rId3"/>
              <a:stretch>
                <a:fillRect t="-804" b="-8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61139" y="1556385"/>
            <a:ext cx="15965723" cy="5246370"/>
            <a:chOff x="0" y="0"/>
            <a:chExt cx="247350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3508" cy="812800"/>
            </a:xfrm>
            <a:custGeom>
              <a:avLst/>
              <a:gdLst/>
              <a:ahLst/>
              <a:cxnLst/>
              <a:rect l="l" t="t" r="r" b="b"/>
              <a:pathLst>
                <a:path w="2473508" h="812800">
                  <a:moveTo>
                    <a:pt x="11153" y="0"/>
                  </a:moveTo>
                  <a:lnTo>
                    <a:pt x="2462355" y="0"/>
                  </a:lnTo>
                  <a:cubicBezTo>
                    <a:pt x="2465313" y="0"/>
                    <a:pt x="2468150" y="1175"/>
                    <a:pt x="2470241" y="3267"/>
                  </a:cubicBezTo>
                  <a:cubicBezTo>
                    <a:pt x="2472333" y="5358"/>
                    <a:pt x="2473508" y="8195"/>
                    <a:pt x="2473508" y="11153"/>
                  </a:cubicBezTo>
                  <a:lnTo>
                    <a:pt x="2473508" y="801647"/>
                  </a:lnTo>
                  <a:cubicBezTo>
                    <a:pt x="2473508" y="804605"/>
                    <a:pt x="2472333" y="807442"/>
                    <a:pt x="2470241" y="809533"/>
                  </a:cubicBezTo>
                  <a:cubicBezTo>
                    <a:pt x="2468150" y="811625"/>
                    <a:pt x="2465313" y="812800"/>
                    <a:pt x="2462355" y="812800"/>
                  </a:cubicBezTo>
                  <a:lnTo>
                    <a:pt x="11153" y="812800"/>
                  </a:lnTo>
                  <a:cubicBezTo>
                    <a:pt x="8195" y="812800"/>
                    <a:pt x="5358" y="811625"/>
                    <a:pt x="3267" y="809533"/>
                  </a:cubicBezTo>
                  <a:cubicBezTo>
                    <a:pt x="1175" y="807442"/>
                    <a:pt x="0" y="804605"/>
                    <a:pt x="0" y="801647"/>
                  </a:cubicBezTo>
                  <a:lnTo>
                    <a:pt x="0" y="11153"/>
                  </a:lnTo>
                  <a:cubicBezTo>
                    <a:pt x="0" y="8195"/>
                    <a:pt x="1175" y="5358"/>
                    <a:pt x="3267" y="3267"/>
                  </a:cubicBezTo>
                  <a:cubicBezTo>
                    <a:pt x="5358" y="1175"/>
                    <a:pt x="8195" y="0"/>
                    <a:pt x="11153" y="0"/>
                  </a:cubicBezTo>
                  <a:close/>
                </a:path>
              </a:pathLst>
            </a:custGeom>
            <a:blipFill>
              <a:blip r:embed="rId3"/>
              <a:stretch>
                <a:fillRect t="-783" b="-7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87070"/>
            <a:ext cx="15431875" cy="64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SOLUTION: CONCURRENT LOOPS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1139" y="7007860"/>
            <a:ext cx="11293915" cy="223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0" lvl="1" indent="-377830" algn="l">
              <a:lnSpc>
                <a:spcPts val="4480"/>
              </a:lnSpc>
              <a:buFont typeface="Arial"/>
              <a:buChar char="•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Multiple concurrent loops with:</a:t>
            </a:r>
          </a:p>
          <a:p>
            <a:pPr marL="1511321" lvl="2" indent="-503774" algn="l">
              <a:lnSpc>
                <a:spcPts val="4480"/>
              </a:lnSpc>
              <a:buFont typeface="Arial"/>
              <a:buChar char="⚬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Variable priority levels</a:t>
            </a:r>
          </a:p>
          <a:p>
            <a:pPr marL="1511321" lvl="2" indent="-503774" algn="l">
              <a:lnSpc>
                <a:spcPts val="4480"/>
              </a:lnSpc>
              <a:buFont typeface="Arial"/>
              <a:buChar char="⚬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Data synchronization</a:t>
            </a:r>
          </a:p>
          <a:p>
            <a:pPr marL="1511321" lvl="2" indent="-503774" algn="l">
              <a:lnSpc>
                <a:spcPts val="4480"/>
              </a:lnSpc>
              <a:buFont typeface="Arial"/>
              <a:buChar char="⚬"/>
            </a:pPr>
            <a:r>
              <a:rPr lang="en-US" sz="3500" spc="374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Defined latencies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58042" y="1544541"/>
            <a:ext cx="12571916" cy="5245286"/>
            <a:chOff x="0" y="0"/>
            <a:chExt cx="2473508" cy="10320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3508" cy="1032003"/>
            </a:xfrm>
            <a:custGeom>
              <a:avLst/>
              <a:gdLst/>
              <a:ahLst/>
              <a:cxnLst/>
              <a:rect l="l" t="t" r="r" b="b"/>
              <a:pathLst>
                <a:path w="2473508" h="1032003">
                  <a:moveTo>
                    <a:pt x="14164" y="0"/>
                  </a:moveTo>
                  <a:lnTo>
                    <a:pt x="2459344" y="0"/>
                  </a:lnTo>
                  <a:cubicBezTo>
                    <a:pt x="2463101" y="0"/>
                    <a:pt x="2466704" y="1492"/>
                    <a:pt x="2469360" y="4148"/>
                  </a:cubicBezTo>
                  <a:cubicBezTo>
                    <a:pt x="2472016" y="6805"/>
                    <a:pt x="2473508" y="10407"/>
                    <a:pt x="2473508" y="14164"/>
                  </a:cubicBezTo>
                  <a:lnTo>
                    <a:pt x="2473508" y="1017840"/>
                  </a:lnTo>
                  <a:cubicBezTo>
                    <a:pt x="2473508" y="1021596"/>
                    <a:pt x="2472016" y="1025199"/>
                    <a:pt x="2469360" y="1027855"/>
                  </a:cubicBezTo>
                  <a:cubicBezTo>
                    <a:pt x="2466704" y="1030511"/>
                    <a:pt x="2463101" y="1032003"/>
                    <a:pt x="2459344" y="1032003"/>
                  </a:cubicBezTo>
                  <a:lnTo>
                    <a:pt x="14164" y="1032003"/>
                  </a:lnTo>
                  <a:cubicBezTo>
                    <a:pt x="10407" y="1032003"/>
                    <a:pt x="6805" y="1030511"/>
                    <a:pt x="4148" y="1027855"/>
                  </a:cubicBezTo>
                  <a:cubicBezTo>
                    <a:pt x="1492" y="1025199"/>
                    <a:pt x="0" y="1021596"/>
                    <a:pt x="0" y="1017840"/>
                  </a:cubicBezTo>
                  <a:lnTo>
                    <a:pt x="0" y="14164"/>
                  </a:lnTo>
                  <a:cubicBezTo>
                    <a:pt x="0" y="10407"/>
                    <a:pt x="1492" y="6805"/>
                    <a:pt x="4148" y="4148"/>
                  </a:cubicBezTo>
                  <a:cubicBezTo>
                    <a:pt x="6805" y="1492"/>
                    <a:pt x="10407" y="0"/>
                    <a:pt x="14164" y="0"/>
                  </a:cubicBezTo>
                  <a:close/>
                </a:path>
              </a:pathLst>
            </a:custGeom>
            <a:blipFill>
              <a:blip r:embed="rId3"/>
              <a:stretch>
                <a:fillRect t="-33" b="-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87070"/>
            <a:ext cx="1376061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  <a:spcBef>
                <a:spcPct val="0"/>
              </a:spcBef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REAL-TIME OPERATING SYSTEMS (RTOS)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58042" y="6472603"/>
            <a:ext cx="12571916" cy="336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endParaRPr/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Operating System (OS) - 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Handles system hardware and task execution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User Code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- Flight software split into tasks</a:t>
            </a:r>
          </a:p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 b="1" spc="374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Real-Time Operating System (RTOS) -</a:t>
            </a:r>
            <a:r>
              <a:rPr lang="en-US" sz="3500" spc="374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OS specialized for time-sensitive applications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9823" y="1584913"/>
            <a:ext cx="13091918" cy="7673387"/>
            <a:chOff x="0" y="0"/>
            <a:chExt cx="138675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6755" cy="812800"/>
            </a:xfrm>
            <a:custGeom>
              <a:avLst/>
              <a:gdLst/>
              <a:ahLst/>
              <a:cxnLst/>
              <a:rect l="l" t="t" r="r" b="b"/>
              <a:pathLst>
                <a:path w="1386755" h="812800">
                  <a:moveTo>
                    <a:pt x="13601" y="0"/>
                  </a:moveTo>
                  <a:lnTo>
                    <a:pt x="1373154" y="0"/>
                  </a:lnTo>
                  <a:cubicBezTo>
                    <a:pt x="1376762" y="0"/>
                    <a:pt x="1380221" y="1433"/>
                    <a:pt x="1382772" y="3984"/>
                  </a:cubicBezTo>
                  <a:cubicBezTo>
                    <a:pt x="1385323" y="6534"/>
                    <a:pt x="1386755" y="9994"/>
                    <a:pt x="1386755" y="13601"/>
                  </a:cubicBezTo>
                  <a:lnTo>
                    <a:pt x="1386755" y="799199"/>
                  </a:lnTo>
                  <a:cubicBezTo>
                    <a:pt x="1386755" y="802806"/>
                    <a:pt x="1385323" y="806266"/>
                    <a:pt x="1382772" y="808816"/>
                  </a:cubicBezTo>
                  <a:cubicBezTo>
                    <a:pt x="1380221" y="811367"/>
                    <a:pt x="1376762" y="812800"/>
                    <a:pt x="1373154" y="812800"/>
                  </a:cubicBezTo>
                  <a:lnTo>
                    <a:pt x="13601" y="812800"/>
                  </a:lnTo>
                  <a:cubicBezTo>
                    <a:pt x="9994" y="812800"/>
                    <a:pt x="6534" y="811367"/>
                    <a:pt x="3984" y="808816"/>
                  </a:cubicBezTo>
                  <a:cubicBezTo>
                    <a:pt x="1433" y="806266"/>
                    <a:pt x="0" y="802806"/>
                    <a:pt x="0" y="799199"/>
                  </a:cubicBezTo>
                  <a:lnTo>
                    <a:pt x="0" y="13601"/>
                  </a:lnTo>
                  <a:cubicBezTo>
                    <a:pt x="0" y="9994"/>
                    <a:pt x="1433" y="6534"/>
                    <a:pt x="3984" y="3984"/>
                  </a:cubicBezTo>
                  <a:cubicBezTo>
                    <a:pt x="6534" y="1433"/>
                    <a:pt x="9994" y="0"/>
                    <a:pt x="13601" y="0"/>
                  </a:cubicBezTo>
                  <a:close/>
                </a:path>
              </a:pathLst>
            </a:custGeom>
            <a:blipFill>
              <a:blip r:embed="rId2"/>
              <a:stretch>
                <a:fillRect l="-310" r="-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855499" y="3850499"/>
            <a:ext cx="2803189" cy="3873606"/>
            <a:chOff x="0" y="0"/>
            <a:chExt cx="738288" cy="1020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8288" cy="1020209"/>
            </a:xfrm>
            <a:custGeom>
              <a:avLst/>
              <a:gdLst/>
              <a:ahLst/>
              <a:cxnLst/>
              <a:rect l="l" t="t" r="r" b="b"/>
              <a:pathLst>
                <a:path w="738288" h="1020209">
                  <a:moveTo>
                    <a:pt x="0" y="0"/>
                  </a:moveTo>
                  <a:lnTo>
                    <a:pt x="738288" y="0"/>
                  </a:lnTo>
                  <a:lnTo>
                    <a:pt x="738288" y="1020209"/>
                  </a:lnTo>
                  <a:lnTo>
                    <a:pt x="0" y="1020209"/>
                  </a:lnTo>
                  <a:close/>
                </a:path>
              </a:pathLst>
            </a:custGeom>
            <a:solidFill>
              <a:srgbClr val="F27100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38288" cy="1058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87070"/>
            <a:ext cx="960395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DETAILED TASK ARCHITECTURE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9823" y="1584913"/>
            <a:ext cx="13091918" cy="7673387"/>
            <a:chOff x="0" y="0"/>
            <a:chExt cx="138675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6755" cy="812800"/>
            </a:xfrm>
            <a:custGeom>
              <a:avLst/>
              <a:gdLst/>
              <a:ahLst/>
              <a:cxnLst/>
              <a:rect l="l" t="t" r="r" b="b"/>
              <a:pathLst>
                <a:path w="1386755" h="812800">
                  <a:moveTo>
                    <a:pt x="13601" y="0"/>
                  </a:moveTo>
                  <a:lnTo>
                    <a:pt x="1373154" y="0"/>
                  </a:lnTo>
                  <a:cubicBezTo>
                    <a:pt x="1376762" y="0"/>
                    <a:pt x="1380221" y="1433"/>
                    <a:pt x="1382772" y="3984"/>
                  </a:cubicBezTo>
                  <a:cubicBezTo>
                    <a:pt x="1385323" y="6534"/>
                    <a:pt x="1386755" y="9994"/>
                    <a:pt x="1386755" y="13601"/>
                  </a:cubicBezTo>
                  <a:lnTo>
                    <a:pt x="1386755" y="799199"/>
                  </a:lnTo>
                  <a:cubicBezTo>
                    <a:pt x="1386755" y="802806"/>
                    <a:pt x="1385323" y="806266"/>
                    <a:pt x="1382772" y="808816"/>
                  </a:cubicBezTo>
                  <a:cubicBezTo>
                    <a:pt x="1380221" y="811367"/>
                    <a:pt x="1376762" y="812800"/>
                    <a:pt x="1373154" y="812800"/>
                  </a:cubicBezTo>
                  <a:lnTo>
                    <a:pt x="13601" y="812800"/>
                  </a:lnTo>
                  <a:cubicBezTo>
                    <a:pt x="9994" y="812800"/>
                    <a:pt x="6534" y="811367"/>
                    <a:pt x="3984" y="808816"/>
                  </a:cubicBezTo>
                  <a:cubicBezTo>
                    <a:pt x="1433" y="806266"/>
                    <a:pt x="0" y="802806"/>
                    <a:pt x="0" y="799199"/>
                  </a:cubicBezTo>
                  <a:lnTo>
                    <a:pt x="0" y="13601"/>
                  </a:lnTo>
                  <a:cubicBezTo>
                    <a:pt x="0" y="9994"/>
                    <a:pt x="1433" y="6534"/>
                    <a:pt x="3984" y="3984"/>
                  </a:cubicBezTo>
                  <a:cubicBezTo>
                    <a:pt x="6534" y="1433"/>
                    <a:pt x="9994" y="0"/>
                    <a:pt x="13601" y="0"/>
                  </a:cubicBezTo>
                  <a:close/>
                </a:path>
              </a:pathLst>
            </a:custGeom>
            <a:blipFill>
              <a:blip r:embed="rId2"/>
              <a:stretch>
                <a:fillRect l="-310" r="-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912224" y="3850499"/>
            <a:ext cx="2260561" cy="4709545"/>
            <a:chOff x="0" y="0"/>
            <a:chExt cx="595374" cy="1240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374" cy="1240374"/>
            </a:xfrm>
            <a:custGeom>
              <a:avLst/>
              <a:gdLst/>
              <a:ahLst/>
              <a:cxnLst/>
              <a:rect l="l" t="t" r="r" b="b"/>
              <a:pathLst>
                <a:path w="595374" h="1240374">
                  <a:moveTo>
                    <a:pt x="0" y="0"/>
                  </a:moveTo>
                  <a:lnTo>
                    <a:pt x="595374" y="0"/>
                  </a:lnTo>
                  <a:lnTo>
                    <a:pt x="595374" y="1240374"/>
                  </a:lnTo>
                  <a:lnTo>
                    <a:pt x="0" y="1240374"/>
                  </a:lnTo>
                  <a:close/>
                </a:path>
              </a:pathLst>
            </a:custGeom>
            <a:solidFill>
              <a:srgbClr val="F27100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95374" cy="1278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87070"/>
            <a:ext cx="9603956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spc="428">
                <a:solidFill>
                  <a:srgbClr val="F27100"/>
                </a:solidFill>
                <a:latin typeface="Muli Bold"/>
                <a:ea typeface="Muli Bold"/>
                <a:cs typeface="Muli Bold"/>
                <a:sym typeface="Muli Bold"/>
              </a:rPr>
              <a:t>DETAILED TASK ARCHITECTURE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770</Words>
  <Application>Microsoft Office PowerPoint</Application>
  <PresentationFormat>Custom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Muli</vt:lpstr>
      <vt:lpstr>Calibri</vt:lpstr>
      <vt:lpstr>Arimo Bold</vt:lpstr>
      <vt:lpstr>Muli Bold</vt:lpstr>
      <vt:lpstr>Muli Heavy</vt:lpstr>
      <vt:lpstr>Arial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Operating Systems in Active Controlled Rockets</dc:title>
  <cp:lastModifiedBy>Felipe Lemes da Silva Martins</cp:lastModifiedBy>
  <cp:revision>4</cp:revision>
  <dcterms:created xsi:type="dcterms:W3CDTF">2006-08-16T00:00:00Z</dcterms:created>
  <dcterms:modified xsi:type="dcterms:W3CDTF">2025-04-03T01:20:01Z</dcterms:modified>
  <dc:identifier>DAGhRFyMwYs</dc:identifier>
</cp:coreProperties>
</file>