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Merriweather Sans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A506A9-9795-441C-B6C4-E6CD42D95309}">
  <a:tblStyle styleId="{FBA506A9-9795-441C-B6C4-E6CD42D9530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MerriweatherSans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erriweatherSans-italic.fntdata"/><Relationship Id="rId25" Type="http://schemas.openxmlformats.org/officeDocument/2006/relationships/font" Target="fonts/MerriweatherSans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Merriweather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erriweather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3d2ff1c04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83d2ff1c04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83d2ff1c04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7633667c2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47633667c2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7633667c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47633667c2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7633667c2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47633667c2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78b7d0c8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78b7d0c8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78b7d0c8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78b7d0c8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78b7d0c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78b7d0c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83ea5a452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83ea5a45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78b7d0c8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78b7d0c8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78b7d0c8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78b7d0c8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78b7d0c8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78b7d0c8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78b7d0c8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478b7d0c8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75aafe94b_0_9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SIMPLIFICATIONS</a:t>
            </a:r>
            <a:endParaRPr/>
          </a:p>
        </p:txBody>
      </p:sp>
      <p:sp>
        <p:nvSpPr>
          <p:cNvPr id="237" name="Google Shape;237;g3475aafe94b_0_9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75aafe94b_0_9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REGIONING AND LOCAL SIZING</a:t>
            </a:r>
            <a:endParaRPr/>
          </a:p>
        </p:txBody>
      </p:sp>
      <p:sp>
        <p:nvSpPr>
          <p:cNvPr id="251" name="Google Shape;251;g3475aafe94b_0_9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75aafe94b_0_1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475aafe94b_0_1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K OMEGA AND NOT OTHER SOLVERS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75aafe94b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75aafe94b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K OMEGA AND NOT OTHER SOLVERS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1">
  <p:cSld name="TITLE Option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114300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282575" y="2987940"/>
            <a:ext cx="85788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i="1"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 sz="1800"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 sz="1800"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 sz="1800"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i="1" sz="18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282575" y="2197788"/>
            <a:ext cx="8578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10469"/>
            <a:ext cx="1829242" cy="26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1357" y="4136580"/>
            <a:ext cx="2325966" cy="76458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282576" y="1472712"/>
            <a:ext cx="85788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  <p15:guide id="2" orient="horz" pos="3132">
          <p15:clr>
            <a:srgbClr val="FBAE40"/>
          </p15:clr>
        </p15:guide>
        <p15:guide id="3" orient="horz" pos="3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0" y="4543425"/>
            <a:ext cx="9144000" cy="6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45" y="4458944"/>
            <a:ext cx="2333659" cy="7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1" y="-207340"/>
            <a:ext cx="353320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7201" y="295276"/>
            <a:ext cx="825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63551" y="808877"/>
            <a:ext cx="82533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/>
        </p:nvSpPr>
        <p:spPr>
          <a:xfrm>
            <a:off x="8549357" y="4679152"/>
            <a:ext cx="5625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3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3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i="0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1">
  <p:cSld name="CONTENT Option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4543425"/>
            <a:ext cx="9144000" cy="6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45" y="4458944"/>
            <a:ext cx="2333659" cy="7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 u="sng"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1" y="-207340"/>
            <a:ext cx="353320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58789" y="878683"/>
            <a:ext cx="82518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/>
        </p:nvSpPr>
        <p:spPr>
          <a:xfrm>
            <a:off x="8549357" y="4679152"/>
            <a:ext cx="5625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3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3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i="0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GA">
  <p:cSld name="ABOUT UGA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120776" y="2046734"/>
            <a:ext cx="6902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Chartered by the state of Georgia in 1785, the University of Georgia is the birthplace of public higher education in America — launching our nation’s great tradition of world-class education for all. What began as a commitment to inspire the next generation grows stronger today through global research, hands-on experiential learning and extensive outreach. One of America’s “Public Ivies” and a top 10 best value in public higher education, the University of Georgia tackles some of the world’s grand challenges — from combating infectious disease and securing the world’s food supply to advancing economic growth and analyzing the environment.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Located in Classic City of Athens, approximately an hour northeast of Atlanta, Georgia’s flagship university thrives in a community that promotes the benefits of a culture-rich college town with a strong economic center.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7585" y="684462"/>
            <a:ext cx="1281628" cy="985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ption 2">
  <p:cSld name="1_TITLE Option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0"/>
            <a:ext cx="3429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357" y="4292246"/>
            <a:ext cx="1998300" cy="65687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>
            <p:ph idx="2" type="pic"/>
          </p:nvPr>
        </p:nvSpPr>
        <p:spPr>
          <a:xfrm>
            <a:off x="3429001" y="0"/>
            <a:ext cx="5715000" cy="5149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1" name="Google Shape;91;p18"/>
          <p:cNvCxnSpPr/>
          <p:nvPr/>
        </p:nvCxnSpPr>
        <p:spPr>
          <a:xfrm>
            <a:off x="114300" y="5060810"/>
            <a:ext cx="3314700" cy="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18"/>
          <p:cNvCxnSpPr/>
          <p:nvPr/>
        </p:nvCxnSpPr>
        <p:spPr>
          <a:xfrm>
            <a:off x="114300" y="88759"/>
            <a:ext cx="3314700" cy="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8"/>
          <p:cNvCxnSpPr/>
          <p:nvPr/>
        </p:nvCxnSpPr>
        <p:spPr>
          <a:xfrm>
            <a:off x="114300" y="88760"/>
            <a:ext cx="0" cy="497220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734914"/>
            <a:ext cx="1270532" cy="184610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98698" y="3286080"/>
            <a:ext cx="26223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i="1"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498476" y="1067992"/>
            <a:ext cx="26226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4" type="body"/>
          </p:nvPr>
        </p:nvSpPr>
        <p:spPr>
          <a:xfrm>
            <a:off x="498476" y="2370305"/>
            <a:ext cx="262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02">
          <p15:clr>
            <a:srgbClr val="FBAE40"/>
          </p15:clr>
        </p15:guide>
        <p15:guide id="2" orient="horz" pos="2856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ption 3">
  <p:cSld name="TITLE Option 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>
            <p:ph idx="2" type="pic"/>
          </p:nvPr>
        </p:nvSpPr>
        <p:spPr>
          <a:xfrm>
            <a:off x="0" y="1"/>
            <a:ext cx="91440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9"/>
          <p:cNvSpPr/>
          <p:nvPr/>
        </p:nvSpPr>
        <p:spPr>
          <a:xfrm>
            <a:off x="0" y="3857625"/>
            <a:ext cx="9144000" cy="129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9"/>
          <p:cNvCxnSpPr/>
          <p:nvPr/>
        </p:nvCxnSpPr>
        <p:spPr>
          <a:xfrm>
            <a:off x="114301" y="5060810"/>
            <a:ext cx="8915400" cy="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9"/>
          <p:cNvCxnSpPr/>
          <p:nvPr/>
        </p:nvCxnSpPr>
        <p:spPr>
          <a:xfrm>
            <a:off x="114300" y="3857625"/>
            <a:ext cx="0" cy="120300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9"/>
          <p:cNvCxnSpPr/>
          <p:nvPr/>
        </p:nvCxnSpPr>
        <p:spPr>
          <a:xfrm>
            <a:off x="9029699" y="3857625"/>
            <a:ext cx="0" cy="120300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87" y="3708751"/>
            <a:ext cx="407457" cy="425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91771" y="3923651"/>
            <a:ext cx="853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body"/>
          </p:nvPr>
        </p:nvSpPr>
        <p:spPr>
          <a:xfrm>
            <a:off x="492125" y="4333367"/>
            <a:ext cx="55002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92125" y="4682219"/>
            <a:ext cx="55002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i="1"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9908" y="4423480"/>
            <a:ext cx="1858792" cy="61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56">
          <p15:clr>
            <a:srgbClr val="FBAE40"/>
          </p15:clr>
        </p15:guide>
        <p15:guide id="2" orient="horz" pos="30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0" y="4543425"/>
            <a:ext cx="9144000" cy="6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45" y="4458944"/>
            <a:ext cx="2333659" cy="7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58583" y="340960"/>
            <a:ext cx="8251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 u="sng"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1" y="-207340"/>
            <a:ext cx="353320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>
            <p:ph idx="2" type="media"/>
          </p:nvPr>
        </p:nvSpPr>
        <p:spPr>
          <a:xfrm>
            <a:off x="914400" y="1033198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0"/>
          <p:cNvSpPr txBox="1"/>
          <p:nvPr/>
        </p:nvSpPr>
        <p:spPr>
          <a:xfrm>
            <a:off x="6892000" y="45764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549357" y="4679152"/>
            <a:ext cx="5625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3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3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i="0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30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2">
  <p:cSld name="CONTENT Option 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4543425"/>
            <a:ext cx="9144000" cy="6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45" y="4458944"/>
            <a:ext cx="2333659" cy="7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1" y="-207340"/>
            <a:ext cx="353320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459687" y="874114"/>
            <a:ext cx="3521700" cy="3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4484916" y="874114"/>
            <a:ext cx="3521700" cy="3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sz="18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3" type="body"/>
          </p:nvPr>
        </p:nvSpPr>
        <p:spPr>
          <a:xfrm>
            <a:off x="459687" y="347403"/>
            <a:ext cx="35217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4" type="body"/>
          </p:nvPr>
        </p:nvSpPr>
        <p:spPr>
          <a:xfrm>
            <a:off x="4484916" y="347403"/>
            <a:ext cx="35217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1"/>
          <p:cNvSpPr txBox="1"/>
          <p:nvPr/>
        </p:nvSpPr>
        <p:spPr>
          <a:xfrm>
            <a:off x="8549357" y="4679152"/>
            <a:ext cx="5625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3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3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/>
          <p:nvPr>
            <p:ph idx="5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i="0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>
          <p15:clr>
            <a:srgbClr val="FBAE40"/>
          </p15:clr>
        </p15:guide>
        <p15:guide id="3" pos="360">
          <p15:clr>
            <a:srgbClr val="FBAE40"/>
          </p15:clr>
        </p15:guide>
        <p15:guide id="4" pos="720">
          <p15:clr>
            <a:srgbClr val="FBAE40"/>
          </p15:clr>
        </p15:guide>
        <p15:guide id="5" pos="1080">
          <p15:clr>
            <a:srgbClr val="FBAE40"/>
          </p15:clr>
        </p15:guide>
        <p15:guide id="6" pos="1440">
          <p15:clr>
            <a:srgbClr val="FBAE40"/>
          </p15:clr>
        </p15:guide>
        <p15:guide id="7" pos="1800">
          <p15:clr>
            <a:srgbClr val="FBAE40"/>
          </p15:clr>
        </p15:guide>
        <p15:guide id="8" pos="2160">
          <p15:clr>
            <a:srgbClr val="FBAE40"/>
          </p15:clr>
        </p15:guide>
        <p15:guide id="9" pos="2520">
          <p15:clr>
            <a:srgbClr val="FBAE40"/>
          </p15:clr>
        </p15:guide>
        <p15:guide id="10" pos="3240">
          <p15:clr>
            <a:srgbClr val="FBAE40"/>
          </p15:clr>
        </p15:guide>
        <p15:guide id="11" pos="3600">
          <p15:clr>
            <a:srgbClr val="FBAE40"/>
          </p15:clr>
        </p15:guide>
        <p15:guide id="12" pos="3960">
          <p15:clr>
            <a:srgbClr val="FBAE40"/>
          </p15:clr>
        </p15:guide>
        <p15:guide id="13" pos="4320">
          <p15:clr>
            <a:srgbClr val="FBAE40"/>
          </p15:clr>
        </p15:guide>
        <p15:guide id="14" pos="5040">
          <p15:clr>
            <a:srgbClr val="FBAE40"/>
          </p15:clr>
        </p15:guide>
        <p15:guide id="15" pos="5400">
          <p15:clr>
            <a:srgbClr val="FBAE40"/>
          </p15:clr>
        </p15:guide>
        <p15:guide id="16" pos="5760">
          <p15:clr>
            <a:srgbClr val="FBAE40"/>
          </p15:clr>
        </p15:guide>
        <p15:guide id="17" pos="4680">
          <p15:clr>
            <a:srgbClr val="FBAE40"/>
          </p15:clr>
        </p15:guide>
        <p15:guide id="18" orient="horz" pos="2889">
          <p15:clr>
            <a:srgbClr val="FBAE40"/>
          </p15:clr>
        </p15:guide>
        <p15:guide id="19" orient="horz" pos="3132">
          <p15:clr>
            <a:srgbClr val="FBAE40"/>
          </p15:clr>
        </p15:guide>
        <p15:guide id="20" pos="144">
          <p15:clr>
            <a:srgbClr val="FBAE40"/>
          </p15:clr>
        </p15:guide>
        <p15:guide id="21" orient="horz" pos="216">
          <p15:clr>
            <a:srgbClr val="FBAE40"/>
          </p15:clr>
        </p15:guide>
        <p15:guide id="22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ption 3">
  <p:cSld name="CONTENT Option 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0" y="4543425"/>
            <a:ext cx="9144000" cy="6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45" y="4458944"/>
            <a:ext cx="2333659" cy="7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1" y="-207340"/>
            <a:ext cx="353320" cy="5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457201" y="341710"/>
            <a:ext cx="2378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3327264" y="341709"/>
            <a:ext cx="2378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3" type="body"/>
          </p:nvPr>
        </p:nvSpPr>
        <p:spPr>
          <a:xfrm>
            <a:off x="6178138" y="341709"/>
            <a:ext cx="2378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4" type="body"/>
          </p:nvPr>
        </p:nvSpPr>
        <p:spPr>
          <a:xfrm>
            <a:off x="457201" y="873919"/>
            <a:ext cx="23781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5" type="body"/>
          </p:nvPr>
        </p:nvSpPr>
        <p:spPr>
          <a:xfrm>
            <a:off x="3327264" y="873919"/>
            <a:ext cx="23781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6" type="body"/>
          </p:nvPr>
        </p:nvSpPr>
        <p:spPr>
          <a:xfrm>
            <a:off x="6178138" y="873919"/>
            <a:ext cx="23781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/>
        </p:nvSpPr>
        <p:spPr>
          <a:xfrm>
            <a:off x="8549357" y="4679152"/>
            <a:ext cx="5625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3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3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>
            <p:ph idx="7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i="0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>
          <p15:clr>
            <a:srgbClr val="FBAE40"/>
          </p15:clr>
        </p15:guide>
        <p15:guide id="3" pos="360">
          <p15:clr>
            <a:srgbClr val="FBAE40"/>
          </p15:clr>
        </p15:guide>
        <p15:guide id="4" pos="720">
          <p15:clr>
            <a:srgbClr val="FBAE40"/>
          </p15:clr>
        </p15:guide>
        <p15:guide id="5" pos="1080">
          <p15:clr>
            <a:srgbClr val="FBAE40"/>
          </p15:clr>
        </p15:guide>
        <p15:guide id="6" pos="1440">
          <p15:clr>
            <a:srgbClr val="FBAE40"/>
          </p15:clr>
        </p15:guide>
        <p15:guide id="7" pos="1800">
          <p15:clr>
            <a:srgbClr val="FBAE40"/>
          </p15:clr>
        </p15:guide>
        <p15:guide id="8" pos="2160">
          <p15:clr>
            <a:srgbClr val="FBAE40"/>
          </p15:clr>
        </p15:guide>
        <p15:guide id="9" pos="2520">
          <p15:clr>
            <a:srgbClr val="FBAE40"/>
          </p15:clr>
        </p15:guide>
        <p15:guide id="10" pos="3240">
          <p15:clr>
            <a:srgbClr val="FBAE40"/>
          </p15:clr>
        </p15:guide>
        <p15:guide id="11" pos="3600">
          <p15:clr>
            <a:srgbClr val="FBAE40"/>
          </p15:clr>
        </p15:guide>
        <p15:guide id="12" pos="3960">
          <p15:clr>
            <a:srgbClr val="FBAE40"/>
          </p15:clr>
        </p15:guide>
        <p15:guide id="13" pos="4320">
          <p15:clr>
            <a:srgbClr val="FBAE40"/>
          </p15:clr>
        </p15:guide>
        <p15:guide id="14" pos="4680">
          <p15:clr>
            <a:srgbClr val="FBAE40"/>
          </p15:clr>
        </p15:guide>
        <p15:guide id="15" pos="5040">
          <p15:clr>
            <a:srgbClr val="FBAE40"/>
          </p15:clr>
        </p15:guide>
        <p15:guide id="16" pos="5400">
          <p15:clr>
            <a:srgbClr val="FBAE40"/>
          </p15:clr>
        </p15:guide>
        <p15:guide id="17" pos="5760">
          <p15:clr>
            <a:srgbClr val="FBAE40"/>
          </p15:clr>
        </p15:guide>
        <p15:guide id="18" orient="horz" pos="216">
          <p15:clr>
            <a:srgbClr val="FBAE40"/>
          </p15:clr>
        </p15:guide>
        <p15:guide id="19" pos="288">
          <p15:clr>
            <a:srgbClr val="FBAE40"/>
          </p15:clr>
        </p15:guide>
        <p15:guide id="20" orient="horz" pos="30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ption 1">
  <p:cSld name="SECTION TITLE Option 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0" y="0"/>
            <a:ext cx="9144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114300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638744" y="1936463"/>
            <a:ext cx="80406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2" type="body"/>
          </p:nvPr>
        </p:nvSpPr>
        <p:spPr>
          <a:xfrm>
            <a:off x="638744" y="2564643"/>
            <a:ext cx="8040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ption 2">
  <p:cSld name="SECTION TITLE Option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>
            <p:ph idx="2" type="pic"/>
          </p:nvPr>
        </p:nvSpPr>
        <p:spPr>
          <a:xfrm>
            <a:off x="3425642" y="0"/>
            <a:ext cx="5718300" cy="5149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4"/>
          <p:cNvSpPr/>
          <p:nvPr/>
        </p:nvSpPr>
        <p:spPr>
          <a:xfrm>
            <a:off x="0" y="0"/>
            <a:ext cx="34290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4"/>
          <p:cNvCxnSpPr/>
          <p:nvPr/>
        </p:nvCxnSpPr>
        <p:spPr>
          <a:xfrm>
            <a:off x="114300" y="5060810"/>
            <a:ext cx="3314700" cy="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24"/>
          <p:cNvCxnSpPr/>
          <p:nvPr/>
        </p:nvCxnSpPr>
        <p:spPr>
          <a:xfrm>
            <a:off x="114300" y="88759"/>
            <a:ext cx="3314700" cy="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24"/>
          <p:cNvCxnSpPr/>
          <p:nvPr/>
        </p:nvCxnSpPr>
        <p:spPr>
          <a:xfrm>
            <a:off x="114300" y="88760"/>
            <a:ext cx="0" cy="497220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98476" y="1067992"/>
            <a:ext cx="26226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3" type="body"/>
          </p:nvPr>
        </p:nvSpPr>
        <p:spPr>
          <a:xfrm>
            <a:off x="498476" y="2370305"/>
            <a:ext cx="262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ption 3">
  <p:cSld name="SECTION TITLE Option 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>
            <p:ph idx="2" type="pic"/>
          </p:nvPr>
        </p:nvSpPr>
        <p:spPr>
          <a:xfrm>
            <a:off x="0" y="0"/>
            <a:ext cx="9144000" cy="41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5"/>
          <p:cNvSpPr/>
          <p:nvPr/>
        </p:nvSpPr>
        <p:spPr>
          <a:xfrm>
            <a:off x="0" y="4118884"/>
            <a:ext cx="9144000" cy="103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>
            <a:off x="114301" y="5060810"/>
            <a:ext cx="8915400" cy="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25"/>
          <p:cNvCxnSpPr/>
          <p:nvPr/>
        </p:nvCxnSpPr>
        <p:spPr>
          <a:xfrm>
            <a:off x="9029699" y="4118884"/>
            <a:ext cx="0" cy="94200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25"/>
          <p:cNvCxnSpPr/>
          <p:nvPr/>
        </p:nvCxnSpPr>
        <p:spPr>
          <a:xfrm>
            <a:off x="114300" y="4118884"/>
            <a:ext cx="0" cy="942000"/>
          </a:xfrm>
          <a:prstGeom prst="straightConnector1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491771" y="4212511"/>
            <a:ext cx="8538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3" type="body"/>
          </p:nvPr>
        </p:nvSpPr>
        <p:spPr>
          <a:xfrm>
            <a:off x="492125" y="4622227"/>
            <a:ext cx="55002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0" y="4543425"/>
            <a:ext cx="9144000" cy="6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C1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45" y="4458944"/>
            <a:ext cx="2333659" cy="76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114301" y="88760"/>
            <a:ext cx="8915400" cy="4972200"/>
          </a:xfrm>
          <a:prstGeom prst="rect">
            <a:avLst/>
          </a:prstGeom>
          <a:noFill/>
          <a:ln cap="flat" cmpd="sng" w="9525">
            <a:solidFill>
              <a:srgbClr val="BC1E3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114300" y="1638320"/>
            <a:ext cx="89154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1" sz="4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114300" y="2248224"/>
            <a:ext cx="89154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7"/>
          <p:cNvGrpSpPr/>
          <p:nvPr/>
        </p:nvGrpSpPr>
        <p:grpSpPr>
          <a:xfrm>
            <a:off x="-76200" y="0"/>
            <a:ext cx="9220203" cy="5681977"/>
            <a:chOff x="-76200" y="0"/>
            <a:chExt cx="9220203" cy="5681977"/>
          </a:xfrm>
        </p:grpSpPr>
        <p:grpSp>
          <p:nvGrpSpPr>
            <p:cNvPr id="172" name="Google Shape;172;p27"/>
            <p:cNvGrpSpPr/>
            <p:nvPr/>
          </p:nvGrpSpPr>
          <p:grpSpPr>
            <a:xfrm>
              <a:off x="-76200" y="475"/>
              <a:ext cx="9220203" cy="5681502"/>
              <a:chOff x="-76200" y="475"/>
              <a:chExt cx="9220203" cy="5681502"/>
            </a:xfrm>
          </p:grpSpPr>
          <p:grpSp>
            <p:nvGrpSpPr>
              <p:cNvPr id="173" name="Google Shape;173;p27"/>
              <p:cNvGrpSpPr/>
              <p:nvPr/>
            </p:nvGrpSpPr>
            <p:grpSpPr>
              <a:xfrm flipH="1">
                <a:off x="-76200" y="475"/>
                <a:ext cx="9220203" cy="5143500"/>
                <a:chOff x="-76200" y="475"/>
                <a:chExt cx="9220203" cy="5143500"/>
              </a:xfrm>
            </p:grpSpPr>
            <p:pic>
              <p:nvPicPr>
                <p:cNvPr id="174" name="Google Shape;174;p27"/>
                <p:cNvPicPr preferRelativeResize="0"/>
                <p:nvPr/>
              </p:nvPicPr>
              <p:blipFill rotWithShape="1">
                <a:blip r:embed="rId2">
                  <a:alphaModFix amt="50000"/>
                </a:blip>
                <a:srcRect b="26568" l="45905" r="24108" t="39465"/>
                <a:stretch/>
              </p:blipFill>
              <p:spPr>
                <a:xfrm>
                  <a:off x="0" y="475"/>
                  <a:ext cx="9144003" cy="514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5" name="Google Shape;175;p27"/>
                <p:cNvPicPr preferRelativeResize="0"/>
                <p:nvPr/>
              </p:nvPicPr>
              <p:blipFill rotWithShape="1">
                <a:blip r:embed="rId3">
                  <a:alphaModFix amt="50000"/>
                </a:blip>
                <a:srcRect b="62291" l="34447" r="25765" t="10169"/>
                <a:stretch/>
              </p:blipFill>
              <p:spPr>
                <a:xfrm>
                  <a:off x="-76200" y="2727275"/>
                  <a:ext cx="4281027" cy="24162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27"/>
              <p:cNvGrpSpPr/>
              <p:nvPr/>
            </p:nvGrpSpPr>
            <p:grpSpPr>
              <a:xfrm>
                <a:off x="-76197" y="475"/>
                <a:ext cx="2641313" cy="5681502"/>
                <a:chOff x="-76197" y="475"/>
                <a:chExt cx="2641313" cy="5681502"/>
              </a:xfrm>
            </p:grpSpPr>
            <p:grpSp>
              <p:nvGrpSpPr>
                <p:cNvPr id="177" name="Google Shape;177;p27"/>
                <p:cNvGrpSpPr/>
                <p:nvPr/>
              </p:nvGrpSpPr>
              <p:grpSpPr>
                <a:xfrm>
                  <a:off x="-76197" y="475"/>
                  <a:ext cx="2641313" cy="5681502"/>
                  <a:chOff x="-76197" y="475"/>
                  <a:chExt cx="2641313" cy="5681502"/>
                </a:xfrm>
              </p:grpSpPr>
              <p:pic>
                <p:nvPicPr>
                  <p:cNvPr id="178" name="Google Shape;178;p27"/>
                  <p:cNvPicPr preferRelativeResize="0"/>
                  <p:nvPr/>
                </p:nvPicPr>
                <p:blipFill rotWithShape="1">
                  <a:blip r:embed="rId4">
                    <a:alphaModFix amt="70000"/>
                  </a:blip>
                  <a:srcRect b="41636" l="11190" r="0" t="-6147"/>
                  <a:stretch/>
                </p:blipFill>
                <p:spPr>
                  <a:xfrm>
                    <a:off x="-76197" y="4157455"/>
                    <a:ext cx="2641313" cy="152452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9" name="Google Shape;179;p27"/>
                  <p:cNvPicPr preferRelativeResize="0"/>
                  <p:nvPr/>
                </p:nvPicPr>
                <p:blipFill rotWithShape="1">
                  <a:blip r:embed="rId4">
                    <a:alphaModFix amt="70000"/>
                  </a:blip>
                  <a:srcRect b="0" l="0" r="29103" t="56674"/>
                  <a:stretch/>
                </p:blipFill>
                <p:spPr>
                  <a:xfrm flipH="1">
                    <a:off x="0" y="475"/>
                    <a:ext cx="1633625" cy="7932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80" name="Google Shape;180;p27"/>
                <p:cNvGrpSpPr/>
                <p:nvPr/>
              </p:nvGrpSpPr>
              <p:grpSpPr>
                <a:xfrm>
                  <a:off x="219190" y="178035"/>
                  <a:ext cx="524680" cy="4818300"/>
                  <a:chOff x="219190" y="178035"/>
                  <a:chExt cx="524680" cy="4818300"/>
                </a:xfrm>
              </p:grpSpPr>
              <p:pic>
                <p:nvPicPr>
                  <p:cNvPr id="181" name="Google Shape;181;p27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19127" l="34007" r="31621" t="44265"/>
                  <a:stretch/>
                </p:blipFill>
                <p:spPr>
                  <a:xfrm flipH="1">
                    <a:off x="219190" y="4429838"/>
                    <a:ext cx="524675" cy="566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2" name="Google Shape;182;p27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29647" l="35054" r="29458" t="40673"/>
                  <a:stretch/>
                </p:blipFill>
                <p:spPr>
                  <a:xfrm flipH="1">
                    <a:off x="219220" y="178035"/>
                    <a:ext cx="524650" cy="4448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183" name="Google Shape;183;p27"/>
            <p:cNvPicPr preferRelativeResize="0"/>
            <p:nvPr/>
          </p:nvPicPr>
          <p:blipFill rotWithShape="1">
            <a:blip r:embed="rId4">
              <a:alphaModFix amt="70000"/>
            </a:blip>
            <a:srcRect b="-9272" l="47537" r="18378" t="5549"/>
            <a:stretch/>
          </p:blipFill>
          <p:spPr>
            <a:xfrm flipH="1">
              <a:off x="8358626" y="0"/>
              <a:ext cx="785377" cy="1899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27"/>
          <p:cNvSpPr txBox="1"/>
          <p:nvPr>
            <p:ph type="title"/>
          </p:nvPr>
        </p:nvSpPr>
        <p:spPr>
          <a:xfrm>
            <a:off x="720000" y="842400"/>
            <a:ext cx="4294800" cy="1189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" type="subTitle"/>
          </p:nvPr>
        </p:nvSpPr>
        <p:spPr>
          <a:xfrm>
            <a:off x="720000" y="2031900"/>
            <a:ext cx="4294800" cy="226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76A28"/>
              </a:buClr>
              <a:buSzPts val="18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Nunito Light"/>
              <a:buChar char="■"/>
              <a:defRPr/>
            </a:lvl9pPr>
          </a:lstStyle>
          <a:p/>
        </p:txBody>
      </p:sp>
      <p:sp>
        <p:nvSpPr>
          <p:cNvPr id="186" name="Google Shape;186;p27"/>
          <p:cNvSpPr/>
          <p:nvPr>
            <p:ph idx="2" type="pic"/>
          </p:nvPr>
        </p:nvSpPr>
        <p:spPr>
          <a:xfrm>
            <a:off x="5407600" y="281250"/>
            <a:ext cx="3432000" cy="45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5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idx="3" type="body"/>
          </p:nvPr>
        </p:nvSpPr>
        <p:spPr>
          <a:xfrm>
            <a:off x="223651" y="1295848"/>
            <a:ext cx="85788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" sz="4100"/>
              <a:t>Aerodynamic Analysis of a High-Powered, Multi-Stage Rocket</a:t>
            </a:r>
            <a:endParaRPr sz="4100"/>
          </a:p>
        </p:txBody>
      </p:sp>
      <p:sp>
        <p:nvSpPr>
          <p:cNvPr id="193" name="Google Shape;193;p28"/>
          <p:cNvSpPr txBox="1"/>
          <p:nvPr/>
        </p:nvSpPr>
        <p:spPr>
          <a:xfrm>
            <a:off x="7042455" y="4681048"/>
            <a:ext cx="1937100" cy="3078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 b="118086" l="193693" r="-177776" t="-118286"/>
          <a:stretch/>
        </p:blipFill>
        <p:spPr>
          <a:xfrm>
            <a:off x="7099598" y="2170115"/>
            <a:ext cx="1391400" cy="139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117475" y="83900"/>
            <a:ext cx="1746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6921850" y="462375"/>
            <a:ext cx="17469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b="35795" l="10514" r="0" t="2296"/>
          <a:stretch/>
        </p:blipFill>
        <p:spPr>
          <a:xfrm>
            <a:off x="718500" y="2967988"/>
            <a:ext cx="1391400" cy="139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540750" y="4587813"/>
            <a:ext cx="1746900" cy="2196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Jason Rupram    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6610575" y="4587825"/>
            <a:ext cx="1746900" cy="219600"/>
          </a:xfrm>
          <a:prstGeom prst="rect">
            <a:avLst/>
          </a:prstGeom>
          <a:noFill/>
          <a:ln cap="rnd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Parker Blenk     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0" name="Google Shape;200;p28" title="IMG_0861.jpg"/>
          <p:cNvPicPr preferRelativeResize="0"/>
          <p:nvPr/>
        </p:nvPicPr>
        <p:blipFill rotWithShape="1">
          <a:blip r:embed="rId5">
            <a:alphaModFix/>
          </a:blip>
          <a:srcRect b="12495" l="0" r="0" t="12502"/>
          <a:stretch/>
        </p:blipFill>
        <p:spPr>
          <a:xfrm>
            <a:off x="6788325" y="2922563"/>
            <a:ext cx="1391400" cy="1391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idx="1" type="body"/>
          </p:nvPr>
        </p:nvSpPr>
        <p:spPr>
          <a:xfrm>
            <a:off x="446108" y="342896"/>
            <a:ext cx="8251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000"/>
              <a:t>Interpreting CFD Results</a:t>
            </a:r>
            <a:endParaRPr/>
          </a:p>
        </p:txBody>
      </p:sp>
      <p:pic>
        <p:nvPicPr>
          <p:cNvPr id="284" name="Google Shape;284;p37"/>
          <p:cNvPicPr preferRelativeResize="0"/>
          <p:nvPr/>
        </p:nvPicPr>
        <p:blipFill rotWithShape="1">
          <a:blip r:embed="rId3">
            <a:alphaModFix/>
          </a:blip>
          <a:srcRect b="0" l="-250" r="250" t="0"/>
          <a:stretch/>
        </p:blipFill>
        <p:spPr>
          <a:xfrm>
            <a:off x="1608400" y="2810704"/>
            <a:ext cx="5927225" cy="150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 title="Static Pressure.png"/>
          <p:cNvPicPr preferRelativeResize="0"/>
          <p:nvPr/>
        </p:nvPicPr>
        <p:blipFill rotWithShape="1">
          <a:blip r:embed="rId4">
            <a:alphaModFix/>
          </a:blip>
          <a:srcRect b="0" l="1185" r="0" t="0"/>
          <a:stretch/>
        </p:blipFill>
        <p:spPr>
          <a:xfrm>
            <a:off x="1608386" y="835700"/>
            <a:ext cx="5927228" cy="1559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37"/>
          <p:cNvCxnSpPr/>
          <p:nvPr/>
        </p:nvCxnSpPr>
        <p:spPr>
          <a:xfrm>
            <a:off x="808925" y="1439025"/>
            <a:ext cx="1006800" cy="3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37"/>
          <p:cNvSpPr txBox="1"/>
          <p:nvPr/>
        </p:nvSpPr>
        <p:spPr>
          <a:xfrm>
            <a:off x="329775" y="963322"/>
            <a:ext cx="100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 Sans"/>
                <a:ea typeface="Merriweather Sans"/>
                <a:cs typeface="Merriweather Sans"/>
                <a:sym typeface="Merriweather Sans"/>
              </a:rPr>
              <a:t>High-pressure stagnation point</a:t>
            </a:r>
            <a:endParaRPr sz="9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88" name="Google Shape;288;p37"/>
          <p:cNvCxnSpPr/>
          <p:nvPr/>
        </p:nvCxnSpPr>
        <p:spPr>
          <a:xfrm rot="10800000">
            <a:off x="5739425" y="3487050"/>
            <a:ext cx="2156100" cy="726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37"/>
          <p:cNvSpPr txBox="1"/>
          <p:nvPr/>
        </p:nvSpPr>
        <p:spPr>
          <a:xfrm>
            <a:off x="7949075" y="3905772"/>
            <a:ext cx="100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 Sans"/>
                <a:ea typeface="Merriweather Sans"/>
                <a:cs typeface="Merriweather Sans"/>
                <a:sym typeface="Merriweather Sans"/>
              </a:rPr>
              <a:t>Low-pressure wake behind airbrakes</a:t>
            </a:r>
            <a:endParaRPr sz="9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3643800" y="2427000"/>
            <a:ext cx="2095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10: Static Pressure Contour w/o Airbrakes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3703501" y="4312275"/>
            <a:ext cx="19761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11: Static Pressure Contour w/ Airbrakes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446108" y="342896"/>
            <a:ext cx="8251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000"/>
              <a:t>Interpreting CFD Results</a:t>
            </a:r>
            <a:endParaRPr/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450" y="2771375"/>
            <a:ext cx="5905100" cy="14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 title="Turbulent Intesity 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463" y="868913"/>
            <a:ext cx="5905069" cy="149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8"/>
          <p:cNvCxnSpPr/>
          <p:nvPr/>
        </p:nvCxnSpPr>
        <p:spPr>
          <a:xfrm flipH="1">
            <a:off x="6058625" y="2644925"/>
            <a:ext cx="1937700" cy="3231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38"/>
          <p:cNvSpPr txBox="1"/>
          <p:nvPr/>
        </p:nvSpPr>
        <p:spPr>
          <a:xfrm>
            <a:off x="7996325" y="2364872"/>
            <a:ext cx="100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 Sans"/>
                <a:ea typeface="Merriweather Sans"/>
                <a:cs typeface="Merriweather Sans"/>
                <a:sym typeface="Merriweather Sans"/>
              </a:rPr>
              <a:t>Introduction of airbrakes elevated turbulence intensity and drastically increased flow separation</a:t>
            </a:r>
            <a:endParaRPr sz="9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643800" y="2364875"/>
            <a:ext cx="2095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12: Turbulence Intensity %  w/o Airbrakes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643800" y="4272850"/>
            <a:ext cx="2095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13: Turbulence Intensity %  w/ Airbrakes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idx="1" type="body"/>
          </p:nvPr>
        </p:nvSpPr>
        <p:spPr>
          <a:xfrm>
            <a:off x="446108" y="342896"/>
            <a:ext cx="8251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000"/>
              <a:t>Interpreting CFD Results</a:t>
            </a:r>
            <a:endParaRPr/>
          </a:p>
        </p:txBody>
      </p:sp>
      <p:pic>
        <p:nvPicPr>
          <p:cNvPr id="308" name="Google Shape;3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237" y="1793089"/>
            <a:ext cx="5235226" cy="19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9"/>
          <p:cNvSpPr txBox="1"/>
          <p:nvPr/>
        </p:nvSpPr>
        <p:spPr>
          <a:xfrm>
            <a:off x="331200" y="1046475"/>
            <a:ext cx="8241300" cy="3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Low pressure region is generated. Pressure differential promotes drag.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Increased pressure drag due to backflow.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Merriweather Sans"/>
              <a:buChar char="●"/>
            </a:pPr>
            <a:r>
              <a:rPr i="1"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Solution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: Tailcone can be altered to reduce pressure drag and avoid flow 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separation.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3524250" y="3715375"/>
            <a:ext cx="2305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14: Particle Pathlines over Airbrakes &amp; Tailcone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Comparison</a:t>
            </a:r>
            <a:endParaRPr/>
          </a:p>
        </p:txBody>
      </p:sp>
      <p:sp>
        <p:nvSpPr>
          <p:cNvPr id="316" name="Google Shape;316;p40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0"/>
          <p:cNvSpPr txBox="1"/>
          <p:nvPr>
            <p:ph idx="2" type="body"/>
          </p:nvPr>
        </p:nvSpPr>
        <p:spPr>
          <a:xfrm>
            <a:off x="458575" y="878850"/>
            <a:ext cx="82518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These discrepancies highlight OpenRocket’s tendency to overestimate drag in highly turbulent flow regions.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Emphasizes the need for high-fidelity CFD analysis.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18" name="Google Shape;318;p40"/>
          <p:cNvGraphicFramePr/>
          <p:nvPr/>
        </p:nvGraphicFramePr>
        <p:xfrm>
          <a:off x="2389188" y="201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{FBA506A9-9795-441C-B6C4-E6CD42D95309}</a:tableStyleId>
              </a:tblPr>
              <a:tblGrid>
                <a:gridCol w="1425150"/>
                <a:gridCol w="1007150"/>
                <a:gridCol w="968300"/>
                <a:gridCol w="989950"/>
              </a:tblGrid>
              <a:tr h="631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Analytical Model</a:t>
                      </a:r>
                      <a:endParaRPr b="1"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OpenRocket</a:t>
                      </a:r>
                      <a:endParaRPr b="1"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ANSYS</a:t>
                      </a:r>
                      <a:endParaRPr b="1"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Percent Difference</a:t>
                      </a:r>
                      <a:endParaRPr b="1"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72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Retracted AB 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C</a:t>
                      </a:r>
                      <a:r>
                        <a:rPr baseline="-25000"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D</a:t>
                      </a:r>
                      <a:endParaRPr baseline="-25000"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0.513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0.275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60.41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Fully Deployed AB C</a:t>
                      </a:r>
                      <a:r>
                        <a:rPr baseline="-25000"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D</a:t>
                      </a:r>
                      <a:endParaRPr baseline="-25000"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0.770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0.395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100"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64.38</a:t>
                      </a:r>
                      <a:endParaRPr sz="1100"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9" name="Google Shape;319;p40"/>
          <p:cNvSpPr txBox="1"/>
          <p:nvPr/>
        </p:nvSpPr>
        <p:spPr>
          <a:xfrm>
            <a:off x="4081325" y="1722100"/>
            <a:ext cx="2095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Table 2</a:t>
            </a: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: C</a:t>
            </a:r>
            <a:r>
              <a:rPr baseline="-25000"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D</a:t>
            </a: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 Comparison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25" name="Google Shape;325;p41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1"/>
          <p:cNvSpPr txBox="1"/>
          <p:nvPr>
            <p:ph idx="2" type="body"/>
          </p:nvPr>
        </p:nvSpPr>
        <p:spPr>
          <a:xfrm>
            <a:off x="458800" y="878675"/>
            <a:ext cx="80883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16706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Fully deploying the airbrakes increased the total drag coefficient by ~0.12.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Drag force calculated on each airbrake is ~32 lbf.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Will be useful for Finite Element Analysis (FEA) on airbrakes.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■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Stress analysis, total deflection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M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otor sizing for deployment.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Design constraints had an impact on the total drag created by the airbrakes.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R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educed effective area of the airbrake petals due to manufacturing limitations.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6706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Interference from antenna shrouds.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32" name="Google Shape;332;p42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2"/>
          <p:cNvSpPr txBox="1"/>
          <p:nvPr>
            <p:ph idx="2" type="body"/>
          </p:nvPr>
        </p:nvSpPr>
        <p:spPr>
          <a:xfrm>
            <a:off x="458800" y="878675"/>
            <a:ext cx="80883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Current and most recent work has been spent creating high-fidelity CFD models of both rockets at various Mach numbers and angles of attack.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Analyze the effect of weather cocking.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Study the effect of the airbrakes at various positions from the body tube.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No current validation studies have been completed, however, first flight test is currently scheduled for April 12th.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/>
          <p:nvPr>
            <p:ph idx="3" type="body"/>
          </p:nvPr>
        </p:nvSpPr>
        <p:spPr>
          <a:xfrm>
            <a:off x="282601" y="2288862"/>
            <a:ext cx="8578800" cy="5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39" name="Google Shape;339;p43"/>
          <p:cNvSpPr txBox="1"/>
          <p:nvPr/>
        </p:nvSpPr>
        <p:spPr>
          <a:xfrm>
            <a:off x="1079847" y="3111200"/>
            <a:ext cx="6984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Thank you!</a:t>
            </a:r>
            <a:endParaRPr sz="1500"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Overview</a:t>
            </a:r>
            <a:endParaRPr/>
          </a:p>
        </p:txBody>
      </p:sp>
      <p:sp>
        <p:nvSpPr>
          <p:cNvPr id="206" name="Google Shape;206;p29"/>
          <p:cNvSpPr txBox="1"/>
          <p:nvPr>
            <p:ph idx="2" type="body"/>
          </p:nvPr>
        </p:nvSpPr>
        <p:spPr>
          <a:xfrm>
            <a:off x="458800" y="878675"/>
            <a:ext cx="50538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Rocketry Association, Experimental Sounding Rocket Association (ESRA), hosts the Intercollegiate Rocket Engineering Competition (IREC). 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IREC : Create a rocket that balances performance, stability, and safety.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5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Category: Commercial off the Shelf (COTS) : 10,000 Ft. Apogee.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Systems Engineering: Teamwork and Integration.</a:t>
            </a:r>
            <a:endParaRPr/>
          </a:p>
        </p:txBody>
      </p:sp>
      <p:sp>
        <p:nvSpPr>
          <p:cNvPr id="207" name="Google Shape;207;p29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450" y="235513"/>
            <a:ext cx="3040500" cy="393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6834000" y="4170575"/>
            <a:ext cx="13692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1: IREC Information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UGA IREC Background</a:t>
            </a:r>
            <a:endParaRPr/>
          </a:p>
        </p:txBody>
      </p:sp>
      <p:sp>
        <p:nvSpPr>
          <p:cNvPr id="215" name="Google Shape;215;p30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 txBox="1"/>
          <p:nvPr>
            <p:ph idx="2" type="body"/>
          </p:nvPr>
        </p:nvSpPr>
        <p:spPr>
          <a:xfrm>
            <a:off x="458800" y="878675"/>
            <a:ext cx="5184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Focus on Airbrake design and integration.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Airbrakes help control max apogee.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Student Research and Development (SRAD) scoring criteria is benefited.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3-petal design which deploys  linearly and radially outwards via servo motor.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-7399" l="7050" r="5795" t="0"/>
          <a:stretch/>
        </p:blipFill>
        <p:spPr>
          <a:xfrm>
            <a:off x="5678750" y="446700"/>
            <a:ext cx="32956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7118000" y="4170575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2:  Airbrakes Diagram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224" name="Google Shape;224;p31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1"/>
          <p:cNvSpPr txBox="1"/>
          <p:nvPr>
            <p:ph idx="2" type="body"/>
          </p:nvPr>
        </p:nvSpPr>
        <p:spPr>
          <a:xfrm>
            <a:off x="458800" y="878675"/>
            <a:ext cx="80883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latin typeface="Merriweather Sans"/>
                <a:ea typeface="Merriweather Sans"/>
                <a:cs typeface="Merriweather Sans"/>
                <a:sym typeface="Merriweather Sans"/>
              </a:rPr>
              <a:t>Analyze the effectiveness of the airbrakes in controlling the rocket’s velocity, trajectory, and apogee during flight.</a:t>
            </a:r>
            <a:endParaRPr sz="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○"/>
            </a:pPr>
            <a:r>
              <a:rPr lang="en" sz="1600">
                <a:latin typeface="Merriweather Sans"/>
                <a:ea typeface="Merriweather Sans"/>
                <a:cs typeface="Merriweather Sans"/>
                <a:sym typeface="Merriweather Sans"/>
              </a:rPr>
              <a:t>Leverage Computational Fluid Dynamics (CFD) to develop accurate predictions of aerodynamic characteristics.</a:t>
            </a:r>
            <a:endParaRPr sz="1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●"/>
            </a:pPr>
            <a:r>
              <a:rPr lang="en" sz="1600">
                <a:latin typeface="Merriweather Sans"/>
                <a:ea typeface="Merriweather Sans"/>
                <a:cs typeface="Merriweather Sans"/>
                <a:sym typeface="Merriweather Sans"/>
              </a:rPr>
              <a:t>Inform design team about</a:t>
            </a:r>
            <a:r>
              <a:rPr lang="en" sz="1600">
                <a:latin typeface="Merriweather Sans"/>
                <a:ea typeface="Merriweather Sans"/>
                <a:cs typeface="Merriweather Sans"/>
                <a:sym typeface="Merriweather Sans"/>
              </a:rPr>
              <a:t> petal sizing. </a:t>
            </a:r>
            <a:endParaRPr sz="1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●"/>
            </a:pPr>
            <a:r>
              <a:rPr lang="en" sz="1600">
                <a:latin typeface="Merriweather Sans"/>
                <a:ea typeface="Merriweather Sans"/>
                <a:cs typeface="Merriweather Sans"/>
                <a:sym typeface="Merriweather Sans"/>
              </a:rPr>
              <a:t>Compile drag data at different Mach and altitude and  use for flight predictions.</a:t>
            </a:r>
            <a:endParaRPr sz="1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458583" y="340961"/>
            <a:ext cx="8251800" cy="5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Limitations</a:t>
            </a:r>
            <a:endParaRPr/>
          </a:p>
        </p:txBody>
      </p:sp>
      <p:sp>
        <p:nvSpPr>
          <p:cNvPr id="231" name="Google Shape;231;p32"/>
          <p:cNvSpPr txBox="1"/>
          <p:nvPr>
            <p:ph idx="3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 txBox="1"/>
          <p:nvPr>
            <p:ph idx="2" type="body"/>
          </p:nvPr>
        </p:nvSpPr>
        <p:spPr>
          <a:xfrm>
            <a:off x="458800" y="878675"/>
            <a:ext cx="80883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OpenRocket is a widely accepted simulation tool, used for low-fidelity flight dynamics.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 Uses a 6 Degree of Freedom, 4th-Order Runge-Kutta method - 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inaccurate for high-speed, complex, turbulent flows.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ANSYS uses Reynolds-Averaged Navier Stokes (RANS) equations.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Airbrakes: Chaotic, High turbulence.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0" l="0" r="0" t="4397"/>
          <a:stretch/>
        </p:blipFill>
        <p:spPr>
          <a:xfrm>
            <a:off x="1991925" y="2872300"/>
            <a:ext cx="5022025" cy="14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/>
          <p:nvPr/>
        </p:nvSpPr>
        <p:spPr>
          <a:xfrm>
            <a:off x="3656275" y="4297988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3: OpenRocket IREC Model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458583" y="255721"/>
            <a:ext cx="8251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000"/>
              <a:t>Rocket Geometry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51125" y="2005026"/>
            <a:ext cx="4084751" cy="6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4">
            <a:alphaModFix/>
          </a:blip>
          <a:srcRect b="0" l="2225" r="1454" t="0"/>
          <a:stretch/>
        </p:blipFill>
        <p:spPr>
          <a:xfrm rot="5400000">
            <a:off x="3365591" y="2001822"/>
            <a:ext cx="4003745" cy="6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504630" y="798625"/>
            <a:ext cx="42408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Computer-aided design (CAD) software, OnShape:  Rocket models.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6-inch airframe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, 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spanning a total of 1 foot,  as well as a 5-inch airframe, totaling 4.5 feet.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 Connected through a transition Von 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Karman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 cone.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Fin parameters: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Distance between root chord and tip chord = 6.41 in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Total length = 8’-3”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43" name="Google Shape;243;p33"/>
          <p:cNvCxnSpPr/>
          <p:nvPr/>
        </p:nvCxnSpPr>
        <p:spPr>
          <a:xfrm flipH="1">
            <a:off x="7524375" y="1233475"/>
            <a:ext cx="320400" cy="33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33"/>
          <p:cNvSpPr txBox="1"/>
          <p:nvPr/>
        </p:nvSpPr>
        <p:spPr>
          <a:xfrm>
            <a:off x="7790225" y="995547"/>
            <a:ext cx="100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erriweather Sans"/>
                <a:ea typeface="Merriweather Sans"/>
                <a:cs typeface="Merriweather Sans"/>
                <a:sym typeface="Merriweather Sans"/>
              </a:rPr>
              <a:t>Antenna shroud</a:t>
            </a:r>
            <a:endParaRPr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245" name="Google Shape;245;p33"/>
          <p:cNvCxnSpPr/>
          <p:nvPr/>
        </p:nvCxnSpPr>
        <p:spPr>
          <a:xfrm flipH="1">
            <a:off x="5377850" y="1107025"/>
            <a:ext cx="438300" cy="48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33"/>
          <p:cNvSpPr txBox="1"/>
          <p:nvPr/>
        </p:nvSpPr>
        <p:spPr>
          <a:xfrm>
            <a:off x="5816150" y="826972"/>
            <a:ext cx="1000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erriweather Sans"/>
                <a:ea typeface="Merriweather Sans"/>
                <a:cs typeface="Merriweather Sans"/>
                <a:sym typeface="Merriweather Sans"/>
              </a:rPr>
              <a:t>Camera housing for video use</a:t>
            </a:r>
            <a:endParaRPr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4770325" y="4260150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4: No Airbrakes Rocket Model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6816350" y="4260150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5: Airbrakes Rocket Model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458583" y="255721"/>
            <a:ext cx="8251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3000"/>
              <a:t>CFD Setup-</a:t>
            </a:r>
            <a:r>
              <a:rPr lang="en" sz="3000"/>
              <a:t>Meshing</a:t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661163" y="3380987"/>
            <a:ext cx="4142499" cy="8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434" y="517900"/>
            <a:ext cx="2219950" cy="22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504630" y="921000"/>
            <a:ext cx="42408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Rocket geometry cut into small sections. Calculations occur in each section. 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Local sizings </a:t>
            </a: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around intricate sections.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Accurate boundary layer representation.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Volume mesh</a:t>
            </a:r>
            <a:r>
              <a:rPr lang="en" sz="150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over 6 million cells.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5804213" y="2737850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6: Mesh Refinement Around Airbrakes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6259450" y="4222500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7: Polyhedral Mesh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idx="3" type="body"/>
          </p:nvPr>
        </p:nvSpPr>
        <p:spPr>
          <a:xfrm>
            <a:off x="459665" y="342900"/>
            <a:ext cx="65649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CFD Setup-</a:t>
            </a:r>
            <a:endParaRPr sz="10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Turbulence Model</a:t>
            </a:r>
            <a:endParaRPr sz="10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5"/>
          <p:cNvSpPr txBox="1"/>
          <p:nvPr>
            <p:ph idx="5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5" name="Google Shape;265;p35"/>
          <p:cNvGraphicFramePr/>
          <p:nvPr/>
        </p:nvGraphicFramePr>
        <p:xfrm>
          <a:off x="4083225" y="34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{FBA506A9-9795-441C-B6C4-E6CD42D95309}</a:tableStyleId>
              </a:tblPr>
              <a:tblGrid>
                <a:gridCol w="1638125"/>
                <a:gridCol w="876100"/>
                <a:gridCol w="914775"/>
                <a:gridCol w="739900"/>
                <a:gridCol w="726550"/>
              </a:tblGrid>
              <a:tr h="539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Criterion</a:t>
                      </a:r>
                      <a:endParaRPr b="1"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Spalart–Allmaras</a:t>
                      </a:r>
                      <a:endParaRPr b="1"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k–ω SST</a:t>
                      </a:r>
                      <a:endParaRPr b="1"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k–ε</a:t>
                      </a:r>
                      <a:endParaRPr b="1"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LES </a:t>
                      </a:r>
                      <a:endParaRPr b="1"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6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Computational Cost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Near-Wall Accuracy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Separation Prediction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Adverse Pressure Gradient Handling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Compressible Flow Accuracy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Stability / Robustness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Overall Suitability for Airbrakes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9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Total</a:t>
                      </a:r>
                      <a:endParaRPr b="1" sz="10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22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00"/>
                          </a:highlight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29</a:t>
                      </a:r>
                      <a:endParaRPr sz="1100">
                        <a:highlight>
                          <a:srgbClr val="FFFF00"/>
                        </a:highlight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14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26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6" name="Google Shape;266;p35"/>
          <p:cNvSpPr txBox="1"/>
          <p:nvPr/>
        </p:nvSpPr>
        <p:spPr>
          <a:xfrm>
            <a:off x="356025" y="1359450"/>
            <a:ext cx="37272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Adopted the </a:t>
            </a:r>
            <a:r>
              <a:rPr lang="en" sz="15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k–ω SST (Shear Stress Transport) turbulence model. Density-based solver.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Steady-state simulation</a:t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Boundary conditions: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Pressure far-field: 98000 Pa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Temperature: 298 K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Velocity: Mach 0.8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○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No-slip wall condition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Sutherland’s Law to model fluid viscosity.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6039175" y="100750"/>
            <a:ext cx="2095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Table 1</a:t>
            </a: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: Turbulence Model Weight Chart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idx="5" type="body"/>
          </p:nvPr>
        </p:nvSpPr>
        <p:spPr>
          <a:xfrm>
            <a:off x="4633914" y="4714907"/>
            <a:ext cx="3913200" cy="1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100" y="2062275"/>
            <a:ext cx="3440727" cy="21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250" y="2062263"/>
            <a:ext cx="3366450" cy="21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>
            <p:ph idx="3" type="body"/>
          </p:nvPr>
        </p:nvSpPr>
        <p:spPr>
          <a:xfrm>
            <a:off x="459665" y="342900"/>
            <a:ext cx="6564900" cy="5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Residuals</a:t>
            </a:r>
            <a:endParaRPr sz="10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 txBox="1"/>
          <p:nvPr/>
        </p:nvSpPr>
        <p:spPr>
          <a:xfrm>
            <a:off x="331200" y="1046475"/>
            <a:ext cx="824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Both models were ran for 300 iterations.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 Sans"/>
              <a:buChar char="●"/>
            </a:pPr>
            <a:r>
              <a:rPr lang="en" sz="1500">
                <a:latin typeface="Merriweather Sans"/>
                <a:ea typeface="Merriweather Sans"/>
                <a:cs typeface="Merriweather Sans"/>
                <a:sym typeface="Merriweather Sans"/>
              </a:rPr>
              <a:t>Full convergence in the residuals were demonstrated around ~115 iterations.</a:t>
            </a:r>
            <a:endParaRPr sz="1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1929300" y="4203425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8: No Airbrakes Convergence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78" name="Google Shape;278;p36"/>
          <p:cNvSpPr txBox="1"/>
          <p:nvPr/>
        </p:nvSpPr>
        <p:spPr>
          <a:xfrm>
            <a:off x="5929800" y="4203425"/>
            <a:ext cx="185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latin typeface="Merriweather Sans"/>
                <a:ea typeface="Merriweather Sans"/>
                <a:cs typeface="Merriweather Sans"/>
                <a:sym typeface="Merriweather Sans"/>
              </a:rPr>
              <a:t>Fig 9: Airbrakes Convergence</a:t>
            </a:r>
            <a:endParaRPr i="1" sz="700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