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589" r:id="rId4"/>
  </p:sldMasterIdLst>
  <p:notesMasterIdLst>
    <p:notesMasterId r:id="rId23"/>
  </p:notesMasterIdLst>
  <p:sldIdLst>
    <p:sldId id="404" r:id="rId5"/>
    <p:sldId id="406" r:id="rId6"/>
    <p:sldId id="407" r:id="rId7"/>
    <p:sldId id="427" r:id="rId8"/>
    <p:sldId id="408" r:id="rId9"/>
    <p:sldId id="415" r:id="rId10"/>
    <p:sldId id="423" r:id="rId11"/>
    <p:sldId id="425" r:id="rId12"/>
    <p:sldId id="409" r:id="rId13"/>
    <p:sldId id="420" r:id="rId14"/>
    <p:sldId id="426" r:id="rId15"/>
    <p:sldId id="410" r:id="rId16"/>
    <p:sldId id="411" r:id="rId17"/>
    <p:sldId id="421" r:id="rId18"/>
    <p:sldId id="413" r:id="rId19"/>
    <p:sldId id="412" r:id="rId20"/>
    <p:sldId id="417" r:id="rId21"/>
    <p:sldId id="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6C"/>
    <a:srgbClr val="022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45F4F-70F3-4979-AB47-CE9914EDD87C}" v="657" dt="2025-04-02T14:08:47.832"/>
    <p1510:client id="{EB5FB442-6DD6-544C-5388-ED0D79115D5D}" v="25" dt="2025-04-01T21:51:4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44C9-AC70-40AB-85A5-6FE782670FC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DE53-94EC-4944-B2CE-C282F0348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2DE53-94EC-4944-B2CE-C282F0348B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A5297-301A-2EE3-626A-A9321835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E0078-F701-794B-2FE6-EFE627CBA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9442F-A87C-18FC-A750-EA4FB7CC4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054DD-5DF2-7300-F09C-A7C685DE3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6D4E-BF70-FD2A-ABDA-CE54E53F9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CA12D-519F-5FE8-C767-3CB7061B9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8F06D-B820-5337-D136-D2A3BDAD7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89ED-14E0-3341-99CB-E0A6CEF9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248B4-1971-4127-E3F4-FCD7257E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F0E89-3DC9-F079-3668-CDC957C56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AF98C-672E-9E2F-33B5-291D160F4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A8227-C91B-0C00-5BB6-FBB840FEA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6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DE0A-1D75-0CCE-F612-9CF7457A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A0ABA-5F92-BAE6-2889-B917308E0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1232C-ED0A-BCC4-11DF-1FE645A54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8F04-6917-097B-42DA-484069F8F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7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AD90-A3F5-8D3C-E67F-36C4563AA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4671B-3F70-0F09-8F33-61174BA4F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77F11-AC28-48D1-8238-FB9BE52C7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1CF6-3F5A-FB26-4BEA-5DF67B8BA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53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F306-5B83-C6BD-5FB7-256E4D06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BD1BC-0C23-E249-E1B8-D9AB53441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10398-DD70-9060-A9E3-92589D49F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A0EA-62F2-4FE1-D2CC-2568FB3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4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38C7B-46FE-6CEE-C271-6D581FB2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8C8B3-D17A-5145-F15F-8D679BFF0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65DF7-CC10-0E72-2B2C-1E2827722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FD040-D159-94FA-902D-0B175ABF3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2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D048-BD8B-E1F9-7ADF-BFA642A8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F1BE7-7B6C-1487-434D-AF4F17C11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931D8-E428-5B49-D723-0B346B708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F1FA0-F0C1-5552-1003-84579FB47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5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8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94680-4285-297D-3767-5AD56EC35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F9A83-EEF5-7A61-93CA-2BBD57E7E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77C75-4BE0-0603-F691-E5767D4B6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28C7-8E7E-2CD1-5C83-720D80D5A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8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C125-82AC-E3C6-A494-42F04722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D7C94-5818-C0CE-B06C-196876819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54DF9-5FCC-741E-7FBA-348CF511A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A3450-D8DD-87D9-5CF2-22CCC59E2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3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8CD31-A0B9-8E29-D55E-C73CF8227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267E9-3EB4-6602-6708-3CF6E2B04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896E4-F194-B6C0-7ACC-E5E54AAE0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9D73-F0C1-531D-9BAE-F3801FC97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52568-4685-BFCD-B2D5-A6222E7AB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0605C-5398-CDB8-6B61-75E16D7A8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37454-C5FE-491C-52F5-F14F1349D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09C7B-D7A4-5E95-CB54-CAD91CDB0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F4A2F-489B-3B4D-2661-11774066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BA650-2521-5847-D132-7C43C2816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AAFA6-E153-2F5E-0898-A5AB6E281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8320-DACB-2B96-BD8C-730005521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45EE-2AC4-EA21-17B3-5F71C883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FF736-6C16-74E4-C423-DB6FE9B44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0412E-11B3-D83F-D30C-41D54B8D1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Epsilon 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F344-1BEA-1AF1-7B01-1BD81B755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C689-7FD8-712B-046B-BB11AEA7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51758-75C8-1D3B-86BB-C26B9DD99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310AA-6512-9C65-A1EC-1131B2283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F667-3017-8E22-26DB-805170327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F2BA-58E0-4251-8657-4C5B5598992C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89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AFB3-B3D9-48FF-9629-E61D9BB61BD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63A-0BA2-4288-BF57-F50321DDC826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05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0FE-8C4A-4704-BDCC-01140DAE6D75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9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897D-0079-4B49-AB47-E7253B3B5B18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AA6F-43F4-47D4-8839-0A289CCAF518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2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907F-A5FF-4CBE-892C-985468E37D14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22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825-8AB1-4CEA-BE58-FB7309C03EA4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72-B3A0-4496-A93F-978FBDBBD64D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13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BB6-D218-411D-9BD7-628A9CF165D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9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021A-6EB7-48FE-8C21-2028C101A43F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D432-175F-428A-8D9A-101301B42BC8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1AC4-5D27-444F-A908-5B104126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22008"/>
            <a:ext cx="12192000" cy="5847844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80741" y="2692400"/>
            <a:ext cx="1219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Cindy Uyen Chi Nguyen and Thomas Alan Lovell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Embry-Riddle Aeronautical University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2025 Region II Student Conference, 3 April 2025 – 4 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b="1" kern="0" dirty="0">
              <a:solidFill>
                <a:schemeClr val="bg1"/>
              </a:solidFill>
              <a:latin typeface="Arial (Headings)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  <a:t>Copyright © by Embry-Riddle Aeronautical University</a:t>
            </a:r>
            <a:b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2133" kern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altLang="en-US" sz="2133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133" kern="0" dirty="0">
              <a:solidFill>
                <a:schemeClr val="bg1"/>
              </a:solidFill>
              <a:latin typeface="Arial (Headings)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133" kern="0" dirty="0">
              <a:solidFill>
                <a:schemeClr val="bg1"/>
              </a:solidFill>
              <a:latin typeface="Arial (Headings)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kern="0" dirty="0">
              <a:latin typeface="Arial (Headings)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90600"/>
            <a:ext cx="12192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Least-Squares Estimation</a:t>
            </a:r>
          </a:p>
        </p:txBody>
      </p:sp>
      <p:pic>
        <p:nvPicPr>
          <p:cNvPr id="2" name="Picture 6" descr="https://secure.surveymonkey.com/_resources/5355/21125355/fa32588d-63e5-4d79-9e19-04ac27e92301.jpg">
            <a:extLst>
              <a:ext uri="{FF2B5EF4-FFF2-40B4-BE49-F238E27FC236}">
                <a16:creationId xmlns:a16="http://schemas.microsoft.com/office/drawing/2014/main" id="{1611D3A9-9EBC-1A8D-50A2-0D3BDC37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39444"/>
            <a:ext cx="3744499" cy="7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B9722-2DD7-F9AE-0A08-FC25D6717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9B3C-267E-4CCE-98D1-B2ACEA74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371600"/>
            <a:ext cx="1018551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/>
                <a:ea typeface="Calibri"/>
                <a:cs typeface="Helvetica"/>
              </a:rPr>
              <a:t>Method:</a:t>
            </a:r>
            <a:r>
              <a:rPr lang="en-US" sz="2400" b="1" dirty="0">
                <a:latin typeface="Helvetica"/>
                <a:ea typeface="Calibri"/>
                <a:cs typeface="Helvetica"/>
              </a:rPr>
              <a:t> </a:t>
            </a:r>
            <a:r>
              <a:rPr lang="en-US" sz="2400" i="1" dirty="0">
                <a:latin typeface="Helvetica"/>
                <a:ea typeface="Calibri"/>
                <a:cs typeface="Helvetica"/>
              </a:rPr>
              <a:t>3 Cases</a:t>
            </a:r>
            <a:endParaRPr lang="en-US" sz="24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Case 1: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Camera Pointing Known, Like Pairs 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(One Image)</a:t>
            </a:r>
            <a:endParaRPr lang="en-US" sz="24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Same image, same objects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Pair with true counterparts</a:t>
            </a: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Case 2: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Camera Pointing Known, Unlike Pairs 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(One Image)</a:t>
            </a:r>
            <a:endParaRPr lang="en-US" sz="24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Same image, different objects</a:t>
            </a:r>
          </a:p>
          <a:p>
            <a:pPr lvl="1"/>
            <a:r>
              <a:rPr lang="en-US" dirty="0">
                <a:latin typeface="Helvetica"/>
                <a:ea typeface="Calibri"/>
                <a:cs typeface="Helvetica"/>
              </a:rPr>
              <a:t>Vectors are located in the same sectors but not belonging to the same object</a:t>
            </a: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Case 3: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Camera Pointing Unknown 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(Multiple Images)</a:t>
            </a:r>
            <a:endParaRPr lang="en-US" sz="24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Different Images</a:t>
            </a:r>
          </a:p>
          <a:p>
            <a:pPr lvl="1"/>
            <a:r>
              <a:rPr lang="en-US" dirty="0">
                <a:latin typeface="Helvetica"/>
                <a:ea typeface="Calibri"/>
                <a:cs typeface="Helvetica"/>
              </a:rPr>
              <a:t>No correlation between stars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4306F-7BDE-AF94-C626-804E7875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8F9B6-AC72-A2E4-A7C0-8718D18B4AA6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7864CA-A48C-A1C3-EA43-69E5BDABDA76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271824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977F-2A68-BEED-36B9-458B4180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85636-F053-7BEF-F93E-A53843F69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6" y="1362941"/>
            <a:ext cx="5462084" cy="412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r>
              <a:rPr lang="en-US" sz="2400" b="1" u="sng" dirty="0">
                <a:latin typeface="Helvetica"/>
                <a:ea typeface="Calibri"/>
                <a:cs typeface="Helvetica"/>
              </a:rPr>
              <a:t>Expected Values:</a:t>
            </a:r>
          </a:p>
          <a:p>
            <a:pPr marL="0" indent="0" algn="ctr">
              <a:buNone/>
            </a:pPr>
            <a:r>
              <a:rPr lang="en-US" sz="2400" dirty="0">
                <a:latin typeface="Symbol" panose="05050102010706020507" pitchFamily="18" charset="2"/>
                <a:ea typeface="Calibri"/>
                <a:cs typeface="Helvetica"/>
              </a:rPr>
              <a:t>a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= 161.700 degrees</a:t>
            </a:r>
            <a:endParaRPr lang="en-US" sz="2400" dirty="0">
              <a:latin typeface="Symbol" panose="05050102010706020507" pitchFamily="18" charset="2"/>
              <a:ea typeface="Calibri"/>
              <a:cs typeface="Helvetica"/>
            </a:endParaRPr>
          </a:p>
          <a:p>
            <a:pPr marL="0" indent="0" algn="ctr">
              <a:buNone/>
            </a:pPr>
            <a:r>
              <a:rPr lang="en-US" sz="2400" dirty="0">
                <a:latin typeface="Symbol" panose="05050102010706020507" pitchFamily="18" charset="2"/>
                <a:ea typeface="Calibri"/>
                <a:cs typeface="Helvetica"/>
              </a:rPr>
              <a:t>b 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= 101.124 degrees</a:t>
            </a:r>
            <a:endParaRPr lang="en-US" sz="2400" dirty="0">
              <a:latin typeface="Symbol" panose="05050102010706020507" pitchFamily="18" charset="2"/>
              <a:ea typeface="Calibri"/>
              <a:cs typeface="Helvetica"/>
            </a:endParaRPr>
          </a:p>
          <a:p>
            <a:pPr marL="0" indent="0" algn="ctr">
              <a:buNone/>
            </a:pPr>
            <a:r>
              <a:rPr lang="en-US" sz="2400" dirty="0">
                <a:latin typeface="Symbol" panose="05050102010706020507" pitchFamily="18" charset="2"/>
                <a:ea typeface="Calibri"/>
                <a:cs typeface="Helvetica"/>
              </a:rPr>
              <a:t>g </a:t>
            </a:r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= 104.735 degrees</a:t>
            </a:r>
            <a:endParaRPr lang="en-US" sz="2400" dirty="0">
              <a:latin typeface="Symbol" panose="05050102010706020507" pitchFamily="18" charset="2"/>
              <a:ea typeface="Calibri"/>
              <a:cs typeface="Helvetica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0A88A-2D17-2C05-B63E-1F6597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11510-909A-9A95-F648-17A24965F562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33079C-002D-F88D-F5A0-DF8E4E1413C2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8FAC22-DD56-F52D-B500-0527585D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71223"/>
            <a:ext cx="5452508" cy="41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56C90-7BCC-BD00-F933-5D5DFBFA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7FFA-72E3-9672-EC73-F175A7E8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A1A8F-A499-72F7-B74E-75EF545120DB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35E371-0355-D4D3-2380-ECEEDB66B80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B36A4-F9B7-A2BD-258E-D7B28DC5F25C}"/>
              </a:ext>
            </a:extLst>
          </p:cNvPr>
          <p:cNvSpPr txBox="1"/>
          <p:nvPr/>
        </p:nvSpPr>
        <p:spPr>
          <a:xfrm>
            <a:off x="68737" y="1242802"/>
            <a:ext cx="12191302" cy="876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2" algn="ctr">
              <a:lnSpc>
                <a:spcPts val="2025"/>
              </a:lnSpc>
            </a:pPr>
            <a:r>
              <a:rPr lang="en-US" sz="2400" b="1" u="sng" dirty="0">
                <a:latin typeface="Helvetica"/>
                <a:cs typeface="Arial"/>
              </a:rPr>
              <a:t>Results</a:t>
            </a:r>
          </a:p>
          <a:p>
            <a:pPr marL="0" lvl="2" algn="ctr">
              <a:lnSpc>
                <a:spcPts val="2025"/>
              </a:lnSpc>
            </a:pPr>
            <a:endParaRPr lang="en-US" sz="2400" b="1" u="sng" dirty="0">
              <a:latin typeface="Helvetica"/>
              <a:cs typeface="Arial"/>
            </a:endParaRPr>
          </a:p>
          <a:p>
            <a:pPr marL="0" lvl="2" algn="ctr">
              <a:lnSpc>
                <a:spcPts val="2025"/>
              </a:lnSpc>
            </a:pPr>
            <a:r>
              <a:rPr lang="en-US" sz="2400" b="1" dirty="0">
                <a:latin typeface="Helvetica"/>
                <a:cs typeface="Arial"/>
              </a:rPr>
              <a:t>Case 1: </a:t>
            </a:r>
            <a:r>
              <a:rPr lang="en-US" sz="2400" dirty="0">
                <a:latin typeface="Helvetica"/>
                <a:cs typeface="Arial"/>
              </a:rPr>
              <a:t>Known Camera Pointing: Like Triplets​</a:t>
            </a:r>
            <a:endParaRPr lang="en-US" dirty="0"/>
          </a:p>
        </p:txBody>
      </p:sp>
      <p:pic>
        <p:nvPicPr>
          <p:cNvPr id="18" name="Picture 17" descr="A graph of values and values&#10;&#10;AI-generated content may be incorrect.">
            <a:extLst>
              <a:ext uri="{FF2B5EF4-FFF2-40B4-BE49-F238E27FC236}">
                <a16:creationId xmlns:a16="http://schemas.microsoft.com/office/drawing/2014/main" id="{ABA74CCD-5B10-A49A-DFDF-D2ABC772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7566"/>
          <a:stretch/>
        </p:blipFill>
        <p:spPr>
          <a:xfrm>
            <a:off x="304800" y="2371526"/>
            <a:ext cx="3699164" cy="3143933"/>
          </a:xfrm>
          <a:prstGeom prst="rect">
            <a:avLst/>
          </a:prstGeom>
        </p:spPr>
      </p:pic>
      <p:pic>
        <p:nvPicPr>
          <p:cNvPr id="21" name="Picture 20" descr="A graph of a graph of values&#10;&#10;AI-generated content may be incorrect.">
            <a:extLst>
              <a:ext uri="{FF2B5EF4-FFF2-40B4-BE49-F238E27FC236}">
                <a16:creationId xmlns:a16="http://schemas.microsoft.com/office/drawing/2014/main" id="{248D7DEC-E5B1-027C-7C71-35AECD06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6432"/>
          <a:stretch/>
        </p:blipFill>
        <p:spPr>
          <a:xfrm>
            <a:off x="4281055" y="2371526"/>
            <a:ext cx="3766667" cy="3143933"/>
          </a:xfrm>
          <a:prstGeom prst="rect">
            <a:avLst/>
          </a:prstGeom>
        </p:spPr>
      </p:pic>
      <p:pic>
        <p:nvPicPr>
          <p:cNvPr id="23" name="Picture 22" descr="A graph showing the value of a number of values&#10;&#10;AI-generated content may be incorrect.">
            <a:extLst>
              <a:ext uri="{FF2B5EF4-FFF2-40B4-BE49-F238E27FC236}">
                <a16:creationId xmlns:a16="http://schemas.microsoft.com/office/drawing/2014/main" id="{229A66D3-8DD4-A16B-7E8C-1E29CD145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6172"/>
          <a:stretch/>
        </p:blipFill>
        <p:spPr>
          <a:xfrm>
            <a:off x="8118764" y="2371527"/>
            <a:ext cx="3766667" cy="3143933"/>
          </a:xfrm>
          <a:prstGeom prst="rect">
            <a:avLst/>
          </a:prstGeom>
        </p:spPr>
      </p:pic>
      <p:pic>
        <p:nvPicPr>
          <p:cNvPr id="25" name="Picture 24" descr="A graph of values and values&#10;&#10;AI-generated content may be incorrect.">
            <a:extLst>
              <a:ext uri="{FF2B5EF4-FFF2-40B4-BE49-F238E27FC236}">
                <a16:creationId xmlns:a16="http://schemas.microsoft.com/office/drawing/2014/main" id="{BA9F4DC9-3D1A-0017-E30A-F8862FB21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7320"/>
          <a:stretch/>
        </p:blipFill>
        <p:spPr>
          <a:xfrm>
            <a:off x="193964" y="2371526"/>
            <a:ext cx="3884582" cy="3243672"/>
          </a:xfrm>
          <a:prstGeom prst="rect">
            <a:avLst/>
          </a:prstGeom>
        </p:spPr>
      </p:pic>
      <p:pic>
        <p:nvPicPr>
          <p:cNvPr id="27" name="Picture 26" descr="A graph of a number of values&#10;&#10;AI-generated content may be incorrect.">
            <a:extLst>
              <a:ext uri="{FF2B5EF4-FFF2-40B4-BE49-F238E27FC236}">
                <a16:creationId xmlns:a16="http://schemas.microsoft.com/office/drawing/2014/main" id="{6E203BCA-05AA-9B23-B342-A444FB67F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r="4896"/>
          <a:stretch/>
        </p:blipFill>
        <p:spPr>
          <a:xfrm>
            <a:off x="4220326" y="2371526"/>
            <a:ext cx="3823856" cy="3182274"/>
          </a:xfrm>
          <a:prstGeom prst="rect">
            <a:avLst/>
          </a:prstGeom>
        </p:spPr>
      </p:pic>
      <p:pic>
        <p:nvPicPr>
          <p:cNvPr id="29" name="Picture 28" descr="A graph showing the value of a number of values&#10;&#10;AI-generated content may be incorrect.">
            <a:extLst>
              <a:ext uri="{FF2B5EF4-FFF2-40B4-BE49-F238E27FC236}">
                <a16:creationId xmlns:a16="http://schemas.microsoft.com/office/drawing/2014/main" id="{5C42BEC0-E0FA-FA93-DA3C-22A30451F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7147"/>
          <a:stretch/>
        </p:blipFill>
        <p:spPr>
          <a:xfrm>
            <a:off x="8118764" y="2371526"/>
            <a:ext cx="3772609" cy="3182274"/>
          </a:xfrm>
          <a:prstGeom prst="rect">
            <a:avLst/>
          </a:prstGeom>
        </p:spPr>
      </p:pic>
      <p:pic>
        <p:nvPicPr>
          <p:cNvPr id="13" name="Picture 12" descr="A graph of values&#10;&#10;AI-generated content may be incorrect.">
            <a:extLst>
              <a:ext uri="{FF2B5EF4-FFF2-40B4-BE49-F238E27FC236}">
                <a16:creationId xmlns:a16="http://schemas.microsoft.com/office/drawing/2014/main" id="{C17442F2-44AA-24B1-DD2B-573B8A381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r="7379"/>
          <a:stretch/>
        </p:blipFill>
        <p:spPr>
          <a:xfrm>
            <a:off x="216618" y="2405064"/>
            <a:ext cx="3861928" cy="3275753"/>
          </a:xfrm>
          <a:prstGeom prst="rect">
            <a:avLst/>
          </a:prstGeom>
        </p:spPr>
      </p:pic>
      <p:pic>
        <p:nvPicPr>
          <p:cNvPr id="15" name="Picture 14" descr="A graph of values and numbers&#10;&#10;AI-generated content may be incorrect.">
            <a:extLst>
              <a:ext uri="{FF2B5EF4-FFF2-40B4-BE49-F238E27FC236}">
                <a16:creationId xmlns:a16="http://schemas.microsoft.com/office/drawing/2014/main" id="{57BF94EA-9A15-DE2D-6D94-FFE5FEB1D9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4982"/>
          <a:stretch/>
        </p:blipFill>
        <p:spPr>
          <a:xfrm>
            <a:off x="4175217" y="2392893"/>
            <a:ext cx="2977803" cy="24784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 descr="A graph of values&#10;&#10;AI-generated content may be incorrect.">
            <a:extLst>
              <a:ext uri="{FF2B5EF4-FFF2-40B4-BE49-F238E27FC236}">
                <a16:creationId xmlns:a16="http://schemas.microsoft.com/office/drawing/2014/main" id="{DD57E754-1A40-46B6-FCF3-8CA413EEF1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7611"/>
          <a:stretch/>
        </p:blipFill>
        <p:spPr>
          <a:xfrm>
            <a:off x="8146933" y="2364790"/>
            <a:ext cx="3931186" cy="3324875"/>
          </a:xfrm>
          <a:prstGeom prst="rect">
            <a:avLst/>
          </a:prstGeom>
        </p:spPr>
      </p:pic>
      <p:pic>
        <p:nvPicPr>
          <p:cNvPr id="5" name="Picture 4" descr="A graph of values and numbers&#10;&#10;AI-generated content may be incorrect.">
            <a:extLst>
              <a:ext uri="{FF2B5EF4-FFF2-40B4-BE49-F238E27FC236}">
                <a16:creationId xmlns:a16="http://schemas.microsoft.com/office/drawing/2014/main" id="{C7F32C43-B093-EDA5-B99A-CA99C73A8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631" r="5616" b="628"/>
          <a:stretch/>
        </p:blipFill>
        <p:spPr>
          <a:xfrm>
            <a:off x="67917" y="2389946"/>
            <a:ext cx="4098304" cy="3388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graph of values with blue and white text&#10;&#10;AI-generated content may be incorrect.">
            <a:extLst>
              <a:ext uri="{FF2B5EF4-FFF2-40B4-BE49-F238E27FC236}">
                <a16:creationId xmlns:a16="http://schemas.microsoft.com/office/drawing/2014/main" id="{F84C19CC-1D9D-56D6-0D2F-2CF17A562F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736" t="147" r="7326"/>
          <a:stretch/>
        </p:blipFill>
        <p:spPr>
          <a:xfrm>
            <a:off x="4187686" y="2368407"/>
            <a:ext cx="3962684" cy="33900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A graph of values with numbers and symbols&#10;&#10;AI-generated content may be incorrect.">
            <a:extLst>
              <a:ext uri="{FF2B5EF4-FFF2-40B4-BE49-F238E27FC236}">
                <a16:creationId xmlns:a16="http://schemas.microsoft.com/office/drawing/2014/main" id="{03726CB9-61B8-B334-78B0-989F1D1BAD8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525" r="7285"/>
          <a:stretch/>
        </p:blipFill>
        <p:spPr>
          <a:xfrm>
            <a:off x="8125052" y="2391259"/>
            <a:ext cx="4044844" cy="33900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6046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083D-3E89-80E1-10F2-0DA0EDCE9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E18D4-9E8B-70DA-9735-91CBFDC3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873FE9-DFD6-013F-8DF1-E40E5EC43AD8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557A1F-33C9-D643-37F1-60EC88AFC4E7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1440E-3BEE-E1B6-66DA-0FB29540E621}"/>
              </a:ext>
            </a:extLst>
          </p:cNvPr>
          <p:cNvSpPr txBox="1"/>
          <p:nvPr/>
        </p:nvSpPr>
        <p:spPr>
          <a:xfrm>
            <a:off x="68737" y="1242802"/>
            <a:ext cx="12191302" cy="876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2" algn="ctr">
              <a:lnSpc>
                <a:spcPts val="2025"/>
              </a:lnSpc>
            </a:pPr>
            <a:r>
              <a:rPr lang="en-US" sz="2400" b="1" u="sng" dirty="0">
                <a:latin typeface="Helvetica"/>
                <a:cs typeface="Arial"/>
              </a:rPr>
              <a:t>Results</a:t>
            </a:r>
          </a:p>
          <a:p>
            <a:pPr marL="0" lvl="2" algn="ctr">
              <a:lnSpc>
                <a:spcPts val="2025"/>
              </a:lnSpc>
            </a:pPr>
            <a:endParaRPr lang="en-US" sz="2400" b="1" u="sng" dirty="0">
              <a:latin typeface="Helvetica"/>
              <a:cs typeface="Arial"/>
            </a:endParaRPr>
          </a:p>
          <a:p>
            <a:pPr marL="0" lvl="2" algn="ctr">
              <a:lnSpc>
                <a:spcPts val="2025"/>
              </a:lnSpc>
            </a:pPr>
            <a:r>
              <a:rPr lang="en-US" sz="2400" b="1" dirty="0">
                <a:latin typeface="Helvetica"/>
                <a:cs typeface="Arial"/>
              </a:rPr>
              <a:t>Case 2: </a:t>
            </a:r>
            <a:r>
              <a:rPr lang="en-US" sz="2400" dirty="0">
                <a:latin typeface="Helvetica"/>
                <a:cs typeface="Arial"/>
              </a:rPr>
              <a:t>Known Camera Pointing: Unlike Triplets​</a:t>
            </a:r>
            <a:endParaRPr lang="en-US" dirty="0"/>
          </a:p>
        </p:txBody>
      </p:sp>
      <p:pic>
        <p:nvPicPr>
          <p:cNvPr id="5" name="Picture 4" descr="A graph of values and numbers&#10;&#10;AI-generated content may be incorrect.">
            <a:extLst>
              <a:ext uri="{FF2B5EF4-FFF2-40B4-BE49-F238E27FC236}">
                <a16:creationId xmlns:a16="http://schemas.microsoft.com/office/drawing/2014/main" id="{CFEABCF3-3BAB-C775-8FEB-CB8FAC6F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5" r="3922" b="261"/>
          <a:stretch/>
        </p:blipFill>
        <p:spPr>
          <a:xfrm>
            <a:off x="362221" y="2336439"/>
            <a:ext cx="3866276" cy="3145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graph of values with blue and white text&#10;&#10;AI-generated content may be incorrect.">
            <a:extLst>
              <a:ext uri="{FF2B5EF4-FFF2-40B4-BE49-F238E27FC236}">
                <a16:creationId xmlns:a16="http://schemas.microsoft.com/office/drawing/2014/main" id="{F6016981-3FFC-6B50-703D-2C484D1CFD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2" r="4379"/>
          <a:stretch/>
        </p:blipFill>
        <p:spPr>
          <a:xfrm>
            <a:off x="4227445" y="2321529"/>
            <a:ext cx="3866824" cy="31520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A graph of values with numbers and symbols&#10;&#10;AI-generated content may be incorrect.">
            <a:extLst>
              <a:ext uri="{FF2B5EF4-FFF2-40B4-BE49-F238E27FC236}">
                <a16:creationId xmlns:a16="http://schemas.microsoft.com/office/drawing/2014/main" id="{3AE3DED8-5F63-A534-A686-E235C4A6C1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27" t="79" r="5153" b="-262"/>
          <a:stretch/>
        </p:blipFill>
        <p:spPr>
          <a:xfrm>
            <a:off x="8181560" y="2308608"/>
            <a:ext cx="3847494" cy="31633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graph of values and numbers&#10;&#10;AI-generated content may be incorrect.">
            <a:extLst>
              <a:ext uri="{FF2B5EF4-FFF2-40B4-BE49-F238E27FC236}">
                <a16:creationId xmlns:a16="http://schemas.microsoft.com/office/drawing/2014/main" id="{A2B11772-6065-7A70-9768-69F8F27F2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304" y="2328656"/>
            <a:ext cx="4323521" cy="32774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A graph of a graph of values&#10;&#10;AI-generated content may be incorrect.">
            <a:extLst>
              <a:ext uri="{FF2B5EF4-FFF2-40B4-BE49-F238E27FC236}">
                <a16:creationId xmlns:a16="http://schemas.microsoft.com/office/drawing/2014/main" id="{82D79D8E-21C0-2AE9-E8BB-660F34FA60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6" t="-208" r="6160" b="-204"/>
          <a:stretch/>
        </p:blipFill>
        <p:spPr>
          <a:xfrm>
            <a:off x="8109213" y="2326859"/>
            <a:ext cx="4074520" cy="32709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A graph of values&#10;&#10;AI-generated content may be incorrect.">
            <a:extLst>
              <a:ext uri="{FF2B5EF4-FFF2-40B4-BE49-F238E27FC236}">
                <a16:creationId xmlns:a16="http://schemas.microsoft.com/office/drawing/2014/main" id="{C6B8F455-63A9-0CF2-1940-3E39971251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83" t="236" r="5421" b="1529"/>
          <a:stretch/>
        </p:blipFill>
        <p:spPr>
          <a:xfrm>
            <a:off x="81168" y="2306628"/>
            <a:ext cx="4145582" cy="32928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740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2C85D-BE54-2129-E60D-ADAA59D65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DEB4D-6A0D-D9AB-2B06-709305F9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F6528-C47F-D2C2-B4C9-D7B222C31AB8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7FCD25-876B-18D7-3D3A-6EB6210E6186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9A6143-932F-7E3A-5777-4F901EC2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43" y="1524000"/>
            <a:ext cx="1018551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2" indent="0" algn="ctr">
              <a:lnSpc>
                <a:spcPts val="2025"/>
              </a:lnSpc>
              <a:buNone/>
            </a:pPr>
            <a:r>
              <a:rPr lang="en-US" sz="2400" b="1" u="sng" dirty="0">
                <a:latin typeface="Helvetica"/>
                <a:cs typeface="Arial"/>
              </a:rPr>
              <a:t>Results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Case 3: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Camera Pointing Unknown</a:t>
            </a:r>
          </a:p>
          <a:p>
            <a:pPr marL="0" indent="0" algn="ctr">
              <a:buNone/>
            </a:pPr>
            <a:endParaRPr lang="en-US" sz="24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Will be testing different images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/>
                <a:ea typeface="Calibri"/>
                <a:cs typeface="Helvetica"/>
              </a:rPr>
              <a:t>Expecting no correlation between the calculated Euler angles due to investigating different sectors of space </a:t>
            </a:r>
          </a:p>
          <a:p>
            <a:pPr marL="457200" lvl="1" indent="0">
              <a:buNone/>
            </a:pPr>
            <a:endParaRPr lang="en-US" dirty="0">
              <a:latin typeface="Helvetica"/>
              <a:ea typeface="Calibri"/>
              <a:cs typeface="Helvetica"/>
            </a:endParaRPr>
          </a:p>
          <a:p>
            <a:pPr lvl="1"/>
            <a:r>
              <a:rPr lang="en-US" dirty="0">
                <a:latin typeface="Helvetica"/>
                <a:ea typeface="Calibri"/>
                <a:cs typeface="Helvetica"/>
              </a:rPr>
              <a:t>Completing Case 3 will properly validate this algorithm and lead to solving Wahba’s problem 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4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02C42-EEAC-8020-B397-855A1D8D5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E6EB-DAD0-9C62-A4FF-5D5822C6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371600"/>
            <a:ext cx="994562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Summary</a:t>
            </a:r>
          </a:p>
          <a:p>
            <a:pPr marL="57150" indent="-285750" algn="just">
              <a:tabLst>
                <a:tab pos="182880" algn="l"/>
              </a:tabLst>
            </a:pPr>
            <a:r>
              <a:rPr lang="en-US" sz="2400" dirty="0">
                <a:latin typeface="Helvetica"/>
                <a:ea typeface="Times New Roman" panose="02020603050405020304" pitchFamily="18" charset="0"/>
                <a:cs typeface="Helvetica"/>
              </a:rPr>
              <a:t>This paper aims to create an efficient method of plate-solving </a:t>
            </a:r>
          </a:p>
          <a:p>
            <a:pPr marL="57150" indent="-285750" algn="just">
              <a:tabLst>
                <a:tab pos="182880" algn="l"/>
              </a:tabLst>
            </a:pPr>
            <a:r>
              <a:rPr lang="en-US" sz="2400" dirty="0">
                <a:latin typeface="Helvetica"/>
                <a:cs typeface="Helvetica"/>
              </a:rPr>
              <a:t>Three cases are used to determine the validity of this method</a:t>
            </a:r>
          </a:p>
          <a:p>
            <a:pPr marL="514350" lvl="1" indent="-285750" algn="just">
              <a:tabLst>
                <a:tab pos="182880" algn="l"/>
              </a:tabLst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General consistency among solutions in Case 1</a:t>
            </a:r>
          </a:p>
          <a:p>
            <a:pPr marL="971550" lvl="2" indent="-285750" algn="just">
              <a:tabLst>
                <a:tab pos="182880" algn="l"/>
              </a:tabLst>
            </a:pP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Nearly all triplets of camera frame unit vectors undergo the same coordinate transformation into their known correct counterpart triplets of J2000 unit vectors</a:t>
            </a:r>
          </a:p>
          <a:p>
            <a:pPr marL="971550" lvl="2" indent="-285750" algn="just">
              <a:tabLst>
                <a:tab pos="182880" algn="l"/>
              </a:tabLst>
            </a:pPr>
            <a:r>
              <a:rPr lang="en-US" sz="2400" dirty="0">
                <a:latin typeface="Helvetica"/>
                <a:ea typeface="Times New Roman" panose="02020603050405020304" pitchFamily="18" charset="0"/>
                <a:cs typeface="Helvetica"/>
              </a:rPr>
              <a:t>Discrepancies may be due to photo quality</a:t>
            </a:r>
            <a:endParaRPr lang="en-US" sz="2400" dirty="0">
              <a:latin typeface="Helvetica"/>
              <a:ea typeface="Calibri"/>
              <a:cs typeface="Helvetica"/>
            </a:endParaRPr>
          </a:p>
          <a:p>
            <a:pPr marL="514350" lvl="1" indent="-285750" algn="just">
              <a:tabLst>
                <a:tab pos="182880" algn="l"/>
              </a:tabLst>
            </a:pPr>
            <a:r>
              <a:rPr lang="en-US" dirty="0">
                <a:latin typeface="Helvetica"/>
                <a:ea typeface="Times New Roman" panose="02020603050405020304" pitchFamily="18" charset="0"/>
                <a:cs typeface="Helvetica"/>
              </a:rPr>
              <a:t>Unique</a:t>
            </a:r>
            <a:r>
              <a:rPr lang="en-US" dirty="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 aggregation for incorrect pairings in Case 2</a:t>
            </a:r>
            <a:r>
              <a:rPr lang="en-US" dirty="0">
                <a:latin typeface="Helvetica"/>
                <a:ea typeface="Times New Roman" panose="02020603050405020304" pitchFamily="18" charset="0"/>
                <a:cs typeface="Helvetica"/>
              </a:rPr>
              <a:t>, can be an indicator for correct sector identification</a:t>
            </a:r>
            <a:endParaRPr lang="en-US" dirty="0">
              <a:latin typeface="Helvetica"/>
              <a:ea typeface="Calibri"/>
              <a:cs typeface="Helvetica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38D46-F0C9-6E0C-DD52-B0CB23DA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7A220-BC93-7BBE-5948-9AFDDC07030B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3C342B-9F04-64CD-4CAD-9DB40E7E7FD2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108119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594E-6F35-CBE2-C834-B879EB8D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DE3F-D4D8-6DD8-3429-F87DA5D8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371600"/>
            <a:ext cx="994562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Next Steps</a:t>
            </a:r>
          </a:p>
          <a:p>
            <a:r>
              <a:rPr lang="en-US" sz="2400" dirty="0">
                <a:latin typeface="Helvetica"/>
                <a:cs typeface="Helvetica"/>
              </a:rPr>
              <a:t>Proceeding with least-squares estimation/solving Wahba’s Problem: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Divide the star catalog into sectors of right ascension and declination</a:t>
            </a:r>
            <a:endParaRPr lang="en-US" dirty="0"/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Solve Wahba’s Problem and calculate the residuals in RA and Dec between the unit vectors</a:t>
            </a:r>
          </a:p>
          <a:p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Can lead to a more efficient plate-solving method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583C-EA65-5F91-88E5-69A3783E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A66E7-A40E-6C2C-5028-D87FB219589A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A355D8-E2E2-B7C2-DA85-996D300EA5B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BD62F-F1B2-B83E-2004-4739F949BAB0}"/>
                  </a:ext>
                </a:extLst>
              </p:cNvPr>
              <p:cNvSpPr txBox="1"/>
              <p:nvPr/>
            </p:nvSpPr>
            <p:spPr>
              <a:xfrm>
                <a:off x="953" y="4597599"/>
                <a:ext cx="12191047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𝐶𝐴𝑀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𝐶𝐴𝑀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𝑐𝑎𝑚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BD62F-F1B2-B83E-2004-4739F949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" y="4597599"/>
                <a:ext cx="12191047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56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9352A-9FC1-92E5-0923-7108CD776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3590-8BE5-D1A5-E2AD-AE2753A2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371600"/>
            <a:ext cx="9945624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Sources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[1] Lang, D. W. Hogg, K. Mierle, M. Blanton, and S. Roweis, “Astrometry.net: Blind astrometric calibration of arbitrary astronomical images,” Oct. 2009.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[2] Curtis, D., “Orbital mechanics for engineering students,” 4th edition.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[3] Shuster, M.D., “The generalized Wahba problem,” The Journal of the Astronautical Sciences, 2006.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[4] 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Hog E., Fabricius C., Makarov V.V., Urban S., Corbin T., Wycoff G., Bastian U., Schwekendiek P., Wicenec A., “The Tycho-2 Catalogue of the 2.5 Million Brightest Stars,” 2000.</a:t>
            </a:r>
            <a:endParaRPr lang="en-US" sz="24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4777A-2DDC-4DC0-F394-3ABBD397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9EF7BB-95F6-9CBA-EE43-771B770E7E17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8A5E11-08A7-1AC7-91AA-C722933BA3C8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320081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F12D3-8A90-04A9-812D-19ACE4DA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9BFAEE-09B4-7D76-C4AD-AC4724ABBD07}"/>
              </a:ext>
            </a:extLst>
          </p:cNvPr>
          <p:cNvSpPr/>
          <p:nvPr/>
        </p:nvSpPr>
        <p:spPr bwMode="auto">
          <a:xfrm>
            <a:off x="0" y="-93798"/>
            <a:ext cx="12192000" cy="5847844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F1DF12-8CB3-E426-E6B4-AC8414C6AD62}"/>
              </a:ext>
            </a:extLst>
          </p:cNvPr>
          <p:cNvSpPr txBox="1">
            <a:spLocks/>
          </p:cNvSpPr>
          <p:nvPr/>
        </p:nvSpPr>
        <p:spPr bwMode="auto">
          <a:xfrm>
            <a:off x="-80741" y="2692400"/>
            <a:ext cx="1219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Cindy Uyen Chi Nguyen and Thomas Alan Lovell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Embry-Riddle Aeronautical University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Arial (Headings)"/>
              </a:rPr>
              <a:t>2025 Region II Student Conference, 3 April 2025 – 4 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b="1" kern="0" dirty="0">
              <a:solidFill>
                <a:schemeClr val="bg1"/>
              </a:solidFill>
              <a:latin typeface="Arial (Headings)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  <a:t>Copyright © by Embry-Riddle Aeronautical University</a:t>
            </a:r>
            <a:b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133" dirty="0">
                <a:solidFill>
                  <a:schemeClr val="bg1"/>
                </a:solidFill>
                <a:latin typeface="Arial Narrow" panose="020B0606020202030204" pitchFamily="34" charset="0"/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2133" kern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altLang="en-US" sz="2133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133" kern="0" dirty="0">
              <a:solidFill>
                <a:schemeClr val="bg1"/>
              </a:solidFill>
              <a:latin typeface="Arial (Headings)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133" kern="0" dirty="0">
              <a:solidFill>
                <a:schemeClr val="bg1"/>
              </a:solidFill>
              <a:latin typeface="Arial (Headings)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kern="0" dirty="0">
              <a:latin typeface="Arial (Headings)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323C3-EFAE-655D-06C0-4B3F1A9A008C}"/>
              </a:ext>
            </a:extLst>
          </p:cNvPr>
          <p:cNvSpPr txBox="1">
            <a:spLocks/>
          </p:cNvSpPr>
          <p:nvPr/>
        </p:nvSpPr>
        <p:spPr bwMode="auto">
          <a:xfrm>
            <a:off x="0" y="990600"/>
            <a:ext cx="12192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2" name="Picture 6" descr="https://secure.surveymonkey.com/_resources/5355/21125355/fa32588d-63e5-4d79-9e19-04ac27e92301.jpg">
            <a:extLst>
              <a:ext uri="{FF2B5EF4-FFF2-40B4-BE49-F238E27FC236}">
                <a16:creationId xmlns:a16="http://schemas.microsoft.com/office/drawing/2014/main" id="{0516851F-4872-75B0-EC7A-9DAA25A5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39444"/>
            <a:ext cx="3744499" cy="7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2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188" y="1371600"/>
            <a:ext cx="994562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Plate-Solving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Registration of an astronomical image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Direction and spacecraft attitude determination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Common Methodologies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Compare stars in an image with a known database of simulated images with assumed fields of view 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Match the real image with the database image, typically through a blind search with significant runtime 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Decreased runtime can be achieved through an established direction and orientation</a:t>
            </a:r>
          </a:p>
          <a:p>
            <a:pPr lvl="1"/>
            <a:r>
              <a:rPr lang="en-US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Astrometry</a:t>
            </a:r>
            <a:r>
              <a:rPr lang="en-US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: Most widely-used application for plate-solving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159195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E42E1-853D-9F6F-A305-23AAE091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74DC-AA85-D187-3E43-97660111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" y="1140214"/>
            <a:ext cx="12199820" cy="57078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/>
                <a:ea typeface="Calibri"/>
                <a:cs typeface="Helvetica"/>
              </a:rPr>
              <a:t>Camera and Star Unit Vectors</a:t>
            </a: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r>
              <a:rPr lang="en-US" sz="2400" b="1" u="sng" dirty="0">
                <a:latin typeface="Helvetica"/>
                <a:ea typeface="Calibri"/>
                <a:cs typeface="Helvetica"/>
              </a:rPr>
              <a:t>Direction Cosine Matrix (DCM)</a:t>
            </a: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/>
              <a:ea typeface="Calibri"/>
              <a:cs typeface="Helvetica"/>
            </a:endParaRPr>
          </a:p>
          <a:p>
            <a:pPr marL="0" indent="0" algn="ctr">
              <a:buNone/>
            </a:pPr>
            <a:r>
              <a:rPr lang="en-US" sz="2400" b="1" u="sng" dirty="0">
                <a:latin typeface="Helvetica"/>
                <a:ea typeface="Calibri"/>
                <a:cs typeface="Helvetica"/>
              </a:rPr>
              <a:t>Wahba's Problem</a:t>
            </a:r>
            <a:endParaRPr lang="en-US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  <a:tabLst>
                <a:tab pos="182880" algn="l"/>
              </a:tabLst>
            </a:pPr>
            <a:endParaRPr lang="en-US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 algn="ctr">
              <a:buNone/>
              <a:tabLst>
                <a:tab pos="182880" algn="l"/>
              </a:tabLst>
            </a:pPr>
            <a:endParaRPr lang="en-US" sz="2400" b="1" u="sng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C5F85-F696-E608-EFCA-05E3789C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890AF4-4248-E703-5944-2DA53D98A10C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60C8DF-59B7-A207-1E06-3877890FFA4E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2AD10-6B89-2B44-EC57-9D4CEBF916BE}"/>
                  </a:ext>
                </a:extLst>
              </p:cNvPr>
              <p:cNvSpPr txBox="1"/>
              <p:nvPr/>
            </p:nvSpPr>
            <p:spPr>
              <a:xfrm>
                <a:off x="953" y="2489410"/>
                <a:ext cx="12191047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2AD10-6B89-2B44-EC57-9D4CEBF9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" y="2489410"/>
                <a:ext cx="12191047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0D5A5-A6DC-5960-EC17-8B86FF003913}"/>
                  </a:ext>
                </a:extLst>
              </p:cNvPr>
              <p:cNvSpPr txBox="1"/>
              <p:nvPr/>
            </p:nvSpPr>
            <p:spPr>
              <a:xfrm>
                <a:off x="-632" y="5413321"/>
                <a:ext cx="12191047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𝐶𝐴𝑀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𝐶𝐴𝑀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𝑐𝑎𝑚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0D5A5-A6DC-5960-EC17-8B86FF00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2" y="5413321"/>
                <a:ext cx="12191047" cy="116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EE91C-EAF4-0164-82E1-9B431CC1F200}"/>
                  </a:ext>
                </a:extLst>
              </p:cNvPr>
              <p:cNvSpPr txBox="1"/>
              <p:nvPr/>
            </p:nvSpPr>
            <p:spPr>
              <a:xfrm>
                <a:off x="8773" y="3991108"/>
                <a:ext cx="12191047" cy="821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𝑪𝑨𝑴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EE91C-EAF4-0164-82E1-9B431CC1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" y="3991108"/>
                <a:ext cx="12191047" cy="821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19132-EE8B-84E0-FB5D-68A768F58B28}"/>
                  </a:ext>
                </a:extLst>
              </p:cNvPr>
              <p:cNvSpPr txBox="1"/>
              <p:nvPr/>
            </p:nvSpPr>
            <p:spPr>
              <a:xfrm>
                <a:off x="952" y="1713032"/>
                <a:ext cx="12191047" cy="692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𝑪𝑨𝑴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𝐶𝐴𝑀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𝐶𝐴𝑀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𝐶𝐴𝑀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19132-EE8B-84E0-FB5D-68A768F58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" y="1713032"/>
                <a:ext cx="12191047" cy="692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1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0E9A9-4E4F-B736-123E-49A9804C3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A412-ED21-FB64-8113-105A43B2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" y="1140214"/>
            <a:ext cx="12199820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  <a:tabLst>
                <a:tab pos="182880" algn="l"/>
              </a:tabLst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Euler Angles</a:t>
            </a:r>
          </a:p>
          <a:p>
            <a:pPr marL="457200" lvl="1" indent="0">
              <a:buNone/>
              <a:tabLst>
                <a:tab pos="182880" algn="l"/>
              </a:tabLst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D1A30-9129-527B-81AA-C3352E10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98A8B-1CF1-961E-04AD-717D440B9423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FB115-2AE7-8A53-84BF-12781042D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05" y="1737085"/>
            <a:ext cx="7910757" cy="2069674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DEE56F-ABA2-D35C-46CC-BC7E5C6F855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3A55B24-D8DA-357D-AAAB-CD4D88274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98326"/>
                  </p:ext>
                </p:extLst>
              </p:nvPr>
            </p:nvGraphicFramePr>
            <p:xfrm>
              <a:off x="2153305" y="4091178"/>
              <a:ext cx="8127999" cy="21572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09965">
                      <a:extLst>
                        <a:ext uri="{9D8B030D-6E8A-4147-A177-3AD203B41FA5}">
                          <a16:colId xmlns:a16="http://schemas.microsoft.com/office/drawing/2014/main" val="2171767325"/>
                        </a:ext>
                      </a:extLst>
                    </a:gridCol>
                    <a:gridCol w="3172691">
                      <a:extLst>
                        <a:ext uri="{9D8B030D-6E8A-4147-A177-3AD203B41FA5}">
                          <a16:colId xmlns:a16="http://schemas.microsoft.com/office/drawing/2014/main" val="1549204286"/>
                        </a:ext>
                      </a:extLst>
                    </a:gridCol>
                    <a:gridCol w="3745343">
                      <a:extLst>
                        <a:ext uri="{9D8B030D-6E8A-4147-A177-3AD203B41FA5}">
                          <a16:colId xmlns:a16="http://schemas.microsoft.com/office/drawing/2014/main" val="19232077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Astrometry.net Equation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Experimental DCM Equation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87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 –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22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 – Dec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376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y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 – RA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3A55B24-D8DA-357D-AAAB-CD4D88274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98326"/>
                  </p:ext>
                </p:extLst>
              </p:nvPr>
            </p:nvGraphicFramePr>
            <p:xfrm>
              <a:off x="2153305" y="4091178"/>
              <a:ext cx="8127999" cy="21572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09965">
                      <a:extLst>
                        <a:ext uri="{9D8B030D-6E8A-4147-A177-3AD203B41FA5}">
                          <a16:colId xmlns:a16="http://schemas.microsoft.com/office/drawing/2014/main" val="2171767325"/>
                        </a:ext>
                      </a:extLst>
                    </a:gridCol>
                    <a:gridCol w="3172691">
                      <a:extLst>
                        <a:ext uri="{9D8B030D-6E8A-4147-A177-3AD203B41FA5}">
                          <a16:colId xmlns:a16="http://schemas.microsoft.com/office/drawing/2014/main" val="1549204286"/>
                        </a:ext>
                      </a:extLst>
                    </a:gridCol>
                    <a:gridCol w="3745343">
                      <a:extLst>
                        <a:ext uri="{9D8B030D-6E8A-4147-A177-3AD203B41FA5}">
                          <a16:colId xmlns:a16="http://schemas.microsoft.com/office/drawing/2014/main" val="19232077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Astrometry.net Equation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Experimental DCM Equation</a:t>
                          </a:r>
                        </a:p>
                      </a:txBody>
                      <a:tcPr anchor="ctr">
                        <a:solidFill>
                          <a:srgbClr val="1B3D6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87934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462" t="-56897" r="-119038" b="-1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073" t="-56897" r="-650" b="-1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22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 – Dec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073" t="-298361" r="-650" b="-1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376294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Symbol" panose="05050102010706020507" pitchFamily="18" charset="2"/>
                            </a:rPr>
                            <a:t>y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 – RA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073" t="-209483" r="-650" b="-2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323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930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10576-91BB-DAFA-5649-DE1586E21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502EE-8F2D-AFC7-D7E0-68FA4A670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6028" y="1371600"/>
                <a:ext cx="10512552" cy="4572000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b="1" u="sng" dirty="0">
                    <a:latin typeface="Helvetica" panose="020B0604020202020204" pitchFamily="34" charset="0"/>
                    <a:ea typeface="Calibri"/>
                    <a:cs typeface="Helvetica" panose="020B0604020202020204" pitchFamily="34" charset="0"/>
                  </a:rPr>
                  <a:t>Practical Plate-Solving: General Overview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Detect and localize each object in the camera frame in terms of local </a:t>
                </a:r>
                <a:r>
                  <a:rPr lang="en-US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(x,y) </a:t>
                </a: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pixel coordinates 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Combine each star’s pixel coordinates with camera parameters 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/>
                    <a:cs typeface="Helvetica"/>
                  </a:rPr>
                  <a:t>Calculate the coordinate transformation between the local camera frame and the star inertial frame [2]    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Convert the coordinate transformation (Q) into Euler angles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Divide the star catalog into sectors of right ascension and declination</a:t>
                </a: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Determine a match based on residuals similarities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914400" lvl="1" indent="-457200">
                  <a:buAutoNum type="arabicPeriod"/>
                </a:pPr>
                <a:r>
                  <a:rPr lang="en-US" dirty="0">
                    <a:latin typeface="Helvetica"/>
                    <a:cs typeface="Helvetica"/>
                  </a:rPr>
                  <a:t>Solve Wahba’s Problem</a:t>
                </a:r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914400" lvl="2" indent="0">
                  <a:buNone/>
                </a:pPr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502EE-8F2D-AFC7-D7E0-68FA4A670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028" y="1371600"/>
                <a:ext cx="10512552" cy="4572000"/>
              </a:xfrm>
              <a:blipFill>
                <a:blip r:embed="rId3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D9400-C1CF-7759-76ED-8619B30A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9FDD05-07EE-8341-98E4-20E07EDD1CCC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01B5F-3E00-5084-DF13-9525B21EA701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12144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B60B4-3036-BD91-EDB8-D9384236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1930-66E9-432F-18A5-3D728201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371600"/>
            <a:ext cx="10185514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Method:</a:t>
            </a: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Vector Selection</a:t>
            </a:r>
          </a:p>
          <a:p>
            <a:pPr marL="342900" marR="0" lvl="0" indent="-342900">
              <a:buFont typeface="+mj-lt"/>
              <a:buAutoNum type="arabicPeriod"/>
              <a:tabLst>
                <a:tab pos="182880" algn="l"/>
              </a:tabLst>
            </a:pP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Plate-solve an image using Astrometry, obtaining the “corr.fits” file</a:t>
            </a:r>
          </a:p>
          <a:p>
            <a:pPr marL="342900" marR="0" lvl="0" indent="-342900">
              <a:buFont typeface="+mj-lt"/>
              <a:buAutoNum type="arabicPeriod"/>
              <a:tabLst>
                <a:tab pos="182880" algn="l"/>
              </a:tabLst>
            </a:pP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Use the 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output to calculate camera and star unit vectors for 7 stars</a:t>
            </a:r>
          </a:p>
          <a:p>
            <a:pPr marL="342900" marR="0" lvl="0" indent="-342900">
              <a:buFont typeface="+mj-lt"/>
              <a:buAutoNum type="arabicPeriod"/>
              <a:tabLst>
                <a:tab pos="182880" algn="l"/>
              </a:tabLst>
            </a:pP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 the first 7 stars in the list, convert each image centroid into a camera frame unit vector and convert each catalog RA and Dec into a J2000 unit vector</a:t>
            </a:r>
            <a:endParaRPr lang="en-US" sz="24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4CEBD-5E5C-2D26-9FD7-B5B6412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525607-A099-FE1E-4269-AF0A2559848B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E93B13-0C1F-F5EA-4B91-7302280AFEF7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5674D4-AFB6-2E58-0621-13501D21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90" y="3764935"/>
            <a:ext cx="3647509" cy="27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3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0B8E-A9F4-FFC6-F2E4-687C0CB0C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5FFBE-569A-E80D-4DA3-1115BCE0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18" y="6470073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E92FB-ACC9-B98F-6422-697786FE5494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5EB5AF-6901-A2C3-2548-C5EEA11E08ED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9C99B5-EFF3-A02E-AA07-1803EB63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019" y="2017907"/>
            <a:ext cx="5317551" cy="990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Astrometry.net Solution</a:t>
            </a:r>
          </a:p>
          <a:p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Python “corr.fits” File Processing</a:t>
            </a:r>
          </a:p>
          <a:p>
            <a:pPr marL="0" indent="0" algn="ctr">
              <a:buNone/>
            </a:pPr>
            <a:endParaRPr lang="en-US" sz="2400" b="1" u="sng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b="1" u="sng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57200" lvl="1" indent="0" algn="ctr">
              <a:buNone/>
              <a:tabLst>
                <a:tab pos="182880" algn="l"/>
              </a:tabLst>
            </a:pPr>
            <a:endParaRPr lang="en-US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A9AC1-FCA7-9F6D-194F-43D8BE9B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" r="1988"/>
          <a:stretch/>
        </p:blipFill>
        <p:spPr>
          <a:xfrm>
            <a:off x="274786" y="1341105"/>
            <a:ext cx="5442808" cy="45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445763-F3CF-4FDE-59C3-8D9CE61F70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1" t="10375"/>
          <a:stretch/>
        </p:blipFill>
        <p:spPr>
          <a:xfrm>
            <a:off x="5854988" y="3352780"/>
            <a:ext cx="6199614" cy="17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029B-D7CD-DD22-3685-50C6A5DD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DFE71-E52F-AA78-59DF-6FD0178B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6309" y="64008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F0F7AD-BC95-3613-A778-2490A40EFB52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08E8D7-D458-D7CF-5FBE-A9BAF23952DF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550846-888D-2F59-BF27-931E5B10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140214"/>
            <a:ext cx="11321904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Unit Vector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48003-A6DB-1DF0-1B88-0A0A79660AA9}"/>
                  </a:ext>
                </a:extLst>
              </p:cNvPr>
              <p:cNvSpPr txBox="1"/>
              <p:nvPr/>
            </p:nvSpPr>
            <p:spPr>
              <a:xfrm>
                <a:off x="630382" y="2021668"/>
                <a:ext cx="5608960" cy="1641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𝐶𝐴𝑀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𝜀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𝜀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𝑤h𝑒𝑟𝑒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48003-A6DB-1DF0-1B88-0A0A79660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2021668"/>
                <a:ext cx="5608960" cy="16418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4AEF22C-5A1F-6E71-E46A-3B5519EF2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834" y="3998107"/>
            <a:ext cx="10287000" cy="192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93A781-F7A0-CA1E-B15F-B44FBBC605FB}"/>
                  </a:ext>
                </a:extLst>
              </p:cNvPr>
              <p:cNvSpPr txBox="1"/>
              <p:nvPr/>
            </p:nvSpPr>
            <p:spPr>
              <a:xfrm>
                <a:off x="5839691" y="2356247"/>
                <a:ext cx="6096000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𝑖𝑛𝑑𝑒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𝑖𝑛𝑑𝑒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𝑅𝐴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𝑖𝑛𝑑𝑒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𝑑𝑒𝑐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𝑖𝑛𝑑𝑒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𝑅𝐴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𝑖𝑛𝑑𝑒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𝑑𝑒𝑐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/>
                        <m:t>																					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93A781-F7A0-CA1E-B15F-B44FBBC6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91" y="2356247"/>
                <a:ext cx="6096000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89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2CDAA-CDDE-E465-26C9-88299BABA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AF58C-6372-3488-925A-A9F8A86B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1143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6EECB4-87F9-E1AC-DE2F-9EF9D1814991}"/>
              </a:ext>
            </a:extLst>
          </p:cNvPr>
          <p:cNvSpPr/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BC450-3743-631B-83E7-924FC0564593}"/>
                  </a:ext>
                </a:extLst>
              </p:cNvPr>
              <p:cNvSpPr txBox="1"/>
              <p:nvPr/>
            </p:nvSpPr>
            <p:spPr>
              <a:xfrm>
                <a:off x="1" y="4227333"/>
                <a:ext cx="1219199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BC450-3743-631B-83E7-924FC0564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227333"/>
                <a:ext cx="12191999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90BC9E-3F02-91F4-7710-1235DA84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88" y="1525980"/>
            <a:ext cx="9945624" cy="1808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Method:</a:t>
            </a:r>
            <a:r>
              <a:rPr lang="en-US" sz="24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en-US" sz="24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Euler Angle Solutions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 Solve for </a:t>
            </a: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direction cosine matrix and convert to Euler Angles </a:t>
            </a: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marR="0" lvl="0" indent="-457200">
              <a:buAutoNum type="arabicPeriod" startAt="5"/>
              <a:tabLst>
                <a:tab pos="182880" algn="l"/>
              </a:tabLst>
            </a:pPr>
            <a:r>
              <a:rPr lang="en-US" sz="2400" dirty="0">
                <a:effectLst/>
                <a:latin typeface="Helvetica"/>
                <a:ea typeface="Calibri"/>
                <a:cs typeface="Helvetica"/>
              </a:rPr>
              <a:t>Histogram chart of Euler Angle solutions </a:t>
            </a:r>
            <a:r>
              <a:rPr lang="en-US" sz="2400" dirty="0">
                <a:latin typeface="Helvetica"/>
                <a:ea typeface="Calibri"/>
                <a:cs typeface="Helvetica"/>
              </a:rPr>
              <a:t>of all star comparisons 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  <a:tabLst>
                <a:tab pos="182880" algn="l"/>
              </a:tabLst>
            </a:pP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Continue this process for 3 cases to validate the investigation</a:t>
            </a:r>
          </a:p>
          <a:p>
            <a:pPr marL="457200" marR="0" lvl="0" indent="-457200">
              <a:buAutoNum type="arabicPeriod" startAt="5"/>
              <a:tabLst>
                <a:tab pos="182880" algn="l"/>
              </a:tabLst>
            </a:pPr>
            <a:endParaRPr lang="en-US" sz="24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B7F4D7-4B3A-9832-2980-32C87EA6C508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Plate-Solving of Astronomical Images Based on </a:t>
            </a:r>
          </a:p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EA428A-53E4-BFE3-4259-06E1EC431BC0}"/>
                  </a:ext>
                </a:extLst>
              </p:cNvPr>
              <p:cNvSpPr txBox="1"/>
              <p:nvPr/>
            </p:nvSpPr>
            <p:spPr>
              <a:xfrm>
                <a:off x="0" y="5130082"/>
                <a:ext cx="1219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EA428A-53E4-BFE3-4259-06E1EC431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0082"/>
                <a:ext cx="12192000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0FD5DC-5A53-4A5F-0978-E0A86F68D1ED}"/>
                  </a:ext>
                </a:extLst>
              </p:cNvPr>
              <p:cNvSpPr txBox="1"/>
              <p:nvPr/>
            </p:nvSpPr>
            <p:spPr>
              <a:xfrm>
                <a:off x="-27709" y="5572320"/>
                <a:ext cx="1219199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0FD5DC-5A53-4A5F-0978-E0A86F68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09" y="5572320"/>
                <a:ext cx="12191999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4168-4097-E1CC-49D0-B4FA19F9A43C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12191047" cy="821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𝑪𝑨𝑴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𝐶𝐴𝑀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4168-4097-E1CC-49D0-B4FA19F9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12191047" cy="821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27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7f2a62-6e82-43bb-9494-79132b02a7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DBDFF9243D44893DADC77DD5C9401" ma:contentTypeVersion="15" ma:contentTypeDescription="Create a new document." ma:contentTypeScope="" ma:versionID="78e3a39a820c51e8bc9b76d2e6c47236">
  <xsd:schema xmlns:xsd="http://www.w3.org/2001/XMLSchema" xmlns:xs="http://www.w3.org/2001/XMLSchema" xmlns:p="http://schemas.microsoft.com/office/2006/metadata/properties" xmlns:ns3="de7f2a62-6e82-43bb-9494-79132b02a73e" xmlns:ns4="5e64499f-0cf0-4b10-8a23-1a472cba1ead" targetNamespace="http://schemas.microsoft.com/office/2006/metadata/properties" ma:root="true" ma:fieldsID="6e6ab549a4c93df832f958aefd8af264" ns3:_="" ns4:_="">
    <xsd:import namespace="de7f2a62-6e82-43bb-9494-79132b02a73e"/>
    <xsd:import namespace="5e64499f-0cf0-4b10-8a23-1a472cba1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2a62-6e82-43bb-9494-79132b02a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4499f-0cf0-4b10-8a23-1a472cba1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5F1D9-4EF7-4CE0-8894-43A7F6B455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e64499f-0cf0-4b10-8a23-1a472cba1ead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de7f2a62-6e82-43bb-9494-79132b02a7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0C1656-9E2F-4699-9F85-A2B9CF966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E22FD-7CDB-45FB-A67E-405AD9B5E583}">
  <ds:schemaRefs>
    <ds:schemaRef ds:uri="5e64499f-0cf0-4b10-8a23-1a472cba1ead"/>
    <ds:schemaRef ds:uri="de7f2a62-6e82-43bb-9494-79132b02a7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1116</Words>
  <Application>Microsoft Office PowerPoint</Application>
  <PresentationFormat>Widescreen</PresentationFormat>
  <Paragraphs>193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(Headings)</vt:lpstr>
      <vt:lpstr>Arial Narrow</vt:lpstr>
      <vt:lpstr>Calibri</vt:lpstr>
      <vt:lpstr>Cambria</vt:lpstr>
      <vt:lpstr>Cambria Math</vt:lpstr>
      <vt:lpstr>Helvetica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Nguyen, Cindy Uyen Chi V.</cp:lastModifiedBy>
  <cp:revision>2</cp:revision>
  <dcterms:created xsi:type="dcterms:W3CDTF">2016-06-27T19:25:23Z</dcterms:created>
  <dcterms:modified xsi:type="dcterms:W3CDTF">2025-04-02T14:09:37Z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0x010100EB2DBDFF9243D44893DADC77DD5C9401</vt:lpwstr>
  </property>
</Properties>
</file>