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4837" r:id="rId5"/>
  </p:sldMasterIdLst>
  <p:notesMasterIdLst>
    <p:notesMasterId r:id="rId24"/>
  </p:notesMasterIdLst>
  <p:handoutMasterIdLst>
    <p:handoutMasterId r:id="rId25"/>
  </p:handoutMasterIdLst>
  <p:sldIdLst>
    <p:sldId id="404" r:id="rId6"/>
    <p:sldId id="409" r:id="rId7"/>
    <p:sldId id="429" r:id="rId8"/>
    <p:sldId id="410" r:id="rId9"/>
    <p:sldId id="411" r:id="rId10"/>
    <p:sldId id="412" r:id="rId11"/>
    <p:sldId id="419" r:id="rId12"/>
    <p:sldId id="421" r:id="rId13"/>
    <p:sldId id="428" r:id="rId14"/>
    <p:sldId id="424" r:id="rId15"/>
    <p:sldId id="413" r:id="rId16"/>
    <p:sldId id="414" r:id="rId17"/>
    <p:sldId id="416" r:id="rId18"/>
    <p:sldId id="425" r:id="rId19"/>
    <p:sldId id="422" r:id="rId20"/>
    <p:sldId id="423" r:id="rId21"/>
    <p:sldId id="417" r:id="rId22"/>
    <p:sldId id="405" r:id="rId23"/>
  </p:sldIdLst>
  <p:sldSz cx="9144000" cy="5143500" type="screen16x9"/>
  <p:notesSz cx="6858000" cy="9296400"/>
  <p:defaultTextStyle>
    <a:defPPr>
      <a:defRPr lang="en-US"/>
    </a:defPPr>
    <a:lvl1pPr algn="l" rtl="0" fontAlgn="base">
      <a:spcBef>
        <a:spcPct val="0"/>
      </a:spcBef>
      <a:spcAft>
        <a:spcPct val="0"/>
      </a:spcAft>
      <a:defRPr sz="1800" kern="1200">
        <a:solidFill>
          <a:schemeClr val="tx1"/>
        </a:solidFill>
        <a:latin typeface="Arial" charset="0"/>
        <a:ea typeface="ＭＳ Ｐゴシック" charset="-128"/>
        <a:cs typeface="Arial" charset="0"/>
      </a:defRPr>
    </a:lvl1pPr>
    <a:lvl2pPr marL="342900" algn="l" rtl="0" fontAlgn="base">
      <a:spcBef>
        <a:spcPct val="0"/>
      </a:spcBef>
      <a:spcAft>
        <a:spcPct val="0"/>
      </a:spcAft>
      <a:defRPr sz="1800" kern="1200">
        <a:solidFill>
          <a:schemeClr val="tx1"/>
        </a:solidFill>
        <a:latin typeface="Arial" charset="0"/>
        <a:ea typeface="ＭＳ Ｐゴシック" charset="-128"/>
        <a:cs typeface="Arial" charset="0"/>
      </a:defRPr>
    </a:lvl2pPr>
    <a:lvl3pPr marL="685800" algn="l" rtl="0" fontAlgn="base">
      <a:spcBef>
        <a:spcPct val="0"/>
      </a:spcBef>
      <a:spcAft>
        <a:spcPct val="0"/>
      </a:spcAft>
      <a:defRPr sz="1800" kern="1200">
        <a:solidFill>
          <a:schemeClr val="tx1"/>
        </a:solidFill>
        <a:latin typeface="Arial" charset="0"/>
        <a:ea typeface="ＭＳ Ｐゴシック" charset="-128"/>
        <a:cs typeface="Arial" charset="0"/>
      </a:defRPr>
    </a:lvl3pPr>
    <a:lvl4pPr marL="1028700" algn="l" rtl="0" fontAlgn="base">
      <a:spcBef>
        <a:spcPct val="0"/>
      </a:spcBef>
      <a:spcAft>
        <a:spcPct val="0"/>
      </a:spcAft>
      <a:defRPr sz="1800" kern="1200">
        <a:solidFill>
          <a:schemeClr val="tx1"/>
        </a:solidFill>
        <a:latin typeface="Arial" charset="0"/>
        <a:ea typeface="ＭＳ Ｐゴシック" charset="-128"/>
        <a:cs typeface="Arial" charset="0"/>
      </a:defRPr>
    </a:lvl4pPr>
    <a:lvl5pPr marL="1371600" algn="l" rtl="0" fontAlgn="base">
      <a:spcBef>
        <a:spcPct val="0"/>
      </a:spcBef>
      <a:spcAft>
        <a:spcPct val="0"/>
      </a:spcAft>
      <a:defRPr sz="1800" kern="1200">
        <a:solidFill>
          <a:schemeClr val="tx1"/>
        </a:solidFill>
        <a:latin typeface="Arial" charset="0"/>
        <a:ea typeface="ＭＳ Ｐゴシック" charset="-128"/>
        <a:cs typeface="Arial" charset="0"/>
      </a:defRPr>
    </a:lvl5pPr>
    <a:lvl6pPr marL="1714500" algn="l" defTabSz="685800" rtl="0" eaLnBrk="1" latinLnBrk="0" hangingPunct="1">
      <a:defRPr sz="1800" kern="1200">
        <a:solidFill>
          <a:schemeClr val="tx1"/>
        </a:solidFill>
        <a:latin typeface="Arial" charset="0"/>
        <a:ea typeface="ＭＳ Ｐゴシック" charset="-128"/>
        <a:cs typeface="Arial" charset="0"/>
      </a:defRPr>
    </a:lvl6pPr>
    <a:lvl7pPr marL="2057400" algn="l" defTabSz="685800" rtl="0" eaLnBrk="1" latinLnBrk="0" hangingPunct="1">
      <a:defRPr sz="1800" kern="1200">
        <a:solidFill>
          <a:schemeClr val="tx1"/>
        </a:solidFill>
        <a:latin typeface="Arial" charset="0"/>
        <a:ea typeface="ＭＳ Ｐゴシック" charset="-128"/>
        <a:cs typeface="Arial" charset="0"/>
      </a:defRPr>
    </a:lvl7pPr>
    <a:lvl8pPr marL="2400300" algn="l" defTabSz="685800" rtl="0" eaLnBrk="1" latinLnBrk="0" hangingPunct="1">
      <a:defRPr sz="1800" kern="1200">
        <a:solidFill>
          <a:schemeClr val="tx1"/>
        </a:solidFill>
        <a:latin typeface="Arial" charset="0"/>
        <a:ea typeface="ＭＳ Ｐゴシック" charset="-128"/>
        <a:cs typeface="Arial" charset="0"/>
      </a:defRPr>
    </a:lvl8pPr>
    <a:lvl9pPr marL="2743200" algn="l" defTabSz="685800" rtl="0" eaLnBrk="1" latinLnBrk="0" hangingPunct="1">
      <a:defRPr sz="1800" kern="1200">
        <a:solidFill>
          <a:schemeClr val="tx1"/>
        </a:solidFill>
        <a:latin typeface="Arial" charset="0"/>
        <a:ea typeface="ＭＳ Ｐゴシック" charset="-128"/>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B3D6C"/>
    <a:srgbClr val="C2D9FA"/>
    <a:srgbClr val="0B3A7F"/>
    <a:srgbClr val="E98B01"/>
    <a:srgbClr val="1380DC"/>
    <a:srgbClr val="4F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35B50-5608-4E15-B6EE-D83C0AC113C0}" v="900" dt="2025-04-02T23:34:48.458"/>
    <p1510:client id="{12A1AC3E-7A82-42E3-BA59-53C2A1A30C5A}" v="110" dt="2025-04-02T13:57:44.459"/>
    <p1510:client id="{2CFF266E-E99D-4916-97EA-9319D284A779}" v="9" dt="2025-04-03T00:04:06.345"/>
    <p1510:client id="{74E7D733-3F11-4690-892B-855C09395C2F}" v="1047" dt="2025-04-02T15:20:42.363"/>
    <p1510:client id="{8D6D4616-8D6B-4CD6-BA87-673B512E0F7A}" v="18" dt="2025-04-02T21:51:50.489"/>
    <p1510:client id="{C520B693-56E2-2A4F-B5F7-D59D2DAC538C}" v="2371" dt="2025-04-03T00:34:53.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90"/>
    <p:restoredTop sz="66222"/>
  </p:normalViewPr>
  <p:slideViewPr>
    <p:cSldViewPr snapToGrid="0">
      <p:cViewPr varScale="1">
        <p:scale>
          <a:sx n="112" d="100"/>
          <a:sy n="112" d="100"/>
        </p:scale>
        <p:origin x="2016" y="18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56323"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a:p>
        </p:txBody>
      </p:sp>
      <p:sp>
        <p:nvSpPr>
          <p:cNvPr id="56324"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56325"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9301CC6A-B4E8-405F-AE79-859651258FE4}" type="slidenum">
              <a:rPr lang="en-US"/>
              <a:pPr>
                <a:defRPr/>
              </a:pPr>
              <a:t>‹#›</a:t>
            </a:fld>
            <a:endParaRPr lang="en-US"/>
          </a:p>
        </p:txBody>
      </p:sp>
    </p:spTree>
    <p:extLst>
      <p:ext uri="{BB962C8B-B14F-4D97-AF65-F5344CB8AC3E}">
        <p14:creationId xmlns:p14="http://schemas.microsoft.com/office/powerpoint/2010/main" val="818623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6147" name="Rectangle 3"/>
          <p:cNvSpPr>
            <a:spLocks noGrp="1" noChangeArrowheads="1"/>
          </p:cNvSpPr>
          <p:nvPr>
            <p:ph type="dt" idx="1"/>
          </p:nvPr>
        </p:nvSpPr>
        <p:spPr bwMode="auto">
          <a:xfrm>
            <a:off x="3885579" y="0"/>
            <a:ext cx="2972421" cy="465138"/>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711" y="4416426"/>
            <a:ext cx="5028579" cy="4183063"/>
          </a:xfrm>
          <a:prstGeom prst="rect">
            <a:avLst/>
          </a:prstGeom>
          <a:noFill/>
          <a:ln w="9525">
            <a:noFill/>
            <a:miter lim="800000"/>
            <a:headEnd/>
            <a:tailEnd/>
          </a:ln>
        </p:spPr>
        <p:txBody>
          <a:bodyPr vert="horz" wrap="square" lIns="93172" tIns="46587" rIns="93172"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1"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eaLnBrk="0" hangingPunct="0">
              <a:defRPr sz="1200">
                <a:latin typeface="Arial" charset="0"/>
                <a:ea typeface="ＭＳ Ｐゴシック" pitchFamily="80" charset="-128"/>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5579" y="8831264"/>
            <a:ext cx="2972421" cy="465137"/>
          </a:xfrm>
          <a:prstGeom prst="rect">
            <a:avLst/>
          </a:prstGeom>
          <a:noFill/>
          <a:ln w="9525">
            <a:noFill/>
            <a:miter lim="800000"/>
            <a:headEnd/>
            <a:tailEnd/>
          </a:ln>
        </p:spPr>
        <p:txBody>
          <a:bodyPr vert="horz" wrap="square" lIns="93172" tIns="46587" rIns="93172" bIns="46587" numCol="1" anchor="b" anchorCtr="0" compatLnSpc="1">
            <a:prstTxWarp prst="textNoShape">
              <a:avLst/>
            </a:prstTxWarp>
          </a:bodyPr>
          <a:lstStyle>
            <a:lvl1pPr algn="r" eaLnBrk="0" hangingPunct="0">
              <a:defRPr sz="1200">
                <a:latin typeface="Arial" charset="0"/>
                <a:ea typeface="ＭＳ Ｐゴシック" pitchFamily="80" charset="-128"/>
                <a:cs typeface="+mn-cs"/>
              </a:defRPr>
            </a:lvl1pPr>
          </a:lstStyle>
          <a:p>
            <a:pPr>
              <a:defRPr/>
            </a:pPr>
            <a:fld id="{B7B05DEF-6DE7-4BF9-8DBB-FF904A788E50}" type="slidenum">
              <a:rPr lang="en-US"/>
              <a:pPr>
                <a:defRPr/>
              </a:pPr>
              <a:t>‹#›</a:t>
            </a:fld>
            <a:endParaRPr lang="en-US"/>
          </a:p>
        </p:txBody>
      </p:sp>
    </p:spTree>
    <p:extLst>
      <p:ext uri="{BB962C8B-B14F-4D97-AF65-F5344CB8AC3E}">
        <p14:creationId xmlns:p14="http://schemas.microsoft.com/office/powerpoint/2010/main" val="3823580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1pPr>
    <a:lvl2pPr marL="3429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2pPr>
    <a:lvl3pPr marL="6858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3pPr>
    <a:lvl4pPr marL="10287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4pPr>
    <a:lvl5pPr marL="1371600" algn="l" rtl="0" eaLnBrk="0" fontAlgn="base" hangingPunct="0">
      <a:spcBef>
        <a:spcPct val="30000"/>
      </a:spcBef>
      <a:spcAft>
        <a:spcPct val="0"/>
      </a:spcAft>
      <a:defRPr sz="900" kern="1200">
        <a:solidFill>
          <a:schemeClr val="tx1"/>
        </a:solidFill>
        <a:latin typeface="Arial" charset="0"/>
        <a:ea typeface="ＭＳ Ｐゴシック" pitchFamily="80" charset="-128"/>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20000"/>
              </a:spcBef>
              <a:buFont typeface="Arial,Sans-Serif"/>
              <a:buChar char="•"/>
            </a:pPr>
            <a:r>
              <a:rPr lang="en-US" dirty="0">
                <a:latin typeface="Arial"/>
                <a:ea typeface="ＭＳ Ｐゴシック"/>
                <a:cs typeface="Arial"/>
              </a:rPr>
              <a:t>Good </a:t>
            </a:r>
            <a:r>
              <a:rPr lang="en-US">
                <a:latin typeface="Arial"/>
                <a:ea typeface="ＭＳ Ｐゴシック"/>
                <a:cs typeface="Arial"/>
              </a:rPr>
              <a:t>morning, </a:t>
            </a:r>
            <a:r>
              <a:rPr lang="en-US" dirty="0">
                <a:latin typeface="Arial"/>
                <a:ea typeface="ＭＳ Ｐゴシック"/>
                <a:cs typeface="Arial"/>
              </a:rPr>
              <a:t>everyone. Thank you all for being here.</a:t>
            </a:r>
            <a:r>
              <a:rPr lang="en-US">
                <a:latin typeface="Arial"/>
                <a:ea typeface="ＭＳ Ｐゴシック"/>
                <a:cs typeface="Arial"/>
              </a:rPr>
              <a:t> [title]</a:t>
            </a:r>
            <a:endParaRPr lang="en-US" dirty="0"/>
          </a:p>
          <a:p>
            <a:pPr marL="171450" indent="-171450">
              <a:spcBef>
                <a:spcPct val="20000"/>
              </a:spcBef>
              <a:buFont typeface="Arial,Sans-Serif"/>
              <a:buChar char="•"/>
            </a:pPr>
            <a:r>
              <a:rPr lang="en-US" dirty="0">
                <a:latin typeface="Arial"/>
                <a:ea typeface="ＭＳ Ｐゴシック"/>
                <a:cs typeface="Arial"/>
              </a:rPr>
              <a:t>My name is.... I'm a [class] in the [department] at the Florida Institute of Technology.</a:t>
            </a:r>
          </a:p>
          <a:p>
            <a:pPr marL="171450" indent="-171450">
              <a:spcBef>
                <a:spcPct val="20000"/>
              </a:spcBef>
              <a:buFont typeface="Arial,Sans-Serif"/>
              <a:buChar char="•"/>
            </a:pPr>
            <a:r>
              <a:rPr lang="en-US">
                <a:latin typeface="Arial"/>
                <a:ea typeface="ＭＳ Ｐゴシック"/>
                <a:cs typeface="Arial"/>
              </a:rPr>
              <a:t>And my</a:t>
            </a:r>
            <a:r>
              <a:rPr lang="en-US" dirty="0">
                <a:latin typeface="Arial"/>
                <a:ea typeface="ＭＳ Ｐゴシック"/>
                <a:cs typeface="Arial"/>
              </a:rPr>
              <a:t> name is.... I'm a [class] in the [department] at the Florida Institute of Technology.</a:t>
            </a:r>
          </a:p>
          <a:p>
            <a:pPr marL="171450" indent="-171450">
              <a:spcBef>
                <a:spcPct val="20000"/>
              </a:spcBef>
              <a:buFont typeface="Arial,Sans-Serif"/>
              <a:buChar char="•"/>
            </a:pPr>
            <a:r>
              <a:rPr lang="en-US" dirty="0">
                <a:latin typeface="Arial"/>
                <a:ea typeface="ＭＳ Ｐゴシック"/>
                <a:cs typeface="Arial"/>
              </a:rPr>
              <a:t>Our discussion revolves around </a:t>
            </a:r>
            <a:r>
              <a:rPr lang="en-US" dirty="0" err="1">
                <a:latin typeface="Arial"/>
                <a:ea typeface="ＭＳ Ｐゴシック"/>
                <a:cs typeface="Arial"/>
              </a:rPr>
              <a:t>metasurfaces</a:t>
            </a:r>
            <a:r>
              <a:rPr lang="en-US" dirty="0">
                <a:latin typeface="Arial"/>
                <a:ea typeface="ＭＳ Ｐゴシック"/>
                <a:cs typeface="Arial"/>
              </a:rPr>
              <a:t>, where we'll introduce the research behind them and talk about how their characteristics could improve upon current technological constraints within the space industry. </a:t>
            </a:r>
          </a:p>
          <a:p>
            <a:pPr marL="171450" indent="-171450">
              <a:spcBef>
                <a:spcPct val="20000"/>
              </a:spcBef>
              <a:buFont typeface="Arial,Sans-Serif"/>
              <a:buChar char="•"/>
            </a:pPr>
            <a:r>
              <a:rPr lang="en-US" strike="sngStrike" dirty="0">
                <a:latin typeface="Arial"/>
                <a:ea typeface="ＭＳ Ｐゴシック"/>
                <a:cs typeface="Arial"/>
              </a:rPr>
              <a:t>This topic is both broad and specific at the same time: Broad in terms of antennas in space communications, but specific in terms of the technology.</a:t>
            </a:r>
          </a:p>
          <a:p>
            <a:pPr marL="171450" indent="-171450">
              <a:spcBef>
                <a:spcPct val="20000"/>
              </a:spcBef>
              <a:buFont typeface="Arial,Sans-Serif"/>
              <a:buChar char="•"/>
            </a:pPr>
            <a:r>
              <a:rPr lang="en-US" dirty="0">
                <a:latin typeface="Arial"/>
                <a:ea typeface="ＭＳ Ｐゴシック"/>
                <a:cs typeface="Arial"/>
              </a:rPr>
              <a:t>With this, there is some background information we'll look at before getting into the topic.</a:t>
            </a:r>
          </a:p>
        </p:txBody>
      </p:sp>
      <p:sp>
        <p:nvSpPr>
          <p:cNvPr id="4" name="Slide Number Placeholder 3"/>
          <p:cNvSpPr>
            <a:spLocks noGrp="1"/>
          </p:cNvSpPr>
          <p:nvPr>
            <p:ph type="sldNum" sz="quarter" idx="5"/>
          </p:nvPr>
        </p:nvSpPr>
        <p:spPr/>
        <p:txBody>
          <a:bodyPr/>
          <a:lstStyle/>
          <a:p>
            <a:pPr>
              <a:defRPr/>
            </a:pPr>
            <a:fld id="{B7B05DEF-6DE7-4BF9-8DBB-FF904A788E50}" type="slidenum">
              <a:rPr lang="en-US"/>
              <a:pPr>
                <a:defRPr/>
              </a:pPr>
              <a:t>1</a:t>
            </a:fld>
            <a:endParaRPr lang="en-US"/>
          </a:p>
        </p:txBody>
      </p:sp>
    </p:spTree>
    <p:extLst>
      <p:ext uri="{BB962C8B-B14F-4D97-AF65-F5344CB8AC3E}">
        <p14:creationId xmlns:p14="http://schemas.microsoft.com/office/powerpoint/2010/main" val="1770150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61232-0E72-E4BE-08CF-BB039A9A5F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E3D6B9-C41F-F2F4-6D4D-81326D3300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20581C-DF69-A2DD-D153-B0F2679BA024}"/>
              </a:ext>
            </a:extLst>
          </p:cNvPr>
          <p:cNvSpPr>
            <a:spLocks noGrp="1"/>
          </p:cNvSpPr>
          <p:nvPr>
            <p:ph type="body" idx="1"/>
          </p:nvPr>
        </p:nvSpPr>
        <p:spPr/>
        <p:txBody>
          <a:bodyPr/>
          <a:lstStyle/>
          <a:p>
            <a:pPr>
              <a:spcBef>
                <a:spcPct val="20000"/>
              </a:spcBef>
            </a:pPr>
            <a:r>
              <a:rPr lang="en-US">
                <a:latin typeface="Arial"/>
                <a:ea typeface="ＭＳ Ｐゴシック"/>
                <a:cs typeface="Arial"/>
              </a:rPr>
              <a:t>(</a:t>
            </a:r>
            <a:r>
              <a:rPr lang="en-US" err="1">
                <a:latin typeface="Arial"/>
                <a:ea typeface="ＭＳ Ｐゴシック"/>
                <a:cs typeface="Arial"/>
              </a:rPr>
              <a:t>Metasurface</a:t>
            </a:r>
            <a:r>
              <a:rPr lang="en-US">
                <a:latin typeface="Arial"/>
                <a:ea typeface="ＭＳ Ｐゴシック"/>
                <a:cs typeface="Arial"/>
              </a:rPr>
              <a:t> Antennas) - Peyton</a:t>
            </a:r>
          </a:p>
          <a:p>
            <a:pPr>
              <a:spcBef>
                <a:spcPct val="20000"/>
              </a:spcBef>
            </a:pPr>
            <a:endParaRPr lang="en-US">
              <a:latin typeface="Arial"/>
              <a:ea typeface="ＭＳ Ｐゴシック"/>
              <a:cs typeface="Arial"/>
            </a:endParaRPr>
          </a:p>
          <a:p>
            <a:pPr marL="171450" indent="-171450">
              <a:spcBef>
                <a:spcPct val="20000"/>
              </a:spcBef>
              <a:buFont typeface="Arial,Sans-Serif"/>
              <a:buChar char="•"/>
            </a:pPr>
            <a:r>
              <a:rPr lang="en-US">
                <a:latin typeface="Arial"/>
                <a:ea typeface="ＭＳ Ｐゴシック"/>
                <a:cs typeface="Arial"/>
              </a:rPr>
              <a:t>The designable electromagnetic properties of </a:t>
            </a:r>
            <a:r>
              <a:rPr lang="en-US" err="1">
                <a:latin typeface="Arial"/>
                <a:ea typeface="ＭＳ Ｐゴシック"/>
                <a:cs typeface="Arial"/>
              </a:rPr>
              <a:t>metasurfaces</a:t>
            </a:r>
            <a:r>
              <a:rPr lang="en-US">
                <a:latin typeface="Arial"/>
                <a:ea typeface="ＭＳ Ｐゴシック"/>
                <a:cs typeface="Arial"/>
              </a:rPr>
              <a:t> make them excellent candidates for antenna applications.</a:t>
            </a:r>
          </a:p>
          <a:p>
            <a:pPr marL="171450" indent="-171450">
              <a:spcBef>
                <a:spcPct val="20000"/>
              </a:spcBef>
              <a:buFont typeface="Arial,Sans-Serif"/>
              <a:buChar char="•"/>
            </a:pPr>
            <a:r>
              <a:rPr lang="en-US">
                <a:latin typeface="Arial"/>
                <a:ea typeface="ＭＳ Ｐゴシック"/>
                <a:cs typeface="Arial"/>
              </a:rPr>
              <a:t>Whether incorporated as part of an antenna or even replacing the antenna entirely, </a:t>
            </a:r>
            <a:r>
              <a:rPr lang="en-US" err="1">
                <a:latin typeface="Arial"/>
                <a:ea typeface="ＭＳ Ｐゴシック"/>
                <a:cs typeface="Arial"/>
              </a:rPr>
              <a:t>metasurfaces</a:t>
            </a:r>
            <a:r>
              <a:rPr lang="en-US">
                <a:latin typeface="Arial"/>
                <a:ea typeface="ＭＳ Ｐゴシック"/>
                <a:cs typeface="Arial"/>
              </a:rPr>
              <a:t> can enhance wave propagation while alleviating pitfalls of conventional antenna systems.</a:t>
            </a:r>
            <a:endParaRPr lang="en-US">
              <a:cs typeface="Arial" charset="0"/>
            </a:endParaRPr>
          </a:p>
          <a:p>
            <a:pPr marL="171450" indent="-171450">
              <a:spcBef>
                <a:spcPct val="20000"/>
              </a:spcBef>
              <a:buFont typeface="Arial,Sans-Serif"/>
              <a:buChar char="•"/>
            </a:pPr>
            <a:r>
              <a:rPr lang="en-US">
                <a:latin typeface="Arial"/>
                <a:ea typeface="ＭＳ Ｐゴシック"/>
                <a:cs typeface="Arial"/>
              </a:rPr>
              <a:t>In the case of commonly used phased array antennas, </a:t>
            </a:r>
            <a:r>
              <a:rPr lang="en-US" err="1">
                <a:latin typeface="Arial"/>
                <a:ea typeface="ＭＳ Ｐゴシック"/>
                <a:cs typeface="Arial"/>
              </a:rPr>
              <a:t>metasurfaces</a:t>
            </a:r>
            <a:r>
              <a:rPr lang="en-US">
                <a:latin typeface="Arial"/>
                <a:ea typeface="ＭＳ Ｐゴシック"/>
                <a:cs typeface="Arial"/>
              </a:rPr>
              <a:t> possess the same beam steering capability [8] (Fig. 2) in a smaller, lighter package. By taking advantage of passive elements rather than active ones, such as phase shifters, </a:t>
            </a:r>
            <a:r>
              <a:rPr lang="en-US" err="1">
                <a:latin typeface="Arial"/>
                <a:ea typeface="ＭＳ Ｐゴシック"/>
                <a:cs typeface="Arial"/>
              </a:rPr>
              <a:t>metasurfaces</a:t>
            </a:r>
            <a:r>
              <a:rPr lang="en-US">
                <a:latin typeface="Arial"/>
                <a:ea typeface="ＭＳ Ｐゴシック"/>
                <a:cs typeface="Arial"/>
              </a:rPr>
              <a:t> are less lossy and more energy efficient.</a:t>
            </a:r>
            <a:endParaRPr lang="en-US">
              <a:cs typeface="Arial"/>
            </a:endParaRPr>
          </a:p>
          <a:p>
            <a:pPr marL="171450" indent="-171450">
              <a:spcBef>
                <a:spcPct val="20000"/>
              </a:spcBef>
              <a:buFont typeface="Arial,Sans-Serif"/>
              <a:buChar char="•"/>
            </a:pPr>
            <a:r>
              <a:rPr lang="en-US">
                <a:latin typeface="Arial"/>
                <a:ea typeface="ＭＳ Ｐゴシック"/>
                <a:cs typeface="Arial"/>
              </a:rPr>
              <a:t>In the case of highly directional antennas, </a:t>
            </a:r>
            <a:r>
              <a:rPr lang="en-US" err="1">
                <a:latin typeface="Arial"/>
                <a:ea typeface="ＭＳ Ｐゴシック"/>
                <a:cs typeface="Arial"/>
              </a:rPr>
              <a:t>metasurfaces</a:t>
            </a:r>
            <a:r>
              <a:rPr lang="en-US">
                <a:latin typeface="Arial"/>
                <a:ea typeface="ＭＳ Ｐゴシック"/>
                <a:cs typeface="Arial"/>
              </a:rPr>
              <a:t> alone cannot overcome the directivity achieved by the parabolic dish. However, the size, mass, and complexity involved in this design, due to its large dish reflector and bulky mechanical beam steering components, make these highly capable antennas less than ideal. Instead of replacing the antenna, research shows similar performance when replacing the parabolic reflector with a flat </a:t>
            </a:r>
            <a:r>
              <a:rPr lang="en-US" err="1">
                <a:latin typeface="Arial"/>
                <a:ea typeface="ＭＳ Ｐゴシック"/>
                <a:cs typeface="Arial"/>
              </a:rPr>
              <a:t>metasurface</a:t>
            </a:r>
            <a:r>
              <a:rPr lang="en-US">
                <a:latin typeface="Arial"/>
                <a:ea typeface="ＭＳ Ｐゴシック"/>
                <a:cs typeface="Arial"/>
              </a:rPr>
              <a:t>. By tailoring the meta-atoms to produce a greater phase shift radially outward from the center, Yao. </a:t>
            </a:r>
            <a:r>
              <a:rPr lang="en-US" err="1">
                <a:latin typeface="Arial"/>
                <a:ea typeface="ＭＳ Ｐゴシック"/>
                <a:cs typeface="Arial"/>
              </a:rPr>
              <a:t>M et</a:t>
            </a:r>
            <a:r>
              <a:rPr lang="en-US">
                <a:latin typeface="Arial"/>
                <a:ea typeface="ＭＳ Ｐゴシック"/>
                <a:cs typeface="Arial"/>
              </a:rPr>
              <a:t>.al.[10] were able to mimic the electromagnetic effects of the curved dish (Fig. 3).</a:t>
            </a:r>
            <a:endParaRPr lang="en-US">
              <a:cs typeface="Arial"/>
            </a:endParaRPr>
          </a:p>
          <a:p>
            <a:pPr marL="171450" indent="-171450">
              <a:spcBef>
                <a:spcPct val="20000"/>
              </a:spcBef>
              <a:buFont typeface="Arial,Sans-Serif"/>
              <a:buChar char="•"/>
            </a:pPr>
            <a:endParaRPr lang="en-US">
              <a:cs typeface="Arial"/>
            </a:endParaRPr>
          </a:p>
          <a:p>
            <a:pPr marL="171450" indent="-171450">
              <a:spcBef>
                <a:spcPct val="20000"/>
              </a:spcBef>
              <a:buFont typeface="Arial,Sans-Serif"/>
              <a:buChar char="•"/>
            </a:pPr>
            <a:endParaRPr lang="en-US">
              <a:cs typeface="Arial"/>
            </a:endParaRP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E40CA4F9-17C4-5EF4-72D9-90B150B76348}"/>
              </a:ext>
            </a:extLst>
          </p:cNvPr>
          <p:cNvSpPr>
            <a:spLocks noGrp="1"/>
          </p:cNvSpPr>
          <p:nvPr>
            <p:ph type="sldNum" sz="quarter" idx="5"/>
          </p:nvPr>
        </p:nvSpPr>
        <p:spPr/>
        <p:txBody>
          <a:bodyPr/>
          <a:lstStyle/>
          <a:p>
            <a:pPr>
              <a:defRPr/>
            </a:pPr>
            <a:fld id="{B7B05DEF-6DE7-4BF9-8DBB-FF904A788E50}" type="slidenum">
              <a:rPr lang="en-US"/>
              <a:pPr>
                <a:defRPr/>
              </a:pPr>
              <a:t>10</a:t>
            </a:fld>
            <a:endParaRPr lang="en-US"/>
          </a:p>
        </p:txBody>
      </p:sp>
    </p:spTree>
    <p:extLst>
      <p:ext uri="{BB962C8B-B14F-4D97-AF65-F5344CB8AC3E}">
        <p14:creationId xmlns:p14="http://schemas.microsoft.com/office/powerpoint/2010/main" val="1534834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a:latin typeface="Arial"/>
                <a:ea typeface="ＭＳ Ｐゴシック"/>
                <a:cs typeface="Arial"/>
              </a:rPr>
              <a:t>(Pitfalls of </a:t>
            </a:r>
            <a:r>
              <a:rPr lang="en-US" err="1">
                <a:latin typeface="Arial"/>
                <a:ea typeface="ＭＳ Ｐゴシック"/>
                <a:cs typeface="Arial"/>
              </a:rPr>
              <a:t>Metasurfaces</a:t>
            </a:r>
            <a:r>
              <a:rPr lang="en-US">
                <a:latin typeface="Arial"/>
                <a:ea typeface="ＭＳ Ｐゴシック"/>
                <a:cs typeface="Arial"/>
              </a:rPr>
              <a:t>) - Peyton</a:t>
            </a:r>
            <a:endParaRPr lang="en-US"/>
          </a:p>
          <a:p>
            <a:pPr marL="171450" indent="-171450">
              <a:spcBef>
                <a:spcPct val="20000"/>
              </a:spcBef>
              <a:buFont typeface="Arial,Sans-Serif"/>
              <a:buChar char="•"/>
            </a:pPr>
            <a:r>
              <a:rPr lang="en-US" err="1">
                <a:latin typeface="Arial"/>
                <a:ea typeface="ＭＳ Ｐゴシック"/>
                <a:cs typeface="Arial"/>
              </a:rPr>
              <a:t>Metasurfaces</a:t>
            </a:r>
            <a:r>
              <a:rPr lang="en-US">
                <a:latin typeface="Arial"/>
                <a:ea typeface="ＭＳ Ｐゴシック"/>
                <a:cs typeface="Arial"/>
              </a:rPr>
              <a:t> are not, however, without their limitations - at least not without further research and development.</a:t>
            </a:r>
          </a:p>
          <a:p>
            <a:pPr marL="171450" indent="-171450">
              <a:spcBef>
                <a:spcPct val="20000"/>
              </a:spcBef>
              <a:buFont typeface="Arial,Sans-Serif"/>
              <a:buChar char="•"/>
            </a:pPr>
            <a:r>
              <a:rPr lang="en-US" dirty="0">
                <a:latin typeface="Arial"/>
                <a:ea typeface="ＭＳ Ｐゴシック"/>
                <a:cs typeface="Arial"/>
              </a:rPr>
              <a:t>While significant advancements have been made in developing </a:t>
            </a:r>
            <a:r>
              <a:rPr lang="en-US" err="1">
                <a:latin typeface="Arial"/>
                <a:ea typeface="ＭＳ Ｐゴシック"/>
                <a:cs typeface="Arial"/>
              </a:rPr>
              <a:t>metasurfaces</a:t>
            </a:r>
            <a:r>
              <a:rPr lang="en-US">
                <a:latin typeface="Arial"/>
                <a:ea typeface="ＭＳ Ｐゴシック"/>
                <a:cs typeface="Arial"/>
              </a:rPr>
              <a:t> with comparable performance characteristics to traditional antennas, there remain drawbacks in some areas of their optimization.</a:t>
            </a:r>
            <a:endParaRPr lang="en-US">
              <a:cs typeface="Arial" charset="0"/>
            </a:endParaRPr>
          </a:p>
          <a:p>
            <a:pPr marL="171450" indent="-171450">
              <a:spcBef>
                <a:spcPct val="20000"/>
              </a:spcBef>
              <a:buFont typeface="Arial,Sans-Serif"/>
              <a:buChar char="•"/>
            </a:pPr>
            <a:r>
              <a:rPr lang="en-US" dirty="0">
                <a:latin typeface="Arial"/>
                <a:ea typeface="ＭＳ Ｐゴシック"/>
                <a:cs typeface="Arial"/>
              </a:rPr>
              <a:t>To name a few, (1) electrically reconfigurable </a:t>
            </a:r>
            <a:r>
              <a:rPr lang="en-US" dirty="0" err="1">
                <a:latin typeface="Arial"/>
                <a:ea typeface="ＭＳ Ｐゴシック"/>
                <a:cs typeface="Arial"/>
              </a:rPr>
              <a:t>metasurfaces</a:t>
            </a:r>
            <a:r>
              <a:rPr lang="en-US">
                <a:latin typeface="Arial"/>
                <a:ea typeface="ＭＳ Ｐゴシック"/>
                <a:cs typeface="Arial"/>
              </a:rPr>
              <a:t>, such as those designed for electronic beam steering, can face increased losses and bandwidth limitations resulting from necessary, but complex circuitry [3]. </a:t>
            </a:r>
            <a:endParaRPr lang="en-US" dirty="0">
              <a:cs typeface="Arial"/>
            </a:endParaRPr>
          </a:p>
          <a:p>
            <a:pPr marL="171450" indent="-171450">
              <a:spcBef>
                <a:spcPct val="20000"/>
              </a:spcBef>
              <a:buFont typeface="Arial,Sans-Serif"/>
              <a:buChar char="•"/>
            </a:pPr>
            <a:r>
              <a:rPr lang="en-US" dirty="0">
                <a:latin typeface="Arial"/>
                <a:ea typeface="ＭＳ Ｐゴシック"/>
                <a:cs typeface="Arial"/>
              </a:rPr>
              <a:t>(2) In terms of manufacturing, limitations were found in the minimum distance within and surrounding the meta-atoms that make up the structure in Ref. [11], which can be challenging as frequency increases with this design.</a:t>
            </a:r>
            <a:endParaRPr lang="en-US" dirty="0">
              <a:cs typeface="Arial"/>
            </a:endParaRPr>
          </a:p>
          <a:p>
            <a:pPr marL="171450" indent="-171450">
              <a:spcBef>
                <a:spcPct val="20000"/>
              </a:spcBef>
              <a:buFont typeface="Arial,Sans-Serif"/>
              <a:buChar char="•"/>
            </a:pPr>
            <a:r>
              <a:rPr lang="en-US" dirty="0">
                <a:latin typeface="Arial"/>
                <a:ea typeface="ＭＳ Ｐゴシック"/>
                <a:cs typeface="Arial"/>
              </a:rPr>
              <a:t>(3) Lastly, a major hurdle to overcome will be the testing and evaluation of these new systems in space, likely to last a significant amount of time prior to widespread development and manufacturing.</a:t>
            </a:r>
            <a:endParaRPr lang="en-US">
              <a:cs typeface="Arial"/>
            </a:endParaRPr>
          </a:p>
          <a:p>
            <a:pPr>
              <a:spcBef>
                <a:spcPts val="0"/>
              </a:spcBef>
              <a:spcAft>
                <a:spcPts val="0"/>
              </a:spcAft>
            </a:pPr>
            <a:endParaRPr lang="en-US">
              <a:latin typeface="Arial"/>
              <a:ea typeface="ＭＳ Ｐゴシック"/>
              <a:cs typeface="Arial"/>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B7B05DEF-6DE7-4BF9-8DBB-FF904A788E50}" type="slidenum">
              <a:rPr lang="en-US"/>
              <a:pPr>
                <a:defRPr/>
              </a:pPr>
              <a:t>11</a:t>
            </a:fld>
            <a:endParaRPr lang="en-US"/>
          </a:p>
        </p:txBody>
      </p:sp>
    </p:spTree>
    <p:extLst>
      <p:ext uri="{BB962C8B-B14F-4D97-AF65-F5344CB8AC3E}">
        <p14:creationId xmlns:p14="http://schemas.microsoft.com/office/powerpoint/2010/main" val="3835368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a:latin typeface="Arial"/>
                <a:ea typeface="ＭＳ Ｐゴシック"/>
                <a:cs typeface="Arial"/>
              </a:rPr>
              <a:t>Daria</a:t>
            </a:r>
            <a:endParaRPr lang="en-US" sz="900" b="0" i="0" u="none" strike="noStrike" dirty="0">
              <a:solidFill>
                <a:schemeClr val="tx1"/>
              </a:solidFill>
              <a:effectLst/>
              <a:latin typeface="Arial" charset="0"/>
              <a:ea typeface="ＭＳ Ｐゴシック"/>
              <a:cs typeface="Arial"/>
            </a:endParaRPr>
          </a:p>
          <a:p>
            <a:pPr>
              <a:spcBef>
                <a:spcPct val="20000"/>
              </a:spcBef>
            </a:pPr>
            <a:r>
              <a:rPr lang="en-US" sz="900" b="0" i="0" u="none" strike="noStrike" dirty="0">
                <a:solidFill>
                  <a:schemeClr val="tx1"/>
                </a:solidFill>
                <a:effectLst/>
                <a:latin typeface="Arial" charset="0"/>
                <a:ea typeface="ＭＳ Ｐゴシック"/>
                <a:cs typeface="Arial"/>
              </a:rPr>
              <a:t>- </a:t>
            </a:r>
            <a:r>
              <a:rPr lang="en-US" sz="1800" b="0" i="0" u="none" strike="noStrike" dirty="0">
                <a:solidFill>
                  <a:srgbClr val="000000"/>
                </a:solidFill>
                <a:effectLst/>
                <a:latin typeface="Arial" panose="020B0604020202020204" pitchFamily="34" charset="0"/>
              </a:rPr>
              <a:t>Traditional antennas in space are large, heavy, and power-hungry. They rely on mechanical steering or phased arrays, both of which increase cost and complexity. </a:t>
            </a:r>
            <a:r>
              <a:rPr lang="en-US" sz="1800" b="0" i="0" u="none" strike="noStrike" dirty="0" err="1">
                <a:solidFill>
                  <a:srgbClr val="000000"/>
                </a:solidFill>
                <a:effectLst/>
                <a:latin typeface="Arial" panose="020B0604020202020204" pitchFamily="34" charset="0"/>
              </a:rPr>
              <a:t>Metasurface</a:t>
            </a:r>
            <a:r>
              <a:rPr lang="en-US" sz="1800" b="0" i="0" u="none" strike="noStrike" dirty="0">
                <a:solidFill>
                  <a:srgbClr val="000000"/>
                </a:solidFill>
                <a:effectLst/>
                <a:latin typeface="Arial" panose="020B0604020202020204" pitchFamily="34" charset="0"/>
              </a:rPr>
              <a:t> antennas solve this. They are compact, lightweight, and don’t require moving parts, making them ideal for space applications.</a:t>
            </a:r>
            <a:br>
              <a:rPr lang="en-US" sz="1800" b="0" i="0" u="none" strike="noStrike" dirty="0">
                <a:solidFill>
                  <a:srgbClr val="000000"/>
                </a:solidFill>
                <a:effectLst/>
                <a:latin typeface="Arial" panose="020B0604020202020204" pitchFamily="34" charset="0"/>
              </a:rPr>
            </a:br>
            <a:endParaRPr lang="en-US" b="0"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 A major advantage is power efficiency—</a:t>
            </a:r>
            <a:r>
              <a:rPr lang="en-US" sz="1800" b="0" i="0" u="none" strike="noStrike" dirty="0" err="1">
                <a:solidFill>
                  <a:srgbClr val="000000"/>
                </a:solidFill>
                <a:effectLst/>
                <a:latin typeface="Arial" panose="020B0604020202020204" pitchFamily="34" charset="0"/>
              </a:rPr>
              <a:t>metasurface</a:t>
            </a:r>
            <a:r>
              <a:rPr lang="en-US" sz="1800" b="0" i="0" u="none" strike="noStrike" dirty="0">
                <a:solidFill>
                  <a:srgbClr val="000000"/>
                </a:solidFill>
                <a:effectLst/>
                <a:latin typeface="Arial" panose="020B0604020202020204" pitchFamily="34" charset="0"/>
              </a:rPr>
              <a:t> antennas consume far less energy than phased arrays, freeing up power for other spacecraft systems. They’re also software-defined, meaning they can be reconfigured in orbit to support different missions, increasing flexibility.</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And since they have no moving parts, they’re far more reliable and durable, reducing maintenance and extending satellite lifetimes.</a:t>
            </a:r>
            <a:br>
              <a:rPr lang="en-US" sz="1800" b="0" i="0" u="none" strike="noStrike" dirty="0">
                <a:solidFill>
                  <a:srgbClr val="000000"/>
                </a:solidFill>
                <a:effectLst/>
                <a:latin typeface="Arial" panose="020B0604020202020204" pitchFamily="34" charset="0"/>
              </a:rPr>
            </a:br>
            <a:br>
              <a:rPr lang="en-US" sz="1800" b="0" i="0" u="none" strike="noStrike" dirty="0">
                <a:solidFill>
                  <a:srgbClr val="000000"/>
                </a:solidFill>
                <a:effectLst/>
                <a:latin typeface="Arial" panose="020B0604020202020204" pitchFamily="34" charset="0"/>
              </a:rPr>
            </a:br>
            <a:endParaRPr lang="en-US" b="0" dirty="0">
              <a:effectLst/>
            </a:endParaRPr>
          </a:p>
          <a:p>
            <a:br>
              <a:rPr lang="en-US" dirty="0"/>
            </a:br>
            <a:endParaRPr lang="en-US" dirty="0">
              <a:cs typeface="Arial"/>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B7B05DEF-6DE7-4BF9-8DBB-FF904A788E50}" type="slidenum">
              <a:rPr lang="en-US"/>
              <a:pPr>
                <a:defRPr/>
              </a:pPr>
              <a:t>12</a:t>
            </a:fld>
            <a:endParaRPr lang="en-US"/>
          </a:p>
        </p:txBody>
      </p:sp>
    </p:spTree>
    <p:extLst>
      <p:ext uri="{BB962C8B-B14F-4D97-AF65-F5344CB8AC3E}">
        <p14:creationId xmlns:p14="http://schemas.microsoft.com/office/powerpoint/2010/main" val="3163963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a:latin typeface="Arial"/>
                <a:ea typeface="ＭＳ Ｐゴシック"/>
                <a:cs typeface="Arial"/>
              </a:rPr>
              <a:t>(Subtopic) - Daria</a:t>
            </a:r>
          </a:p>
          <a:p>
            <a:pPr marL="171450" indent="-171450">
              <a:spcBef>
                <a:spcPct val="20000"/>
              </a:spcBef>
              <a:buFont typeface="Arial,Sans-Serif"/>
              <a:buChar char="•"/>
            </a:pPr>
            <a:r>
              <a:rPr lang="en-US" sz="1800" b="0" i="0" u="none" strike="noStrike" dirty="0">
                <a:solidFill>
                  <a:srgbClr val="000000"/>
                </a:solidFill>
                <a:effectLst/>
                <a:latin typeface="Arial" panose="020B0604020202020204" pitchFamily="34" charset="0"/>
              </a:rPr>
              <a:t>Reducing mass means reducing launch costs. Since launch prices are based on weight, replacing a 100-kg parabolic antenna with a 20-kg </a:t>
            </a:r>
            <a:r>
              <a:rPr lang="en-US" sz="1800" b="0" i="0" u="none" strike="noStrike" dirty="0" err="1">
                <a:solidFill>
                  <a:srgbClr val="000000"/>
                </a:solidFill>
                <a:effectLst/>
                <a:latin typeface="Arial" panose="020B0604020202020204" pitchFamily="34" charset="0"/>
              </a:rPr>
              <a:t>metasurface</a:t>
            </a:r>
            <a:r>
              <a:rPr lang="en-US" sz="1800" b="0" i="0" u="none" strike="noStrike" dirty="0">
                <a:solidFill>
                  <a:srgbClr val="000000"/>
                </a:solidFill>
                <a:effectLst/>
                <a:latin typeface="Arial" panose="020B0604020202020204" pitchFamily="34" charset="0"/>
              </a:rPr>
              <a:t> antenna could save hundreds of thousands per satellite. (Talk about the rideshare information, include picture) </a:t>
            </a:r>
          </a:p>
          <a:p>
            <a:pPr marL="171450" marR="0" lvl="0" indent="-171450" algn="l" defTabSz="914400" rtl="0" eaLnBrk="0" fontAlgn="base" latinLnBrk="0" hangingPunct="0">
              <a:lnSpc>
                <a:spcPct val="100000"/>
              </a:lnSpc>
              <a:spcBef>
                <a:spcPct val="20000"/>
              </a:spcBef>
              <a:spcAft>
                <a:spcPct val="0"/>
              </a:spcAft>
              <a:buClrTx/>
              <a:buSzTx/>
              <a:buFont typeface="Arial,Sans-Serif"/>
              <a:buChar char="•"/>
              <a:tabLst/>
              <a:defRPr/>
            </a:pPr>
            <a:r>
              <a:rPr lang="en-US" sz="1800" dirty="0">
                <a:effectLst/>
                <a:latin typeface="TimesNewRomanPSMT"/>
              </a:rPr>
              <a:t>With Falcon 9 rideshare missions costing between $50,000 and $80,000 per kilogram [14, 15], replacing a 100kg parabolic dish with a 20kg </a:t>
            </a:r>
            <a:r>
              <a:rPr lang="en-US" sz="1800" dirty="0" err="1">
                <a:effectLst/>
                <a:latin typeface="TimesNewRomanPSMT"/>
              </a:rPr>
              <a:t>metasurface</a:t>
            </a:r>
            <a:r>
              <a:rPr lang="en-US" sz="1800" dirty="0">
                <a:effectLst/>
                <a:latin typeface="TimesNewRomanPSMT"/>
              </a:rPr>
              <a:t> antenna - using 20kg as an arbitrary example - would save $480,000 per satellite. </a:t>
            </a:r>
            <a:endParaRPr lang="en-US" sz="1800" b="0" i="0" u="none" strike="noStrike" dirty="0">
              <a:solidFill>
                <a:srgbClr val="000000"/>
              </a:solidFill>
              <a:effectLst/>
              <a:latin typeface="Arial" panose="020B0604020202020204" pitchFamily="34" charset="0"/>
            </a:endParaRPr>
          </a:p>
          <a:p>
            <a:endParaRPr lang="en-US" dirty="0">
              <a:cs typeface="Arial" charset="0"/>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B7B05DEF-6DE7-4BF9-8DBB-FF904A788E50}" type="slidenum">
              <a:rPr lang="en-US"/>
              <a:pPr>
                <a:defRPr/>
              </a:pPr>
              <a:t>13</a:t>
            </a:fld>
            <a:endParaRPr lang="en-US"/>
          </a:p>
        </p:txBody>
      </p:sp>
    </p:spTree>
    <p:extLst>
      <p:ext uri="{BB962C8B-B14F-4D97-AF65-F5344CB8AC3E}">
        <p14:creationId xmlns:p14="http://schemas.microsoft.com/office/powerpoint/2010/main" val="3971674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dirty="0">
                <a:solidFill>
                  <a:srgbClr val="000000"/>
                </a:solidFill>
                <a:effectLst/>
                <a:latin typeface="Arial" panose="020B0604020202020204" pitchFamily="34" charset="0"/>
              </a:rPr>
              <a:t>Manufacturing is cheaper too—traditional antennas require complex components, while </a:t>
            </a:r>
            <a:r>
              <a:rPr lang="en-US" sz="900" b="0" i="0" u="none" strike="noStrike" dirty="0" err="1">
                <a:solidFill>
                  <a:srgbClr val="000000"/>
                </a:solidFill>
                <a:effectLst/>
                <a:latin typeface="Arial" panose="020B0604020202020204" pitchFamily="34" charset="0"/>
              </a:rPr>
              <a:t>metasurface</a:t>
            </a:r>
            <a:r>
              <a:rPr lang="en-US" sz="900" b="0" i="0" u="none" strike="noStrike" dirty="0">
                <a:solidFill>
                  <a:srgbClr val="000000"/>
                </a:solidFill>
                <a:effectLst/>
                <a:latin typeface="Arial" panose="020B0604020202020204" pitchFamily="34" charset="0"/>
              </a:rPr>
              <a:t> antennas can be produced with low-cost, scalable fabrication methods </a:t>
            </a:r>
            <a:r>
              <a:rPr lang="en-US" sz="1800" dirty="0">
                <a:effectLst/>
                <a:latin typeface="TimesNewRomanPSMT"/>
              </a:rPr>
              <a:t>can be produced using cost-effective techniques such as lithographic printing. </a:t>
            </a:r>
            <a:endParaRPr lang="en-US" dirty="0">
              <a:effectLst/>
            </a:endParaRPr>
          </a:p>
          <a:p>
            <a:pPr marL="171450" indent="-171450">
              <a:spcBef>
                <a:spcPct val="20000"/>
              </a:spcBef>
              <a:buFont typeface="Arial,Sans-Serif"/>
              <a:buChar char="•"/>
            </a:pPr>
            <a:r>
              <a:rPr lang="en-US" sz="900" b="0" i="0" u="none" strike="noStrike" dirty="0">
                <a:solidFill>
                  <a:srgbClr val="000000"/>
                </a:solidFill>
                <a:effectLst/>
                <a:latin typeface="Arial" panose="020B0604020202020204" pitchFamily="34" charset="0"/>
              </a:rPr>
              <a:t>Operational costs drop as well. No mechanical failures, no need for frequent replacements, and easy updates via software rather than hardware modifications.</a:t>
            </a:r>
          </a:p>
          <a:p>
            <a:pPr rtl="0" fontAlgn="base">
              <a:buFont typeface="Arial" panose="020B0604020202020204" pitchFamily="34" charset="0"/>
              <a:buChar char="•"/>
            </a:pPr>
            <a:r>
              <a:rPr lang="en-US" sz="900" b="0" i="0" u="none" strike="noStrike" dirty="0">
                <a:solidFill>
                  <a:srgbClr val="000000"/>
                </a:solidFill>
                <a:effectLst/>
                <a:latin typeface="Arial" panose="020B0604020202020204" pitchFamily="34" charset="0"/>
              </a:rPr>
              <a:t> When applied to large constellations, these savings scale dramatically, making </a:t>
            </a:r>
            <a:r>
              <a:rPr lang="en-US" sz="900" b="0" i="0" u="none" strike="noStrike" dirty="0" err="1">
                <a:solidFill>
                  <a:srgbClr val="000000"/>
                </a:solidFill>
                <a:effectLst/>
                <a:latin typeface="Arial" panose="020B0604020202020204" pitchFamily="34" charset="0"/>
              </a:rPr>
              <a:t>metasurface</a:t>
            </a:r>
            <a:r>
              <a:rPr lang="en-US" sz="900" b="0" i="0" u="none" strike="noStrike" dirty="0">
                <a:solidFill>
                  <a:srgbClr val="000000"/>
                </a:solidFill>
                <a:effectLst/>
                <a:latin typeface="Arial" panose="020B0604020202020204" pitchFamily="34" charset="0"/>
              </a:rPr>
              <a:t> antennas a cost-effective choice for future missions.</a:t>
            </a:r>
            <a:br>
              <a:rPr lang="en-US" sz="900" b="0" i="0" u="none" strike="noStrike" dirty="0">
                <a:solidFill>
                  <a:srgbClr val="000000"/>
                </a:solidFill>
                <a:effectLst/>
                <a:latin typeface="Arial" panose="020B0604020202020204" pitchFamily="34" charset="0"/>
              </a:rPr>
            </a:br>
            <a:endParaRPr lang="en-US" dirty="0"/>
          </a:p>
          <a:p>
            <a:endParaRPr lang="en-US" dirty="0"/>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14</a:t>
            </a:fld>
            <a:endParaRPr lang="en-US"/>
          </a:p>
        </p:txBody>
      </p:sp>
    </p:spTree>
    <p:extLst>
      <p:ext uri="{BB962C8B-B14F-4D97-AF65-F5344CB8AC3E}">
        <p14:creationId xmlns:p14="http://schemas.microsoft.com/office/powerpoint/2010/main" val="2574482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-Small satellites and CubeSats benefit the most. </a:t>
            </a:r>
            <a:r>
              <a:rPr lang="en-US" sz="1800" b="0" i="0" u="none" strike="noStrike" dirty="0" err="1">
                <a:solidFill>
                  <a:srgbClr val="000000"/>
                </a:solidFill>
                <a:effectLst/>
                <a:latin typeface="Arial" panose="020B0604020202020204" pitchFamily="34" charset="0"/>
              </a:rPr>
              <a:t>Metasurface</a:t>
            </a:r>
            <a:r>
              <a:rPr lang="en-US" sz="1800" b="0" i="0" u="none" strike="noStrike" dirty="0">
                <a:solidFill>
                  <a:srgbClr val="000000"/>
                </a:solidFill>
                <a:effectLst/>
                <a:latin typeface="Arial" panose="020B0604020202020204" pitchFamily="34" charset="0"/>
              </a:rPr>
              <a:t> antennas fit within their strict size and power constraints while still delivering high-performance communication.</a:t>
            </a:r>
          </a:p>
          <a:p>
            <a:r>
              <a:rPr lang="en-US" dirty="0"/>
              <a:t>-</a:t>
            </a:r>
            <a:r>
              <a:rPr lang="en-US" sz="1800" b="0" i="0" u="none" strike="noStrike" dirty="0">
                <a:solidFill>
                  <a:srgbClr val="000000"/>
                </a:solidFill>
                <a:effectLst/>
                <a:latin typeface="Arial" panose="020B0604020202020204" pitchFamily="34" charset="0"/>
              </a:rPr>
              <a:t>In LEO constellations, these antennas enable dynamic beam shaping, reducing signal congestion and optimizing coverage (speak on example)</a:t>
            </a:r>
          </a:p>
          <a:p>
            <a:r>
              <a:rPr lang="en-US" sz="1800" b="0" i="0" u="none" strike="noStrike" dirty="0">
                <a:solidFill>
                  <a:srgbClr val="000000"/>
                </a:solidFill>
                <a:effectLst/>
                <a:latin typeface="Arial" panose="020B0604020202020204" pitchFamily="34" charset="0"/>
              </a:rPr>
              <a:t>-For deep-space exploration, they can enhance optical communication, making high-speed data transfer between planets more feasible.</a:t>
            </a:r>
            <a:br>
              <a:rPr lang="en-US" sz="1800" b="0" i="0" u="none" strike="noStrike" dirty="0">
                <a:solidFill>
                  <a:srgbClr val="000000"/>
                </a:solidFill>
                <a:effectLst/>
                <a:latin typeface="Arial" panose="020B0604020202020204" pitchFamily="34" charset="0"/>
              </a:rPr>
            </a:br>
            <a:endParaRPr lang="en-US" dirty="0"/>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15</a:t>
            </a:fld>
            <a:endParaRPr lang="en-US"/>
          </a:p>
        </p:txBody>
      </p:sp>
    </p:spTree>
    <p:extLst>
      <p:ext uri="{BB962C8B-B14F-4D97-AF65-F5344CB8AC3E}">
        <p14:creationId xmlns:p14="http://schemas.microsoft.com/office/powerpoint/2010/main" val="282857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biggest shift will be on-orbit reconfigurability. Instead of replacing satellites, </a:t>
            </a:r>
            <a:r>
              <a:rPr lang="en-US" sz="1800" b="0" i="0" u="none" strike="noStrike" dirty="0" err="1">
                <a:solidFill>
                  <a:srgbClr val="000000"/>
                </a:solidFill>
                <a:effectLst/>
                <a:latin typeface="Arial" panose="020B0604020202020204" pitchFamily="34" charset="0"/>
              </a:rPr>
              <a:t>metasurface</a:t>
            </a:r>
            <a:r>
              <a:rPr lang="en-US" sz="1800" b="0" i="0" u="none" strike="noStrike" dirty="0">
                <a:solidFill>
                  <a:srgbClr val="000000"/>
                </a:solidFill>
                <a:effectLst/>
                <a:latin typeface="Arial" panose="020B0604020202020204" pitchFamily="34" charset="0"/>
              </a:rPr>
              <a:t> antennas allow for adaptive mission updates in real time.</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-Deep-space missions could see higher-bandwidth, more efficient communications, bringing faster data from distant spacecraft.</a:t>
            </a:r>
          </a:p>
          <a:p>
            <a:r>
              <a:rPr lang="en-US" sz="1800" b="0" i="0" u="none" strike="noStrike" dirty="0">
                <a:solidFill>
                  <a:srgbClr val="000000"/>
                </a:solidFill>
                <a:effectLst/>
                <a:latin typeface="Arial" panose="020B0604020202020204" pitchFamily="34" charset="0"/>
              </a:rPr>
              <a:t>-Military and defense applications also stand to gain as secure, reconfigurable satellite communications provide a significant tactical advantage.</a:t>
            </a:r>
          </a:p>
          <a:p>
            <a:endParaRPr lang="en-US" dirty="0"/>
          </a:p>
        </p:txBody>
      </p:sp>
      <p:sp>
        <p:nvSpPr>
          <p:cNvPr id="4" name="Slide Number Placeholder 3"/>
          <p:cNvSpPr>
            <a:spLocks noGrp="1"/>
          </p:cNvSpPr>
          <p:nvPr>
            <p:ph type="sldNum" sz="quarter" idx="5"/>
          </p:nvPr>
        </p:nvSpPr>
        <p:spPr/>
        <p:txBody>
          <a:bodyPr/>
          <a:lstStyle/>
          <a:p>
            <a:pPr>
              <a:defRPr/>
            </a:pPr>
            <a:fld id="{B7B05DEF-6DE7-4BF9-8DBB-FF904A788E50}" type="slidenum">
              <a:rPr lang="en-US" smtClean="0"/>
              <a:pPr>
                <a:defRPr/>
              </a:pPr>
              <a:t>16</a:t>
            </a:fld>
            <a:endParaRPr lang="en-US"/>
          </a:p>
        </p:txBody>
      </p:sp>
    </p:spTree>
    <p:extLst>
      <p:ext uri="{BB962C8B-B14F-4D97-AF65-F5344CB8AC3E}">
        <p14:creationId xmlns:p14="http://schemas.microsoft.com/office/powerpoint/2010/main" val="3625765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a:latin typeface="Arial"/>
                <a:ea typeface="ＭＳ Ｐゴシック"/>
                <a:cs typeface="Arial"/>
              </a:rPr>
              <a:t>(Subtopic) - Daria</a:t>
            </a:r>
          </a:p>
          <a:p>
            <a:pPr marL="171450" indent="-171450">
              <a:spcBef>
                <a:spcPct val="20000"/>
              </a:spcBef>
              <a:buFont typeface="Arial,Sans-Serif"/>
              <a:buChar char="•"/>
            </a:pPr>
            <a:endParaRPr lang="en-US" dirty="0"/>
          </a:p>
          <a:p>
            <a:endParaRPr lang="en-US" dirty="0">
              <a:cs typeface="Arial" charset="0"/>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B7B05DEF-6DE7-4BF9-8DBB-FF904A788E50}" type="slidenum">
              <a:rPr lang="en-US"/>
              <a:pPr>
                <a:defRPr/>
              </a:pPr>
              <a:t>17</a:t>
            </a:fld>
            <a:endParaRPr lang="en-US"/>
          </a:p>
        </p:txBody>
      </p:sp>
    </p:spTree>
    <p:extLst>
      <p:ext uri="{BB962C8B-B14F-4D97-AF65-F5344CB8AC3E}">
        <p14:creationId xmlns:p14="http://schemas.microsoft.com/office/powerpoint/2010/main" val="131695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a:latin typeface="Arial"/>
                <a:ea typeface="ＭＳ Ｐゴシック"/>
                <a:cs typeface="Arial"/>
              </a:rPr>
              <a:t>(Big picture) - Daria</a:t>
            </a:r>
            <a:endParaRPr lang="en-US" dirty="0">
              <a:cs typeface="Arial" charset="0"/>
            </a:endParaRPr>
          </a:p>
          <a:p>
            <a:pPr marL="171450" indent="-171450">
              <a:spcBef>
                <a:spcPct val="20000"/>
              </a:spcBef>
              <a:buFont typeface="Arial,Sans-Serif"/>
              <a:buChar char="•"/>
            </a:pPr>
            <a:r>
              <a:rPr lang="en-US" dirty="0">
                <a:latin typeface="Arial"/>
                <a:ea typeface="ＭＳ Ｐゴシック"/>
                <a:cs typeface="Arial"/>
              </a:rPr>
              <a:t>(Continuing from last slide) As of June 2024, we have over 10,000 satellites and interplanetary probes active in space.</a:t>
            </a:r>
            <a:endParaRPr lang="en-US" dirty="0">
              <a:cs typeface="Arial"/>
            </a:endParaRPr>
          </a:p>
          <a:p>
            <a:pPr marL="171450" indent="-171450">
              <a:spcBef>
                <a:spcPct val="20000"/>
              </a:spcBef>
              <a:buFont typeface="Arial,Sans-Serif"/>
              <a:buChar char="•"/>
            </a:pPr>
            <a:r>
              <a:rPr lang="en-US" dirty="0">
                <a:latin typeface="Arial"/>
                <a:ea typeface="ＭＳ Ｐゴシック"/>
                <a:cs typeface="Arial"/>
              </a:rPr>
              <a:t>with this, it's easy to see how space communications has turned into a billion-dollar industry over the past nearly 70 years since the first successful satellite in 1957.</a:t>
            </a:r>
            <a:endParaRPr lang="en-US" dirty="0">
              <a:cs typeface="Arial"/>
            </a:endParaRPr>
          </a:p>
          <a:p>
            <a:pPr marL="171450" indent="-171450">
              <a:spcBef>
                <a:spcPct val="20000"/>
              </a:spcBef>
              <a:buFont typeface="Arial,Sans-Serif"/>
              <a:buChar char="•"/>
            </a:pPr>
            <a:r>
              <a:rPr lang="en-US" dirty="0">
                <a:latin typeface="Arial"/>
                <a:ea typeface="ＭＳ Ｐゴシック"/>
                <a:cs typeface="Arial"/>
              </a:rPr>
              <a:t>Today, satellites provide a variety of services, such as deep space exploration from the Voyager probes, to LEO global internet coverage in Starlink.</a:t>
            </a:r>
          </a:p>
          <a:p>
            <a:pPr marL="171450" indent="-171450">
              <a:spcBef>
                <a:spcPct val="20000"/>
              </a:spcBef>
              <a:buFont typeface="Arial,Sans-Serif"/>
              <a:buChar char="•"/>
            </a:pPr>
            <a:r>
              <a:rPr lang="en-US" dirty="0">
                <a:latin typeface="Arial"/>
                <a:ea typeface="ＭＳ Ｐゴシック"/>
                <a:cs typeface="Arial"/>
              </a:rPr>
              <a:t>[Need transition sentence here]</a:t>
            </a:r>
          </a:p>
          <a:p>
            <a:pPr marL="171450" indent="-171450">
              <a:spcBef>
                <a:spcPct val="20000"/>
              </a:spcBef>
              <a:buFont typeface="Arial,Sans-Serif"/>
              <a:buChar char="•"/>
            </a:pPr>
            <a:r>
              <a:rPr lang="en-US" dirty="0">
                <a:latin typeface="Arial"/>
                <a:ea typeface="ＭＳ Ｐゴシック"/>
                <a:cs typeface="Arial"/>
              </a:rPr>
              <a:t>Our constraints primarily come from the limitations of the antennas used, which depends on the services provided.</a:t>
            </a:r>
          </a:p>
          <a:p>
            <a:pPr>
              <a:spcBef>
                <a:spcPct val="20000"/>
              </a:spcBef>
            </a:pPr>
            <a:endParaRPr lang="en-US" dirty="0">
              <a:latin typeface="Arial"/>
              <a:ea typeface="ＭＳ Ｐゴシック"/>
              <a:cs typeface="Arial"/>
            </a:endParaRPr>
          </a:p>
          <a:p>
            <a:pPr marL="285750" indent="-285750">
              <a:spcBef>
                <a:spcPct val="20000"/>
              </a:spcBef>
              <a:buFont typeface="Arial"/>
              <a:buChar char="•"/>
            </a:pPr>
            <a:endParaRPr lang="en-US" dirty="0">
              <a:cs typeface="Arial"/>
            </a:endParaRPr>
          </a:p>
        </p:txBody>
      </p:sp>
      <p:sp>
        <p:nvSpPr>
          <p:cNvPr id="4" name="Slide Number Placeholder 3"/>
          <p:cNvSpPr>
            <a:spLocks noGrp="1"/>
          </p:cNvSpPr>
          <p:nvPr>
            <p:ph type="sldNum" sz="quarter" idx="5"/>
          </p:nvPr>
        </p:nvSpPr>
        <p:spPr/>
        <p:txBody>
          <a:bodyPr/>
          <a:lstStyle/>
          <a:p>
            <a:pPr>
              <a:defRPr/>
            </a:pPr>
            <a:fld id="{B7B05DEF-6DE7-4BF9-8DBB-FF904A788E50}" type="slidenum">
              <a:rPr lang="en-US"/>
              <a:pPr>
                <a:defRPr/>
              </a:pPr>
              <a:t>2</a:t>
            </a:fld>
            <a:endParaRPr lang="en-US"/>
          </a:p>
        </p:txBody>
      </p:sp>
    </p:spTree>
    <p:extLst>
      <p:ext uri="{BB962C8B-B14F-4D97-AF65-F5344CB8AC3E}">
        <p14:creationId xmlns:p14="http://schemas.microsoft.com/office/powerpoint/2010/main" val="119654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6DC0A-62EC-5934-356B-10C98C5F7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A4ADBD-69FE-C04C-42F9-DE20E8CE1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909310-B075-7433-5A1B-CDA8E159EB3C}"/>
              </a:ext>
            </a:extLst>
          </p:cNvPr>
          <p:cNvSpPr>
            <a:spLocks noGrp="1"/>
          </p:cNvSpPr>
          <p:nvPr>
            <p:ph type="body" idx="1"/>
          </p:nvPr>
        </p:nvSpPr>
        <p:spPr/>
        <p:txBody>
          <a:bodyPr/>
          <a:lstStyle/>
          <a:p>
            <a:pPr>
              <a:spcBef>
                <a:spcPct val="20000"/>
              </a:spcBef>
            </a:pPr>
            <a:r>
              <a:rPr lang="en-US">
                <a:latin typeface="Arial"/>
                <a:ea typeface="ＭＳ Ｐゴシック"/>
                <a:cs typeface="Arial"/>
              </a:rPr>
              <a:t>(Big picture) - Daria</a:t>
            </a:r>
            <a:endParaRPr lang="en-US">
              <a:cs typeface="Arial" charset="0"/>
            </a:endParaRPr>
          </a:p>
          <a:p>
            <a:pPr marL="171450" indent="-171450">
              <a:spcBef>
                <a:spcPct val="20000"/>
              </a:spcBef>
              <a:buFont typeface="Arial,Sans-Serif"/>
              <a:buChar char="•"/>
            </a:pPr>
            <a:r>
              <a:rPr lang="en-US">
                <a:latin typeface="Arial"/>
                <a:ea typeface="ＭＳ Ｐゴシック"/>
                <a:cs typeface="Arial"/>
              </a:rPr>
              <a:t>(Continuing from last slide) As of June 2024, we have over 10,000 satellites and interplanetary probes active in space.</a:t>
            </a:r>
            <a:endParaRPr lang="en-US">
              <a:cs typeface="Arial"/>
            </a:endParaRPr>
          </a:p>
          <a:p>
            <a:pPr marL="171450" indent="-171450">
              <a:spcBef>
                <a:spcPct val="20000"/>
              </a:spcBef>
              <a:buFont typeface="Arial,Sans-Serif"/>
              <a:buChar char="•"/>
            </a:pPr>
            <a:r>
              <a:rPr lang="en-US">
                <a:latin typeface="Arial"/>
                <a:ea typeface="ＭＳ Ｐゴシック"/>
                <a:cs typeface="Arial"/>
              </a:rPr>
              <a:t>with this, it's easy to see how space communications has turned into a billion-dollar industry over the past nearly 70 years since the first successful satellite in 1957.</a:t>
            </a:r>
            <a:endParaRPr lang="en-US">
              <a:cs typeface="Arial"/>
            </a:endParaRPr>
          </a:p>
          <a:p>
            <a:pPr marL="171450" indent="-171450">
              <a:spcBef>
                <a:spcPct val="20000"/>
              </a:spcBef>
              <a:buFont typeface="Arial,Sans-Serif"/>
              <a:buChar char="•"/>
            </a:pPr>
            <a:r>
              <a:rPr lang="en-US">
                <a:latin typeface="Arial"/>
                <a:ea typeface="ＭＳ Ｐゴシック"/>
                <a:cs typeface="Arial"/>
              </a:rPr>
              <a:t>Today, satellites provide a variety of services, such as deep space exploration from the Voyager probes, to LEO global internet coverage in Starlink.</a:t>
            </a:r>
          </a:p>
          <a:p>
            <a:pPr marL="171450" indent="-171450">
              <a:spcBef>
                <a:spcPct val="20000"/>
              </a:spcBef>
              <a:buFont typeface="Arial,Sans-Serif"/>
              <a:buChar char="•"/>
            </a:pPr>
            <a:r>
              <a:rPr lang="en-US">
                <a:latin typeface="Arial"/>
                <a:ea typeface="ＭＳ Ｐゴシック"/>
                <a:cs typeface="Arial"/>
              </a:rPr>
              <a:t>[Need transition sentence here]</a:t>
            </a:r>
          </a:p>
          <a:p>
            <a:pPr marL="171450" indent="-171450">
              <a:spcBef>
                <a:spcPct val="20000"/>
              </a:spcBef>
              <a:buFont typeface="Arial,Sans-Serif"/>
              <a:buChar char="•"/>
            </a:pPr>
            <a:r>
              <a:rPr lang="en-US">
                <a:latin typeface="Arial"/>
                <a:ea typeface="ＭＳ Ｐゴシック"/>
                <a:cs typeface="Arial"/>
              </a:rPr>
              <a:t>Our constraints primarily come from the limitations of the antennas used, which depends on the services provided.</a:t>
            </a:r>
          </a:p>
          <a:p>
            <a:pPr>
              <a:spcBef>
                <a:spcPct val="20000"/>
              </a:spcBef>
            </a:pPr>
            <a:endParaRPr lang="en-US">
              <a:latin typeface="Arial"/>
              <a:ea typeface="ＭＳ Ｐゴシック"/>
              <a:cs typeface="Arial"/>
            </a:endParaRPr>
          </a:p>
          <a:p>
            <a:pPr marL="285750" indent="-285750">
              <a:spcBef>
                <a:spcPct val="20000"/>
              </a:spcBef>
              <a:buFont typeface="Arial"/>
              <a:buChar char="•"/>
            </a:pPr>
            <a:endParaRPr lang="en-US">
              <a:cs typeface="Arial"/>
            </a:endParaRPr>
          </a:p>
        </p:txBody>
      </p:sp>
      <p:sp>
        <p:nvSpPr>
          <p:cNvPr id="4" name="Slide Number Placeholder 3">
            <a:extLst>
              <a:ext uri="{FF2B5EF4-FFF2-40B4-BE49-F238E27FC236}">
                <a16:creationId xmlns:a16="http://schemas.microsoft.com/office/drawing/2014/main" id="{B086A079-1153-1C47-AB4B-7C8F73E56E65}"/>
              </a:ext>
            </a:extLst>
          </p:cNvPr>
          <p:cNvSpPr>
            <a:spLocks noGrp="1"/>
          </p:cNvSpPr>
          <p:nvPr>
            <p:ph type="sldNum" sz="quarter" idx="5"/>
          </p:nvPr>
        </p:nvSpPr>
        <p:spPr/>
        <p:txBody>
          <a:bodyPr/>
          <a:lstStyle/>
          <a:p>
            <a:pPr>
              <a:defRPr/>
            </a:pPr>
            <a:fld id="{B7B05DEF-6DE7-4BF9-8DBB-FF904A788E50}" type="slidenum">
              <a:rPr lang="en-US"/>
              <a:pPr>
                <a:defRPr/>
              </a:pPr>
              <a:t>3</a:t>
            </a:fld>
            <a:endParaRPr lang="en-US"/>
          </a:p>
        </p:txBody>
      </p:sp>
    </p:spTree>
    <p:extLst>
      <p:ext uri="{BB962C8B-B14F-4D97-AF65-F5344CB8AC3E}">
        <p14:creationId xmlns:p14="http://schemas.microsoft.com/office/powerpoint/2010/main" val="3896214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a:latin typeface="Arial"/>
                <a:ea typeface="ＭＳ Ｐゴシック"/>
                <a:cs typeface="Arial"/>
              </a:rPr>
              <a:t>(Impacts of technology) - Daria</a:t>
            </a:r>
            <a:endParaRPr lang="en-US" dirty="0"/>
          </a:p>
          <a:p>
            <a:pPr marL="171450" indent="-171450">
              <a:spcBef>
                <a:spcPct val="20000"/>
              </a:spcBef>
              <a:buFont typeface="Arial,Sans-Serif"/>
              <a:buChar char="•"/>
            </a:pPr>
            <a:r>
              <a:rPr lang="en-US" dirty="0">
                <a:latin typeface="Arial"/>
                <a:ea typeface="ＭＳ Ｐゴシック"/>
                <a:cs typeface="Arial"/>
              </a:rPr>
              <a:t>With current antenna technology, we've reached scalability and reliability limitations that lead to high costs and system compromises.</a:t>
            </a:r>
            <a:endParaRPr lang="en-US" dirty="0">
              <a:cs typeface="Arial" charset="0"/>
            </a:endParaRPr>
          </a:p>
          <a:p>
            <a:pPr marL="171450" indent="-171450">
              <a:spcBef>
                <a:spcPct val="20000"/>
              </a:spcBef>
              <a:buFont typeface="Arial,Sans-Serif"/>
              <a:buChar char="•"/>
            </a:pPr>
            <a:r>
              <a:rPr lang="en-US" dirty="0">
                <a:latin typeface="Arial"/>
                <a:ea typeface="ＭＳ Ｐゴシック"/>
                <a:cs typeface="Arial"/>
              </a:rPr>
              <a:t>When it comes to transportation systems, we can only reduce the size and mass of our payloads by so much. And in space, we can only optimize current antennas until their complexity reaches reliability limits.</a:t>
            </a:r>
          </a:p>
          <a:p>
            <a:pPr marL="171450" indent="-171450">
              <a:spcBef>
                <a:spcPct val="20000"/>
              </a:spcBef>
              <a:buFont typeface="Arial,Sans-Serif"/>
              <a:buChar char="•"/>
            </a:pPr>
            <a:r>
              <a:rPr lang="en-US" dirty="0">
                <a:latin typeface="Arial"/>
                <a:ea typeface="ＭＳ Ｐゴシック"/>
                <a:cs typeface="Arial"/>
              </a:rPr>
              <a:t>Of course, the larger, heavier, and more complex our designs are, the more expensive the product becomes.</a:t>
            </a:r>
          </a:p>
          <a:p>
            <a:pPr marL="171450" indent="-171450">
              <a:spcBef>
                <a:spcPct val="20000"/>
              </a:spcBef>
              <a:buFont typeface="Arial,Sans-Serif"/>
              <a:buChar char="•"/>
            </a:pPr>
            <a:r>
              <a:rPr lang="en-US" dirty="0" err="1">
                <a:latin typeface="Arial"/>
                <a:ea typeface="ＭＳ Ｐゴシック"/>
                <a:cs typeface="Arial"/>
              </a:rPr>
              <a:t>Metasurface</a:t>
            </a:r>
            <a:r>
              <a:rPr lang="en-US" dirty="0">
                <a:latin typeface="Arial"/>
                <a:ea typeface="ＭＳ Ｐゴシック"/>
                <a:cs typeface="Arial"/>
              </a:rPr>
              <a:t> antenna technology will not only mitigate the trade-offs between size, mass, cost, and reliability, but will also enable scalable solutions across space manufacturing, communications, exploration, and transportation systems.</a:t>
            </a:r>
          </a:p>
          <a:p>
            <a:pPr marL="285750" indent="-285750">
              <a:spcBef>
                <a:spcPct val="20000"/>
              </a:spcBef>
              <a:buFont typeface="Arial"/>
              <a:buChar char="•"/>
            </a:pPr>
            <a:endParaRPr lang="en-US" dirty="0">
              <a:latin typeface="Arial"/>
              <a:ea typeface="ＭＳ Ｐゴシック"/>
              <a:cs typeface="Arial"/>
            </a:endParaRPr>
          </a:p>
        </p:txBody>
      </p:sp>
      <p:sp>
        <p:nvSpPr>
          <p:cNvPr id="4" name="Slide Number Placeholder 3"/>
          <p:cNvSpPr>
            <a:spLocks noGrp="1"/>
          </p:cNvSpPr>
          <p:nvPr>
            <p:ph type="sldNum" sz="quarter" idx="5"/>
          </p:nvPr>
        </p:nvSpPr>
        <p:spPr/>
        <p:txBody>
          <a:bodyPr/>
          <a:lstStyle/>
          <a:p>
            <a:pPr>
              <a:defRPr/>
            </a:pPr>
            <a:fld id="{B7B05DEF-6DE7-4BF9-8DBB-FF904A788E50}" type="slidenum">
              <a:rPr lang="en-US"/>
              <a:pPr>
                <a:defRPr/>
              </a:pPr>
              <a:t>4</a:t>
            </a:fld>
            <a:endParaRPr lang="en-US"/>
          </a:p>
        </p:txBody>
      </p:sp>
    </p:spTree>
    <p:extLst>
      <p:ext uri="{BB962C8B-B14F-4D97-AF65-F5344CB8AC3E}">
        <p14:creationId xmlns:p14="http://schemas.microsoft.com/office/powerpoint/2010/main" val="1702565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a:latin typeface="Arial"/>
                <a:ea typeface="ＭＳ Ｐゴシック"/>
                <a:cs typeface="Arial"/>
              </a:rPr>
              <a:t>(What are </a:t>
            </a:r>
            <a:r>
              <a:rPr lang="en-US" err="1">
                <a:latin typeface="Arial"/>
                <a:ea typeface="ＭＳ Ｐゴシック"/>
                <a:cs typeface="Arial"/>
              </a:rPr>
              <a:t>metasurfaces</a:t>
            </a:r>
            <a:r>
              <a:rPr lang="en-US">
                <a:latin typeface="Arial"/>
                <a:ea typeface="ＭＳ Ｐゴシック"/>
                <a:cs typeface="Arial"/>
              </a:rPr>
              <a:t>?) - Peyton</a:t>
            </a:r>
          </a:p>
          <a:p>
            <a:pPr marL="171450" indent="-171450">
              <a:spcBef>
                <a:spcPct val="20000"/>
              </a:spcBef>
              <a:buFont typeface="Arial"/>
              <a:buChar char="•"/>
            </a:pPr>
            <a:r>
              <a:rPr lang="en-US" err="1">
                <a:latin typeface="Arial"/>
                <a:ea typeface="ＭＳ Ｐゴシック"/>
                <a:cs typeface="Arial"/>
              </a:rPr>
              <a:t>Metasurfaces</a:t>
            </a:r>
            <a:r>
              <a:rPr lang="en-US">
                <a:latin typeface="Arial"/>
                <a:ea typeface="ＭＳ Ｐゴシック"/>
                <a:cs typeface="Arial"/>
              </a:rPr>
              <a:t> are artificial, planar devices that interact with electromagnetic waves.</a:t>
            </a:r>
          </a:p>
          <a:p>
            <a:pPr marL="171450" indent="-171450">
              <a:spcBef>
                <a:spcPct val="20000"/>
              </a:spcBef>
              <a:buFont typeface="Arial"/>
              <a:buChar char="•"/>
            </a:pPr>
            <a:r>
              <a:rPr lang="en-US">
                <a:latin typeface="Arial"/>
                <a:ea typeface="ＭＳ Ｐゴシック"/>
                <a:cs typeface="Arial"/>
              </a:rPr>
              <a:t>Research ongoing for 20+ years, even before the term “</a:t>
            </a:r>
            <a:r>
              <a:rPr lang="en-US" err="1">
                <a:latin typeface="Arial"/>
                <a:ea typeface="ＭＳ Ｐゴシック"/>
                <a:cs typeface="Arial"/>
              </a:rPr>
              <a:t>metasurface</a:t>
            </a:r>
            <a:r>
              <a:rPr lang="en-US">
                <a:latin typeface="Arial"/>
                <a:ea typeface="ＭＳ Ｐゴシック"/>
                <a:cs typeface="Arial"/>
              </a:rPr>
              <a:t>” was coined in research around 2011.</a:t>
            </a:r>
          </a:p>
          <a:p>
            <a:pPr marL="171450" indent="-171450">
              <a:spcBef>
                <a:spcPct val="20000"/>
              </a:spcBef>
              <a:buFont typeface="Arial,Sans-Serif"/>
              <a:buChar char="•"/>
            </a:pPr>
            <a:r>
              <a:rPr lang="en-US">
                <a:latin typeface="Arial"/>
                <a:ea typeface="ＭＳ Ｐゴシック"/>
                <a:cs typeface="Arial"/>
              </a:rPr>
              <a:t>Surprisingly, research in these two-dimensional (2D) surfaces came about after their three-dimensional (3D) counterparts, known as metamaterials.</a:t>
            </a:r>
            <a:endParaRPr lang="en-US">
              <a:cs typeface="Arial"/>
            </a:endParaRPr>
          </a:p>
          <a:p>
            <a:pPr marL="171450" indent="-171450">
              <a:spcBef>
                <a:spcPct val="20000"/>
              </a:spcBef>
              <a:buFont typeface="Arial"/>
              <a:buChar char="•"/>
            </a:pPr>
            <a:r>
              <a:rPr lang="en-US">
                <a:latin typeface="Arial"/>
                <a:ea typeface="ＭＳ Ｐゴシック"/>
                <a:cs typeface="Arial"/>
              </a:rPr>
              <a:t>The word “meta” - a Greek word translating to “beyond” - is a fitting descriptor for these surfaces, as their properties can “go beyond” what is found in nature.</a:t>
            </a:r>
            <a:endParaRPr lang="en-US">
              <a:cs typeface="Arial" charset="0"/>
            </a:endParaRPr>
          </a:p>
          <a:p>
            <a:pPr marL="171450" indent="-171450">
              <a:spcBef>
                <a:spcPct val="20000"/>
              </a:spcBef>
              <a:buFont typeface="Arial"/>
              <a:buChar char="•"/>
            </a:pPr>
            <a:endParaRPr lang="en-US">
              <a:cs typeface="Arial"/>
            </a:endParaRPr>
          </a:p>
          <a:p>
            <a:pPr>
              <a:spcBef>
                <a:spcPct val="20000"/>
              </a:spcBef>
            </a:pPr>
            <a:endParaRPr lang="en-US">
              <a:cs typeface="Arial"/>
            </a:endParaRPr>
          </a:p>
          <a:p>
            <a:pPr marL="171450" indent="-171450">
              <a:spcBef>
                <a:spcPct val="20000"/>
              </a:spcBef>
              <a:buFont typeface="Arial,Sans-Serif"/>
              <a:buChar char="•"/>
            </a:pPr>
            <a:endParaRPr lang="en-US">
              <a:cs typeface="Arial" charset="0"/>
            </a:endParaRPr>
          </a:p>
        </p:txBody>
      </p:sp>
      <p:sp>
        <p:nvSpPr>
          <p:cNvPr id="4" name="Slide Number Placeholder 3"/>
          <p:cNvSpPr>
            <a:spLocks noGrp="1"/>
          </p:cNvSpPr>
          <p:nvPr>
            <p:ph type="sldNum" sz="quarter" idx="5"/>
          </p:nvPr>
        </p:nvSpPr>
        <p:spPr/>
        <p:txBody>
          <a:bodyPr/>
          <a:lstStyle/>
          <a:p>
            <a:pPr>
              <a:defRPr/>
            </a:pPr>
            <a:fld id="{B7B05DEF-6DE7-4BF9-8DBB-FF904A788E50}" type="slidenum">
              <a:rPr lang="en-US"/>
              <a:pPr>
                <a:defRPr/>
              </a:pPr>
              <a:t>5</a:t>
            </a:fld>
            <a:endParaRPr lang="en-US"/>
          </a:p>
        </p:txBody>
      </p:sp>
    </p:spTree>
    <p:extLst>
      <p:ext uri="{BB962C8B-B14F-4D97-AF65-F5344CB8AC3E}">
        <p14:creationId xmlns:p14="http://schemas.microsoft.com/office/powerpoint/2010/main" val="2829641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a:latin typeface="Arial"/>
                <a:ea typeface="ＭＳ Ｐゴシック"/>
                <a:cs typeface="Arial"/>
              </a:rPr>
              <a:t>(How do </a:t>
            </a:r>
            <a:r>
              <a:rPr lang="en-US" dirty="0" err="1">
                <a:latin typeface="Arial"/>
                <a:ea typeface="ＭＳ Ｐゴシック"/>
                <a:cs typeface="Arial"/>
              </a:rPr>
              <a:t>metasurfaces</a:t>
            </a:r>
            <a:r>
              <a:rPr lang="en-US" dirty="0">
                <a:latin typeface="Arial"/>
                <a:ea typeface="ＭＳ Ｐゴシック"/>
                <a:cs typeface="Arial"/>
              </a:rPr>
              <a:t> work? 1/2) - Peyton</a:t>
            </a:r>
            <a:endParaRPr lang="en-US"/>
          </a:p>
          <a:p>
            <a:pPr marL="171450" indent="-171450">
              <a:spcBef>
                <a:spcPct val="20000"/>
              </a:spcBef>
              <a:buFont typeface="Arial,Sans-Serif"/>
              <a:buChar char="•"/>
            </a:pPr>
            <a:r>
              <a:rPr lang="en-US">
                <a:latin typeface="Arial"/>
                <a:ea typeface="ＭＳ Ｐゴシック"/>
                <a:cs typeface="Arial"/>
              </a:rPr>
              <a:t>To create materials </a:t>
            </a:r>
            <a:r>
              <a:rPr lang="en-US" dirty="0">
                <a:latin typeface="Arial"/>
                <a:ea typeface="ＭＳ Ｐゴシック"/>
                <a:cs typeface="Arial"/>
              </a:rPr>
              <a:t>that interact with </a:t>
            </a:r>
            <a:r>
              <a:rPr lang="en-US">
                <a:latin typeface="Arial"/>
                <a:ea typeface="ＭＳ Ｐゴシック"/>
                <a:cs typeface="Arial"/>
              </a:rPr>
              <a:t>EM </a:t>
            </a:r>
            <a:r>
              <a:rPr lang="en-US" dirty="0">
                <a:latin typeface="Arial"/>
                <a:ea typeface="ＭＳ Ｐゴシック"/>
                <a:cs typeface="Arial"/>
              </a:rPr>
              <a:t>waves</a:t>
            </a:r>
            <a:r>
              <a:rPr lang="en-US">
                <a:latin typeface="Arial"/>
                <a:ea typeface="ＭＳ Ｐゴシック"/>
                <a:cs typeface="Arial"/>
              </a:rPr>
              <a:t>, their material properties have to be tailored to result in a desired effect.</a:t>
            </a:r>
          </a:p>
          <a:p>
            <a:pPr marL="171450" indent="-171450">
              <a:spcBef>
                <a:spcPct val="20000"/>
              </a:spcBef>
              <a:buFont typeface="Arial,Sans-Serif"/>
              <a:buChar char="•"/>
            </a:pPr>
            <a:r>
              <a:rPr lang="en-US">
                <a:latin typeface="Arial"/>
                <a:ea typeface="ＭＳ Ｐゴシック"/>
                <a:cs typeface="Arial"/>
              </a:rPr>
              <a:t>In</a:t>
            </a:r>
            <a:r>
              <a:rPr lang="en-US" dirty="0">
                <a:latin typeface="Arial"/>
                <a:ea typeface="ＭＳ Ｐゴシック"/>
                <a:cs typeface="Arial"/>
              </a:rPr>
              <a:t> the </a:t>
            </a:r>
            <a:r>
              <a:rPr lang="en-US">
                <a:latin typeface="Arial"/>
                <a:ea typeface="ＭＳ Ｐゴシック"/>
                <a:cs typeface="Arial"/>
              </a:rPr>
              <a:t>context of electromagnetics, we look at two primary values: </a:t>
            </a:r>
            <a:r>
              <a:rPr lang="en-US" dirty="0">
                <a:latin typeface="Arial"/>
                <a:ea typeface="ＭＳ Ｐゴシック"/>
                <a:cs typeface="Arial"/>
              </a:rPr>
              <a:t>electric permittivity, </a:t>
            </a:r>
            <a:r>
              <a:rPr lang="en-US">
                <a:latin typeface="Arial"/>
                <a:ea typeface="ＭＳ Ｐゴシック"/>
                <a:cs typeface="Arial"/>
              </a:rPr>
              <a:t>ɛ</a:t>
            </a:r>
            <a:r>
              <a:rPr lang="en-US" dirty="0">
                <a:latin typeface="Arial"/>
                <a:ea typeface="ＭＳ Ｐゴシック"/>
                <a:cs typeface="Arial"/>
              </a:rPr>
              <a:t>, and magnetic permeability, </a:t>
            </a:r>
            <a:r>
              <a:rPr lang="en-US">
                <a:latin typeface="Arial"/>
                <a:ea typeface="ＭＳ Ｐゴシック"/>
                <a:cs typeface="Arial"/>
              </a:rPr>
              <a:t>μ.</a:t>
            </a:r>
            <a:endParaRPr lang="en-US"/>
          </a:p>
          <a:p>
            <a:pPr marL="171450" indent="-171450">
              <a:spcBef>
                <a:spcPct val="20000"/>
              </a:spcBef>
              <a:buFont typeface="Arial,Sans-Serif"/>
              <a:buChar char="•"/>
            </a:pPr>
            <a:r>
              <a:rPr lang="en-US">
                <a:latin typeface="Arial"/>
                <a:ea typeface="ＭＳ Ｐゴシック"/>
                <a:cs typeface="Arial"/>
              </a:rPr>
              <a:t>These values quantify how well materials polarize </a:t>
            </a:r>
            <a:r>
              <a:rPr lang="en-US" dirty="0">
                <a:latin typeface="Arial"/>
                <a:ea typeface="ＭＳ Ｐゴシック"/>
                <a:cs typeface="Arial"/>
              </a:rPr>
              <a:t>and </a:t>
            </a:r>
            <a:r>
              <a:rPr lang="en-US">
                <a:latin typeface="Arial"/>
                <a:ea typeface="ＭＳ Ｐゴシック"/>
                <a:cs typeface="Arial"/>
              </a:rPr>
              <a:t>magnetize</a:t>
            </a:r>
            <a:r>
              <a:rPr lang="en-US" dirty="0">
                <a:latin typeface="Arial"/>
                <a:ea typeface="ＭＳ Ｐゴシック"/>
                <a:cs typeface="Arial"/>
              </a:rPr>
              <a:t>, respectively.</a:t>
            </a:r>
            <a:endParaRPr lang="en-US">
              <a:cs typeface="Arial"/>
            </a:endParaRPr>
          </a:p>
          <a:p>
            <a:pPr marL="171450" indent="-171450">
              <a:spcBef>
                <a:spcPct val="20000"/>
              </a:spcBef>
              <a:buFont typeface="Arial,Sans-Serif"/>
              <a:buChar char="•"/>
            </a:pPr>
            <a:r>
              <a:rPr lang="en-US" dirty="0">
                <a:latin typeface="Arial"/>
                <a:ea typeface="ＭＳ Ｐゴシック"/>
                <a:cs typeface="Arial"/>
              </a:rPr>
              <a:t>These quantities are averages of homogeneous materials, where it is assumed that the material is of uniform density and thickness.</a:t>
            </a:r>
            <a:endParaRPr lang="en-US">
              <a:cs typeface="Arial" charset="0"/>
            </a:endParaRPr>
          </a:p>
          <a:p>
            <a:pPr marL="171450" indent="-171450">
              <a:spcBef>
                <a:spcPct val="20000"/>
              </a:spcBef>
              <a:buFont typeface="Arial,Sans-Serif"/>
              <a:buChar char="•"/>
            </a:pPr>
            <a:endParaRPr lang="en-US" dirty="0">
              <a:cs typeface="Arial"/>
            </a:endParaRPr>
          </a:p>
          <a:p>
            <a:pPr marL="171450" indent="-171450">
              <a:spcBef>
                <a:spcPct val="20000"/>
              </a:spcBef>
              <a:buFont typeface="Arial,Sans-Serif"/>
              <a:buChar char="•"/>
            </a:pPr>
            <a:endParaRPr lang="en-US" dirty="0">
              <a:cs typeface="Arial"/>
            </a:endParaRP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a:defRPr/>
            </a:pPr>
            <a:fld id="{B7B05DEF-6DE7-4BF9-8DBB-FF904A788E50}" type="slidenum">
              <a:rPr lang="en-US"/>
              <a:pPr>
                <a:defRPr/>
              </a:pPr>
              <a:t>6</a:t>
            </a:fld>
            <a:endParaRPr lang="en-US"/>
          </a:p>
        </p:txBody>
      </p:sp>
    </p:spTree>
    <p:extLst>
      <p:ext uri="{BB962C8B-B14F-4D97-AF65-F5344CB8AC3E}">
        <p14:creationId xmlns:p14="http://schemas.microsoft.com/office/powerpoint/2010/main" val="377804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1AD41-8659-792C-5498-798DC87064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9DA61-47B3-6BC3-608D-F68023A1E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019A87-411F-F03B-241F-6142D4142F2B}"/>
              </a:ext>
            </a:extLst>
          </p:cNvPr>
          <p:cNvSpPr>
            <a:spLocks noGrp="1"/>
          </p:cNvSpPr>
          <p:nvPr>
            <p:ph type="body" idx="1"/>
          </p:nvPr>
        </p:nvSpPr>
        <p:spPr/>
        <p:txBody>
          <a:bodyPr/>
          <a:lstStyle/>
          <a:p>
            <a:pPr>
              <a:spcBef>
                <a:spcPct val="20000"/>
              </a:spcBef>
            </a:pPr>
            <a:r>
              <a:rPr lang="en-US" dirty="0">
                <a:latin typeface="Arial"/>
                <a:ea typeface="ＭＳ Ｐゴシック"/>
                <a:cs typeface="Arial"/>
              </a:rPr>
              <a:t>(How do </a:t>
            </a:r>
            <a:r>
              <a:rPr lang="en-US" dirty="0" err="1">
                <a:latin typeface="Arial"/>
                <a:ea typeface="ＭＳ Ｐゴシック"/>
                <a:cs typeface="Arial"/>
              </a:rPr>
              <a:t>metasurfaces</a:t>
            </a:r>
            <a:r>
              <a:rPr lang="en-US" dirty="0">
                <a:latin typeface="Arial"/>
                <a:ea typeface="ＭＳ Ｐゴシック"/>
                <a:cs typeface="Arial"/>
              </a:rPr>
              <a:t> work? 2/2) - Peyton</a:t>
            </a:r>
          </a:p>
          <a:p>
            <a:pPr marL="171450" indent="-171450">
              <a:spcBef>
                <a:spcPct val="20000"/>
              </a:spcBef>
              <a:buFont typeface="Arial,Sans-Serif"/>
              <a:buChar char="•"/>
            </a:pPr>
            <a:r>
              <a:rPr lang="en-US">
                <a:latin typeface="Arial"/>
                <a:ea typeface="ＭＳ Ｐゴシック"/>
                <a:cs typeface="Arial"/>
              </a:rPr>
              <a:t>To make materials with these values, we have to design their constituent elements to produce their own effects.</a:t>
            </a:r>
          </a:p>
          <a:p>
            <a:pPr marL="171450" indent="-171450">
              <a:spcBef>
                <a:spcPct val="20000"/>
              </a:spcBef>
              <a:buFont typeface="Arial,Sans-Serif"/>
              <a:buChar char="•"/>
            </a:pPr>
            <a:r>
              <a:rPr lang="en-US" dirty="0" err="1">
                <a:latin typeface="Arial"/>
                <a:ea typeface="ＭＳ Ｐゴシック"/>
                <a:cs typeface="Arial"/>
              </a:rPr>
              <a:t>Metasurfaces</a:t>
            </a:r>
            <a:r>
              <a:rPr lang="en-US" dirty="0">
                <a:latin typeface="Arial"/>
                <a:ea typeface="ＭＳ Ｐゴシック"/>
                <a:cs typeface="Arial"/>
              </a:rPr>
              <a:t> consist of tiny, subwavelength elements referred to as "meta-atoms" or "scatters" that each have an electric/magnetic response, and together, produce a bulk effect on an incident wave.</a:t>
            </a:r>
            <a:endParaRPr lang="en-US"/>
          </a:p>
          <a:p>
            <a:pPr marL="171450" indent="-171450">
              <a:spcBef>
                <a:spcPct val="20000"/>
              </a:spcBef>
              <a:buFont typeface="Arial,Sans-Serif"/>
              <a:buChar char="•"/>
              <a:defRPr/>
            </a:pPr>
            <a:r>
              <a:rPr lang="en-US">
                <a:latin typeface="Arial"/>
                <a:ea typeface="ＭＳ Ｐゴシック"/>
                <a:cs typeface="Arial"/>
              </a:rPr>
              <a:t>Here, </a:t>
            </a:r>
            <a:r>
              <a:rPr lang="en-US" dirty="0">
                <a:latin typeface="Arial"/>
                <a:ea typeface="ＭＳ Ｐゴシック"/>
                <a:cs typeface="Arial"/>
              </a:rPr>
              <a:t>the wavelengths of interest are much larger than the size and spacing of </a:t>
            </a:r>
            <a:r>
              <a:rPr lang="en-US">
                <a:latin typeface="Arial"/>
                <a:ea typeface="ＭＳ Ｐゴシック"/>
                <a:cs typeface="Arial"/>
              </a:rPr>
              <a:t>the meta-atoms.</a:t>
            </a:r>
          </a:p>
          <a:p>
            <a:pPr marL="171450" indent="-171450">
              <a:spcBef>
                <a:spcPct val="20000"/>
              </a:spcBef>
              <a:buFont typeface="Arial,Sans-Serif"/>
              <a:buChar char="•"/>
              <a:defRPr/>
            </a:pPr>
            <a:r>
              <a:rPr lang="en-US">
                <a:latin typeface="Arial"/>
                <a:ea typeface="ＭＳ Ｐゴシック"/>
                <a:cs typeface="Arial"/>
              </a:rPr>
              <a:t>And since the wavelengths of interest are much larger</a:t>
            </a:r>
            <a:r>
              <a:rPr lang="en-US" dirty="0">
                <a:latin typeface="Arial"/>
                <a:ea typeface="ＭＳ Ｐゴシック"/>
                <a:cs typeface="Arial"/>
              </a:rPr>
              <a:t>, electromagnetic waves see metamaterials as homogeneous structures rather than individual meta-atoms and feel their bulk effects</a:t>
            </a:r>
            <a:r>
              <a:rPr lang="en-US">
                <a:latin typeface="Arial"/>
                <a:ea typeface="ＭＳ Ｐゴシック"/>
                <a:cs typeface="Arial"/>
              </a:rPr>
              <a:t>.</a:t>
            </a:r>
          </a:p>
          <a:p>
            <a:pPr marL="171450" indent="-171450">
              <a:spcBef>
                <a:spcPct val="20000"/>
              </a:spcBef>
              <a:buFont typeface="Arial,Sans-Serif"/>
              <a:buChar char="•"/>
            </a:pPr>
            <a:r>
              <a:rPr lang="en-US" dirty="0">
                <a:latin typeface="Arial"/>
                <a:ea typeface="ＭＳ Ｐゴシック"/>
                <a:cs typeface="Arial"/>
              </a:rPr>
              <a:t>In very basic terms, we can look at the electric and magnetic effects of "loops" and "rods" </a:t>
            </a:r>
            <a:r>
              <a:rPr lang="en-US">
                <a:latin typeface="Arial"/>
                <a:ea typeface="ＭＳ Ｐゴシック"/>
                <a:cs typeface="Arial"/>
              </a:rPr>
              <a:t>from physics</a:t>
            </a:r>
            <a:endParaRPr lang="en-US" dirty="0">
              <a:cs typeface="Arial"/>
            </a:endParaRPr>
          </a:p>
          <a:p>
            <a:pPr marL="171450" indent="-171450">
              <a:spcBef>
                <a:spcPct val="20000"/>
              </a:spcBef>
              <a:buFont typeface="Arial,Sans-Serif"/>
              <a:buChar char="•"/>
            </a:pPr>
            <a:r>
              <a:rPr lang="en-US" dirty="0">
                <a:latin typeface="Arial"/>
                <a:ea typeface="ＭＳ Ｐゴシック"/>
                <a:cs typeface="Arial"/>
              </a:rPr>
              <a:t>In the presence of an EM field [Explain from Image]</a:t>
            </a:r>
            <a:endParaRPr lang="en-US">
              <a:cs typeface="Arial"/>
            </a:endParaRPr>
          </a:p>
          <a:p>
            <a:pPr marL="171450" indent="-171450">
              <a:spcBef>
                <a:spcPct val="20000"/>
              </a:spcBef>
              <a:buFont typeface="Arial,Sans-Serif"/>
              <a:buChar char="•"/>
            </a:pPr>
            <a:endParaRPr lang="en-US" dirty="0">
              <a:cs typeface="Arial"/>
            </a:endParaRPr>
          </a:p>
          <a:p>
            <a:pPr marL="171450" indent="-171450">
              <a:spcBef>
                <a:spcPct val="20000"/>
              </a:spcBef>
              <a:buFont typeface="Arial,Sans-Serif"/>
              <a:buChar char="•"/>
            </a:pPr>
            <a:endParaRPr lang="en-US" dirty="0">
              <a:cs typeface="Arial"/>
            </a:endParaRPr>
          </a:p>
          <a:p>
            <a:pPr marL="171450" indent="-171450">
              <a:spcBef>
                <a:spcPct val="20000"/>
              </a:spcBef>
              <a:buFont typeface="Arial,Sans-Serif"/>
              <a:buChar char="•"/>
            </a:pPr>
            <a:endParaRPr lang="en-US" dirty="0">
              <a:cs typeface="Arial"/>
            </a:endParaRP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3196F691-D23C-EA5A-EB83-EC70327F9B1E}"/>
              </a:ext>
            </a:extLst>
          </p:cNvPr>
          <p:cNvSpPr>
            <a:spLocks noGrp="1"/>
          </p:cNvSpPr>
          <p:nvPr>
            <p:ph type="sldNum" sz="quarter" idx="5"/>
          </p:nvPr>
        </p:nvSpPr>
        <p:spPr/>
        <p:txBody>
          <a:bodyPr/>
          <a:lstStyle/>
          <a:p>
            <a:pPr>
              <a:defRPr/>
            </a:pPr>
            <a:fld id="{B7B05DEF-6DE7-4BF9-8DBB-FF904A788E50}" type="slidenum">
              <a:rPr lang="en-US"/>
              <a:pPr>
                <a:defRPr/>
              </a:pPr>
              <a:t>7</a:t>
            </a:fld>
            <a:endParaRPr lang="en-US"/>
          </a:p>
        </p:txBody>
      </p:sp>
    </p:spTree>
    <p:extLst>
      <p:ext uri="{BB962C8B-B14F-4D97-AF65-F5344CB8AC3E}">
        <p14:creationId xmlns:p14="http://schemas.microsoft.com/office/powerpoint/2010/main" val="4277484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7296E-70CF-A3CD-7D4F-6C51A10C42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4D1BFD-2F9C-E8CE-0E30-2EA2F59F0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BA07D7-59A0-2DAA-CBF9-C88E6596B37E}"/>
              </a:ext>
            </a:extLst>
          </p:cNvPr>
          <p:cNvSpPr>
            <a:spLocks noGrp="1"/>
          </p:cNvSpPr>
          <p:nvPr>
            <p:ph type="body" idx="1"/>
          </p:nvPr>
        </p:nvSpPr>
        <p:spPr/>
        <p:txBody>
          <a:bodyPr/>
          <a:lstStyle/>
          <a:p>
            <a:pPr>
              <a:spcBef>
                <a:spcPct val="20000"/>
              </a:spcBef>
            </a:pPr>
            <a:r>
              <a:rPr lang="en-US" dirty="0">
                <a:latin typeface="Arial"/>
                <a:ea typeface="ＭＳ Ｐゴシック"/>
                <a:cs typeface="Arial"/>
              </a:rPr>
              <a:t>(</a:t>
            </a:r>
            <a:r>
              <a:rPr lang="en-US" dirty="0" err="1">
                <a:latin typeface="Arial"/>
                <a:ea typeface="ＭＳ Ｐゴシック"/>
                <a:cs typeface="Arial"/>
              </a:rPr>
              <a:t>Metasurface</a:t>
            </a:r>
            <a:r>
              <a:rPr lang="en-US" dirty="0">
                <a:latin typeface="Arial"/>
                <a:ea typeface="ＭＳ Ｐゴシック"/>
                <a:cs typeface="Arial"/>
              </a:rPr>
              <a:t> Antennas) - Peyton</a:t>
            </a:r>
          </a:p>
          <a:p>
            <a:pPr marL="171450" indent="-171450">
              <a:spcBef>
                <a:spcPct val="20000"/>
              </a:spcBef>
              <a:buFont typeface="Arial,Sans-Serif"/>
              <a:buChar char="•"/>
            </a:pPr>
            <a:r>
              <a:rPr lang="en-US" b="1">
                <a:latin typeface="Arial"/>
                <a:ea typeface="ＭＳ Ｐゴシック"/>
                <a:cs typeface="Arial"/>
              </a:rPr>
              <a:t>The designable electromagnetic properties of </a:t>
            </a:r>
            <a:r>
              <a:rPr lang="en-US" b="1" err="1">
                <a:latin typeface="Arial"/>
                <a:ea typeface="ＭＳ Ｐゴシック"/>
                <a:cs typeface="Arial"/>
              </a:rPr>
              <a:t>metasurfaces</a:t>
            </a:r>
            <a:r>
              <a:rPr lang="en-US" b="1">
                <a:latin typeface="Arial"/>
                <a:ea typeface="ＭＳ Ｐゴシック"/>
                <a:cs typeface="Arial"/>
              </a:rPr>
              <a:t> make them excellent candidates for antenna applications.</a:t>
            </a:r>
            <a:endParaRPr lang="en-US" dirty="0">
              <a:latin typeface="Arial"/>
              <a:ea typeface="ＭＳ Ｐゴシック"/>
              <a:cs typeface="Arial"/>
            </a:endParaRPr>
          </a:p>
          <a:p>
            <a:pPr marL="171450" indent="-171450">
              <a:spcBef>
                <a:spcPct val="20000"/>
              </a:spcBef>
              <a:buFont typeface="Arial,Sans-Serif"/>
              <a:buChar char="•"/>
            </a:pPr>
            <a:r>
              <a:rPr lang="en-US">
                <a:latin typeface="Arial"/>
                <a:ea typeface="ＭＳ Ｐゴシック"/>
                <a:cs typeface="Arial"/>
              </a:rPr>
              <a:t>We'll look at two examples </a:t>
            </a:r>
            <a:r>
              <a:rPr lang="en-US" dirty="0">
                <a:latin typeface="Arial"/>
                <a:ea typeface="ＭＳ Ｐゴシック"/>
                <a:cs typeface="Arial"/>
              </a:rPr>
              <a:t>of </a:t>
            </a:r>
            <a:r>
              <a:rPr lang="en-US">
                <a:latin typeface="Arial"/>
                <a:ea typeface="ＭＳ Ｐゴシック"/>
                <a:cs typeface="Arial"/>
              </a:rPr>
              <a:t>how </a:t>
            </a:r>
            <a:r>
              <a:rPr lang="en-US" dirty="0" err="1">
                <a:latin typeface="Arial"/>
                <a:ea typeface="ＭＳ Ｐゴシック"/>
                <a:cs typeface="Arial"/>
              </a:rPr>
              <a:t>metasurfaces</a:t>
            </a:r>
            <a:r>
              <a:rPr lang="en-US" dirty="0">
                <a:latin typeface="Arial"/>
                <a:ea typeface="ＭＳ Ｐゴシック"/>
                <a:cs typeface="Arial"/>
              </a:rPr>
              <a:t> </a:t>
            </a:r>
            <a:r>
              <a:rPr lang="en-US">
                <a:latin typeface="Arial"/>
                <a:ea typeface="ＭＳ Ｐゴシック"/>
                <a:cs typeface="Arial"/>
              </a:rPr>
              <a:t>could be good alternatives for common antennas:</a:t>
            </a:r>
            <a:endParaRPr lang="en-US" dirty="0">
              <a:cs typeface="Arial" charset="0"/>
            </a:endParaRPr>
          </a:p>
          <a:p>
            <a:pPr marL="514350" lvl="1" indent="-171450">
              <a:spcBef>
                <a:spcPct val="20000"/>
              </a:spcBef>
              <a:buFont typeface="Courier New"/>
              <a:buChar char="o"/>
            </a:pPr>
            <a:r>
              <a:rPr lang="en-US" dirty="0">
                <a:latin typeface="Arial"/>
                <a:ea typeface="ＭＳ Ｐゴシック"/>
                <a:cs typeface="Arial"/>
              </a:rPr>
              <a:t>In </a:t>
            </a:r>
            <a:r>
              <a:rPr lang="en-US">
                <a:latin typeface="Arial"/>
                <a:ea typeface="ＭＳ Ｐゴシック"/>
                <a:cs typeface="Arial"/>
              </a:rPr>
              <a:t>LEO, satellites pass over regions </a:t>
            </a:r>
            <a:r>
              <a:rPr lang="en-US" dirty="0">
                <a:latin typeface="Arial"/>
                <a:ea typeface="ＭＳ Ｐゴシック"/>
                <a:cs typeface="Arial"/>
              </a:rPr>
              <a:t>of </a:t>
            </a:r>
            <a:r>
              <a:rPr lang="en-US">
                <a:latin typeface="Arial"/>
                <a:ea typeface="ＭＳ Ｐゴシック"/>
                <a:cs typeface="Arial"/>
              </a:rPr>
              <a:t>earth for about 15 minutes</a:t>
            </a:r>
            <a:r>
              <a:rPr lang="en-US" dirty="0">
                <a:latin typeface="Arial"/>
                <a:ea typeface="ＭＳ Ｐゴシック"/>
                <a:cs typeface="Arial"/>
              </a:rPr>
              <a:t>, </a:t>
            </a:r>
            <a:r>
              <a:rPr lang="en-US">
                <a:latin typeface="Arial"/>
                <a:ea typeface="ＭＳ Ｐゴシック"/>
                <a:cs typeface="Arial"/>
              </a:rPr>
              <a:t>so they use electrical </a:t>
            </a:r>
            <a:r>
              <a:rPr lang="en-US" dirty="0">
                <a:latin typeface="Arial"/>
                <a:ea typeface="ＭＳ Ｐゴシック"/>
                <a:cs typeface="Arial"/>
              </a:rPr>
              <a:t>beam steering </a:t>
            </a:r>
            <a:r>
              <a:rPr lang="en-US">
                <a:latin typeface="Arial"/>
                <a:ea typeface="ＭＳ Ｐゴシック"/>
                <a:cs typeface="Arial"/>
              </a:rPr>
              <a:t>to point their waves </a:t>
            </a:r>
            <a:r>
              <a:rPr lang="en-US" dirty="0">
                <a:latin typeface="Arial"/>
                <a:ea typeface="ＭＳ Ｐゴシック"/>
                <a:cs typeface="Arial"/>
              </a:rPr>
              <a:t>in a </a:t>
            </a:r>
            <a:r>
              <a:rPr lang="en-US">
                <a:latin typeface="Arial"/>
                <a:ea typeface="ＭＳ Ｐゴシック"/>
                <a:cs typeface="Arial"/>
              </a:rPr>
              <a:t>specific direction</a:t>
            </a:r>
            <a:r>
              <a:rPr lang="en-US" dirty="0">
                <a:latin typeface="Arial"/>
                <a:ea typeface="ＭＳ Ｐゴシック"/>
                <a:cs typeface="Arial"/>
              </a:rPr>
              <a:t>.</a:t>
            </a:r>
            <a:endParaRPr lang="en-US">
              <a:cs typeface="Arial"/>
            </a:endParaRPr>
          </a:p>
          <a:p>
            <a:pPr marL="514350" lvl="1" indent="-171450">
              <a:spcBef>
                <a:spcPct val="20000"/>
              </a:spcBef>
              <a:buFont typeface="Courier New"/>
              <a:buChar char="o"/>
            </a:pPr>
            <a:r>
              <a:rPr lang="en-US">
                <a:latin typeface="Arial"/>
                <a:ea typeface="ＭＳ Ｐゴシック"/>
                <a:cs typeface="Arial"/>
              </a:rPr>
              <a:t>In Deep Space</a:t>
            </a:r>
            <a:r>
              <a:rPr lang="en-US" dirty="0">
                <a:latin typeface="Arial"/>
                <a:ea typeface="ＭＳ Ｐゴシック"/>
                <a:cs typeface="Arial"/>
              </a:rPr>
              <a:t>, </a:t>
            </a:r>
            <a:r>
              <a:rPr lang="en-US">
                <a:latin typeface="Arial"/>
                <a:ea typeface="ＭＳ Ｐゴシック"/>
                <a:cs typeface="Arial"/>
              </a:rPr>
              <a:t>directivity is important for efficient long-distance transmission </a:t>
            </a:r>
            <a:r>
              <a:rPr lang="en-US" dirty="0">
                <a:latin typeface="Arial"/>
                <a:ea typeface="ＭＳ Ｐゴシック"/>
                <a:cs typeface="Arial"/>
              </a:rPr>
              <a:t>and </a:t>
            </a:r>
            <a:r>
              <a:rPr lang="en-US">
                <a:latin typeface="Arial"/>
                <a:ea typeface="ＭＳ Ｐゴシック"/>
                <a:cs typeface="Arial"/>
              </a:rPr>
              <a:t>reception</a:t>
            </a:r>
            <a:r>
              <a:rPr lang="en-US" dirty="0">
                <a:latin typeface="Arial"/>
                <a:ea typeface="ＭＳ Ｐゴシック"/>
                <a:cs typeface="Arial"/>
              </a:rPr>
              <a:t>. </a:t>
            </a:r>
            <a:r>
              <a:rPr lang="en-US">
                <a:latin typeface="Arial"/>
                <a:ea typeface="ＭＳ Ｐゴシック"/>
                <a:cs typeface="Arial"/>
              </a:rPr>
              <a:t>Parabolic dishes </a:t>
            </a:r>
            <a:r>
              <a:rPr lang="en-US" dirty="0">
                <a:latin typeface="Arial"/>
                <a:ea typeface="ＭＳ Ｐゴシック"/>
                <a:cs typeface="Arial"/>
              </a:rPr>
              <a:t>are </a:t>
            </a:r>
            <a:r>
              <a:rPr lang="en-US">
                <a:latin typeface="Arial"/>
                <a:ea typeface="ＭＳ Ｐゴシック"/>
                <a:cs typeface="Arial"/>
              </a:rPr>
              <a:t>commonly used to achieve this</a:t>
            </a:r>
            <a:r>
              <a:rPr lang="en-US" dirty="0">
                <a:latin typeface="Arial"/>
                <a:ea typeface="ＭＳ Ｐゴシック"/>
                <a:cs typeface="Arial"/>
              </a:rPr>
              <a:t>.</a:t>
            </a:r>
            <a:endParaRPr lang="en-US">
              <a:cs typeface="Arial"/>
            </a:endParaRPr>
          </a:p>
          <a:p>
            <a:pPr marL="171450" indent="-171450">
              <a:spcBef>
                <a:spcPct val="20000"/>
              </a:spcBef>
              <a:buFont typeface="Arial,Sans-Serif"/>
              <a:buChar char="•"/>
            </a:pPr>
            <a:endParaRPr lang="en-US" dirty="0">
              <a:cs typeface="Arial"/>
            </a:endParaRPr>
          </a:p>
          <a:p>
            <a:pPr marL="171450" indent="-171450">
              <a:spcBef>
                <a:spcPct val="20000"/>
              </a:spcBef>
              <a:buFont typeface="Arial,Sans-Serif"/>
              <a:buChar char="•"/>
            </a:pPr>
            <a:endParaRPr lang="en-US" dirty="0">
              <a:cs typeface="Arial"/>
            </a:endParaRPr>
          </a:p>
          <a:p>
            <a:endParaRPr lang="en-US" dirty="0">
              <a:latin typeface="Calibri"/>
              <a:ea typeface="Calibri"/>
              <a:cs typeface="Calibri"/>
            </a:endParaRPr>
          </a:p>
        </p:txBody>
      </p:sp>
      <p:sp>
        <p:nvSpPr>
          <p:cNvPr id="4" name="Slide Number Placeholder 3">
            <a:extLst>
              <a:ext uri="{FF2B5EF4-FFF2-40B4-BE49-F238E27FC236}">
                <a16:creationId xmlns:a16="http://schemas.microsoft.com/office/drawing/2014/main" id="{B299F2A4-7FDF-821A-2908-4CA7C17BC2D9}"/>
              </a:ext>
            </a:extLst>
          </p:cNvPr>
          <p:cNvSpPr>
            <a:spLocks noGrp="1"/>
          </p:cNvSpPr>
          <p:nvPr>
            <p:ph type="sldNum" sz="quarter" idx="5"/>
          </p:nvPr>
        </p:nvSpPr>
        <p:spPr/>
        <p:txBody>
          <a:bodyPr/>
          <a:lstStyle/>
          <a:p>
            <a:pPr>
              <a:defRPr/>
            </a:pPr>
            <a:fld id="{B7B05DEF-6DE7-4BF9-8DBB-FF904A788E50}" type="slidenum">
              <a:rPr lang="en-US"/>
              <a:pPr>
                <a:defRPr/>
              </a:pPr>
              <a:t>8</a:t>
            </a:fld>
            <a:endParaRPr lang="en-US"/>
          </a:p>
        </p:txBody>
      </p:sp>
    </p:spTree>
    <p:extLst>
      <p:ext uri="{BB962C8B-B14F-4D97-AF65-F5344CB8AC3E}">
        <p14:creationId xmlns:p14="http://schemas.microsoft.com/office/powerpoint/2010/main" val="27349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28F9C-7C58-7C4C-DF26-EBA6AFAD67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F126F6-6F8A-5F08-3921-77DA1A9BC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4EC205-4B33-1A0F-9A37-CD51689C5E49}"/>
              </a:ext>
            </a:extLst>
          </p:cNvPr>
          <p:cNvSpPr>
            <a:spLocks noGrp="1"/>
          </p:cNvSpPr>
          <p:nvPr>
            <p:ph type="body" idx="1"/>
          </p:nvPr>
        </p:nvSpPr>
        <p:spPr/>
        <p:txBody>
          <a:bodyPr/>
          <a:lstStyle/>
          <a:p>
            <a:pPr>
              <a:spcBef>
                <a:spcPct val="20000"/>
              </a:spcBef>
            </a:pPr>
            <a:r>
              <a:rPr lang="en-US">
                <a:latin typeface="Arial"/>
                <a:ea typeface="ＭＳ Ｐゴシック"/>
                <a:cs typeface="Arial"/>
              </a:rPr>
              <a:t>(</a:t>
            </a:r>
            <a:r>
              <a:rPr lang="en-US" err="1">
                <a:latin typeface="Arial"/>
                <a:ea typeface="ＭＳ Ｐゴシック"/>
                <a:cs typeface="Arial"/>
              </a:rPr>
              <a:t>Metasurface</a:t>
            </a:r>
            <a:r>
              <a:rPr lang="en-US">
                <a:latin typeface="Arial"/>
                <a:ea typeface="ＭＳ Ｐゴシック"/>
                <a:cs typeface="Arial"/>
              </a:rPr>
              <a:t> Antennas) - Peyton</a:t>
            </a:r>
          </a:p>
          <a:p>
            <a:pPr marL="171450" indent="-171450">
              <a:spcBef>
                <a:spcPct val="20000"/>
              </a:spcBef>
              <a:buFont typeface="Arial,Sans-Serif"/>
              <a:buChar char="•"/>
            </a:pPr>
            <a:r>
              <a:rPr lang="en-US">
                <a:latin typeface="Arial"/>
                <a:ea typeface="ＭＳ Ｐゴシック"/>
                <a:cs typeface="Arial"/>
              </a:rPr>
              <a:t>In the case of commonly used phased array antennas, </a:t>
            </a:r>
            <a:r>
              <a:rPr lang="en-US" err="1">
                <a:latin typeface="Arial"/>
                <a:ea typeface="ＭＳ Ｐゴシック"/>
                <a:cs typeface="Arial"/>
              </a:rPr>
              <a:t>metasurfaces</a:t>
            </a:r>
            <a:r>
              <a:rPr lang="en-US">
                <a:latin typeface="Arial"/>
                <a:ea typeface="ＭＳ Ｐゴシック"/>
                <a:cs typeface="Arial"/>
              </a:rPr>
              <a:t> possess the same beam steering capability [8] (Fig. 2) in a smaller, lighter package. By taking advantage of passive elements rather than active ones, such as phase shifters, which are large, bulky, and power hungry. </a:t>
            </a:r>
            <a:r>
              <a:rPr lang="en-US" err="1">
                <a:latin typeface="Arial"/>
                <a:ea typeface="ＭＳ Ｐゴシック"/>
                <a:cs typeface="Arial"/>
              </a:rPr>
              <a:t>Metasurfaces</a:t>
            </a:r>
            <a:r>
              <a:rPr lang="en-US">
                <a:latin typeface="Arial"/>
                <a:ea typeface="ＭＳ Ｐゴシック"/>
                <a:cs typeface="Arial"/>
              </a:rPr>
              <a:t> are less lossy and more energy efficient.</a:t>
            </a:r>
            <a:endParaRPr lang="en-US">
              <a:cs typeface="Arial"/>
            </a:endParaRPr>
          </a:p>
          <a:p>
            <a:pPr marL="171450" indent="-171450">
              <a:spcBef>
                <a:spcPct val="20000"/>
              </a:spcBef>
              <a:buFont typeface="Arial,Sans-Serif"/>
              <a:buChar char="•"/>
            </a:pPr>
            <a:endParaRPr lang="en-US">
              <a:cs typeface="Arial"/>
            </a:endParaRPr>
          </a:p>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FBCC3092-064F-BA32-9514-821CB5A5C301}"/>
              </a:ext>
            </a:extLst>
          </p:cNvPr>
          <p:cNvSpPr>
            <a:spLocks noGrp="1"/>
          </p:cNvSpPr>
          <p:nvPr>
            <p:ph type="sldNum" sz="quarter" idx="5"/>
          </p:nvPr>
        </p:nvSpPr>
        <p:spPr/>
        <p:txBody>
          <a:bodyPr/>
          <a:lstStyle/>
          <a:p>
            <a:pPr>
              <a:defRPr/>
            </a:pPr>
            <a:fld id="{B7B05DEF-6DE7-4BF9-8DBB-FF904A788E50}" type="slidenum">
              <a:rPr lang="en-US"/>
              <a:pPr>
                <a:defRPr/>
              </a:pPr>
              <a:t>9</a:t>
            </a:fld>
            <a:endParaRPr lang="en-US"/>
          </a:p>
        </p:txBody>
      </p:sp>
    </p:spTree>
    <p:extLst>
      <p:ext uri="{BB962C8B-B14F-4D97-AF65-F5344CB8AC3E}">
        <p14:creationId xmlns:p14="http://schemas.microsoft.com/office/powerpoint/2010/main" val="2968573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Slide">
    <p:spTree>
      <p:nvGrpSpPr>
        <p:cNvPr id="1" name=""/>
        <p:cNvGrpSpPr/>
        <p:nvPr/>
      </p:nvGrpSpPr>
      <p:grpSpPr>
        <a:xfrm>
          <a:off x="0" y="0"/>
          <a:ext cx="0" cy="0"/>
          <a:chOff x="0" y="0"/>
          <a:chExt cx="0" cy="0"/>
        </a:xfrm>
      </p:grpSpPr>
      <p:sp>
        <p:nvSpPr>
          <p:cNvPr id="8" name="Rectangle 7"/>
          <p:cNvSpPr/>
          <p:nvPr userDrawn="1"/>
        </p:nvSpPr>
        <p:spPr bwMode="auto">
          <a:xfrm>
            <a:off x="1555" y="-19050"/>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9" name="Subtitle 2"/>
          <p:cNvSpPr txBox="1">
            <a:spLocks/>
          </p:cNvSpPr>
          <p:nvPr userDrawn="1"/>
        </p:nvSpPr>
        <p:spPr bwMode="auto">
          <a:xfrm>
            <a:off x="0" y="2647950"/>
            <a:ext cx="9144000" cy="1104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a:solidFill>
                  <a:schemeClr val="bg1"/>
                </a:solidFill>
                <a:latin typeface="+mj-lt"/>
              </a:rPr>
              <a:t>Author</a:t>
            </a:r>
          </a:p>
          <a:p>
            <a:pPr marL="0" indent="0" algn="ctr" eaLnBrk="1" hangingPunct="1">
              <a:buClr>
                <a:srgbClr val="00529B"/>
              </a:buClr>
              <a:buNone/>
            </a:pPr>
            <a:r>
              <a:rPr lang="en-US" altLang="en-US" sz="1600" b="1" kern="0">
                <a:solidFill>
                  <a:schemeClr val="bg1"/>
                </a:solidFill>
                <a:latin typeface="+mj-lt"/>
              </a:rPr>
              <a:t>Company/Organization</a:t>
            </a:r>
          </a:p>
          <a:p>
            <a:pPr marL="0" indent="0" algn="ctr" eaLnBrk="1" hangingPunct="1">
              <a:buClr>
                <a:srgbClr val="00529B"/>
              </a:buClr>
              <a:buNone/>
            </a:pPr>
            <a:r>
              <a:rPr lang="en-US" altLang="en-US" sz="1600" kern="0">
                <a:solidFill>
                  <a:schemeClr val="bg1"/>
                </a:solidFill>
                <a:latin typeface="+mj-lt"/>
              </a:rPr>
              <a:t>Conference Name, Conference Dates</a:t>
            </a:r>
          </a:p>
          <a:p>
            <a:pPr marL="0" indent="0" algn="ctr" eaLnBrk="1" hangingPunct="1">
              <a:buClr>
                <a:srgbClr val="00529B"/>
              </a:buClr>
              <a:buNone/>
            </a:pPr>
            <a:r>
              <a:rPr lang="en-US" altLang="en-US" sz="1600" kern="0">
                <a:solidFill>
                  <a:schemeClr val="bg1"/>
                </a:solidFill>
                <a:latin typeface="+mj-lt"/>
              </a:rPr>
              <a:t>Conference Location</a:t>
            </a:r>
          </a:p>
          <a:p>
            <a:pPr>
              <a:buClr>
                <a:srgbClr val="00529B"/>
              </a:buClr>
              <a:buFont typeface="Wingdings" charset="2"/>
              <a:buChar char="Ø"/>
            </a:pPr>
            <a:endParaRPr lang="en-US" sz="2400" kern="0"/>
          </a:p>
        </p:txBody>
      </p:sp>
      <p:sp>
        <p:nvSpPr>
          <p:cNvPr id="10" name="Title 1"/>
          <p:cNvSpPr txBox="1">
            <a:spLocks/>
          </p:cNvSpPr>
          <p:nvPr userDrawn="1"/>
        </p:nvSpPr>
        <p:spPr bwMode="auto">
          <a:xfrm>
            <a:off x="0" y="742950"/>
            <a:ext cx="9144000" cy="9906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5400" b="1" kern="0">
                <a:solidFill>
                  <a:schemeClr val="bg1"/>
                </a:solidFill>
              </a:rPr>
              <a:t>Presentation Title</a:t>
            </a:r>
          </a:p>
        </p:txBody>
      </p:sp>
      <p:pic>
        <p:nvPicPr>
          <p:cNvPr id="4" name="Picture 3" descr="A close up of a sign&#10;&#10;Description automatically generated">
            <a:extLst>
              <a:ext uri="{FF2B5EF4-FFF2-40B4-BE49-F238E27FC236}">
                <a16:creationId xmlns:a16="http://schemas.microsoft.com/office/drawing/2014/main" id="{A78A638B-39ED-5FF1-D5EF-DCC9C92A3C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9313" y="4367740"/>
            <a:ext cx="2148115" cy="64443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1B3D6C"/>
              </a:buClr>
              <a:buFont typeface="Wingdings" charset="2"/>
              <a:buChar char="Ø"/>
              <a:defRPr/>
            </a:lvl1pPr>
            <a:lvl2pPr marL="685800" indent="-342900">
              <a:buClr>
                <a:srgbClr val="1B3D6C"/>
              </a:buClr>
              <a:buFont typeface="Wingdings" charset="2"/>
              <a:buChar char="Ø"/>
              <a:defRPr/>
            </a:lvl2pPr>
            <a:lvl3pPr marL="971550" indent="-285750">
              <a:buClr>
                <a:srgbClr val="1B3D6C"/>
              </a:buClr>
              <a:buFont typeface="Wingdings" charset="2"/>
              <a:buChar char="Ø"/>
              <a:defRPr/>
            </a:lvl3pPr>
            <a:lvl4pPr marL="1314450" indent="-285750">
              <a:buClr>
                <a:srgbClr val="1B3D6C"/>
              </a:buClr>
              <a:buFont typeface="Wingdings" charset="2"/>
              <a:buChar char="Ø"/>
              <a:defRPr/>
            </a:lvl4pPr>
            <a:lvl5pPr marL="1657350" indent="-285750">
              <a:buClr>
                <a:srgbClr val="1B3D6C"/>
              </a:buClr>
              <a:buFont typeface="Wingdings"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123950"/>
            <a:ext cx="39624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123950"/>
            <a:ext cx="4419600" cy="33718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a:xfrm>
            <a:off x="1200150" y="4637935"/>
            <a:ext cx="1600200" cy="162665"/>
          </a:xfrm>
          <a:prstGeom prst="rect">
            <a:avLst/>
          </a:prstGeom>
          <a:ln/>
        </p:spPr>
        <p:txBody>
          <a:bodyPr/>
          <a:lstStyle>
            <a:lvl1pPr>
              <a:defRPr sz="1050"/>
            </a:lvl1pPr>
          </a:lstStyle>
          <a:p>
            <a:pPr>
              <a:defRPr/>
            </a:pPr>
            <a:endParaRPr lang="en-US"/>
          </a:p>
        </p:txBody>
      </p:sp>
      <p:sp>
        <p:nvSpPr>
          <p:cNvPr id="9" name="Rectangle 5"/>
          <p:cNvSpPr>
            <a:spLocks noGrp="1" noChangeArrowheads="1"/>
          </p:cNvSpPr>
          <p:nvPr>
            <p:ph type="ftr" sz="quarter" idx="11"/>
          </p:nvPr>
        </p:nvSpPr>
        <p:spPr>
          <a:xfrm>
            <a:off x="2857500" y="4637935"/>
            <a:ext cx="2114550" cy="162665"/>
          </a:xfrm>
          <a:prstGeom prst="rect">
            <a:avLst/>
          </a:prstGeom>
          <a:ln/>
        </p:spPr>
        <p:txBody>
          <a:bodyPr/>
          <a:lstStyle>
            <a:lvl1pPr>
              <a:defRPr sz="1050"/>
            </a:lvl1pPr>
          </a:lstStyle>
          <a:p>
            <a:pPr>
              <a:defRPr/>
            </a:pPr>
            <a:endParaRPr lang="en-US"/>
          </a:p>
        </p:txBody>
      </p:sp>
      <p:sp>
        <p:nvSpPr>
          <p:cNvPr id="10" name="Rectangle 6"/>
          <p:cNvSpPr>
            <a:spLocks noGrp="1" noChangeArrowheads="1"/>
          </p:cNvSpPr>
          <p:nvPr>
            <p:ph type="sldNum" sz="quarter" idx="12"/>
          </p:nvPr>
        </p:nvSpPr>
        <p:spPr>
          <a:xfrm>
            <a:off x="228600" y="4629150"/>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
        <p:nvSpPr>
          <p:cNvPr id="11" name="Title 1"/>
          <p:cNvSpPr>
            <a:spLocks noGrp="1"/>
          </p:cNvSpPr>
          <p:nvPr>
            <p:ph type="title"/>
          </p:nvPr>
        </p:nvSpPr>
        <p:spPr>
          <a:xfrm>
            <a:off x="228600" y="144198"/>
            <a:ext cx="8686800" cy="514350"/>
          </a:xfrm>
        </p:spPr>
        <p:txBody>
          <a:bodyPr/>
          <a:lstStyle>
            <a:lvl1pPr>
              <a:defRPr b="1">
                <a:solidFill>
                  <a:schemeClr val="bg1"/>
                </a:solidFill>
                <a:latin typeface="Helvetica" charset="0"/>
                <a:ea typeface="Helvetica" charset="0"/>
                <a:cs typeface="Helvetica" charset="0"/>
              </a:defRPr>
            </a:lvl1p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tart and/or 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Tree>
    <p:extLst>
      <p:ext uri="{BB962C8B-B14F-4D97-AF65-F5344CB8AC3E}">
        <p14:creationId xmlns:p14="http://schemas.microsoft.com/office/powerpoint/2010/main" val="383842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FC34-5206-45FA-A6B2-955DFABF1CC2}"/>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F603E2-753D-49F2-B2B1-D76008093D92}"/>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FD0B8-A1D4-4313-AC8C-31D5E0DBD37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E9CFA06F-9FF0-4DD3-9CA0-DF2D4EF2E0C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3CCD405-43AD-4B88-9D41-03F2E0B3D058}"/>
              </a:ext>
            </a:extLst>
          </p:cNvPr>
          <p:cNvSpPr>
            <a:spLocks noGrp="1"/>
          </p:cNvSpPr>
          <p:nvPr>
            <p:ph type="sldNum" sz="quarter" idx="12"/>
          </p:nvPr>
        </p:nvSpPr>
        <p:spPr/>
        <p:txBody>
          <a:body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2125721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1028" name="Rectangle 3"/>
          <p:cNvSpPr>
            <a:spLocks noGrp="1" noChangeArrowheads="1"/>
          </p:cNvSpPr>
          <p:nvPr>
            <p:ph type="body" idx="1"/>
          </p:nvPr>
        </p:nvSpPr>
        <p:spPr bwMode="auto">
          <a:xfrm>
            <a:off x="230886" y="1123950"/>
            <a:ext cx="8686800" cy="3363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a:spLocks noGrp="1" noChangeArrowheads="1"/>
          </p:cNvSpPr>
          <p:nvPr userDrawn="1"/>
        </p:nvSpPr>
        <p:spPr bwMode="auto">
          <a:xfrm>
            <a:off x="1181100" y="4572000"/>
            <a:ext cx="19050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l"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a:p>
        </p:txBody>
      </p:sp>
      <p:sp>
        <p:nvSpPr>
          <p:cNvPr id="10" name="Rectangle 9"/>
          <p:cNvSpPr>
            <a:spLocks noGrp="1" noChangeArrowheads="1"/>
          </p:cNvSpPr>
          <p:nvPr userDrawn="1"/>
        </p:nvSpPr>
        <p:spPr bwMode="auto">
          <a:xfrm>
            <a:off x="3181350" y="4572000"/>
            <a:ext cx="2895600" cy="228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charset="0"/>
                <a:ea typeface="ＭＳ Ｐゴシック" pitchFamily="80"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charset="-128"/>
                <a:cs typeface="Arial" charset="0"/>
              </a:defRPr>
            </a:lvl5pPr>
            <a:lvl6pPr marL="2286000" algn="l" defTabSz="914400" rtl="0" eaLnBrk="1" latinLnBrk="0" hangingPunct="1">
              <a:defRPr sz="2400" kern="1200">
                <a:solidFill>
                  <a:schemeClr val="tx1"/>
                </a:solidFill>
                <a:latin typeface="Arial" charset="0"/>
                <a:ea typeface="ＭＳ Ｐゴシック" charset="-128"/>
                <a:cs typeface="Arial" charset="0"/>
              </a:defRPr>
            </a:lvl6pPr>
            <a:lvl7pPr marL="2743200" algn="l" defTabSz="914400" rtl="0" eaLnBrk="1" latinLnBrk="0" hangingPunct="1">
              <a:defRPr sz="2400" kern="1200">
                <a:solidFill>
                  <a:schemeClr val="tx1"/>
                </a:solidFill>
                <a:latin typeface="Arial" charset="0"/>
                <a:ea typeface="ＭＳ Ｐゴシック" charset="-128"/>
                <a:cs typeface="Arial" charset="0"/>
              </a:defRPr>
            </a:lvl7pPr>
            <a:lvl8pPr marL="3200400" algn="l" defTabSz="914400" rtl="0" eaLnBrk="1" latinLnBrk="0" hangingPunct="1">
              <a:defRPr sz="2400" kern="1200">
                <a:solidFill>
                  <a:schemeClr val="tx1"/>
                </a:solidFill>
                <a:latin typeface="Arial" charset="0"/>
                <a:ea typeface="ＭＳ Ｐゴシック" charset="-128"/>
                <a:cs typeface="Arial" charset="0"/>
              </a:defRPr>
            </a:lvl8pPr>
            <a:lvl9pPr marL="3657600" algn="l" defTabSz="914400" rtl="0" eaLnBrk="1" latinLnBrk="0" hangingPunct="1">
              <a:defRPr sz="2400" kern="1200">
                <a:solidFill>
                  <a:schemeClr val="tx1"/>
                </a:solidFill>
                <a:latin typeface="Arial" charset="0"/>
                <a:ea typeface="ＭＳ Ｐゴシック" charset="-128"/>
                <a:cs typeface="Arial" charset="0"/>
              </a:defRPr>
            </a:lvl9pPr>
          </a:lstStyle>
          <a:p>
            <a:pPr>
              <a:defRPr/>
            </a:pPr>
            <a:endParaRPr lang="en-US" sz="1050"/>
          </a:p>
        </p:txBody>
      </p:sp>
      <p:sp>
        <p:nvSpPr>
          <p:cNvPr id="12"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a:p>
        </p:txBody>
      </p:sp>
      <p:sp>
        <p:nvSpPr>
          <p:cNvPr id="13"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a:p>
        </p:txBody>
      </p:sp>
      <p:sp>
        <p:nvSpPr>
          <p:cNvPr id="14"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
        <p:nvSpPr>
          <p:cNvPr id="15" name="Rectangle 14"/>
          <p:cNvSpPr/>
          <p:nvPr userDrawn="1"/>
        </p:nvSpPr>
        <p:spPr bwMode="auto">
          <a:xfrm>
            <a:off x="0" y="0"/>
            <a:ext cx="9144000" cy="742950"/>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1027" name="Rectangle 2"/>
          <p:cNvSpPr>
            <a:spLocks noGrp="1" noChangeArrowheads="1"/>
          </p:cNvSpPr>
          <p:nvPr>
            <p:ph type="title"/>
          </p:nvPr>
        </p:nvSpPr>
        <p:spPr bwMode="auto">
          <a:xfrm>
            <a:off x="228600" y="144198"/>
            <a:ext cx="8686800" cy="514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n-US" b="1" kern="0">
                <a:solidFill>
                  <a:schemeClr val="bg1"/>
                </a:solidFill>
              </a:rPr>
              <a:t>Presentation Title</a:t>
            </a:r>
          </a:p>
        </p:txBody>
      </p:sp>
      <p:pic>
        <p:nvPicPr>
          <p:cNvPr id="3" name="Picture 2" descr="A close up of a sign&#10;&#10;Description automatically generated">
            <a:extLst>
              <a:ext uri="{FF2B5EF4-FFF2-40B4-BE49-F238E27FC236}">
                <a16:creationId xmlns:a16="http://schemas.microsoft.com/office/drawing/2014/main" id="{68A5AEDD-D241-2E8A-15E9-A5EE21D1694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399313" y="4367740"/>
            <a:ext cx="2148115" cy="644435"/>
          </a:xfrm>
          <a:prstGeom prst="rect">
            <a:avLst/>
          </a:prstGeom>
        </p:spPr>
      </p:pic>
    </p:spTree>
  </p:cSld>
  <p:clrMap bg1="lt1" tx1="dk1" bg2="lt2" tx2="dk2" accent1="accent1" accent2="accent2" accent3="accent3" accent4="accent4" accent5="accent5" accent6="accent6" hlink="hlink" folHlink="folHlink"/>
  <p:sldLayoutIdLst>
    <p:sldLayoutId id="2147484830" r:id="rId1"/>
    <p:sldLayoutId id="2147484825" r:id="rId2"/>
    <p:sldLayoutId id="2147484827" r:id="rId3"/>
    <p:sldLayoutId id="2147484836" r:id="rId4"/>
  </p:sldLayoutIdLst>
  <p:hf hdr="0" ftr="0" dt="0"/>
  <p:txStyles>
    <p:titleStyle>
      <a:lvl1pPr marL="0" marR="0" indent="0" algn="ctr" defTabSz="914400" rtl="0" eaLnBrk="0" fontAlgn="base" latinLnBrk="0" hangingPunct="0">
        <a:lnSpc>
          <a:spcPct val="100000"/>
        </a:lnSpc>
        <a:spcBef>
          <a:spcPct val="0"/>
        </a:spcBef>
        <a:spcAft>
          <a:spcPct val="0"/>
        </a:spcAft>
        <a:buClrTx/>
        <a:buSzTx/>
        <a:buFontTx/>
        <a:buNone/>
        <a:tabLst/>
        <a:defRPr sz="2800">
          <a:solidFill>
            <a:schemeClr val="tx2"/>
          </a:solidFill>
          <a:latin typeface="+mj-lt"/>
          <a:ea typeface="+mj-ea"/>
          <a:cs typeface="+mj-cs"/>
        </a:defRPr>
      </a:lvl1pPr>
      <a:lvl2pPr algn="l" rtl="0" eaLnBrk="0" fontAlgn="base" hangingPunct="0">
        <a:spcBef>
          <a:spcPct val="0"/>
        </a:spcBef>
        <a:spcAft>
          <a:spcPct val="0"/>
        </a:spcAft>
        <a:defRPr sz="1800">
          <a:solidFill>
            <a:schemeClr val="tx2"/>
          </a:solidFill>
          <a:latin typeface="Arial" charset="0"/>
          <a:ea typeface="ＭＳ Ｐゴシック" pitchFamily="80" charset="-128"/>
        </a:defRPr>
      </a:lvl2pPr>
      <a:lvl3pPr algn="l" rtl="0" eaLnBrk="0" fontAlgn="base" hangingPunct="0">
        <a:spcBef>
          <a:spcPct val="0"/>
        </a:spcBef>
        <a:spcAft>
          <a:spcPct val="0"/>
        </a:spcAft>
        <a:defRPr sz="1800">
          <a:solidFill>
            <a:schemeClr val="tx2"/>
          </a:solidFill>
          <a:latin typeface="Arial" charset="0"/>
          <a:ea typeface="ＭＳ Ｐゴシック" pitchFamily="80" charset="-128"/>
        </a:defRPr>
      </a:lvl3pPr>
      <a:lvl4pPr algn="l" rtl="0" eaLnBrk="0" fontAlgn="base" hangingPunct="0">
        <a:spcBef>
          <a:spcPct val="0"/>
        </a:spcBef>
        <a:spcAft>
          <a:spcPct val="0"/>
        </a:spcAft>
        <a:defRPr sz="1800">
          <a:solidFill>
            <a:schemeClr val="tx2"/>
          </a:solidFill>
          <a:latin typeface="Arial" charset="0"/>
          <a:ea typeface="ＭＳ Ｐゴシック" pitchFamily="80" charset="-128"/>
        </a:defRPr>
      </a:lvl4pPr>
      <a:lvl5pPr algn="l" rtl="0" eaLnBrk="0" fontAlgn="base" hangingPunct="0">
        <a:spcBef>
          <a:spcPct val="0"/>
        </a:spcBef>
        <a:spcAft>
          <a:spcPct val="0"/>
        </a:spcAft>
        <a:defRPr sz="1800">
          <a:solidFill>
            <a:schemeClr val="tx2"/>
          </a:solidFill>
          <a:latin typeface="Arial" charset="0"/>
          <a:ea typeface="ＭＳ Ｐゴシック" pitchFamily="80" charset="-128"/>
        </a:defRPr>
      </a:lvl5pPr>
      <a:lvl6pPr marL="342900" algn="l" rtl="0" fontAlgn="base">
        <a:spcBef>
          <a:spcPct val="0"/>
        </a:spcBef>
        <a:spcAft>
          <a:spcPct val="0"/>
        </a:spcAft>
        <a:defRPr sz="1800">
          <a:solidFill>
            <a:schemeClr val="tx2"/>
          </a:solidFill>
          <a:latin typeface="Arial" charset="0"/>
          <a:ea typeface="ＭＳ Ｐゴシック" pitchFamily="80" charset="-128"/>
        </a:defRPr>
      </a:lvl6pPr>
      <a:lvl7pPr marL="685800" algn="l" rtl="0" fontAlgn="base">
        <a:spcBef>
          <a:spcPct val="0"/>
        </a:spcBef>
        <a:spcAft>
          <a:spcPct val="0"/>
        </a:spcAft>
        <a:defRPr sz="1800">
          <a:solidFill>
            <a:schemeClr val="tx2"/>
          </a:solidFill>
          <a:latin typeface="Arial" charset="0"/>
          <a:ea typeface="ＭＳ Ｐゴシック" pitchFamily="80" charset="-128"/>
        </a:defRPr>
      </a:lvl7pPr>
      <a:lvl8pPr marL="1028700" algn="l" rtl="0" fontAlgn="base">
        <a:spcBef>
          <a:spcPct val="0"/>
        </a:spcBef>
        <a:spcAft>
          <a:spcPct val="0"/>
        </a:spcAft>
        <a:defRPr sz="1800">
          <a:solidFill>
            <a:schemeClr val="tx2"/>
          </a:solidFill>
          <a:latin typeface="Arial" charset="0"/>
          <a:ea typeface="ＭＳ Ｐゴシック" pitchFamily="80" charset="-128"/>
        </a:defRPr>
      </a:lvl8pPr>
      <a:lvl9pPr marL="1371600" algn="l" rtl="0" fontAlgn="base">
        <a:spcBef>
          <a:spcPct val="0"/>
        </a:spcBef>
        <a:spcAft>
          <a:spcPct val="0"/>
        </a:spcAft>
        <a:defRPr sz="1800">
          <a:solidFill>
            <a:schemeClr val="tx2"/>
          </a:solidFill>
          <a:latin typeface="Arial" charset="0"/>
          <a:ea typeface="ＭＳ Ｐゴシック" pitchFamily="80" charset="-128"/>
        </a:defRPr>
      </a:lvl9pPr>
    </p:titleStyle>
    <p:body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557213" indent="-214313"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857250" indent="-1714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200150" indent="-1714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543050" indent="-1714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 y="19050"/>
            <a:ext cx="9141714" cy="5143500"/>
          </a:xfrm>
          <a:prstGeom prst="rect">
            <a:avLst/>
          </a:prstGeom>
        </p:spPr>
      </p:pic>
      <p:sp>
        <p:nvSpPr>
          <p:cNvPr id="8" name="Rectangle 3"/>
          <p:cNvSpPr>
            <a:spLocks noGrp="1" noChangeArrowheads="1"/>
          </p:cNvSpPr>
          <p:nvPr>
            <p:ph type="body" idx="1"/>
          </p:nvPr>
        </p:nvSpPr>
        <p:spPr bwMode="auto">
          <a:xfrm>
            <a:off x="230886" y="438150"/>
            <a:ext cx="8686800" cy="4049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4"/>
          <p:cNvSpPr>
            <a:spLocks noGrp="1" noChangeArrowheads="1"/>
          </p:cNvSpPr>
          <p:nvPr>
            <p:ph type="dt" sz="half" idx="2"/>
          </p:nvPr>
        </p:nvSpPr>
        <p:spPr>
          <a:xfrm>
            <a:off x="1200150" y="4629150"/>
            <a:ext cx="1600200" cy="162665"/>
          </a:xfrm>
          <a:prstGeom prst="rect">
            <a:avLst/>
          </a:prstGeom>
          <a:ln/>
        </p:spPr>
        <p:txBody>
          <a:bodyPr/>
          <a:lstStyle>
            <a:lvl1pPr>
              <a:defRPr sz="1050"/>
            </a:lvl1pPr>
          </a:lstStyle>
          <a:p>
            <a:pPr>
              <a:defRPr/>
            </a:pPr>
            <a:endParaRPr lang="en-US"/>
          </a:p>
        </p:txBody>
      </p:sp>
      <p:sp>
        <p:nvSpPr>
          <p:cNvPr id="10" name="Rectangle 5"/>
          <p:cNvSpPr>
            <a:spLocks noGrp="1" noChangeArrowheads="1"/>
          </p:cNvSpPr>
          <p:nvPr>
            <p:ph type="ftr" sz="quarter" idx="3"/>
          </p:nvPr>
        </p:nvSpPr>
        <p:spPr>
          <a:xfrm>
            <a:off x="2857500" y="4638383"/>
            <a:ext cx="2114550" cy="162665"/>
          </a:xfrm>
          <a:prstGeom prst="rect">
            <a:avLst/>
          </a:prstGeom>
          <a:ln/>
        </p:spPr>
        <p:txBody>
          <a:bodyPr/>
          <a:lstStyle>
            <a:lvl1pPr>
              <a:defRPr sz="1050"/>
            </a:lvl1pPr>
          </a:lstStyle>
          <a:p>
            <a:pPr>
              <a:defRPr/>
            </a:pPr>
            <a:endParaRPr lang="en-US"/>
          </a:p>
        </p:txBody>
      </p:sp>
      <p:sp>
        <p:nvSpPr>
          <p:cNvPr id="11" name="Rectangle 6"/>
          <p:cNvSpPr>
            <a:spLocks noGrp="1" noChangeArrowheads="1"/>
          </p:cNvSpPr>
          <p:nvPr>
            <p:ph type="sldNum" sz="quarter" idx="4"/>
          </p:nvPr>
        </p:nvSpPr>
        <p:spPr>
          <a:xfrm>
            <a:off x="219075" y="4639998"/>
            <a:ext cx="914400" cy="171450"/>
          </a:xfrm>
          <a:prstGeom prst="rect">
            <a:avLst/>
          </a:prstGeom>
          <a:ln/>
        </p:spPr>
        <p:txBody>
          <a:bodyPr/>
          <a:lstStyle>
            <a:lvl1pPr>
              <a:defRPr sz="1050"/>
            </a:lvl1pPr>
          </a:lstStyle>
          <a:p>
            <a:pPr>
              <a:defRPr/>
            </a:pPr>
            <a:fld id="{B586D440-F702-449A-AAC2-9ACFF17038B8}" type="slidenum">
              <a:rPr lang="en-US" smtClean="0"/>
              <a:pPr>
                <a:defRPr/>
              </a:pPr>
              <a:t>‹#›</a:t>
            </a:fld>
            <a:endParaRPr lang="en-US"/>
          </a:p>
        </p:txBody>
      </p:sp>
    </p:spTree>
    <p:extLst>
      <p:ext uri="{BB962C8B-B14F-4D97-AF65-F5344CB8AC3E}">
        <p14:creationId xmlns:p14="http://schemas.microsoft.com/office/powerpoint/2010/main" val="749289507"/>
      </p:ext>
    </p:extLst>
  </p:cSld>
  <p:clrMap bg1="lt1" tx1="dk1" bg2="lt2" tx2="dk2" accent1="accent1" accent2="accent2" accent3="accent3" accent4="accent4" accent5="accent5" accent6="accent6" hlink="hlink" folHlink="folHlink"/>
  <p:sldLayoutIdLst>
    <p:sldLayoutId id="214748483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1B3D6C"/>
        </a:buClr>
        <a:buFont typeface="Wingdings" charset="2"/>
        <a:buChar char="Ø"/>
        <a:defRPr sz="2400" kern="1200">
          <a:solidFill>
            <a:schemeClr val="tx1"/>
          </a:solidFill>
          <a:latin typeface="Helvetica" charset="0"/>
          <a:ea typeface="Helvetica" charset="0"/>
          <a:cs typeface="Helvetica" charset="0"/>
        </a:defRPr>
      </a:lvl1pPr>
      <a:lvl2pPr marL="685800" indent="-228600" algn="l" defTabSz="914400" rtl="0" eaLnBrk="1" latinLnBrk="0" hangingPunct="1">
        <a:lnSpc>
          <a:spcPct val="90000"/>
        </a:lnSpc>
        <a:spcBef>
          <a:spcPts val="500"/>
        </a:spcBef>
        <a:buClr>
          <a:srgbClr val="1B3D6C"/>
        </a:buClr>
        <a:buFont typeface="Wingdings" charset="2"/>
        <a:buChar char="Ø"/>
        <a:defRPr sz="2100" kern="1200">
          <a:solidFill>
            <a:schemeClr val="tx1"/>
          </a:solidFill>
          <a:latin typeface="Helvetica" charset="0"/>
          <a:ea typeface="Helvetica" charset="0"/>
          <a:cs typeface="Helvetica" charset="0"/>
        </a:defRPr>
      </a:lvl2pPr>
      <a:lvl3pPr marL="1143000" indent="-228600" algn="l" defTabSz="914400" rtl="0" eaLnBrk="1" latinLnBrk="0" hangingPunct="1">
        <a:lnSpc>
          <a:spcPct val="90000"/>
        </a:lnSpc>
        <a:spcBef>
          <a:spcPts val="500"/>
        </a:spcBef>
        <a:buClr>
          <a:srgbClr val="1B3D6C"/>
        </a:buClr>
        <a:buFont typeface="Wingdings" charset="2"/>
        <a:buChar char="Ø"/>
        <a:defRPr sz="1800" kern="1200">
          <a:solidFill>
            <a:schemeClr val="tx1"/>
          </a:solidFill>
          <a:latin typeface="Helvetica" charset="0"/>
          <a:ea typeface="Helvetica" charset="0"/>
          <a:cs typeface="Helvetica" charset="0"/>
        </a:defRPr>
      </a:lvl3pPr>
      <a:lvl4pPr marL="16002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4pPr>
      <a:lvl5pPr marL="2057400" indent="-228600" algn="l" defTabSz="914400" rtl="0" eaLnBrk="1" latinLnBrk="0" hangingPunct="1">
        <a:lnSpc>
          <a:spcPct val="90000"/>
        </a:lnSpc>
        <a:spcBef>
          <a:spcPts val="500"/>
        </a:spcBef>
        <a:buClr>
          <a:srgbClr val="1B3D6C"/>
        </a:buClr>
        <a:buFont typeface="Wingdings" charset="2"/>
        <a:buChar char="Ø"/>
        <a:defRPr sz="1500" kern="1200">
          <a:solidFill>
            <a:schemeClr val="tx1"/>
          </a:solidFill>
          <a:latin typeface="Helvetica" charset="0"/>
          <a:ea typeface="Helvetica" charset="0"/>
          <a:cs typeface="Helvetic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creativecommons.org/licenses/by/4.0" TargetMode="External"/><Relationship Id="rId4" Type="http://schemas.openxmlformats.org/officeDocument/2006/relationships/hyperlink" Target="https://pubs.aip.org/aip/adv/article/6/7/075013/564923/An-X-band-parabolic-antenna-based-on-gradien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iki.creativecommons.org/Public_domain" TargetMode="External"/><Relationship Id="rId4" Type="http://schemas.openxmlformats.org/officeDocument/2006/relationships/hyperlink" Target="https://images.nasa.gov/details/PIA2148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iki.creativecommons.org/Public_domain" TargetMode="External"/><Relationship Id="rId4" Type="http://schemas.openxmlformats.org/officeDocument/2006/relationships/hyperlink" Target="https://spacecenter.org/news-center/digital-assets/spacex-falcon-9-rocke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iki.creativecommons.org/Public_domain" TargetMode="External"/><Relationship Id="rId5" Type="http://schemas.openxmlformats.org/officeDocument/2006/relationships/hyperlink" Target="https://images.nasa.gov/details/PIA21480" TargetMode="Externa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iki.creativecommons.org/Public_domain" TargetMode="External"/><Relationship Id="rId4" Type="http://schemas.openxmlformats.org/officeDocument/2006/relationships/hyperlink" Target="https://images.nasa.gov/details/PIA2148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iki.creativecommons.org/Public_domain" TargetMode="External"/><Relationship Id="rId4" Type="http://schemas.openxmlformats.org/officeDocument/2006/relationships/hyperlink" Target="https://en.wikipedia.org/wiki/SpaceX_Starshi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itoldya420.getarchive.net/amp/media/an-atlas-v-rocket-launches-the-navys-mobile-user-objective-system-muos-2-satellite-f5db3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iki.creativecommons.org/Public_domain" TargetMode="External"/><Relationship Id="rId5" Type="http://schemas.openxmlformats.org/officeDocument/2006/relationships/hyperlink" Target="https://www.flickr.com/photos/noaasatellites/14212983850/in/photostream/"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iki.creativecommons.org/Public_domain" TargetMode="External"/><Relationship Id="rId4" Type="http://schemas.openxmlformats.org/officeDocument/2006/relationships/hyperlink" Target="https://www.space.com/spacex-starlink-satellite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nature.com/articles/s41598-019-46522-z" TargetMode="External"/><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creativecommons.org/licenses/by/4.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ubs.aip.org/aip/adv/article/6/7/075013/564923/An-X-band-parabolic-antenna-based-on-gradie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4667"/>
            <a:ext cx="9144000" cy="4385883"/>
          </a:xfrm>
          <a:prstGeom prst="rect">
            <a:avLst/>
          </a:prstGeom>
          <a:solidFill>
            <a:srgbClr val="1B3D6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80" charset="-128"/>
            </a:endParaRPr>
          </a:p>
        </p:txBody>
      </p:sp>
      <p:sp>
        <p:nvSpPr>
          <p:cNvPr id="4" name="Subtitle 2"/>
          <p:cNvSpPr txBox="1">
            <a:spLocks/>
          </p:cNvSpPr>
          <p:nvPr/>
        </p:nvSpPr>
        <p:spPr bwMode="auto">
          <a:xfrm>
            <a:off x="-60556" y="2019300"/>
            <a:ext cx="9144000" cy="11049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E98B01"/>
              </a:buClr>
              <a:buFont typeface="Times" pitchFamily="18"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1380DC"/>
              </a:buClr>
              <a:buFont typeface="Wingdings" pitchFamily="2" charset="2"/>
              <a:buChar char="§"/>
              <a:defRPr sz="2800">
                <a:solidFill>
                  <a:srgbClr val="4F4F4F"/>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rgbClr val="4F4F4F"/>
                </a:solidFill>
                <a:latin typeface="+mn-lt"/>
                <a:ea typeface="+mn-ea"/>
              </a:defRPr>
            </a:lvl4pPr>
            <a:lvl5pPr marL="2057400" indent="-228600" algn="l" rtl="0" eaLnBrk="0" fontAlgn="base" hangingPunct="0">
              <a:spcBef>
                <a:spcPct val="20000"/>
              </a:spcBef>
              <a:spcAft>
                <a:spcPct val="0"/>
              </a:spcAft>
              <a:buFont typeface="Times" pitchFamily="18" charset="0"/>
              <a:buChar char="•"/>
              <a:defRPr sz="2000">
                <a:solidFill>
                  <a:schemeClr val="tx1"/>
                </a:solidFill>
                <a:latin typeface="+mn-lt"/>
                <a:ea typeface="+mn-ea"/>
              </a:defRPr>
            </a:lvl5pPr>
            <a:lvl6pPr marL="2514600" indent="-228600" algn="l" rtl="0" fontAlgn="base">
              <a:spcBef>
                <a:spcPct val="20000"/>
              </a:spcBef>
              <a:spcAft>
                <a:spcPct val="0"/>
              </a:spcAft>
              <a:buFont typeface="Times" pitchFamily="80" charset="0"/>
              <a:buChar char="•"/>
              <a:defRPr sz="2000">
                <a:solidFill>
                  <a:schemeClr val="tx1"/>
                </a:solidFill>
                <a:latin typeface="+mn-lt"/>
                <a:ea typeface="+mn-ea"/>
              </a:defRPr>
            </a:lvl6pPr>
            <a:lvl7pPr marL="2971800" indent="-228600" algn="l" rtl="0" fontAlgn="base">
              <a:spcBef>
                <a:spcPct val="20000"/>
              </a:spcBef>
              <a:spcAft>
                <a:spcPct val="0"/>
              </a:spcAft>
              <a:buFont typeface="Times" pitchFamily="80" charset="0"/>
              <a:buChar char="•"/>
              <a:defRPr sz="2000">
                <a:solidFill>
                  <a:schemeClr val="tx1"/>
                </a:solidFill>
                <a:latin typeface="+mn-lt"/>
                <a:ea typeface="+mn-ea"/>
              </a:defRPr>
            </a:lvl7pPr>
            <a:lvl8pPr marL="3429000" indent="-228600" algn="l" rtl="0" fontAlgn="base">
              <a:spcBef>
                <a:spcPct val="20000"/>
              </a:spcBef>
              <a:spcAft>
                <a:spcPct val="0"/>
              </a:spcAft>
              <a:buFont typeface="Times" pitchFamily="80" charset="0"/>
              <a:buChar char="•"/>
              <a:defRPr sz="2000">
                <a:solidFill>
                  <a:schemeClr val="tx1"/>
                </a:solidFill>
                <a:latin typeface="+mn-lt"/>
                <a:ea typeface="+mn-ea"/>
              </a:defRPr>
            </a:lvl8pPr>
            <a:lvl9pPr marL="3886200" indent="-228600" algn="l" rtl="0" fontAlgn="base">
              <a:spcBef>
                <a:spcPct val="20000"/>
              </a:spcBef>
              <a:spcAft>
                <a:spcPct val="0"/>
              </a:spcAft>
              <a:buFont typeface="Times" pitchFamily="80" charset="0"/>
              <a:buChar char="•"/>
              <a:defRPr sz="2000">
                <a:solidFill>
                  <a:schemeClr val="tx1"/>
                </a:solidFill>
                <a:latin typeface="+mn-lt"/>
                <a:ea typeface="+mn-ea"/>
              </a:defRPr>
            </a:lvl9pPr>
          </a:lstStyle>
          <a:p>
            <a:pPr marL="0" indent="0" algn="ctr" eaLnBrk="1" hangingPunct="1">
              <a:buClr>
                <a:srgbClr val="00529B"/>
              </a:buClr>
              <a:buNone/>
            </a:pPr>
            <a:r>
              <a:rPr lang="en-US" altLang="en-US" sz="1600" b="1" kern="0" dirty="0">
                <a:solidFill>
                  <a:schemeClr val="bg1"/>
                </a:solidFill>
                <a:latin typeface="+mj-lt"/>
                <a:cs typeface="Arial"/>
              </a:rPr>
              <a:t>Daria G. Astaire and Peyton D. Hay</a:t>
            </a:r>
          </a:p>
          <a:p>
            <a:pPr marL="0" indent="0" algn="ctr" eaLnBrk="1" hangingPunct="1">
              <a:buClr>
                <a:srgbClr val="00529B"/>
              </a:buClr>
              <a:buNone/>
            </a:pPr>
            <a:r>
              <a:rPr lang="en-US" altLang="en-US" sz="1600" b="1" kern="0" dirty="0">
                <a:solidFill>
                  <a:schemeClr val="bg1"/>
                </a:solidFill>
                <a:latin typeface="+mj-lt"/>
              </a:rPr>
              <a:t>Florida Institute of Technology</a:t>
            </a:r>
            <a:endParaRPr lang="en-US" altLang="en-US" sz="1600" b="1" kern="0" dirty="0">
              <a:solidFill>
                <a:schemeClr val="bg1"/>
              </a:solidFill>
              <a:latin typeface="+mj-lt"/>
              <a:cs typeface="Arial"/>
            </a:endParaRPr>
          </a:p>
          <a:p>
            <a:pPr marL="0" indent="0" algn="ctr" eaLnBrk="1" hangingPunct="1">
              <a:buClr>
                <a:srgbClr val="00529B"/>
              </a:buClr>
              <a:buNone/>
            </a:pPr>
            <a:r>
              <a:rPr lang="en-US" altLang="en-US" sz="1600" kern="0" dirty="0">
                <a:solidFill>
                  <a:schemeClr val="bg1"/>
                </a:solidFill>
                <a:latin typeface="+mj-lt"/>
              </a:rPr>
              <a:t>AIAA Region II Student Conference Name, April 3-4</a:t>
            </a:r>
            <a:endParaRPr lang="en-US" altLang="en-US" sz="1600" kern="0" dirty="0">
              <a:solidFill>
                <a:schemeClr val="bg1"/>
              </a:solidFill>
              <a:latin typeface="+mj-lt"/>
              <a:cs typeface="Arial"/>
            </a:endParaRPr>
          </a:p>
          <a:p>
            <a:pPr marL="0" indent="0" algn="ctr" eaLnBrk="1" hangingPunct="1">
              <a:buClr>
                <a:srgbClr val="00529B"/>
              </a:buClr>
              <a:buNone/>
            </a:pPr>
            <a:br>
              <a:rPr lang="en-US" sz="1600" dirty="0"/>
            </a:br>
            <a:r>
              <a:rPr lang="en-US" sz="1600" dirty="0">
                <a:solidFill>
                  <a:schemeClr val="bg1"/>
                </a:solidFill>
              </a:rPr>
              <a:t>Published by the American Institute of Aeronautics and Astronautics, Inc., with permission.</a:t>
            </a:r>
          </a:p>
          <a:p>
            <a:pPr marL="0" indent="0" algn="ctr" eaLnBrk="1" hangingPunct="1">
              <a:buClr>
                <a:srgbClr val="00529B"/>
              </a:buClr>
              <a:buNone/>
            </a:pPr>
            <a:br>
              <a:rPr lang="en-US" altLang="en-US" sz="1600" kern="0" dirty="0">
                <a:latin typeface="+mj-lt"/>
              </a:rPr>
            </a:br>
            <a:endParaRPr lang="en-US" altLang="en-US" sz="1600" kern="0" dirty="0">
              <a:solidFill>
                <a:schemeClr val="bg1"/>
              </a:solidFill>
              <a:latin typeface="+mj-lt"/>
            </a:endParaRPr>
          </a:p>
          <a:p>
            <a:pPr marL="0" indent="0" algn="ctr" eaLnBrk="1" hangingPunct="1">
              <a:buClr>
                <a:srgbClr val="00529B"/>
              </a:buClr>
              <a:buNone/>
            </a:pPr>
            <a:endParaRPr lang="en-US" altLang="en-US" sz="1600" kern="0" dirty="0">
              <a:solidFill>
                <a:schemeClr val="bg1"/>
              </a:solidFill>
              <a:latin typeface="+mj-lt"/>
            </a:endParaRPr>
          </a:p>
          <a:p>
            <a:pPr marL="0" indent="0" algn="ctr" eaLnBrk="1" hangingPunct="1">
              <a:buClr>
                <a:srgbClr val="00529B"/>
              </a:buClr>
              <a:buNone/>
            </a:pPr>
            <a:endParaRPr lang="en-US" altLang="en-US" sz="1600" kern="0" dirty="0">
              <a:solidFill>
                <a:schemeClr val="bg1"/>
              </a:solidFill>
              <a:latin typeface="+mj-lt"/>
            </a:endParaRPr>
          </a:p>
          <a:p>
            <a:pPr>
              <a:buClr>
                <a:srgbClr val="00529B"/>
              </a:buClr>
              <a:buFont typeface="Wingdings" charset="2"/>
              <a:buChar char="Ø"/>
            </a:pPr>
            <a:endParaRPr lang="en-US" sz="2400" kern="0" dirty="0"/>
          </a:p>
        </p:txBody>
      </p:sp>
      <p:sp>
        <p:nvSpPr>
          <p:cNvPr id="6" name="Title 1"/>
          <p:cNvSpPr txBox="1">
            <a:spLocks/>
          </p:cNvSpPr>
          <p:nvPr/>
        </p:nvSpPr>
        <p:spPr bwMode="auto">
          <a:xfrm>
            <a:off x="0" y="742950"/>
            <a:ext cx="9144000" cy="99060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80" charset="-128"/>
              </a:defRPr>
            </a:lvl2pPr>
            <a:lvl3pPr algn="l" rtl="0" eaLnBrk="0" fontAlgn="base" hangingPunct="0">
              <a:spcBef>
                <a:spcPct val="0"/>
              </a:spcBef>
              <a:spcAft>
                <a:spcPct val="0"/>
              </a:spcAft>
              <a:defRPr sz="2400">
                <a:solidFill>
                  <a:schemeClr val="tx2"/>
                </a:solidFill>
                <a:latin typeface="Arial" charset="0"/>
                <a:ea typeface="ＭＳ Ｐゴシック" pitchFamily="80" charset="-128"/>
              </a:defRPr>
            </a:lvl3pPr>
            <a:lvl4pPr algn="l" rtl="0" eaLnBrk="0" fontAlgn="base" hangingPunct="0">
              <a:spcBef>
                <a:spcPct val="0"/>
              </a:spcBef>
              <a:spcAft>
                <a:spcPct val="0"/>
              </a:spcAft>
              <a:defRPr sz="2400">
                <a:solidFill>
                  <a:schemeClr val="tx2"/>
                </a:solidFill>
                <a:latin typeface="Arial" charset="0"/>
                <a:ea typeface="ＭＳ Ｐゴシック" pitchFamily="80" charset="-128"/>
              </a:defRPr>
            </a:lvl4pPr>
            <a:lvl5pPr algn="l" rtl="0" eaLnBrk="0" fontAlgn="base" hangingPunct="0">
              <a:spcBef>
                <a:spcPct val="0"/>
              </a:spcBef>
              <a:spcAft>
                <a:spcPct val="0"/>
              </a:spcAft>
              <a:defRPr sz="2400">
                <a:solidFill>
                  <a:schemeClr val="tx2"/>
                </a:solidFill>
                <a:latin typeface="Arial" charset="0"/>
                <a:ea typeface="ＭＳ Ｐゴシック" pitchFamily="80" charset="-128"/>
              </a:defRPr>
            </a:lvl5pPr>
            <a:lvl6pPr marL="457200" algn="l" rtl="0" fontAlgn="base">
              <a:spcBef>
                <a:spcPct val="0"/>
              </a:spcBef>
              <a:spcAft>
                <a:spcPct val="0"/>
              </a:spcAft>
              <a:defRPr sz="2400">
                <a:solidFill>
                  <a:schemeClr val="tx2"/>
                </a:solidFill>
                <a:latin typeface="Arial" charset="0"/>
                <a:ea typeface="ＭＳ Ｐゴシック" pitchFamily="80" charset="-128"/>
              </a:defRPr>
            </a:lvl6pPr>
            <a:lvl7pPr marL="914400" algn="l" rtl="0" fontAlgn="base">
              <a:spcBef>
                <a:spcPct val="0"/>
              </a:spcBef>
              <a:spcAft>
                <a:spcPct val="0"/>
              </a:spcAft>
              <a:defRPr sz="2400">
                <a:solidFill>
                  <a:schemeClr val="tx2"/>
                </a:solidFill>
                <a:latin typeface="Arial" charset="0"/>
                <a:ea typeface="ＭＳ Ｐゴシック" pitchFamily="80" charset="-128"/>
              </a:defRPr>
            </a:lvl7pPr>
            <a:lvl8pPr marL="1371600" algn="l" rtl="0" fontAlgn="base">
              <a:spcBef>
                <a:spcPct val="0"/>
              </a:spcBef>
              <a:spcAft>
                <a:spcPct val="0"/>
              </a:spcAft>
              <a:defRPr sz="2400">
                <a:solidFill>
                  <a:schemeClr val="tx2"/>
                </a:solidFill>
                <a:latin typeface="Arial" charset="0"/>
                <a:ea typeface="ＭＳ Ｐゴシック" pitchFamily="80" charset="-128"/>
              </a:defRPr>
            </a:lvl8pPr>
            <a:lvl9pPr marL="1828800" algn="l" rtl="0" fontAlgn="base">
              <a:spcBef>
                <a:spcPct val="0"/>
              </a:spcBef>
              <a:spcAft>
                <a:spcPct val="0"/>
              </a:spcAft>
              <a:defRPr sz="2400">
                <a:solidFill>
                  <a:schemeClr val="tx2"/>
                </a:solidFill>
                <a:latin typeface="Arial" charset="0"/>
                <a:ea typeface="ＭＳ Ｐゴシック" pitchFamily="80" charset="-128"/>
              </a:defRPr>
            </a:lvl9pPr>
          </a:lstStyle>
          <a:p>
            <a:pPr algn="ctr"/>
            <a:r>
              <a:rPr lang="en-US" sz="3600" b="1" kern="0">
                <a:solidFill>
                  <a:schemeClr val="bg1"/>
                </a:solidFill>
                <a:latin typeface="Arial"/>
                <a:cs typeface="Arial"/>
              </a:rPr>
              <a:t>Impacts of </a:t>
            </a:r>
            <a:r>
              <a:rPr lang="en-US" sz="3600" b="1" kern="0" err="1">
                <a:solidFill>
                  <a:schemeClr val="bg1"/>
                </a:solidFill>
                <a:latin typeface="Arial"/>
                <a:cs typeface="Arial"/>
              </a:rPr>
              <a:t>Metasurface</a:t>
            </a:r>
            <a:r>
              <a:rPr lang="en-US" sz="3600" b="1" kern="0">
                <a:solidFill>
                  <a:schemeClr val="bg1"/>
                </a:solidFill>
                <a:latin typeface="Arial"/>
                <a:cs typeface="Arial"/>
              </a:rPr>
              <a:t> Antenna Technology on the Aerospace Industry</a:t>
            </a:r>
            <a:endParaRPr lang="en-US" sz="3600">
              <a:solidFill>
                <a:schemeClr val="bg1"/>
              </a:solidFill>
              <a:cs typeface="Arial"/>
            </a:endParaRPr>
          </a:p>
        </p:txBody>
      </p:sp>
    </p:spTree>
    <p:extLst>
      <p:ext uri="{BB962C8B-B14F-4D97-AF65-F5344CB8AC3E}">
        <p14:creationId xmlns:p14="http://schemas.microsoft.com/office/powerpoint/2010/main" val="32406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C846E-2A18-ED56-7DBD-5953387E131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B906AA2-D114-A199-3BDE-28C9DA987400}"/>
              </a:ext>
            </a:extLst>
          </p:cNvPr>
          <p:cNvPicPr>
            <a:picLocks noChangeAspect="1"/>
          </p:cNvPicPr>
          <p:nvPr/>
        </p:nvPicPr>
        <p:blipFill>
          <a:blip r:embed="rId3"/>
          <a:srcRect t="19033" r="-1604" b="-782"/>
          <a:stretch/>
        </p:blipFill>
        <p:spPr>
          <a:xfrm>
            <a:off x="5272301" y="2515650"/>
            <a:ext cx="3733995" cy="1974862"/>
          </a:xfrm>
          <a:prstGeom prst="rect">
            <a:avLst/>
          </a:prstGeom>
          <a:ln>
            <a:noFill/>
          </a:ln>
        </p:spPr>
      </p:pic>
      <p:sp>
        <p:nvSpPr>
          <p:cNvPr id="2" name="Title 1">
            <a:extLst>
              <a:ext uri="{FF2B5EF4-FFF2-40B4-BE49-F238E27FC236}">
                <a16:creationId xmlns:a16="http://schemas.microsoft.com/office/drawing/2014/main" id="{E76F87C6-026D-2F64-5232-815055F6E3A9}"/>
              </a:ext>
            </a:extLst>
          </p:cNvPr>
          <p:cNvSpPr>
            <a:spLocks noGrp="1"/>
          </p:cNvSpPr>
          <p:nvPr>
            <p:ph type="title"/>
          </p:nvPr>
        </p:nvSpPr>
        <p:spPr/>
        <p:txBody>
          <a:bodyPr/>
          <a:lstStyle/>
          <a:p>
            <a:r>
              <a:rPr lang="en-US" dirty="0" err="1">
                <a:latin typeface="Helvetica"/>
                <a:cs typeface="Helvetica"/>
              </a:rPr>
              <a:t>Metasurfaces</a:t>
            </a:r>
            <a:r>
              <a:rPr lang="en-US" dirty="0">
                <a:latin typeface="Helvetica"/>
                <a:cs typeface="Helvetica"/>
              </a:rPr>
              <a:t> in Deep Space</a:t>
            </a:r>
            <a:endParaRPr lang="en-US" dirty="0"/>
          </a:p>
        </p:txBody>
      </p:sp>
      <p:sp>
        <p:nvSpPr>
          <p:cNvPr id="3" name="Content Placeholder 2">
            <a:extLst>
              <a:ext uri="{FF2B5EF4-FFF2-40B4-BE49-F238E27FC236}">
                <a16:creationId xmlns:a16="http://schemas.microsoft.com/office/drawing/2014/main" id="{D985B3CC-8D83-B0AC-2318-7B9975733661}"/>
              </a:ext>
            </a:extLst>
          </p:cNvPr>
          <p:cNvSpPr>
            <a:spLocks noGrp="1"/>
          </p:cNvSpPr>
          <p:nvPr>
            <p:ph idx="1"/>
          </p:nvPr>
        </p:nvSpPr>
        <p:spPr>
          <a:xfrm>
            <a:off x="230886" y="1123950"/>
            <a:ext cx="8689912" cy="3289566"/>
          </a:xfrm>
        </p:spPr>
        <p:txBody>
          <a:bodyPr/>
          <a:lstStyle/>
          <a:p>
            <a:pPr marL="0" indent="0">
              <a:buNone/>
            </a:pPr>
            <a:r>
              <a:rPr lang="en-US" dirty="0">
                <a:latin typeface="+mn-lt"/>
                <a:cs typeface="Helvetica"/>
              </a:rPr>
              <a:t>High Directivity</a:t>
            </a:r>
            <a:endParaRPr lang="en-US" dirty="0">
              <a:latin typeface="+mn-lt"/>
            </a:endParaRPr>
          </a:p>
          <a:p>
            <a:pPr>
              <a:buFont typeface="Arial" charset="2"/>
              <a:buChar char="•"/>
            </a:pPr>
            <a:r>
              <a:rPr lang="en-US" dirty="0">
                <a:latin typeface="+mn-lt"/>
                <a:cs typeface="Helvetica"/>
              </a:rPr>
              <a:t>Parabolic Dishes are large, costly, and heavy (other options are complex)</a:t>
            </a:r>
          </a:p>
          <a:p>
            <a:pPr>
              <a:buFont typeface="Arial" charset="2"/>
              <a:buChar char="•"/>
            </a:pPr>
            <a:r>
              <a:rPr lang="en-US" dirty="0" err="1">
                <a:latin typeface="+mn-lt"/>
                <a:cs typeface="Helvetica"/>
              </a:rPr>
              <a:t>Metasurfaces</a:t>
            </a:r>
            <a:r>
              <a:rPr lang="en-US" dirty="0">
                <a:latin typeface="+mn-lt"/>
                <a:cs typeface="Helvetica"/>
              </a:rPr>
              <a:t> are smaller, cheaper to manufacture, and lighter</a:t>
            </a:r>
            <a:endParaRPr lang="en-US" dirty="0">
              <a:latin typeface="+mn-lt"/>
              <a:ea typeface="Open Sans"/>
              <a:cs typeface="Helvetica"/>
            </a:endParaRPr>
          </a:p>
        </p:txBody>
      </p:sp>
      <p:sp>
        <p:nvSpPr>
          <p:cNvPr id="4" name="Slide Number Placeholder 3">
            <a:extLst>
              <a:ext uri="{FF2B5EF4-FFF2-40B4-BE49-F238E27FC236}">
                <a16:creationId xmlns:a16="http://schemas.microsoft.com/office/drawing/2014/main" id="{1C4842E2-9D3B-1EE0-3EF0-04BB55FE4923}"/>
              </a:ext>
            </a:extLst>
          </p:cNvPr>
          <p:cNvSpPr>
            <a:spLocks noGrp="1"/>
          </p:cNvSpPr>
          <p:nvPr>
            <p:ph type="sldNum" sz="quarter" idx="12"/>
          </p:nvPr>
        </p:nvSpPr>
        <p:spPr/>
        <p:txBody>
          <a:bodyPr/>
          <a:lstStyle/>
          <a:p>
            <a:pPr>
              <a:defRPr/>
            </a:pPr>
            <a:fld id="{B586D440-F702-449A-AAC2-9ACFF17038B8}" type="slidenum">
              <a:rPr lang="en-US" smtClean="0"/>
              <a:pPr>
                <a:defRPr/>
              </a:pPr>
              <a:t>10</a:t>
            </a:fld>
            <a:endParaRPr lang="en-US"/>
          </a:p>
        </p:txBody>
      </p:sp>
      <p:sp>
        <p:nvSpPr>
          <p:cNvPr id="5" name="TextBox 4">
            <a:extLst>
              <a:ext uri="{FF2B5EF4-FFF2-40B4-BE49-F238E27FC236}">
                <a16:creationId xmlns:a16="http://schemas.microsoft.com/office/drawing/2014/main" id="{F2C6CCAC-2BE0-15A4-E2FB-E6832FC147B4}"/>
              </a:ext>
            </a:extLst>
          </p:cNvPr>
          <p:cNvSpPr txBox="1"/>
          <p:nvPr/>
        </p:nvSpPr>
        <p:spPr>
          <a:xfrm>
            <a:off x="686222" y="4589971"/>
            <a:ext cx="379253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u="sng" strike="noStrike" baseline="0" dirty="0">
                <a:latin typeface="Arial Narrow"/>
                <a:ea typeface="Arial"/>
                <a:cs typeface="Arial"/>
                <a:hlinkClick r:id="rId4">
                  <a:extLst>
                    <a:ext uri="{A12FA001-AC4F-418D-AE19-62706E023703}">
                      <ahyp:hlinkClr xmlns:ahyp="http://schemas.microsoft.com/office/drawing/2018/hyperlinkcolor" val="tx"/>
                    </a:ext>
                  </a:extLst>
                </a:hlinkClick>
              </a:rPr>
              <a:t>"Parabolic Dish Metasurface"</a:t>
            </a:r>
            <a:r>
              <a:rPr lang="en-US" sz="1000" baseline="0" dirty="0">
                <a:latin typeface="Arial Narrow"/>
                <a:ea typeface="ＭＳ Ｐゴシック"/>
                <a:cs typeface="Arial"/>
              </a:rPr>
              <a:t> is licensed under </a:t>
            </a:r>
            <a:r>
              <a:rPr lang="en-US" sz="1000" u="sng" strike="noStrike" baseline="0" dirty="0">
                <a:latin typeface="Arial Narrow"/>
                <a:ea typeface="Arial"/>
                <a:cs typeface="Arial"/>
                <a:hlinkClick r:id="rId5">
                  <a:extLst>
                    <a:ext uri="{A12FA001-AC4F-418D-AE19-62706E023703}">
                      <ahyp:hlinkClr xmlns:ahyp="http://schemas.microsoft.com/office/drawing/2018/hyperlinkcolor" val="tx"/>
                    </a:ext>
                  </a:extLst>
                </a:hlinkClick>
              </a:rPr>
              <a:t>CC BY 4.0</a:t>
            </a:r>
            <a:endParaRPr lang="en-US" sz="1000" dirty="0">
              <a:latin typeface="Arial Narrow"/>
              <a:hlinkClick r:id="rId5">
                <a:extLst>
                  <a:ext uri="{A12FA001-AC4F-418D-AE19-62706E023703}">
                    <ahyp:hlinkClr xmlns:ahyp="http://schemas.microsoft.com/office/drawing/2018/hyperlinkcolor" val="tx"/>
                  </a:ext>
                </a:extLst>
              </a:hlinkClick>
            </a:endParaRPr>
          </a:p>
        </p:txBody>
      </p:sp>
      <p:pic>
        <p:nvPicPr>
          <p:cNvPr id="7" name="Picture 6" descr="A diagram of a diagram of a diagram of a diagram of a diagram of a diagram of a diagram of a diagram of a diagram of a diagram of a diagram of a diagram of a diagram of&#10;&#10;AI-generated content may be incorrect.">
            <a:extLst>
              <a:ext uri="{FF2B5EF4-FFF2-40B4-BE49-F238E27FC236}">
                <a16:creationId xmlns:a16="http://schemas.microsoft.com/office/drawing/2014/main" id="{110EBE9D-301C-2544-1023-260770027219}"/>
              </a:ext>
            </a:extLst>
          </p:cNvPr>
          <p:cNvPicPr>
            <a:picLocks noChangeAspect="1"/>
          </p:cNvPicPr>
          <p:nvPr/>
        </p:nvPicPr>
        <p:blipFill>
          <a:blip r:embed="rId6"/>
          <a:srcRect l="50000" t="298" r="198" b="-4803"/>
          <a:stretch/>
        </p:blipFill>
        <p:spPr>
          <a:xfrm>
            <a:off x="2862835" y="2461648"/>
            <a:ext cx="2183389" cy="2094792"/>
          </a:xfrm>
          <a:prstGeom prst="rect">
            <a:avLst/>
          </a:prstGeom>
          <a:ln>
            <a:noFill/>
          </a:ln>
        </p:spPr>
      </p:pic>
      <p:pic>
        <p:nvPicPr>
          <p:cNvPr id="8" name="Picture 7" descr="A close-up of a piece of electronics&#10;&#10;AI-generated content may be incorrect.">
            <a:extLst>
              <a:ext uri="{FF2B5EF4-FFF2-40B4-BE49-F238E27FC236}">
                <a16:creationId xmlns:a16="http://schemas.microsoft.com/office/drawing/2014/main" id="{FD8D020C-FD51-A243-CDD3-1861865647E9}"/>
              </a:ext>
            </a:extLst>
          </p:cNvPr>
          <p:cNvPicPr>
            <a:picLocks noChangeAspect="1"/>
          </p:cNvPicPr>
          <p:nvPr/>
        </p:nvPicPr>
        <p:blipFill>
          <a:blip r:embed="rId7"/>
          <a:srcRect l="52183" t="262" r="-48" b="1822"/>
          <a:stretch/>
        </p:blipFill>
        <p:spPr>
          <a:xfrm>
            <a:off x="645926" y="2587734"/>
            <a:ext cx="2035952" cy="1828795"/>
          </a:xfrm>
          <a:prstGeom prst="rect">
            <a:avLst/>
          </a:prstGeom>
          <a:ln>
            <a:noFill/>
          </a:ln>
        </p:spPr>
      </p:pic>
    </p:spTree>
    <p:extLst>
      <p:ext uri="{BB962C8B-B14F-4D97-AF65-F5344CB8AC3E}">
        <p14:creationId xmlns:p14="http://schemas.microsoft.com/office/powerpoint/2010/main" val="171652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B662-E457-61A2-75A1-5654CFE1EFFC}"/>
              </a:ext>
            </a:extLst>
          </p:cNvPr>
          <p:cNvSpPr>
            <a:spLocks noGrp="1"/>
          </p:cNvSpPr>
          <p:nvPr>
            <p:ph type="title"/>
          </p:nvPr>
        </p:nvSpPr>
        <p:spPr/>
        <p:txBody>
          <a:bodyPr/>
          <a:lstStyle/>
          <a:p>
            <a:r>
              <a:rPr lang="en-US" dirty="0">
                <a:latin typeface="Helvetica"/>
                <a:cs typeface="Helvetica"/>
              </a:rPr>
              <a:t>Pitfalls of </a:t>
            </a:r>
            <a:r>
              <a:rPr lang="en-US" dirty="0" err="1">
                <a:latin typeface="Helvetica"/>
                <a:cs typeface="Helvetica"/>
              </a:rPr>
              <a:t>Metasurface</a:t>
            </a:r>
            <a:r>
              <a:rPr lang="en-US" dirty="0">
                <a:latin typeface="Helvetica"/>
                <a:cs typeface="Helvetica"/>
              </a:rPr>
              <a:t> Antennas</a:t>
            </a:r>
            <a:endParaRPr lang="en-US"/>
          </a:p>
        </p:txBody>
      </p:sp>
      <p:sp>
        <p:nvSpPr>
          <p:cNvPr id="3" name="Content Placeholder 2">
            <a:extLst>
              <a:ext uri="{FF2B5EF4-FFF2-40B4-BE49-F238E27FC236}">
                <a16:creationId xmlns:a16="http://schemas.microsoft.com/office/drawing/2014/main" id="{9A163BB3-7ECC-3F55-2C38-EF9217880E87}"/>
              </a:ext>
            </a:extLst>
          </p:cNvPr>
          <p:cNvSpPr>
            <a:spLocks noGrp="1"/>
          </p:cNvSpPr>
          <p:nvPr>
            <p:ph idx="1"/>
          </p:nvPr>
        </p:nvSpPr>
        <p:spPr/>
        <p:txBody>
          <a:bodyPr/>
          <a:lstStyle/>
          <a:p>
            <a:pPr>
              <a:buFont typeface="Arial" charset="2"/>
              <a:buChar char="•"/>
            </a:pPr>
            <a:r>
              <a:rPr lang="en-US" dirty="0">
                <a:latin typeface="+mn-lt"/>
                <a:cs typeface="Helvetica"/>
              </a:rPr>
              <a:t>Electrically reconfigurable </a:t>
            </a:r>
            <a:r>
              <a:rPr lang="en-US" dirty="0" err="1">
                <a:latin typeface="+mn-lt"/>
                <a:cs typeface="Helvetica"/>
              </a:rPr>
              <a:t>metasurfaces</a:t>
            </a:r>
            <a:r>
              <a:rPr lang="en-US" dirty="0">
                <a:latin typeface="+mn-lt"/>
                <a:cs typeface="Helvetica"/>
              </a:rPr>
              <a:t>:</a:t>
            </a:r>
          </a:p>
          <a:p>
            <a:pPr marL="0" indent="0">
              <a:buNone/>
            </a:pPr>
            <a:r>
              <a:rPr lang="en-US" dirty="0">
                <a:latin typeface="+mn-lt"/>
                <a:cs typeface="Helvetica"/>
              </a:rPr>
              <a:t>  </a:t>
            </a:r>
            <a:r>
              <a:rPr lang="en-US" b="1" dirty="0">
                <a:latin typeface="+mn-lt"/>
                <a:cs typeface="Helvetica"/>
              </a:rPr>
              <a:t>Increased losses, bandwidth limitations from complex circuitry</a:t>
            </a:r>
            <a:endParaRPr lang="en-US" b="1" dirty="0">
              <a:latin typeface="+mn-lt"/>
            </a:endParaRPr>
          </a:p>
          <a:p>
            <a:pPr>
              <a:buFont typeface="Arial" charset="2"/>
              <a:buChar char="•"/>
            </a:pPr>
            <a:r>
              <a:rPr lang="en-US" dirty="0">
                <a:latin typeface="+mn-lt"/>
                <a:cs typeface="Helvetica"/>
              </a:rPr>
              <a:t>Manufacturing:</a:t>
            </a:r>
            <a:endParaRPr lang="en-US" dirty="0">
              <a:latin typeface="+mn-lt"/>
            </a:endParaRPr>
          </a:p>
          <a:p>
            <a:pPr marL="0" indent="0">
              <a:buNone/>
            </a:pPr>
            <a:r>
              <a:rPr lang="en-US" dirty="0">
                <a:latin typeface="+mn-lt"/>
                <a:cs typeface="Helvetica"/>
              </a:rPr>
              <a:t>  </a:t>
            </a:r>
            <a:r>
              <a:rPr lang="en-US" b="1" dirty="0">
                <a:latin typeface="+mn-lt"/>
                <a:cs typeface="Helvetica"/>
              </a:rPr>
              <a:t>Minimum distance between meta-atoms</a:t>
            </a:r>
          </a:p>
          <a:p>
            <a:pPr>
              <a:buFont typeface="Arial" charset="2"/>
              <a:buChar char="•"/>
            </a:pPr>
            <a:r>
              <a:rPr lang="en-US" dirty="0">
                <a:latin typeface="+mn-lt"/>
                <a:cs typeface="Helvetica"/>
              </a:rPr>
              <a:t>Testing and Evaluation:</a:t>
            </a:r>
          </a:p>
          <a:p>
            <a:pPr marL="0" indent="0">
              <a:buNone/>
            </a:pPr>
            <a:r>
              <a:rPr lang="en-US" dirty="0">
                <a:latin typeface="+mn-lt"/>
                <a:cs typeface="Helvetica"/>
              </a:rPr>
              <a:t>  </a:t>
            </a:r>
            <a:r>
              <a:rPr lang="en-US" b="1" dirty="0">
                <a:latin typeface="+mn-lt"/>
                <a:cs typeface="Helvetica"/>
              </a:rPr>
              <a:t>Time and money</a:t>
            </a:r>
            <a:endParaRPr lang="en-US" b="1" dirty="0">
              <a:latin typeface="+mn-lt"/>
            </a:endParaRPr>
          </a:p>
        </p:txBody>
      </p:sp>
      <p:sp>
        <p:nvSpPr>
          <p:cNvPr id="4" name="Slide Number Placeholder 3">
            <a:extLst>
              <a:ext uri="{FF2B5EF4-FFF2-40B4-BE49-F238E27FC236}">
                <a16:creationId xmlns:a16="http://schemas.microsoft.com/office/drawing/2014/main" id="{D00EF852-0AE5-FDC3-18F3-472973BADD14}"/>
              </a:ext>
            </a:extLst>
          </p:cNvPr>
          <p:cNvSpPr>
            <a:spLocks noGrp="1"/>
          </p:cNvSpPr>
          <p:nvPr>
            <p:ph type="sldNum" sz="quarter" idx="12"/>
          </p:nvPr>
        </p:nvSpPr>
        <p:spPr/>
        <p:txBody>
          <a:bodyPr/>
          <a:lstStyle/>
          <a:p>
            <a:pPr>
              <a:defRPr/>
            </a:pPr>
            <a:fld id="{B586D440-F702-449A-AAC2-9ACFF17038B8}" type="slidenum">
              <a:rPr lang="en-US" smtClean="0"/>
              <a:pPr>
                <a:defRPr/>
              </a:pPr>
              <a:t>11</a:t>
            </a:fld>
            <a:endParaRPr lang="en-US"/>
          </a:p>
        </p:txBody>
      </p:sp>
    </p:spTree>
    <p:extLst>
      <p:ext uri="{BB962C8B-B14F-4D97-AF65-F5344CB8AC3E}">
        <p14:creationId xmlns:p14="http://schemas.microsoft.com/office/powerpoint/2010/main" val="1788211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92B78-F1E8-1E5E-A26D-AE6A4A00DD6C}"/>
              </a:ext>
            </a:extLst>
          </p:cNvPr>
          <p:cNvSpPr>
            <a:spLocks noGrp="1"/>
          </p:cNvSpPr>
          <p:nvPr>
            <p:ph type="title"/>
          </p:nvPr>
        </p:nvSpPr>
        <p:spPr/>
        <p:txBody>
          <a:bodyPr/>
          <a:lstStyle/>
          <a:p>
            <a:r>
              <a:rPr lang="en-US" dirty="0"/>
              <a:t>Why </a:t>
            </a:r>
            <a:r>
              <a:rPr lang="en-US" dirty="0" err="1"/>
              <a:t>Metasurface</a:t>
            </a:r>
            <a:r>
              <a:rPr lang="en-US" dirty="0"/>
              <a:t> Antennas in Aerospace?</a:t>
            </a:r>
          </a:p>
        </p:txBody>
      </p:sp>
      <p:pic>
        <p:nvPicPr>
          <p:cNvPr id="6" name="Content Placeholder 5" descr="A person working on a large metal object&#10;&#10;Description automatically generated">
            <a:extLst>
              <a:ext uri="{FF2B5EF4-FFF2-40B4-BE49-F238E27FC236}">
                <a16:creationId xmlns:a16="http://schemas.microsoft.com/office/drawing/2014/main" id="{B2413B10-56BF-D78D-94DA-D5DE261EAF7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8951" y="1337620"/>
            <a:ext cx="3681615" cy="2951045"/>
          </a:xfrm>
        </p:spPr>
      </p:pic>
      <p:sp>
        <p:nvSpPr>
          <p:cNvPr id="4" name="Slide Number Placeholder 3">
            <a:extLst>
              <a:ext uri="{FF2B5EF4-FFF2-40B4-BE49-F238E27FC236}">
                <a16:creationId xmlns:a16="http://schemas.microsoft.com/office/drawing/2014/main" id="{FD8DF463-2FC6-575A-ECD1-B3F73D7097CD}"/>
              </a:ext>
            </a:extLst>
          </p:cNvPr>
          <p:cNvSpPr>
            <a:spLocks noGrp="1"/>
          </p:cNvSpPr>
          <p:nvPr>
            <p:ph type="sldNum" sz="quarter" idx="12"/>
          </p:nvPr>
        </p:nvSpPr>
        <p:spPr/>
        <p:txBody>
          <a:bodyPr/>
          <a:lstStyle/>
          <a:p>
            <a:pPr>
              <a:defRPr/>
            </a:pPr>
            <a:fld id="{B586D440-F702-449A-AAC2-9ACFF17038B8}" type="slidenum">
              <a:rPr lang="en-US" smtClean="0"/>
              <a:pPr>
                <a:defRPr/>
              </a:pPr>
              <a:t>12</a:t>
            </a:fld>
            <a:endParaRPr lang="en-US"/>
          </a:p>
        </p:txBody>
      </p:sp>
      <p:sp>
        <p:nvSpPr>
          <p:cNvPr id="8" name="TextBox 7">
            <a:extLst>
              <a:ext uri="{FF2B5EF4-FFF2-40B4-BE49-F238E27FC236}">
                <a16:creationId xmlns:a16="http://schemas.microsoft.com/office/drawing/2014/main" id="{84777996-75BA-FA85-52AA-59145B09AA25}"/>
              </a:ext>
            </a:extLst>
          </p:cNvPr>
          <p:cNvSpPr txBox="1"/>
          <p:nvPr/>
        </p:nvSpPr>
        <p:spPr>
          <a:xfrm>
            <a:off x="458951" y="4367189"/>
            <a:ext cx="6137910" cy="246221"/>
          </a:xfrm>
          <a:prstGeom prst="rect">
            <a:avLst/>
          </a:prstGeom>
          <a:noFill/>
        </p:spPr>
        <p:txBody>
          <a:bodyPr wrap="square">
            <a:spAutoFit/>
          </a:bodyPr>
          <a:lstStyle/>
          <a:p>
            <a:r>
              <a:rPr lang="en-US" sz="1000" b="0" i="0" dirty="0">
                <a:effectLst/>
                <a:latin typeface="Open Sans" panose="020B0606030504020204" pitchFamily="34" charset="0"/>
                <a:hlinkClick r:id="rId4">
                  <a:extLst>
                    <a:ext uri="{A12FA001-AC4F-418D-AE19-62706E023703}">
                      <ahyp:hlinkClr xmlns:ahyp="http://schemas.microsoft.com/office/drawing/2018/hyperlinkcolor" val="tx"/>
                    </a:ext>
                  </a:extLst>
                </a:hlinkClick>
              </a:rPr>
              <a:t>"Voyager: Antenna Dish Construction"</a:t>
            </a:r>
            <a:r>
              <a:rPr lang="en-US" sz="1000" b="0" i="0" dirty="0">
                <a:effectLst/>
                <a:latin typeface="Open Sans" panose="020B0606030504020204" pitchFamily="34" charset="0"/>
              </a:rPr>
              <a:t> is in the </a:t>
            </a:r>
            <a:r>
              <a:rPr lang="en-US" sz="1000" b="0" i="0" dirty="0">
                <a:effectLst/>
                <a:latin typeface="Open Sans" panose="020B0606030504020204" pitchFamily="34" charset="0"/>
                <a:hlinkClick r:id="rId5">
                  <a:extLst>
                    <a:ext uri="{A12FA001-AC4F-418D-AE19-62706E023703}">
                      <ahyp:hlinkClr xmlns:ahyp="http://schemas.microsoft.com/office/drawing/2018/hyperlinkcolor" val="tx"/>
                    </a:ext>
                  </a:extLst>
                </a:hlinkClick>
              </a:rPr>
              <a:t>Public Domain</a:t>
            </a:r>
            <a:endParaRPr lang="en-US" sz="1000" dirty="0"/>
          </a:p>
        </p:txBody>
      </p:sp>
      <p:sp>
        <p:nvSpPr>
          <p:cNvPr id="10" name="TextBox 9">
            <a:extLst>
              <a:ext uri="{FF2B5EF4-FFF2-40B4-BE49-F238E27FC236}">
                <a16:creationId xmlns:a16="http://schemas.microsoft.com/office/drawing/2014/main" id="{F1439CC5-CBCE-EDA0-C750-CD61BF11E4BF}"/>
              </a:ext>
            </a:extLst>
          </p:cNvPr>
          <p:cNvSpPr txBox="1"/>
          <p:nvPr/>
        </p:nvSpPr>
        <p:spPr>
          <a:xfrm>
            <a:off x="4288666" y="1213140"/>
            <a:ext cx="4314422" cy="3416320"/>
          </a:xfrm>
          <a:prstGeom prst="rect">
            <a:avLst/>
          </a:prstGeom>
          <a:noFill/>
        </p:spPr>
        <p:txBody>
          <a:bodyPr wrap="square" rtlCol="0">
            <a:spAutoFit/>
          </a:bodyPr>
          <a:lstStyle/>
          <a:p>
            <a:r>
              <a:rPr lang="en-US" sz="2400" b="1" dirty="0">
                <a:latin typeface="+mn-lt"/>
              </a:rPr>
              <a:t>Traditional antennas: </a:t>
            </a:r>
            <a:r>
              <a:rPr lang="en-US" sz="2400" dirty="0">
                <a:latin typeface="+mn-lt"/>
              </a:rPr>
              <a:t>Large, heavy and power hungry, relying on mechanical steering and phased arrays</a:t>
            </a:r>
          </a:p>
          <a:p>
            <a:endParaRPr lang="en-US" sz="2400" b="0" i="0" u="none" strike="noStrike" dirty="0">
              <a:solidFill>
                <a:srgbClr val="000000"/>
              </a:solidFill>
              <a:effectLst/>
              <a:latin typeface="+mn-lt"/>
            </a:endParaRPr>
          </a:p>
          <a:p>
            <a:r>
              <a:rPr lang="en-US" sz="2400" b="1" dirty="0" err="1">
                <a:solidFill>
                  <a:srgbClr val="000000"/>
                </a:solidFill>
                <a:latin typeface="+mn-lt"/>
              </a:rPr>
              <a:t>Metasurface</a:t>
            </a:r>
            <a:r>
              <a:rPr lang="en-US" sz="2400" b="1" dirty="0">
                <a:solidFill>
                  <a:srgbClr val="000000"/>
                </a:solidFill>
                <a:latin typeface="+mn-lt"/>
              </a:rPr>
              <a:t> antennas: </a:t>
            </a:r>
            <a:r>
              <a:rPr lang="en-US" sz="2400" dirty="0">
                <a:solidFill>
                  <a:srgbClr val="000000"/>
                </a:solidFill>
                <a:latin typeface="+mn-lt"/>
              </a:rPr>
              <a:t>N</a:t>
            </a:r>
            <a:r>
              <a:rPr lang="en-US" sz="2400" b="0" i="0" u="none" strike="noStrike" dirty="0">
                <a:solidFill>
                  <a:srgbClr val="000000"/>
                </a:solidFill>
                <a:effectLst/>
                <a:latin typeface="+mn-lt"/>
              </a:rPr>
              <a:t>o moving parts, reducing maintenance and extending satellite lifetimes</a:t>
            </a:r>
            <a:br>
              <a:rPr lang="en-US" sz="2400" b="0" i="0" u="none" strike="noStrike" dirty="0">
                <a:solidFill>
                  <a:srgbClr val="000000"/>
                </a:solidFill>
                <a:effectLst/>
                <a:latin typeface="+mn-lt"/>
              </a:rPr>
            </a:br>
            <a:endParaRPr lang="en-US" sz="2400" dirty="0">
              <a:latin typeface="+mn-lt"/>
            </a:endParaRPr>
          </a:p>
        </p:txBody>
      </p:sp>
    </p:spTree>
    <p:extLst>
      <p:ext uri="{BB962C8B-B14F-4D97-AF65-F5344CB8AC3E}">
        <p14:creationId xmlns:p14="http://schemas.microsoft.com/office/powerpoint/2010/main" val="1491366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27D7B-BFAC-E38F-3803-0ADAE7BD4CA0}"/>
              </a:ext>
            </a:extLst>
          </p:cNvPr>
          <p:cNvSpPr>
            <a:spLocks noGrp="1"/>
          </p:cNvSpPr>
          <p:nvPr>
            <p:ph type="title"/>
          </p:nvPr>
        </p:nvSpPr>
        <p:spPr/>
        <p:txBody>
          <a:bodyPr/>
          <a:lstStyle/>
          <a:p>
            <a:r>
              <a:rPr lang="en-US" dirty="0">
                <a:latin typeface="Helvetica"/>
                <a:cs typeface="Helvetica"/>
              </a:rPr>
              <a:t>Cost and Efficiency</a:t>
            </a:r>
          </a:p>
        </p:txBody>
      </p:sp>
      <p:sp>
        <p:nvSpPr>
          <p:cNvPr id="4" name="Slide Number Placeholder 3">
            <a:extLst>
              <a:ext uri="{FF2B5EF4-FFF2-40B4-BE49-F238E27FC236}">
                <a16:creationId xmlns:a16="http://schemas.microsoft.com/office/drawing/2014/main" id="{5B3AE3C6-16A8-31BF-3844-7E6470B68599}"/>
              </a:ext>
            </a:extLst>
          </p:cNvPr>
          <p:cNvSpPr>
            <a:spLocks noGrp="1"/>
          </p:cNvSpPr>
          <p:nvPr>
            <p:ph type="sldNum" sz="quarter" idx="12"/>
          </p:nvPr>
        </p:nvSpPr>
        <p:spPr/>
        <p:txBody>
          <a:bodyPr/>
          <a:lstStyle/>
          <a:p>
            <a:pPr>
              <a:defRPr/>
            </a:pPr>
            <a:fld id="{B586D440-F702-449A-AAC2-9ACFF17038B8}" type="slidenum">
              <a:rPr lang="en-US" smtClean="0"/>
              <a:pPr>
                <a:defRPr/>
              </a:pPr>
              <a:t>13</a:t>
            </a:fld>
            <a:endParaRPr lang="en-US"/>
          </a:p>
        </p:txBody>
      </p:sp>
      <p:pic>
        <p:nvPicPr>
          <p:cNvPr id="12" name="Content Placeholder 11" descr="A rocket launching with fire and smoke&#10;&#10;Description automatically generated">
            <a:extLst>
              <a:ext uri="{FF2B5EF4-FFF2-40B4-BE49-F238E27FC236}">
                <a16:creationId xmlns:a16="http://schemas.microsoft.com/office/drawing/2014/main" id="{C51B11B4-9B64-D2C1-413E-21724EFC93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981939"/>
            <a:ext cx="2431473" cy="3647211"/>
          </a:xfrm>
        </p:spPr>
      </p:pic>
      <p:sp>
        <p:nvSpPr>
          <p:cNvPr id="13" name="TextBox 12">
            <a:extLst>
              <a:ext uri="{FF2B5EF4-FFF2-40B4-BE49-F238E27FC236}">
                <a16:creationId xmlns:a16="http://schemas.microsoft.com/office/drawing/2014/main" id="{27CEEF22-F400-BA4A-E20F-8D6ED79E12B1}"/>
              </a:ext>
            </a:extLst>
          </p:cNvPr>
          <p:cNvSpPr txBox="1"/>
          <p:nvPr/>
        </p:nvSpPr>
        <p:spPr>
          <a:xfrm>
            <a:off x="3440176" y="1335808"/>
            <a:ext cx="4399735" cy="1938992"/>
          </a:xfrm>
          <a:prstGeom prst="rect">
            <a:avLst/>
          </a:prstGeom>
          <a:noFill/>
        </p:spPr>
        <p:txBody>
          <a:bodyPr wrap="square" rtlCol="0">
            <a:spAutoFit/>
          </a:bodyPr>
          <a:lstStyle/>
          <a:p>
            <a:pPr algn="ctr"/>
            <a:r>
              <a:rPr lang="en-US" sz="2400" b="1" dirty="0">
                <a:latin typeface="+mn-lt"/>
              </a:rPr>
              <a:t>Falcon 9 Rideshare Breakdown:</a:t>
            </a:r>
            <a:endParaRPr lang="en-US" sz="2400" dirty="0">
              <a:latin typeface="+mn-lt"/>
            </a:endParaRPr>
          </a:p>
          <a:p>
            <a:pPr algn="ctr"/>
            <a:endParaRPr lang="en-US" sz="2400" dirty="0">
              <a:latin typeface="+mn-lt"/>
            </a:endParaRPr>
          </a:p>
          <a:p>
            <a:pPr algn="ctr"/>
            <a:r>
              <a:rPr lang="en-US" sz="2400" dirty="0">
                <a:latin typeface="+mn-lt"/>
              </a:rPr>
              <a:t>Desired Orbit: LEO</a:t>
            </a:r>
          </a:p>
          <a:p>
            <a:pPr algn="ctr"/>
            <a:r>
              <a:rPr lang="en-US" sz="2400" dirty="0">
                <a:latin typeface="+mn-lt"/>
              </a:rPr>
              <a:t>100kg Payload: $0.65M</a:t>
            </a:r>
          </a:p>
          <a:p>
            <a:pPr algn="ctr"/>
            <a:r>
              <a:rPr lang="en-US" sz="2400" dirty="0">
                <a:latin typeface="+mn-lt"/>
              </a:rPr>
              <a:t>20kg Payload: $0.33M </a:t>
            </a:r>
          </a:p>
        </p:txBody>
      </p:sp>
      <p:sp>
        <p:nvSpPr>
          <p:cNvPr id="14" name="TextBox 13">
            <a:extLst>
              <a:ext uri="{FF2B5EF4-FFF2-40B4-BE49-F238E27FC236}">
                <a16:creationId xmlns:a16="http://schemas.microsoft.com/office/drawing/2014/main" id="{5D20C501-C35A-65DE-DFD1-8B36EFD73F81}"/>
              </a:ext>
            </a:extLst>
          </p:cNvPr>
          <p:cNvSpPr txBox="1"/>
          <p:nvPr/>
        </p:nvSpPr>
        <p:spPr>
          <a:xfrm>
            <a:off x="3202186" y="3597072"/>
            <a:ext cx="5724644" cy="461665"/>
          </a:xfrm>
          <a:prstGeom prst="rect">
            <a:avLst/>
          </a:prstGeom>
          <a:noFill/>
        </p:spPr>
        <p:txBody>
          <a:bodyPr wrap="none" rtlCol="0">
            <a:spAutoFit/>
          </a:bodyPr>
          <a:lstStyle/>
          <a:p>
            <a:r>
              <a:rPr lang="en-US" sz="2400" dirty="0">
                <a:latin typeface="+mn-lt"/>
              </a:rPr>
              <a:t>Reduced mass	                Reduced launch costs </a:t>
            </a:r>
          </a:p>
        </p:txBody>
      </p:sp>
      <p:sp>
        <p:nvSpPr>
          <p:cNvPr id="15" name="Right Arrow 14">
            <a:extLst>
              <a:ext uri="{FF2B5EF4-FFF2-40B4-BE49-F238E27FC236}">
                <a16:creationId xmlns:a16="http://schemas.microsoft.com/office/drawing/2014/main" id="{415C57F3-6C97-A5E3-4B25-561BA577EA57}"/>
              </a:ext>
            </a:extLst>
          </p:cNvPr>
          <p:cNvSpPr/>
          <p:nvPr/>
        </p:nvSpPr>
        <p:spPr bwMode="auto">
          <a:xfrm>
            <a:off x="5203372" y="3737374"/>
            <a:ext cx="873344" cy="20483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solidFill>
                  <a:sysClr val="windowText" lastClr="000000"/>
                </a:solidFill>
              </a:ln>
              <a:solidFill>
                <a:sysClr val="windowText" lastClr="000000"/>
              </a:solidFill>
              <a:effectLst/>
              <a:latin typeface="Arial" charset="0"/>
              <a:ea typeface="ＭＳ Ｐゴシック" pitchFamily="80" charset="-128"/>
            </a:endParaRPr>
          </a:p>
        </p:txBody>
      </p:sp>
      <p:sp>
        <p:nvSpPr>
          <p:cNvPr id="5" name="TextBox 4">
            <a:extLst>
              <a:ext uri="{FF2B5EF4-FFF2-40B4-BE49-F238E27FC236}">
                <a16:creationId xmlns:a16="http://schemas.microsoft.com/office/drawing/2014/main" id="{2A72448A-6958-1AB7-8809-FD267891F3DD}"/>
              </a:ext>
            </a:extLst>
          </p:cNvPr>
          <p:cNvSpPr txBox="1"/>
          <p:nvPr/>
        </p:nvSpPr>
        <p:spPr>
          <a:xfrm>
            <a:off x="572506" y="4629150"/>
            <a:ext cx="4572000" cy="246221"/>
          </a:xfrm>
          <a:prstGeom prst="rect">
            <a:avLst/>
          </a:prstGeom>
          <a:noFill/>
        </p:spPr>
        <p:txBody>
          <a:bodyPr wrap="square">
            <a:spAutoFit/>
          </a:bodyPr>
          <a:lstStyle/>
          <a:p>
            <a:r>
              <a:rPr lang="en-US" sz="1000" b="0" i="0" dirty="0">
                <a:effectLst/>
                <a:latin typeface="+mj-lt"/>
                <a:hlinkClick r:id="rId4">
                  <a:extLst>
                    <a:ext uri="{A12FA001-AC4F-418D-AE19-62706E023703}">
                      <ahyp:hlinkClr xmlns:ahyp="http://schemas.microsoft.com/office/drawing/2018/hyperlinkcolor" val="tx"/>
                    </a:ext>
                  </a:extLst>
                </a:hlinkClick>
              </a:rPr>
              <a:t>"SpaceX Falcon 9 "</a:t>
            </a:r>
            <a:r>
              <a:rPr lang="en-US" sz="1000" b="0" i="0" dirty="0">
                <a:effectLst/>
                <a:latin typeface="+mj-lt"/>
              </a:rPr>
              <a:t> is in the </a:t>
            </a:r>
            <a:r>
              <a:rPr lang="en-US" sz="1000" b="0" i="0" dirty="0">
                <a:effectLst/>
                <a:latin typeface="+mj-lt"/>
                <a:hlinkClick r:id="rId5">
                  <a:extLst>
                    <a:ext uri="{A12FA001-AC4F-418D-AE19-62706E023703}">
                      <ahyp:hlinkClr xmlns:ahyp="http://schemas.microsoft.com/office/drawing/2018/hyperlinkcolor" val="tx"/>
                    </a:ext>
                  </a:extLst>
                </a:hlinkClick>
              </a:rPr>
              <a:t>Public Domain</a:t>
            </a:r>
            <a:endParaRPr lang="en-US" sz="1000" dirty="0">
              <a:latin typeface="+mj-lt"/>
            </a:endParaRPr>
          </a:p>
        </p:txBody>
      </p:sp>
    </p:spTree>
    <p:extLst>
      <p:ext uri="{BB962C8B-B14F-4D97-AF65-F5344CB8AC3E}">
        <p14:creationId xmlns:p14="http://schemas.microsoft.com/office/powerpoint/2010/main" val="2140185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0C05-4352-7B8F-90DF-C917102E7365}"/>
              </a:ext>
            </a:extLst>
          </p:cNvPr>
          <p:cNvSpPr>
            <a:spLocks noGrp="1"/>
          </p:cNvSpPr>
          <p:nvPr>
            <p:ph type="title"/>
          </p:nvPr>
        </p:nvSpPr>
        <p:spPr/>
        <p:txBody>
          <a:bodyPr/>
          <a:lstStyle/>
          <a:p>
            <a:r>
              <a:rPr lang="en-US" dirty="0"/>
              <a:t>Cost and Efficiency </a:t>
            </a:r>
          </a:p>
        </p:txBody>
      </p:sp>
      <p:pic>
        <p:nvPicPr>
          <p:cNvPr id="6" name="Content Placeholder 5" descr="A microscope and a glass table&#10;&#10;Description automatically generated with medium confidence">
            <a:extLst>
              <a:ext uri="{FF2B5EF4-FFF2-40B4-BE49-F238E27FC236}">
                <a16:creationId xmlns:a16="http://schemas.microsoft.com/office/drawing/2014/main" id="{A8E1F76A-AD74-25F8-A469-883E64C9541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878190"/>
            <a:ext cx="3605642" cy="2311034"/>
          </a:xfrm>
        </p:spPr>
      </p:pic>
      <p:sp>
        <p:nvSpPr>
          <p:cNvPr id="4" name="Slide Number Placeholder 3">
            <a:extLst>
              <a:ext uri="{FF2B5EF4-FFF2-40B4-BE49-F238E27FC236}">
                <a16:creationId xmlns:a16="http://schemas.microsoft.com/office/drawing/2014/main" id="{5ABDC296-0C01-D6E4-9E4B-37322B386133}"/>
              </a:ext>
            </a:extLst>
          </p:cNvPr>
          <p:cNvSpPr>
            <a:spLocks noGrp="1"/>
          </p:cNvSpPr>
          <p:nvPr>
            <p:ph type="sldNum" sz="quarter" idx="12"/>
          </p:nvPr>
        </p:nvSpPr>
        <p:spPr/>
        <p:txBody>
          <a:bodyPr/>
          <a:lstStyle/>
          <a:p>
            <a:pPr>
              <a:defRPr/>
            </a:pPr>
            <a:fld id="{B586D440-F702-449A-AAC2-9ACFF17038B8}" type="slidenum">
              <a:rPr lang="en-US" smtClean="0"/>
              <a:pPr>
                <a:defRPr/>
              </a:pPr>
              <a:t>14</a:t>
            </a:fld>
            <a:endParaRPr lang="en-US"/>
          </a:p>
        </p:txBody>
      </p:sp>
      <p:pic>
        <p:nvPicPr>
          <p:cNvPr id="8" name="Picture 7" descr="A close-up of a machine&#10;&#10;Description automatically generated">
            <a:extLst>
              <a:ext uri="{FF2B5EF4-FFF2-40B4-BE49-F238E27FC236}">
                <a16:creationId xmlns:a16="http://schemas.microsoft.com/office/drawing/2014/main" id="{3B2CF79E-1D16-C520-FA45-16C7974FA0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932" y="1878190"/>
            <a:ext cx="3141120" cy="2311034"/>
          </a:xfrm>
          <a:prstGeom prst="rect">
            <a:avLst/>
          </a:prstGeom>
        </p:spPr>
      </p:pic>
      <p:sp>
        <p:nvSpPr>
          <p:cNvPr id="10" name="TextBox 9">
            <a:extLst>
              <a:ext uri="{FF2B5EF4-FFF2-40B4-BE49-F238E27FC236}">
                <a16:creationId xmlns:a16="http://schemas.microsoft.com/office/drawing/2014/main" id="{A18563CD-90C2-CD88-5D74-214D08AFD3B8}"/>
              </a:ext>
            </a:extLst>
          </p:cNvPr>
          <p:cNvSpPr txBox="1"/>
          <p:nvPr/>
        </p:nvSpPr>
        <p:spPr>
          <a:xfrm rot="10800000" flipV="1">
            <a:off x="509964" y="4588669"/>
            <a:ext cx="10135230" cy="246221"/>
          </a:xfrm>
          <a:prstGeom prst="rect">
            <a:avLst/>
          </a:prstGeom>
          <a:noFill/>
        </p:spPr>
        <p:txBody>
          <a:bodyPr wrap="square">
            <a:spAutoFit/>
          </a:bodyPr>
          <a:lstStyle/>
          <a:p>
            <a:r>
              <a:rPr lang="en-US" sz="1000" b="0" i="0" dirty="0">
                <a:effectLst/>
                <a:latin typeface="+mj-lt"/>
                <a:hlinkClick r:id="rId5">
                  <a:extLst>
                    <a:ext uri="{A12FA001-AC4F-418D-AE19-62706E023703}">
                      <ahyp:hlinkClr xmlns:ahyp="http://schemas.microsoft.com/office/drawing/2018/hyperlinkcolor" val="tx"/>
                    </a:ext>
                  </a:extLst>
                </a:hlinkClick>
              </a:rPr>
              <a:t>“Cost-Effective Environmentally Friendly Mass Manufacturing</a:t>
            </a:r>
            <a:r>
              <a:rPr lang="en-US" sz="1000" b="0" i="0" dirty="0">
                <a:effectLst/>
                <a:latin typeface="+mj-lt"/>
              </a:rPr>
              <a:t>” is in the </a:t>
            </a:r>
            <a:r>
              <a:rPr lang="en-US" sz="1000" b="0" i="0" dirty="0">
                <a:effectLst/>
                <a:latin typeface="+mj-lt"/>
                <a:hlinkClick r:id="rId6">
                  <a:extLst>
                    <a:ext uri="{A12FA001-AC4F-418D-AE19-62706E023703}">
                      <ahyp:hlinkClr xmlns:ahyp="http://schemas.microsoft.com/office/drawing/2018/hyperlinkcolor" val="tx"/>
                    </a:ext>
                  </a:extLst>
                </a:hlinkClick>
              </a:rPr>
              <a:t>Public Domain</a:t>
            </a:r>
            <a:endParaRPr lang="en-US" sz="1000" dirty="0">
              <a:latin typeface="+mj-lt"/>
            </a:endParaRPr>
          </a:p>
        </p:txBody>
      </p:sp>
      <p:sp>
        <p:nvSpPr>
          <p:cNvPr id="11" name="TextBox 10">
            <a:extLst>
              <a:ext uri="{FF2B5EF4-FFF2-40B4-BE49-F238E27FC236}">
                <a16:creationId xmlns:a16="http://schemas.microsoft.com/office/drawing/2014/main" id="{0D561825-D16C-6A74-D893-1013D8FD153B}"/>
              </a:ext>
            </a:extLst>
          </p:cNvPr>
          <p:cNvSpPr txBox="1"/>
          <p:nvPr/>
        </p:nvSpPr>
        <p:spPr>
          <a:xfrm>
            <a:off x="360680" y="954276"/>
            <a:ext cx="73406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n-lt"/>
              </a:rPr>
              <a:t>Fabricating costs are lowered through common manufacturing techniques such as lithographic printing</a:t>
            </a:r>
          </a:p>
        </p:txBody>
      </p:sp>
    </p:spTree>
    <p:extLst>
      <p:ext uri="{BB962C8B-B14F-4D97-AF65-F5344CB8AC3E}">
        <p14:creationId xmlns:p14="http://schemas.microsoft.com/office/powerpoint/2010/main" val="2149133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54C2-897D-1326-6053-49A067F0507B}"/>
              </a:ext>
            </a:extLst>
          </p:cNvPr>
          <p:cNvSpPr>
            <a:spLocks noGrp="1"/>
          </p:cNvSpPr>
          <p:nvPr>
            <p:ph type="title"/>
          </p:nvPr>
        </p:nvSpPr>
        <p:spPr/>
        <p:txBody>
          <a:bodyPr/>
          <a:lstStyle/>
          <a:p>
            <a:r>
              <a:rPr lang="en-US" dirty="0"/>
              <a:t>Direct Industry Application</a:t>
            </a:r>
          </a:p>
        </p:txBody>
      </p:sp>
      <p:sp>
        <p:nvSpPr>
          <p:cNvPr id="4" name="Slide Number Placeholder 3">
            <a:extLst>
              <a:ext uri="{FF2B5EF4-FFF2-40B4-BE49-F238E27FC236}">
                <a16:creationId xmlns:a16="http://schemas.microsoft.com/office/drawing/2014/main" id="{ACBE6F18-6299-548C-A9F8-9BD4D26A53C1}"/>
              </a:ext>
            </a:extLst>
          </p:cNvPr>
          <p:cNvSpPr>
            <a:spLocks noGrp="1"/>
          </p:cNvSpPr>
          <p:nvPr>
            <p:ph type="sldNum" sz="quarter" idx="12"/>
          </p:nvPr>
        </p:nvSpPr>
        <p:spPr/>
        <p:txBody>
          <a:bodyPr/>
          <a:lstStyle/>
          <a:p>
            <a:pPr>
              <a:defRPr/>
            </a:pPr>
            <a:fld id="{B586D440-F702-449A-AAC2-9ACFF17038B8}" type="slidenum">
              <a:rPr lang="en-US" smtClean="0"/>
              <a:pPr>
                <a:defRPr/>
              </a:pPr>
              <a:t>15</a:t>
            </a:fld>
            <a:endParaRPr lang="en-US"/>
          </a:p>
        </p:txBody>
      </p:sp>
      <p:pic>
        <p:nvPicPr>
          <p:cNvPr id="6" name="Picture 5" descr="A satellite in space over a planet&#10;&#10;Description automatically generated with medium confidence">
            <a:extLst>
              <a:ext uri="{FF2B5EF4-FFF2-40B4-BE49-F238E27FC236}">
                <a16:creationId xmlns:a16="http://schemas.microsoft.com/office/drawing/2014/main" id="{C55F9501-BCE0-D5AF-8EA3-380CDE50229D}"/>
              </a:ext>
            </a:extLst>
          </p:cNvPr>
          <p:cNvPicPr>
            <a:picLocks noChangeAspect="1"/>
          </p:cNvPicPr>
          <p:nvPr/>
        </p:nvPicPr>
        <p:blipFill>
          <a:blip r:embed="rId3">
            <a:extLst>
              <a:ext uri="{28A0092B-C50C-407E-A947-70E740481C1C}">
                <a14:useLocalDpi xmlns:a14="http://schemas.microsoft.com/office/drawing/2010/main" val="0"/>
              </a:ext>
            </a:extLst>
          </a:blip>
          <a:srcRect l="1627" t="3052" r="1831" b="3234"/>
          <a:stretch/>
        </p:blipFill>
        <p:spPr>
          <a:xfrm>
            <a:off x="1143000" y="864217"/>
            <a:ext cx="6331081" cy="3559264"/>
          </a:xfrm>
          <a:prstGeom prst="rect">
            <a:avLst/>
          </a:prstGeom>
          <a:ln>
            <a:solidFill>
              <a:schemeClr val="bg1"/>
            </a:solidFill>
          </a:ln>
        </p:spPr>
      </p:pic>
      <p:sp>
        <p:nvSpPr>
          <p:cNvPr id="8" name="TextBox 7">
            <a:extLst>
              <a:ext uri="{FF2B5EF4-FFF2-40B4-BE49-F238E27FC236}">
                <a16:creationId xmlns:a16="http://schemas.microsoft.com/office/drawing/2014/main" id="{AACD8BC4-CF15-460A-9192-156A206F0C27}"/>
              </a:ext>
            </a:extLst>
          </p:cNvPr>
          <p:cNvSpPr txBox="1"/>
          <p:nvPr/>
        </p:nvSpPr>
        <p:spPr>
          <a:xfrm>
            <a:off x="543560" y="4629150"/>
            <a:ext cx="7386320" cy="246221"/>
          </a:xfrm>
          <a:prstGeom prst="rect">
            <a:avLst/>
          </a:prstGeom>
          <a:noFill/>
        </p:spPr>
        <p:txBody>
          <a:bodyPr wrap="square">
            <a:spAutoFit/>
          </a:bodyPr>
          <a:lstStyle/>
          <a:p>
            <a:r>
              <a:rPr lang="en-US" sz="1000" dirty="0">
                <a:latin typeface="+mj-lt"/>
                <a:hlinkClick r:id="rId4">
                  <a:extLst>
                    <a:ext uri="{A12FA001-AC4F-418D-AE19-62706E023703}">
                      <ahyp:hlinkClr xmlns:ahyp="http://schemas.microsoft.com/office/drawing/2018/hyperlinkcolor" val="tx"/>
                    </a:ext>
                  </a:extLst>
                </a:hlinkClick>
              </a:rPr>
              <a:t>“</a:t>
            </a:r>
            <a:r>
              <a:rPr lang="en-US" sz="1000" b="0" i="0" dirty="0">
                <a:effectLst/>
                <a:latin typeface="+mj-lt"/>
                <a:hlinkClick r:id="rId4">
                  <a:extLst>
                    <a:ext uri="{A12FA001-AC4F-418D-AE19-62706E023703}">
                      <ahyp:hlinkClr xmlns:ahyp="http://schemas.microsoft.com/office/drawing/2018/hyperlinkcolor" val="tx"/>
                    </a:ext>
                  </a:extLst>
                </a:hlinkClick>
              </a:rPr>
              <a:t>LEO Satellite Signals of Opportunity</a:t>
            </a:r>
            <a:r>
              <a:rPr lang="en-US" sz="1000" b="0" i="0" dirty="0">
                <a:effectLst/>
                <a:latin typeface="+mj-lt"/>
              </a:rPr>
              <a:t>” is in the </a:t>
            </a:r>
            <a:r>
              <a:rPr lang="en-US" sz="1000" b="0" i="0" dirty="0">
                <a:effectLst/>
                <a:latin typeface="+mj-lt"/>
                <a:hlinkClick r:id="rId5">
                  <a:extLst>
                    <a:ext uri="{A12FA001-AC4F-418D-AE19-62706E023703}">
                      <ahyp:hlinkClr xmlns:ahyp="http://schemas.microsoft.com/office/drawing/2018/hyperlinkcolor" val="tx"/>
                    </a:ext>
                  </a:extLst>
                </a:hlinkClick>
              </a:rPr>
              <a:t>Public Domain</a:t>
            </a:r>
            <a:endParaRPr lang="en-US" sz="1000" dirty="0">
              <a:latin typeface="+mj-lt"/>
            </a:endParaRPr>
          </a:p>
        </p:txBody>
      </p:sp>
    </p:spTree>
    <p:extLst>
      <p:ext uri="{BB962C8B-B14F-4D97-AF65-F5344CB8AC3E}">
        <p14:creationId xmlns:p14="http://schemas.microsoft.com/office/powerpoint/2010/main" val="1322416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ABAFE-63C9-0894-17D9-2C8482AADBEF}"/>
              </a:ext>
            </a:extLst>
          </p:cNvPr>
          <p:cNvSpPr>
            <a:spLocks noGrp="1"/>
          </p:cNvSpPr>
          <p:nvPr>
            <p:ph type="title"/>
          </p:nvPr>
        </p:nvSpPr>
        <p:spPr/>
        <p:txBody>
          <a:bodyPr/>
          <a:lstStyle/>
          <a:p>
            <a:r>
              <a:rPr lang="en-US" dirty="0"/>
              <a:t>Future Industry Application</a:t>
            </a:r>
          </a:p>
        </p:txBody>
      </p:sp>
      <p:sp>
        <p:nvSpPr>
          <p:cNvPr id="3" name="Content Placeholder 2">
            <a:extLst>
              <a:ext uri="{FF2B5EF4-FFF2-40B4-BE49-F238E27FC236}">
                <a16:creationId xmlns:a16="http://schemas.microsoft.com/office/drawing/2014/main" id="{96D12AF3-EA09-03CB-F1A4-F776A5903B50}"/>
              </a:ext>
            </a:extLst>
          </p:cNvPr>
          <p:cNvSpPr>
            <a:spLocks noGrp="1"/>
          </p:cNvSpPr>
          <p:nvPr>
            <p:ph idx="1"/>
          </p:nvPr>
        </p:nvSpPr>
        <p:spPr>
          <a:xfrm>
            <a:off x="127855" y="1123950"/>
            <a:ext cx="4534297" cy="3363648"/>
          </a:xfrm>
        </p:spPr>
        <p:txBody>
          <a:bodyPr/>
          <a:lstStyle/>
          <a:p>
            <a:pPr>
              <a:buFont typeface="Arial" panose="020B0604020202020204" pitchFamily="34" charset="0"/>
              <a:buChar char="•"/>
            </a:pPr>
            <a:r>
              <a:rPr lang="en-US" dirty="0">
                <a:solidFill>
                  <a:srgbClr val="000000"/>
                </a:solidFill>
                <a:latin typeface="+mn-lt"/>
              </a:rPr>
              <a:t>O</a:t>
            </a:r>
            <a:r>
              <a:rPr lang="en-US" sz="2400" b="0" i="0" u="none" strike="noStrike" dirty="0">
                <a:solidFill>
                  <a:srgbClr val="000000"/>
                </a:solidFill>
                <a:effectLst/>
                <a:latin typeface="+mn-lt"/>
              </a:rPr>
              <a:t>n-orbit reconfigurability: Adaptive mission updates in real time</a:t>
            </a:r>
          </a:p>
          <a:p>
            <a:pPr>
              <a:buFont typeface="Arial" panose="020B0604020202020204" pitchFamily="34" charset="0"/>
              <a:buChar char="•"/>
            </a:pPr>
            <a:endParaRPr lang="en-US" sz="2400" b="0" i="0" u="none" strike="noStrike" dirty="0">
              <a:solidFill>
                <a:srgbClr val="000000"/>
              </a:solidFill>
              <a:effectLst/>
              <a:latin typeface="+mn-lt"/>
            </a:endParaRPr>
          </a:p>
          <a:p>
            <a:pPr>
              <a:buFont typeface="Arial" panose="020B0604020202020204" pitchFamily="34" charset="0"/>
              <a:buChar char="•"/>
            </a:pPr>
            <a:r>
              <a:rPr lang="en-US" dirty="0">
                <a:solidFill>
                  <a:srgbClr val="000000"/>
                </a:solidFill>
                <a:latin typeface="+mn-lt"/>
              </a:rPr>
              <a:t>M</a:t>
            </a:r>
            <a:r>
              <a:rPr lang="en-US" sz="2400" b="0" i="0" u="none" strike="noStrike" dirty="0">
                <a:solidFill>
                  <a:srgbClr val="000000"/>
                </a:solidFill>
                <a:effectLst/>
                <a:latin typeface="+mn-lt"/>
              </a:rPr>
              <a:t>ore efficient communications, bringing faster data from distant spacecraft</a:t>
            </a:r>
          </a:p>
          <a:p>
            <a:pPr marL="0" indent="0">
              <a:buNone/>
            </a:pPr>
            <a:endParaRPr lang="en-US" dirty="0">
              <a:latin typeface="+mn-lt"/>
            </a:endParaRPr>
          </a:p>
        </p:txBody>
      </p:sp>
      <p:sp>
        <p:nvSpPr>
          <p:cNvPr id="4" name="Slide Number Placeholder 3">
            <a:extLst>
              <a:ext uri="{FF2B5EF4-FFF2-40B4-BE49-F238E27FC236}">
                <a16:creationId xmlns:a16="http://schemas.microsoft.com/office/drawing/2014/main" id="{9D642089-EE65-8485-71CA-42A6E33D4D52}"/>
              </a:ext>
            </a:extLst>
          </p:cNvPr>
          <p:cNvSpPr>
            <a:spLocks noGrp="1"/>
          </p:cNvSpPr>
          <p:nvPr>
            <p:ph type="sldNum" sz="quarter" idx="12"/>
          </p:nvPr>
        </p:nvSpPr>
        <p:spPr/>
        <p:txBody>
          <a:bodyPr/>
          <a:lstStyle/>
          <a:p>
            <a:pPr>
              <a:defRPr/>
            </a:pPr>
            <a:fld id="{B586D440-F702-449A-AAC2-9ACFF17038B8}" type="slidenum">
              <a:rPr lang="en-US" smtClean="0"/>
              <a:pPr>
                <a:defRPr/>
              </a:pPr>
              <a:t>16</a:t>
            </a:fld>
            <a:endParaRPr lang="en-US"/>
          </a:p>
        </p:txBody>
      </p:sp>
      <p:pic>
        <p:nvPicPr>
          <p:cNvPr id="8" name="Picture 7" descr="A rocket launching with smoke and flames&#10;&#10;Description automatically generated">
            <a:extLst>
              <a:ext uri="{FF2B5EF4-FFF2-40B4-BE49-F238E27FC236}">
                <a16:creationId xmlns:a16="http://schemas.microsoft.com/office/drawing/2014/main" id="{BBA08D5E-D9F8-D61C-9EAB-80A80FD7E1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5280" y="888128"/>
            <a:ext cx="3284113" cy="3508030"/>
          </a:xfrm>
          <a:prstGeom prst="rect">
            <a:avLst/>
          </a:prstGeom>
        </p:spPr>
      </p:pic>
      <p:sp>
        <p:nvSpPr>
          <p:cNvPr id="6" name="TextBox 5">
            <a:extLst>
              <a:ext uri="{FF2B5EF4-FFF2-40B4-BE49-F238E27FC236}">
                <a16:creationId xmlns:a16="http://schemas.microsoft.com/office/drawing/2014/main" id="{0FACDF74-FD97-A894-4D7B-655B230F6DC9}"/>
              </a:ext>
            </a:extLst>
          </p:cNvPr>
          <p:cNvSpPr txBox="1"/>
          <p:nvPr/>
        </p:nvSpPr>
        <p:spPr>
          <a:xfrm>
            <a:off x="685800" y="4615339"/>
            <a:ext cx="4572000" cy="246221"/>
          </a:xfrm>
          <a:prstGeom prst="rect">
            <a:avLst/>
          </a:prstGeom>
          <a:noFill/>
        </p:spPr>
        <p:txBody>
          <a:bodyPr wrap="square">
            <a:spAutoFit/>
          </a:bodyPr>
          <a:lstStyle/>
          <a:p>
            <a:r>
              <a:rPr lang="en-US" sz="1000" b="0" i="0" dirty="0">
                <a:effectLst/>
                <a:latin typeface="+mj-lt"/>
                <a:hlinkClick r:id="rId4">
                  <a:extLst>
                    <a:ext uri="{A12FA001-AC4F-418D-AE19-62706E023703}">
                      <ahyp:hlinkClr xmlns:ahyp="http://schemas.microsoft.com/office/drawing/2018/hyperlinkcolor" val="tx"/>
                    </a:ext>
                  </a:extLst>
                </a:hlinkClick>
              </a:rPr>
              <a:t>" SpaceX Starship"</a:t>
            </a:r>
            <a:r>
              <a:rPr lang="en-US" sz="1000" b="0" i="0" dirty="0">
                <a:effectLst/>
                <a:latin typeface="+mj-lt"/>
              </a:rPr>
              <a:t> is in the </a:t>
            </a:r>
            <a:r>
              <a:rPr lang="en-US" sz="1000" b="0" i="0" dirty="0">
                <a:effectLst/>
                <a:latin typeface="+mj-lt"/>
                <a:hlinkClick r:id="rId5">
                  <a:extLst>
                    <a:ext uri="{A12FA001-AC4F-418D-AE19-62706E023703}">
                      <ahyp:hlinkClr xmlns:ahyp="http://schemas.microsoft.com/office/drawing/2018/hyperlinkcolor" val="tx"/>
                    </a:ext>
                  </a:extLst>
                </a:hlinkClick>
              </a:rPr>
              <a:t>Public Domain</a:t>
            </a:r>
            <a:endParaRPr lang="en-US" sz="1000" dirty="0">
              <a:latin typeface="+mj-lt"/>
            </a:endParaRPr>
          </a:p>
        </p:txBody>
      </p:sp>
    </p:spTree>
    <p:extLst>
      <p:ext uri="{BB962C8B-B14F-4D97-AF65-F5344CB8AC3E}">
        <p14:creationId xmlns:p14="http://schemas.microsoft.com/office/powerpoint/2010/main" val="3752427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49DBC-EBBD-0327-2743-4A835962B65D}"/>
              </a:ext>
            </a:extLst>
          </p:cNvPr>
          <p:cNvSpPr>
            <a:spLocks noGrp="1"/>
          </p:cNvSpPr>
          <p:nvPr>
            <p:ph type="title"/>
          </p:nvPr>
        </p:nvSpPr>
        <p:spPr/>
        <p:txBody>
          <a:bodyPr/>
          <a:lstStyle/>
          <a:p>
            <a:r>
              <a:rPr lang="en-US">
                <a:latin typeface="Helvetica"/>
                <a:cs typeface="Helvetica"/>
              </a:rPr>
              <a:t>Key Takeaways</a:t>
            </a:r>
            <a:endParaRPr lang="en-US"/>
          </a:p>
        </p:txBody>
      </p:sp>
      <p:sp>
        <p:nvSpPr>
          <p:cNvPr id="3" name="Content Placeholder 2">
            <a:extLst>
              <a:ext uri="{FF2B5EF4-FFF2-40B4-BE49-F238E27FC236}">
                <a16:creationId xmlns:a16="http://schemas.microsoft.com/office/drawing/2014/main" id="{A51375EE-9DCB-CE47-D68C-DBA657A8E669}"/>
              </a:ext>
            </a:extLst>
          </p:cNvPr>
          <p:cNvSpPr>
            <a:spLocks noGrp="1"/>
          </p:cNvSpPr>
          <p:nvPr>
            <p:ph idx="1"/>
          </p:nvPr>
        </p:nvSpPr>
        <p:spPr/>
        <p:txBody>
          <a:bodyPr/>
          <a:lstStyle/>
          <a:p>
            <a:pPr marL="171450" indent="-171450">
              <a:buFont typeface="Arial,Sans-Serif" charset="2"/>
              <a:buChar char="•"/>
            </a:pPr>
            <a:r>
              <a:rPr lang="en-US" dirty="0">
                <a:latin typeface="+mn-lt"/>
                <a:cs typeface="Arial"/>
              </a:rPr>
              <a:t>The designable and inherent properties of </a:t>
            </a:r>
            <a:r>
              <a:rPr lang="en-US" dirty="0" err="1">
                <a:latin typeface="+mn-lt"/>
                <a:cs typeface="Arial"/>
              </a:rPr>
              <a:t>metasurfaces</a:t>
            </a:r>
            <a:r>
              <a:rPr lang="en-US" dirty="0">
                <a:latin typeface="+mn-lt"/>
                <a:cs typeface="Arial"/>
              </a:rPr>
              <a:t> make them excellent candidates for space antenna applications</a:t>
            </a:r>
            <a:endParaRPr lang="en-US" dirty="0">
              <a:solidFill>
                <a:srgbClr val="444444"/>
              </a:solidFill>
              <a:latin typeface="+mn-lt"/>
              <a:cs typeface="Arial"/>
            </a:endParaRPr>
          </a:p>
          <a:p>
            <a:pPr marL="171450" indent="-171450">
              <a:buFont typeface="Arial,Sans-Serif" charset="2"/>
              <a:buChar char="•"/>
            </a:pPr>
            <a:endParaRPr lang="en-US" dirty="0">
              <a:latin typeface="+mn-lt"/>
              <a:cs typeface="Helvetica"/>
            </a:endParaRPr>
          </a:p>
          <a:p>
            <a:pPr marL="171450" indent="-171450">
              <a:buFont typeface="Arial,Sans-Serif" charset="2"/>
              <a:buChar char="•"/>
            </a:pPr>
            <a:r>
              <a:rPr lang="en-US" dirty="0">
                <a:latin typeface="+mn-lt"/>
                <a:cs typeface="Helvetica"/>
              </a:rPr>
              <a:t>The use of </a:t>
            </a:r>
            <a:r>
              <a:rPr lang="en-US" dirty="0" err="1">
                <a:latin typeface="+mn-lt"/>
                <a:cs typeface="Helvetica"/>
              </a:rPr>
              <a:t>metasurface</a:t>
            </a:r>
            <a:r>
              <a:rPr lang="en-US" dirty="0">
                <a:latin typeface="+mn-lt"/>
                <a:cs typeface="Helvetica"/>
              </a:rPr>
              <a:t> antennas in space can:</a:t>
            </a:r>
            <a:endParaRPr lang="en-US" dirty="0">
              <a:solidFill>
                <a:srgbClr val="444444"/>
              </a:solidFill>
              <a:latin typeface="+mn-lt"/>
              <a:cs typeface="Arial"/>
            </a:endParaRPr>
          </a:p>
          <a:p>
            <a:pPr marL="514350" lvl="1">
              <a:buFont typeface="Courier New" charset="2"/>
              <a:buChar char="o"/>
            </a:pPr>
            <a:r>
              <a:rPr lang="en-US" sz="2400" dirty="0">
                <a:latin typeface="+mn-lt"/>
                <a:cs typeface="Arial"/>
              </a:rPr>
              <a:t>Mitigate the trade-offs between size, mass, cost, and reliability</a:t>
            </a:r>
            <a:endParaRPr lang="en-US" sz="2400" dirty="0">
              <a:solidFill>
                <a:srgbClr val="444444"/>
              </a:solidFill>
              <a:latin typeface="+mn-lt"/>
              <a:cs typeface="Arial"/>
            </a:endParaRPr>
          </a:p>
          <a:p>
            <a:pPr marL="514350" lvl="1">
              <a:buFont typeface="Courier New" charset="2"/>
              <a:buChar char="o"/>
            </a:pPr>
            <a:r>
              <a:rPr lang="en-US" sz="2400" dirty="0">
                <a:latin typeface="+mn-lt"/>
                <a:cs typeface="Arial"/>
              </a:rPr>
              <a:t>Enable scalable solutions across space manufacturing, communications, exploration, and transportation systems</a:t>
            </a:r>
            <a:endParaRPr lang="en-US" sz="2400" dirty="0">
              <a:solidFill>
                <a:srgbClr val="444444"/>
              </a:solidFill>
              <a:latin typeface="+mn-lt"/>
              <a:cs typeface="Arial"/>
            </a:endParaRPr>
          </a:p>
          <a:p>
            <a:pPr marL="285750" indent="-285750">
              <a:buFont typeface="Arial,Sans-Serif" charset="2"/>
              <a:buChar char="•"/>
            </a:pPr>
            <a:endParaRPr lang="en-US" dirty="0">
              <a:solidFill>
                <a:srgbClr val="444444"/>
              </a:solidFill>
              <a:latin typeface="+mn-lt"/>
              <a:cs typeface="Arial"/>
            </a:endParaRPr>
          </a:p>
          <a:p>
            <a:pPr>
              <a:buFont typeface="Arial" charset="2"/>
              <a:buChar char="•"/>
            </a:pPr>
            <a:endParaRPr lang="en-US" dirty="0">
              <a:latin typeface="+mn-lt"/>
            </a:endParaRPr>
          </a:p>
        </p:txBody>
      </p:sp>
      <p:sp>
        <p:nvSpPr>
          <p:cNvPr id="4" name="Slide Number Placeholder 3">
            <a:extLst>
              <a:ext uri="{FF2B5EF4-FFF2-40B4-BE49-F238E27FC236}">
                <a16:creationId xmlns:a16="http://schemas.microsoft.com/office/drawing/2014/main" id="{EEE9943D-1703-DE9A-9E5F-9355BB2F1D8D}"/>
              </a:ext>
            </a:extLst>
          </p:cNvPr>
          <p:cNvSpPr>
            <a:spLocks noGrp="1"/>
          </p:cNvSpPr>
          <p:nvPr>
            <p:ph type="sldNum" sz="quarter" idx="12"/>
          </p:nvPr>
        </p:nvSpPr>
        <p:spPr/>
        <p:txBody>
          <a:bodyPr/>
          <a:lstStyle/>
          <a:p>
            <a:pPr>
              <a:defRPr/>
            </a:pPr>
            <a:fld id="{B586D440-F702-449A-AAC2-9ACFF17038B8}" type="slidenum">
              <a:rPr lang="en-US" smtClean="0"/>
              <a:pPr>
                <a:defRPr/>
              </a:pPr>
              <a:t>17</a:t>
            </a:fld>
            <a:endParaRPr lang="en-US"/>
          </a:p>
        </p:txBody>
      </p:sp>
    </p:spTree>
    <p:extLst>
      <p:ext uri="{BB962C8B-B14F-4D97-AF65-F5344CB8AC3E}">
        <p14:creationId xmlns:p14="http://schemas.microsoft.com/office/powerpoint/2010/main" val="3903559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2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1401A3-6C58-D22A-7576-0CF0E8C99AE1}"/>
              </a:ext>
            </a:extLst>
          </p:cNvPr>
          <p:cNvSpPr>
            <a:spLocks noGrp="1"/>
          </p:cNvSpPr>
          <p:nvPr>
            <p:ph sz="half" idx="1"/>
          </p:nvPr>
        </p:nvSpPr>
        <p:spPr>
          <a:xfrm>
            <a:off x="228600" y="1123950"/>
            <a:ext cx="3962400" cy="3371850"/>
          </a:xfrm>
        </p:spPr>
        <p:txBody>
          <a:bodyPr vert="horz" wrap="square" lIns="91440" tIns="45720" rIns="91440" bIns="45720" numCol="1" anchor="t" anchorCtr="0" compatLnSpc="1">
            <a:prstTxWarp prst="textNoShape">
              <a:avLst/>
            </a:prstTxWarp>
            <a:normAutofit/>
          </a:bodyPr>
          <a:lstStyle/>
          <a:p>
            <a:endParaRPr lang="en-US"/>
          </a:p>
          <a:p>
            <a:endParaRPr lang="en-US"/>
          </a:p>
        </p:txBody>
      </p:sp>
      <p:sp>
        <p:nvSpPr>
          <p:cNvPr id="6" name="Content Placeholder 2">
            <a:extLst>
              <a:ext uri="{FF2B5EF4-FFF2-40B4-BE49-F238E27FC236}">
                <a16:creationId xmlns:a16="http://schemas.microsoft.com/office/drawing/2014/main" id="{EDF4C850-24DA-1BF5-7989-E98E2E8CE71B}"/>
              </a:ext>
            </a:extLst>
          </p:cNvPr>
          <p:cNvSpPr txBox="1">
            <a:spLocks/>
          </p:cNvSpPr>
          <p:nvPr/>
        </p:nvSpPr>
        <p:spPr bwMode="auto">
          <a:xfrm>
            <a:off x="232324" y="1125388"/>
            <a:ext cx="3102143" cy="3363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685800" indent="-342900"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971550" indent="-2857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3144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6573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a:lstStyle>
          <a:p>
            <a:pPr indent="-228600">
              <a:lnSpc>
                <a:spcPct val="90000"/>
              </a:lnSpc>
              <a:buFont typeface="Arial,Sans-Serif" panose="020B0604020202020204" pitchFamily="34" charset="0"/>
              <a:buChar char="•"/>
            </a:pPr>
            <a:r>
              <a:rPr lang="en-US" dirty="0">
                <a:latin typeface="+mn-lt"/>
                <a:ea typeface="ＭＳ Ｐゴシック"/>
                <a:cs typeface="Arial"/>
              </a:rPr>
              <a:t>Antennas are highly significant to all space operations</a:t>
            </a:r>
          </a:p>
          <a:p>
            <a:pPr indent="-228600">
              <a:lnSpc>
                <a:spcPct val="90000"/>
              </a:lnSpc>
              <a:buFont typeface="Arial,Sans-Serif" panose="020B0604020202020204" pitchFamily="34" charset="0"/>
              <a:buChar char="•"/>
            </a:pPr>
            <a:endParaRPr lang="en-US" dirty="0">
              <a:latin typeface="+mn-lt"/>
              <a:ea typeface="ＭＳ Ｐゴシック"/>
              <a:cs typeface="Arial"/>
            </a:endParaRPr>
          </a:p>
          <a:p>
            <a:pPr indent="-228600">
              <a:lnSpc>
                <a:spcPct val="90000"/>
              </a:lnSpc>
              <a:buFont typeface="Arial,Sans-Serif" panose="020B0604020202020204" pitchFamily="34" charset="0"/>
              <a:buChar char="•"/>
            </a:pPr>
            <a:r>
              <a:rPr lang="en-US" dirty="0">
                <a:latin typeface="+mn-lt"/>
                <a:ea typeface="ＭＳ Ｐゴシック"/>
                <a:cs typeface="Arial"/>
              </a:rPr>
              <a:t>They serve as our single connection to spacecraft</a:t>
            </a:r>
            <a:endParaRPr lang="en-US" dirty="0">
              <a:latin typeface="+mn-lt"/>
            </a:endParaRPr>
          </a:p>
        </p:txBody>
      </p:sp>
      <p:pic>
        <p:nvPicPr>
          <p:cNvPr id="8" name="Picture 7" descr="A large satellite dish on a white structure&#10;&#10;AI-generated content may be incorrect.">
            <a:extLst>
              <a:ext uri="{FF2B5EF4-FFF2-40B4-BE49-F238E27FC236}">
                <a16:creationId xmlns:a16="http://schemas.microsoft.com/office/drawing/2014/main" id="{EB443D91-BF91-B039-D58C-A196CE8DED54}"/>
              </a:ext>
            </a:extLst>
          </p:cNvPr>
          <p:cNvPicPr>
            <a:picLocks noChangeAspect="1"/>
          </p:cNvPicPr>
          <p:nvPr/>
        </p:nvPicPr>
        <p:blipFill>
          <a:blip r:embed="rId3"/>
          <a:stretch>
            <a:fillRect/>
          </a:stretch>
        </p:blipFill>
        <p:spPr>
          <a:xfrm>
            <a:off x="5607104" y="1504390"/>
            <a:ext cx="3434683" cy="2983567"/>
          </a:xfrm>
          <a:prstGeom prst="rect">
            <a:avLst/>
          </a:prstGeom>
        </p:spPr>
      </p:pic>
      <p:pic>
        <p:nvPicPr>
          <p:cNvPr id="7" name="Picture 6" descr="A rocket launching with smoke and fire&#10;&#10;AI-generated content may be incorrect.">
            <a:extLst>
              <a:ext uri="{FF2B5EF4-FFF2-40B4-BE49-F238E27FC236}">
                <a16:creationId xmlns:a16="http://schemas.microsoft.com/office/drawing/2014/main" id="{6476AED7-D92F-D04E-E80E-123526DF4114}"/>
              </a:ext>
            </a:extLst>
          </p:cNvPr>
          <p:cNvPicPr>
            <a:picLocks noChangeAspect="1"/>
          </p:cNvPicPr>
          <p:nvPr/>
        </p:nvPicPr>
        <p:blipFill>
          <a:blip r:embed="rId4"/>
          <a:stretch>
            <a:fillRect/>
          </a:stretch>
        </p:blipFill>
        <p:spPr>
          <a:xfrm>
            <a:off x="3235576" y="932889"/>
            <a:ext cx="2899767" cy="2807074"/>
          </a:xfrm>
          <a:prstGeom prst="rect">
            <a:avLst/>
          </a:prstGeom>
        </p:spPr>
      </p:pic>
      <p:sp>
        <p:nvSpPr>
          <p:cNvPr id="10" name="Content Placeholder 2">
            <a:extLst>
              <a:ext uri="{FF2B5EF4-FFF2-40B4-BE49-F238E27FC236}">
                <a16:creationId xmlns:a16="http://schemas.microsoft.com/office/drawing/2014/main" id="{2A245EEE-5DD1-88A1-9BD0-03D643B1CA12}"/>
              </a:ext>
            </a:extLst>
          </p:cNvPr>
          <p:cNvSpPr txBox="1">
            <a:spLocks/>
          </p:cNvSpPr>
          <p:nvPr/>
        </p:nvSpPr>
        <p:spPr bwMode="auto">
          <a:xfrm>
            <a:off x="552781" y="4595189"/>
            <a:ext cx="3460484"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685800" indent="-342900"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971550" indent="-2857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3144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6573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a:lstStyle>
          <a:p>
            <a:pPr marL="0" indent="0">
              <a:buNone/>
            </a:pPr>
            <a:r>
              <a:rPr lang="en-US" sz="1000" kern="0">
                <a:latin typeface="+mn-lt"/>
                <a:ea typeface="+mn-ea"/>
                <a:cs typeface="+mn-cs"/>
                <a:hlinkClick r:id="rId5">
                  <a:extLst>
                    <a:ext uri="{A12FA001-AC4F-418D-AE19-62706E023703}">
                      <ahyp:hlinkClr xmlns:ahyp="http://schemas.microsoft.com/office/drawing/2018/hyperlinkcolor" val="tx"/>
                    </a:ext>
                  </a:extLst>
                </a:hlinkClick>
              </a:rPr>
              <a:t>"GOES-U"</a:t>
            </a:r>
            <a:r>
              <a:rPr lang="en-US" sz="1000" kern="0">
                <a:latin typeface="+mn-lt"/>
                <a:ea typeface="+mn-ea"/>
                <a:cs typeface="+mn-cs"/>
              </a:rPr>
              <a:t> is in the </a:t>
            </a:r>
            <a:r>
              <a:rPr lang="en-US" sz="1000" kern="0">
                <a:latin typeface="+mn-lt"/>
                <a:ea typeface="+mn-ea"/>
                <a:cs typeface="+mn-cs"/>
                <a:hlinkClick r:id="rId6">
                  <a:extLst>
                    <a:ext uri="{A12FA001-AC4F-418D-AE19-62706E023703}">
                      <ahyp:hlinkClr xmlns:ahyp="http://schemas.microsoft.com/office/drawing/2018/hyperlinkcolor" val="tx"/>
                    </a:ext>
                  </a:extLst>
                </a:hlinkClick>
              </a:rPr>
              <a:t>Public Domain</a:t>
            </a:r>
            <a:r>
              <a:rPr lang="en-US" sz="1000" kern="0">
                <a:latin typeface="+mn-lt"/>
                <a:ea typeface="+mn-ea"/>
                <a:cs typeface="+mn-cs"/>
              </a:rPr>
              <a:t>,    </a:t>
            </a:r>
            <a:r>
              <a:rPr lang="en-US" sz="1000" kern="0">
                <a:latin typeface="+mn-lt"/>
                <a:ea typeface="+mn-ea"/>
                <a:cs typeface="+mn-cs"/>
                <a:hlinkClick r:id="rId7">
                  <a:extLst>
                    <a:ext uri="{A12FA001-AC4F-418D-AE19-62706E023703}">
                      <ahyp:hlinkClr xmlns:ahyp="http://schemas.microsoft.com/office/drawing/2018/hyperlinkcolor" val="tx"/>
                    </a:ext>
                  </a:extLst>
                </a:hlinkClick>
              </a:rPr>
              <a:t>"Rocket"</a:t>
            </a:r>
            <a:r>
              <a:rPr lang="en-US" sz="1000" kern="0">
                <a:latin typeface="+mn-lt"/>
                <a:ea typeface="+mn-ea"/>
                <a:cs typeface="+mn-cs"/>
              </a:rPr>
              <a:t> is in the </a:t>
            </a:r>
            <a:r>
              <a:rPr lang="en-US" sz="1000" kern="0">
                <a:latin typeface="+mn-lt"/>
                <a:ea typeface="+mn-ea"/>
                <a:cs typeface="+mn-cs"/>
                <a:hlinkClick r:id="rId6">
                  <a:extLst>
                    <a:ext uri="{A12FA001-AC4F-418D-AE19-62706E023703}">
                      <ahyp:hlinkClr xmlns:ahyp="http://schemas.microsoft.com/office/drawing/2018/hyperlinkcolor" val="tx"/>
                    </a:ext>
                  </a:extLst>
                </a:hlinkClick>
              </a:rPr>
              <a:t>Public Domain</a:t>
            </a:r>
            <a:endParaRPr lang="en-US" sz="1000" kern="0">
              <a:latin typeface="+mn-lt"/>
              <a:ea typeface="+mn-ea"/>
              <a:cs typeface="+mn-cs"/>
            </a:endParaRPr>
          </a:p>
        </p:txBody>
      </p:sp>
      <p:sp>
        <p:nvSpPr>
          <p:cNvPr id="4" name="Slide Number Placeholder 3">
            <a:extLst>
              <a:ext uri="{FF2B5EF4-FFF2-40B4-BE49-F238E27FC236}">
                <a16:creationId xmlns:a16="http://schemas.microsoft.com/office/drawing/2014/main" id="{AB8E6DA5-249B-1228-4676-99F7163CD66A}"/>
              </a:ext>
            </a:extLst>
          </p:cNvPr>
          <p:cNvSpPr>
            <a:spLocks noGrp="1"/>
          </p:cNvSpPr>
          <p:nvPr>
            <p:ph type="sldNum" sz="quarter" idx="12"/>
          </p:nvPr>
        </p:nvSpPr>
        <p:spPr>
          <a:xfrm>
            <a:off x="228600" y="4629150"/>
            <a:ext cx="914400" cy="171450"/>
          </a:xfrm>
        </p:spPr>
        <p:txBody>
          <a:bodyPr>
            <a:normAutofit/>
          </a:bodyPr>
          <a:lstStyle/>
          <a:p>
            <a:pPr>
              <a:lnSpc>
                <a:spcPct val="90000"/>
              </a:lnSpc>
              <a:spcAft>
                <a:spcPts val="600"/>
              </a:spcAft>
              <a:defRPr/>
            </a:pPr>
            <a:fld id="{B586D440-F702-449A-AAC2-9ACFF17038B8}" type="slidenum">
              <a:rPr lang="en-US" sz="500" smtClean="0"/>
              <a:pPr>
                <a:lnSpc>
                  <a:spcPct val="90000"/>
                </a:lnSpc>
                <a:spcAft>
                  <a:spcPts val="600"/>
                </a:spcAft>
                <a:defRPr/>
              </a:pPr>
              <a:t>2</a:t>
            </a:fld>
            <a:endParaRPr lang="en-US" sz="500"/>
          </a:p>
        </p:txBody>
      </p:sp>
      <p:sp>
        <p:nvSpPr>
          <p:cNvPr id="2" name="Title 1">
            <a:extLst>
              <a:ext uri="{FF2B5EF4-FFF2-40B4-BE49-F238E27FC236}">
                <a16:creationId xmlns:a16="http://schemas.microsoft.com/office/drawing/2014/main" id="{A1C89C03-231F-B596-DFDF-7A5FC695AD7F}"/>
              </a:ext>
            </a:extLst>
          </p:cNvPr>
          <p:cNvSpPr>
            <a:spLocks noGrp="1"/>
          </p:cNvSpPr>
          <p:nvPr>
            <p:ph type="title"/>
          </p:nvPr>
        </p:nvSpPr>
        <p:spPr>
          <a:xfrm>
            <a:off x="228600" y="144198"/>
            <a:ext cx="8686800" cy="514350"/>
          </a:xfrm>
        </p:spPr>
        <p:txBody>
          <a:bodyPr vert="horz" wrap="square" lIns="91440" tIns="45720" rIns="91440" bIns="45720" numCol="1" anchor="ctr" anchorCtr="0" compatLnSpc="1">
            <a:prstTxWarp prst="textNoShape">
              <a:avLst/>
            </a:prstTxWarp>
            <a:normAutofit/>
          </a:bodyPr>
          <a:lstStyle/>
          <a:p>
            <a:pPr>
              <a:lnSpc>
                <a:spcPct val="90000"/>
              </a:lnSpc>
            </a:pPr>
            <a:r>
              <a:rPr lang="en-US" b="1">
                <a:latin typeface="Helvetica" charset="0"/>
                <a:ea typeface="Helvetica" charset="0"/>
                <a:cs typeface="Helvetica" charset="0"/>
              </a:rPr>
              <a:t>Antennas and Space Operations</a:t>
            </a:r>
          </a:p>
        </p:txBody>
      </p:sp>
    </p:spTree>
    <p:extLst>
      <p:ext uri="{BB962C8B-B14F-4D97-AF65-F5344CB8AC3E}">
        <p14:creationId xmlns:p14="http://schemas.microsoft.com/office/powerpoint/2010/main" val="2700272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DE4CC-8B6C-CE08-950F-08B875AE6E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D8E42-8913-8C45-3EE0-85E65B95A414}"/>
              </a:ext>
            </a:extLst>
          </p:cNvPr>
          <p:cNvSpPr>
            <a:spLocks noGrp="1"/>
          </p:cNvSpPr>
          <p:nvPr>
            <p:ph type="title"/>
          </p:nvPr>
        </p:nvSpPr>
        <p:spPr/>
        <p:txBody>
          <a:bodyPr/>
          <a:lstStyle/>
          <a:p>
            <a:r>
              <a:rPr lang="en-US"/>
              <a:t>Antennas and Space Operations</a:t>
            </a:r>
          </a:p>
        </p:txBody>
      </p:sp>
      <p:sp>
        <p:nvSpPr>
          <p:cNvPr id="3" name="Content Placeholder 2">
            <a:extLst>
              <a:ext uri="{FF2B5EF4-FFF2-40B4-BE49-F238E27FC236}">
                <a16:creationId xmlns:a16="http://schemas.microsoft.com/office/drawing/2014/main" id="{03EAABF9-7022-81FE-5336-3EA8CFC6BECE}"/>
              </a:ext>
            </a:extLst>
          </p:cNvPr>
          <p:cNvSpPr>
            <a:spLocks noGrp="1"/>
          </p:cNvSpPr>
          <p:nvPr>
            <p:ph idx="1"/>
          </p:nvPr>
        </p:nvSpPr>
        <p:spPr/>
        <p:txBody>
          <a:bodyPr/>
          <a:lstStyle/>
          <a:p>
            <a:endParaRPr lang="en-US"/>
          </a:p>
          <a:p>
            <a:endParaRPr lang="en-US">
              <a:latin typeface="Helvetica"/>
              <a:cs typeface="Helvetica"/>
            </a:endParaRPr>
          </a:p>
        </p:txBody>
      </p:sp>
      <p:sp>
        <p:nvSpPr>
          <p:cNvPr id="4" name="Slide Number Placeholder 3">
            <a:extLst>
              <a:ext uri="{FF2B5EF4-FFF2-40B4-BE49-F238E27FC236}">
                <a16:creationId xmlns:a16="http://schemas.microsoft.com/office/drawing/2014/main" id="{5A0EF64A-976E-321A-84D4-0C8471BC8B59}"/>
              </a:ext>
            </a:extLst>
          </p:cNvPr>
          <p:cNvSpPr>
            <a:spLocks noGrp="1"/>
          </p:cNvSpPr>
          <p:nvPr>
            <p:ph type="sldNum" sz="quarter" idx="12"/>
          </p:nvPr>
        </p:nvSpPr>
        <p:spPr/>
        <p:txBody>
          <a:bodyPr/>
          <a:lstStyle/>
          <a:p>
            <a:pPr>
              <a:defRPr/>
            </a:pPr>
            <a:fld id="{B586D440-F702-449A-AAC2-9ACFF17038B8}" type="slidenum">
              <a:rPr lang="en-US" smtClean="0"/>
              <a:pPr>
                <a:defRPr/>
              </a:pPr>
              <a:t>3</a:t>
            </a:fld>
            <a:endParaRPr lang="en-US"/>
          </a:p>
        </p:txBody>
      </p:sp>
      <p:sp>
        <p:nvSpPr>
          <p:cNvPr id="6" name="Content Placeholder 2">
            <a:extLst>
              <a:ext uri="{FF2B5EF4-FFF2-40B4-BE49-F238E27FC236}">
                <a16:creationId xmlns:a16="http://schemas.microsoft.com/office/drawing/2014/main" id="{3DC5AEEC-827A-A2FA-DB64-065CDE01DA93}"/>
              </a:ext>
            </a:extLst>
          </p:cNvPr>
          <p:cNvSpPr txBox="1">
            <a:spLocks/>
          </p:cNvSpPr>
          <p:nvPr/>
        </p:nvSpPr>
        <p:spPr bwMode="auto">
          <a:xfrm>
            <a:off x="4405970" y="1376706"/>
            <a:ext cx="4507144" cy="3363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685800" indent="-342900"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971550" indent="-2857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3144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6573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a:lstStyle>
          <a:p>
            <a:pPr>
              <a:buFont typeface="Arial" panose="020B0604020202020204" pitchFamily="34" charset="0"/>
              <a:buChar char="•"/>
            </a:pPr>
            <a:r>
              <a:rPr lang="en-US" dirty="0">
                <a:latin typeface="+mn-lt"/>
                <a:ea typeface="ＭＳ Ｐゴシック"/>
                <a:cs typeface="Arial"/>
              </a:rPr>
              <a:t>As of June 2024, we have over 10,000 satellites and space probes</a:t>
            </a:r>
          </a:p>
          <a:p>
            <a:pPr marL="0" indent="0">
              <a:buNone/>
            </a:pPr>
            <a:endParaRPr lang="en-US" dirty="0">
              <a:latin typeface="+mn-lt"/>
              <a:ea typeface="ＭＳ Ｐゴシック"/>
              <a:cs typeface="Arial"/>
            </a:endParaRPr>
          </a:p>
          <a:p>
            <a:pPr>
              <a:buFont typeface="Arial" panose="020B0604020202020204" pitchFamily="34" charset="0"/>
              <a:buChar char="•"/>
            </a:pPr>
            <a:r>
              <a:rPr lang="en-US" dirty="0">
                <a:latin typeface="+mn-lt"/>
                <a:ea typeface="ＭＳ Ｐゴシック"/>
                <a:cs typeface="Arial"/>
              </a:rPr>
              <a:t>Services range from exploration in deep space, to global internet coverage in Low Earth Orbit (LEO)</a:t>
            </a:r>
          </a:p>
        </p:txBody>
      </p:sp>
      <p:pic>
        <p:nvPicPr>
          <p:cNvPr id="5" name="Picture 4" descr="A line of lights in the sky&#10;&#10;Description automatically generated">
            <a:extLst>
              <a:ext uri="{FF2B5EF4-FFF2-40B4-BE49-F238E27FC236}">
                <a16:creationId xmlns:a16="http://schemas.microsoft.com/office/drawing/2014/main" id="{16422A80-538D-9FFB-2622-F717585BC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35" y="1376706"/>
            <a:ext cx="3802397" cy="2858135"/>
          </a:xfrm>
          <a:prstGeom prst="rect">
            <a:avLst/>
          </a:prstGeom>
        </p:spPr>
      </p:pic>
      <p:sp>
        <p:nvSpPr>
          <p:cNvPr id="8" name="TextBox 7">
            <a:extLst>
              <a:ext uri="{FF2B5EF4-FFF2-40B4-BE49-F238E27FC236}">
                <a16:creationId xmlns:a16="http://schemas.microsoft.com/office/drawing/2014/main" id="{C92E44A4-654C-D3F3-F841-E4B01D763C09}"/>
              </a:ext>
            </a:extLst>
          </p:cNvPr>
          <p:cNvSpPr txBox="1"/>
          <p:nvPr/>
        </p:nvSpPr>
        <p:spPr>
          <a:xfrm>
            <a:off x="560070" y="4617243"/>
            <a:ext cx="4572000" cy="246221"/>
          </a:xfrm>
          <a:prstGeom prst="rect">
            <a:avLst/>
          </a:prstGeom>
          <a:noFill/>
        </p:spPr>
        <p:txBody>
          <a:bodyPr wrap="square">
            <a:spAutoFit/>
          </a:bodyPr>
          <a:lstStyle/>
          <a:p>
            <a:r>
              <a:rPr lang="en-US" sz="1000" b="0" i="0" dirty="0">
                <a:effectLst/>
                <a:latin typeface="+mj-lt"/>
                <a:hlinkClick r:id="rId4">
                  <a:extLst>
                    <a:ext uri="{A12FA001-AC4F-418D-AE19-62706E023703}">
                      <ahyp:hlinkClr xmlns:ahyp="http://schemas.microsoft.com/office/drawing/2018/hyperlinkcolor" val="tx"/>
                    </a:ext>
                  </a:extLst>
                </a:hlinkClick>
              </a:rPr>
              <a:t>"Starlink satellites"</a:t>
            </a:r>
            <a:r>
              <a:rPr lang="en-US" sz="1000" b="0" i="0" dirty="0">
                <a:effectLst/>
                <a:latin typeface="+mj-lt"/>
              </a:rPr>
              <a:t> is in the </a:t>
            </a:r>
            <a:r>
              <a:rPr lang="en-US" sz="1000" b="0" i="0" dirty="0">
                <a:effectLst/>
                <a:latin typeface="+mj-lt"/>
                <a:hlinkClick r:id="rId5">
                  <a:extLst>
                    <a:ext uri="{A12FA001-AC4F-418D-AE19-62706E023703}">
                      <ahyp:hlinkClr xmlns:ahyp="http://schemas.microsoft.com/office/drawing/2018/hyperlinkcolor" val="tx"/>
                    </a:ext>
                  </a:extLst>
                </a:hlinkClick>
              </a:rPr>
              <a:t>Public Domain</a:t>
            </a:r>
            <a:endParaRPr lang="en-US" sz="1000" dirty="0">
              <a:latin typeface="+mj-lt"/>
            </a:endParaRPr>
          </a:p>
        </p:txBody>
      </p:sp>
    </p:spTree>
    <p:extLst>
      <p:ext uri="{BB962C8B-B14F-4D97-AF65-F5344CB8AC3E}">
        <p14:creationId xmlns:p14="http://schemas.microsoft.com/office/powerpoint/2010/main" val="174107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8A4B0-A76B-6E2F-89ED-CD010021FAAD}"/>
              </a:ext>
            </a:extLst>
          </p:cNvPr>
          <p:cNvSpPr>
            <a:spLocks noGrp="1"/>
          </p:cNvSpPr>
          <p:nvPr>
            <p:ph type="title"/>
          </p:nvPr>
        </p:nvSpPr>
        <p:spPr/>
        <p:txBody>
          <a:bodyPr/>
          <a:lstStyle/>
          <a:p>
            <a:r>
              <a:rPr lang="en-US" dirty="0">
                <a:latin typeface="Helvetica"/>
                <a:cs typeface="Helvetica"/>
              </a:rPr>
              <a:t>Antennas and Space Operations </a:t>
            </a:r>
          </a:p>
        </p:txBody>
      </p:sp>
      <p:sp>
        <p:nvSpPr>
          <p:cNvPr id="3" name="Content Placeholder 2">
            <a:extLst>
              <a:ext uri="{FF2B5EF4-FFF2-40B4-BE49-F238E27FC236}">
                <a16:creationId xmlns:a16="http://schemas.microsoft.com/office/drawing/2014/main" id="{3EA16A50-2B7E-7C82-961C-96978DD1B728}"/>
              </a:ext>
            </a:extLst>
          </p:cNvPr>
          <p:cNvSpPr>
            <a:spLocks noGrp="1"/>
          </p:cNvSpPr>
          <p:nvPr>
            <p:ph idx="1"/>
          </p:nvPr>
        </p:nvSpPr>
        <p:spPr/>
        <p:txBody>
          <a:bodyPr/>
          <a:lstStyle/>
          <a:p>
            <a:pPr>
              <a:buFont typeface="Arial" charset="2"/>
              <a:buChar char="•"/>
            </a:pPr>
            <a:r>
              <a:rPr lang="en-US" dirty="0">
                <a:latin typeface="+mn-lt"/>
                <a:ea typeface="ＭＳ Ｐゴシック"/>
                <a:cs typeface="Arial"/>
              </a:rPr>
              <a:t>Current antenna technology reached scalability and reliability limitations</a:t>
            </a:r>
          </a:p>
          <a:p>
            <a:pPr marL="0" indent="0">
              <a:buNone/>
            </a:pPr>
            <a:endParaRPr lang="en-US" dirty="0">
              <a:latin typeface="+mn-lt"/>
              <a:ea typeface="ＭＳ Ｐゴシック"/>
              <a:cs typeface="Arial"/>
            </a:endParaRPr>
          </a:p>
          <a:p>
            <a:pPr>
              <a:buFont typeface="Arial" panose="020B0604020202020204" pitchFamily="34" charset="0"/>
              <a:buChar char="•"/>
            </a:pPr>
            <a:r>
              <a:rPr lang="en-US" dirty="0" err="1">
                <a:latin typeface="+mn-lt"/>
                <a:ea typeface="ＭＳ Ｐゴシック"/>
                <a:cs typeface="Arial"/>
              </a:rPr>
              <a:t>Metasurface</a:t>
            </a:r>
            <a:r>
              <a:rPr lang="en-US" dirty="0">
                <a:latin typeface="+mn-lt"/>
                <a:ea typeface="ＭＳ Ｐゴシック"/>
                <a:cs typeface="Arial"/>
              </a:rPr>
              <a:t> antenna technology will: </a:t>
            </a:r>
          </a:p>
          <a:p>
            <a:pPr lvl="1">
              <a:buFont typeface="Arial" charset="2"/>
              <a:buChar char="•"/>
            </a:pPr>
            <a:r>
              <a:rPr lang="en-US" sz="2400" dirty="0">
                <a:latin typeface="+mn-lt"/>
                <a:ea typeface="ＭＳ Ｐゴシック"/>
                <a:cs typeface="Arial"/>
              </a:rPr>
              <a:t>Mitigate the trade-offs between </a:t>
            </a:r>
            <a:r>
              <a:rPr lang="en-US" sz="2400" b="1" dirty="0">
                <a:latin typeface="+mn-lt"/>
                <a:ea typeface="ＭＳ Ｐゴシック"/>
                <a:cs typeface="Arial"/>
              </a:rPr>
              <a:t>size, mass, cost</a:t>
            </a:r>
            <a:r>
              <a:rPr lang="en-US" sz="2400" dirty="0">
                <a:latin typeface="+mn-lt"/>
                <a:ea typeface="ＭＳ Ｐゴシック"/>
                <a:cs typeface="Arial"/>
              </a:rPr>
              <a:t>, and </a:t>
            </a:r>
            <a:r>
              <a:rPr lang="en-US" sz="2400" b="1" dirty="0">
                <a:latin typeface="+mn-lt"/>
                <a:ea typeface="ＭＳ Ｐゴシック"/>
                <a:cs typeface="Arial"/>
              </a:rPr>
              <a:t>reliability</a:t>
            </a:r>
          </a:p>
          <a:p>
            <a:pPr lvl="1">
              <a:buFont typeface="Arial" charset="2"/>
              <a:buChar char="•"/>
            </a:pPr>
            <a:r>
              <a:rPr lang="en-US" sz="2400" dirty="0">
                <a:latin typeface="+mn-lt"/>
                <a:ea typeface="ＭＳ Ｐゴシック"/>
                <a:cs typeface="Arial"/>
              </a:rPr>
              <a:t>Enable </a:t>
            </a:r>
            <a:r>
              <a:rPr lang="en-US" sz="2400" b="1" dirty="0">
                <a:latin typeface="+mn-lt"/>
                <a:ea typeface="ＭＳ Ｐゴシック"/>
                <a:cs typeface="Arial"/>
              </a:rPr>
              <a:t>scalable solutions </a:t>
            </a:r>
            <a:r>
              <a:rPr lang="en-US" sz="2400" dirty="0">
                <a:latin typeface="+mn-lt"/>
                <a:ea typeface="ＭＳ Ｐゴシック"/>
                <a:cs typeface="Arial"/>
              </a:rPr>
              <a:t>across space manufacturing, communications, exploration, and transportation systems</a:t>
            </a:r>
          </a:p>
          <a:p>
            <a:pPr>
              <a:buFont typeface="Arial" charset="2"/>
              <a:buChar char="•"/>
            </a:pPr>
            <a:endParaRPr lang="en-US" dirty="0"/>
          </a:p>
        </p:txBody>
      </p:sp>
      <p:sp>
        <p:nvSpPr>
          <p:cNvPr id="4" name="Slide Number Placeholder 3">
            <a:extLst>
              <a:ext uri="{FF2B5EF4-FFF2-40B4-BE49-F238E27FC236}">
                <a16:creationId xmlns:a16="http://schemas.microsoft.com/office/drawing/2014/main" id="{CC8C1A04-2A34-C2B6-7C35-6F21F0AFD048}"/>
              </a:ext>
            </a:extLst>
          </p:cNvPr>
          <p:cNvSpPr>
            <a:spLocks noGrp="1"/>
          </p:cNvSpPr>
          <p:nvPr>
            <p:ph type="sldNum" sz="quarter" idx="12"/>
          </p:nvPr>
        </p:nvSpPr>
        <p:spPr/>
        <p:txBody>
          <a:bodyPr/>
          <a:lstStyle/>
          <a:p>
            <a:pPr>
              <a:defRPr/>
            </a:pPr>
            <a:fld id="{B586D440-F702-449A-AAC2-9ACFF17038B8}" type="slidenum">
              <a:rPr lang="en-US" smtClean="0"/>
              <a:pPr>
                <a:defRPr/>
              </a:pPr>
              <a:t>4</a:t>
            </a:fld>
            <a:endParaRPr lang="en-US"/>
          </a:p>
        </p:txBody>
      </p:sp>
    </p:spTree>
    <p:extLst>
      <p:ext uri="{BB962C8B-B14F-4D97-AF65-F5344CB8AC3E}">
        <p14:creationId xmlns:p14="http://schemas.microsoft.com/office/powerpoint/2010/main" val="297156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ainbow colored object on a white surface&#10;&#10;AI-generated content may be incorrect.">
            <a:extLst>
              <a:ext uri="{FF2B5EF4-FFF2-40B4-BE49-F238E27FC236}">
                <a16:creationId xmlns:a16="http://schemas.microsoft.com/office/drawing/2014/main" id="{6CE94B18-2E4E-E658-0B62-E49D1C617330}"/>
              </a:ext>
            </a:extLst>
          </p:cNvPr>
          <p:cNvPicPr>
            <a:picLocks noChangeAspect="1"/>
          </p:cNvPicPr>
          <p:nvPr/>
        </p:nvPicPr>
        <p:blipFill>
          <a:blip r:embed="rId3"/>
          <a:srcRect t="2556" r="-186" b="6390"/>
          <a:stretch/>
        </p:blipFill>
        <p:spPr>
          <a:xfrm>
            <a:off x="3750734" y="1530222"/>
            <a:ext cx="5401861" cy="2858344"/>
          </a:xfrm>
          <a:prstGeom prst="rect">
            <a:avLst/>
          </a:prstGeom>
          <a:ln>
            <a:noFill/>
          </a:ln>
        </p:spPr>
      </p:pic>
      <p:sp>
        <p:nvSpPr>
          <p:cNvPr id="2" name="Title 1">
            <a:extLst>
              <a:ext uri="{FF2B5EF4-FFF2-40B4-BE49-F238E27FC236}">
                <a16:creationId xmlns:a16="http://schemas.microsoft.com/office/drawing/2014/main" id="{DE7555E7-0175-4EF1-F736-8E0698C93B3A}"/>
              </a:ext>
            </a:extLst>
          </p:cNvPr>
          <p:cNvSpPr>
            <a:spLocks noGrp="1"/>
          </p:cNvSpPr>
          <p:nvPr>
            <p:ph type="title"/>
          </p:nvPr>
        </p:nvSpPr>
        <p:spPr/>
        <p:txBody>
          <a:bodyPr/>
          <a:lstStyle/>
          <a:p>
            <a:r>
              <a:rPr lang="en-US" dirty="0">
                <a:latin typeface="Helvetica"/>
                <a:cs typeface="Helvetica"/>
              </a:rPr>
              <a:t>What are </a:t>
            </a:r>
            <a:r>
              <a:rPr lang="en-US" dirty="0" err="1">
                <a:latin typeface="Helvetica"/>
                <a:cs typeface="Helvetica"/>
              </a:rPr>
              <a:t>Metasurfaces</a:t>
            </a:r>
            <a:r>
              <a:rPr lang="en-US" dirty="0">
                <a:latin typeface="Helvetica"/>
                <a:cs typeface="Helvetica"/>
              </a:rPr>
              <a:t>?</a:t>
            </a:r>
            <a:endParaRPr lang="en-US"/>
          </a:p>
        </p:txBody>
      </p:sp>
      <p:sp>
        <p:nvSpPr>
          <p:cNvPr id="3" name="Content Placeholder 2">
            <a:extLst>
              <a:ext uri="{FF2B5EF4-FFF2-40B4-BE49-F238E27FC236}">
                <a16:creationId xmlns:a16="http://schemas.microsoft.com/office/drawing/2014/main" id="{320D9BE1-EC23-0751-6AC7-6611B66312CA}"/>
              </a:ext>
            </a:extLst>
          </p:cNvPr>
          <p:cNvSpPr>
            <a:spLocks noGrp="1"/>
          </p:cNvSpPr>
          <p:nvPr>
            <p:ph idx="1"/>
          </p:nvPr>
        </p:nvSpPr>
        <p:spPr/>
        <p:txBody>
          <a:bodyPr/>
          <a:lstStyle/>
          <a:p>
            <a:pPr>
              <a:buFont typeface="Arial" charset="2"/>
              <a:buChar char="•"/>
            </a:pPr>
            <a:r>
              <a:rPr lang="en-US" dirty="0">
                <a:latin typeface="+mn-lt"/>
                <a:cs typeface="Helvetica"/>
              </a:rPr>
              <a:t>Artificial, planar (2D) devices that interact with electromagnetic (EM) waves</a:t>
            </a:r>
            <a:endParaRPr lang="en-US" dirty="0">
              <a:latin typeface="+mn-lt"/>
            </a:endParaRPr>
          </a:p>
          <a:p>
            <a:pPr>
              <a:buFont typeface="Arial" charset="2"/>
              <a:buChar char="•"/>
            </a:pPr>
            <a:r>
              <a:rPr lang="en-US" dirty="0">
                <a:latin typeface="+mn-lt"/>
                <a:cs typeface="Helvetica"/>
              </a:rPr>
              <a:t>20+ years of research</a:t>
            </a:r>
          </a:p>
          <a:p>
            <a:pPr>
              <a:buFont typeface="Arial" charset="2"/>
              <a:buChar char="•"/>
            </a:pPr>
            <a:r>
              <a:rPr lang="en-US" dirty="0">
                <a:latin typeface="+mn-lt"/>
                <a:cs typeface="Helvetica"/>
              </a:rPr>
              <a:t>From metamaterials (3D)</a:t>
            </a:r>
            <a:endParaRPr lang="en-US" dirty="0">
              <a:latin typeface="+mn-lt"/>
            </a:endParaRPr>
          </a:p>
          <a:p>
            <a:pPr>
              <a:buFont typeface="Arial" charset="2"/>
              <a:buChar char="•"/>
            </a:pPr>
            <a:r>
              <a:rPr lang="en-US" dirty="0">
                <a:latin typeface="+mn-lt"/>
                <a:cs typeface="Helvetica"/>
              </a:rPr>
              <a:t>"Meta" means "beyond"</a:t>
            </a:r>
            <a:endParaRPr lang="en-US" dirty="0">
              <a:latin typeface="+mn-lt"/>
            </a:endParaRPr>
          </a:p>
          <a:p>
            <a:pPr lvl="1">
              <a:buFont typeface="Courier New" charset="2"/>
              <a:buChar char="o"/>
            </a:pPr>
            <a:endParaRPr lang="en-US" dirty="0"/>
          </a:p>
          <a:p>
            <a:pPr>
              <a:buFont typeface="Arial" charset="2"/>
              <a:buChar char="•"/>
            </a:pPr>
            <a:endParaRPr lang="en-US" dirty="0"/>
          </a:p>
        </p:txBody>
      </p:sp>
      <p:sp>
        <p:nvSpPr>
          <p:cNvPr id="4" name="Slide Number Placeholder 3">
            <a:extLst>
              <a:ext uri="{FF2B5EF4-FFF2-40B4-BE49-F238E27FC236}">
                <a16:creationId xmlns:a16="http://schemas.microsoft.com/office/drawing/2014/main" id="{E46B166A-9561-8440-DCAA-8EC74D6568AE}"/>
              </a:ext>
            </a:extLst>
          </p:cNvPr>
          <p:cNvSpPr>
            <a:spLocks noGrp="1"/>
          </p:cNvSpPr>
          <p:nvPr>
            <p:ph type="sldNum" sz="quarter" idx="12"/>
          </p:nvPr>
        </p:nvSpPr>
        <p:spPr/>
        <p:txBody>
          <a:bodyPr/>
          <a:lstStyle/>
          <a:p>
            <a:pPr>
              <a:defRPr/>
            </a:pPr>
            <a:fld id="{B586D440-F702-449A-AAC2-9ACFF17038B8}" type="slidenum">
              <a:rPr lang="en-US" smtClean="0"/>
              <a:pPr>
                <a:defRPr/>
              </a:pPr>
              <a:t>5</a:t>
            </a:fld>
            <a:endParaRPr lang="en-US"/>
          </a:p>
        </p:txBody>
      </p:sp>
      <p:sp>
        <p:nvSpPr>
          <p:cNvPr id="6" name="TextBox 5">
            <a:extLst>
              <a:ext uri="{FF2B5EF4-FFF2-40B4-BE49-F238E27FC236}">
                <a16:creationId xmlns:a16="http://schemas.microsoft.com/office/drawing/2014/main" id="{E985A03B-EA6E-3877-0E78-39808BD507A6}"/>
              </a:ext>
            </a:extLst>
          </p:cNvPr>
          <p:cNvSpPr txBox="1"/>
          <p:nvPr/>
        </p:nvSpPr>
        <p:spPr>
          <a:xfrm>
            <a:off x="681567" y="4597400"/>
            <a:ext cx="3716866"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Arial Narrow"/>
                <a:ea typeface="Open Sans"/>
                <a:cs typeface="Open Sans"/>
              </a:rPr>
              <a:t>"</a:t>
            </a:r>
            <a:r>
              <a:rPr lang="en-US" sz="1000" dirty="0" err="1">
                <a:latin typeface="Arial Narrow"/>
                <a:ea typeface="Open Sans"/>
                <a:cs typeface="Open Sans"/>
              </a:rPr>
              <a:t>Metasurface</a:t>
            </a:r>
            <a:r>
              <a:rPr lang="en-US" sz="1000" dirty="0">
                <a:latin typeface="Arial Narrow"/>
                <a:ea typeface="Open Sans"/>
                <a:cs typeface="Open Sans"/>
              </a:rPr>
              <a:t>"</a:t>
            </a:r>
            <a:r>
              <a:rPr lang="en-US" sz="1000" dirty="0">
                <a:latin typeface="Arial Narrow"/>
                <a:ea typeface="ＭＳ Ｐゴシック"/>
                <a:cs typeface="Arial"/>
              </a:rPr>
              <a:t> by </a:t>
            </a:r>
            <a:r>
              <a:rPr lang="en-US" sz="1000" dirty="0" err="1">
                <a:latin typeface="Arial Narrow"/>
                <a:ea typeface="ＭＳ Ｐゴシック"/>
                <a:cs typeface="Arial"/>
              </a:rPr>
              <a:t>SannyTelecom</a:t>
            </a:r>
            <a:endParaRPr lang="en-US" sz="1000" dirty="0">
              <a:latin typeface="Arial Narrow"/>
            </a:endParaRPr>
          </a:p>
        </p:txBody>
      </p:sp>
    </p:spTree>
    <p:extLst>
      <p:ext uri="{BB962C8B-B14F-4D97-AF65-F5344CB8AC3E}">
        <p14:creationId xmlns:p14="http://schemas.microsoft.com/office/powerpoint/2010/main" val="286454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D17889-D6FC-A171-80B7-49B8AB32923F}"/>
              </a:ext>
            </a:extLst>
          </p:cNvPr>
          <p:cNvSpPr>
            <a:spLocks noGrp="1"/>
          </p:cNvSpPr>
          <p:nvPr>
            <p:ph idx="1"/>
          </p:nvPr>
        </p:nvSpPr>
        <p:spPr/>
        <p:txBody>
          <a:bodyPr/>
          <a:lstStyle/>
          <a:p>
            <a:pPr>
              <a:buFont typeface="Arial" charset="2"/>
              <a:buChar char="•"/>
            </a:pPr>
            <a:r>
              <a:rPr lang="en-US" dirty="0">
                <a:latin typeface="+mn-lt"/>
                <a:cs typeface="Helvetica"/>
              </a:rPr>
              <a:t>Materials are classified by:</a:t>
            </a:r>
          </a:p>
          <a:p>
            <a:pPr>
              <a:buFont typeface="Arial" charset="2"/>
              <a:buChar char="•"/>
            </a:pPr>
            <a:endParaRPr lang="en-US" dirty="0">
              <a:latin typeface="+mn-lt"/>
            </a:endParaRPr>
          </a:p>
          <a:p>
            <a:pPr>
              <a:buFont typeface="Arial" charset="2"/>
              <a:buChar char="•"/>
            </a:pPr>
            <a:endParaRPr lang="en-US" dirty="0">
              <a:latin typeface="+mn-lt"/>
            </a:endParaRPr>
          </a:p>
          <a:p>
            <a:pPr>
              <a:buFont typeface="Arial" charset="2"/>
              <a:buChar char="•"/>
            </a:pPr>
            <a:endParaRPr lang="en-US" dirty="0">
              <a:latin typeface="+mn-lt"/>
            </a:endParaRPr>
          </a:p>
          <a:p>
            <a:pPr>
              <a:buFont typeface="Arial" charset="2"/>
              <a:buChar char="•"/>
            </a:pPr>
            <a:endParaRPr lang="en-US" dirty="0">
              <a:latin typeface="+mn-lt"/>
            </a:endParaRPr>
          </a:p>
          <a:p>
            <a:pPr>
              <a:buFont typeface="Arial" charset="2"/>
              <a:buChar char="•"/>
            </a:pPr>
            <a:endParaRPr lang="en-US" dirty="0">
              <a:latin typeface="+mn-lt"/>
            </a:endParaRPr>
          </a:p>
          <a:p>
            <a:pPr>
              <a:buFont typeface="Arial" charset="2"/>
              <a:buChar char="•"/>
            </a:pPr>
            <a:endParaRPr lang="en-US" sz="1600" dirty="0">
              <a:latin typeface="+mn-lt"/>
            </a:endParaRPr>
          </a:p>
          <a:p>
            <a:pPr>
              <a:buFont typeface="Arial" charset="2"/>
              <a:buChar char="•"/>
            </a:pPr>
            <a:r>
              <a:rPr lang="en-US" dirty="0">
                <a:latin typeface="+mn-lt"/>
                <a:cs typeface="Helvetica"/>
              </a:rPr>
              <a:t>Averages of homogeneous materials</a:t>
            </a:r>
            <a:endParaRPr lang="en-US" dirty="0">
              <a:latin typeface="+mn-lt"/>
            </a:endParaRPr>
          </a:p>
        </p:txBody>
      </p:sp>
      <p:sp>
        <p:nvSpPr>
          <p:cNvPr id="4" name="Slide Number Placeholder 3">
            <a:extLst>
              <a:ext uri="{FF2B5EF4-FFF2-40B4-BE49-F238E27FC236}">
                <a16:creationId xmlns:a16="http://schemas.microsoft.com/office/drawing/2014/main" id="{39A18F75-EFA7-6515-5398-F6DCBF6AA019}"/>
              </a:ext>
            </a:extLst>
          </p:cNvPr>
          <p:cNvSpPr>
            <a:spLocks noGrp="1"/>
          </p:cNvSpPr>
          <p:nvPr>
            <p:ph type="sldNum" sz="quarter" idx="12"/>
          </p:nvPr>
        </p:nvSpPr>
        <p:spPr/>
        <p:txBody>
          <a:bodyPr/>
          <a:lstStyle/>
          <a:p>
            <a:pPr>
              <a:defRPr/>
            </a:pPr>
            <a:fld id="{B586D440-F702-449A-AAC2-9ACFF17038B8}" type="slidenum">
              <a:rPr lang="en-US" smtClean="0"/>
              <a:pPr>
                <a:defRPr/>
              </a:pPr>
              <a:t>6</a:t>
            </a:fld>
            <a:endParaRPr lang="en-US"/>
          </a:p>
        </p:txBody>
      </p:sp>
      <p:sp>
        <p:nvSpPr>
          <p:cNvPr id="6" name="Title 5">
            <a:extLst>
              <a:ext uri="{FF2B5EF4-FFF2-40B4-BE49-F238E27FC236}">
                <a16:creationId xmlns:a16="http://schemas.microsoft.com/office/drawing/2014/main" id="{F36E9A72-40D6-EB32-2EB4-6FCB3FC4EBC0}"/>
              </a:ext>
            </a:extLst>
          </p:cNvPr>
          <p:cNvSpPr>
            <a:spLocks noGrp="1"/>
          </p:cNvSpPr>
          <p:nvPr>
            <p:ph type="title"/>
          </p:nvPr>
        </p:nvSpPr>
        <p:spPr/>
        <p:txBody>
          <a:bodyPr/>
          <a:lstStyle/>
          <a:p>
            <a:r>
              <a:rPr lang="en-US" dirty="0">
                <a:latin typeface="Helvetica"/>
                <a:cs typeface="Helvetica"/>
              </a:rPr>
              <a:t>How Do </a:t>
            </a:r>
            <a:r>
              <a:rPr lang="en-US" dirty="0" err="1">
                <a:latin typeface="Helvetica"/>
                <a:cs typeface="Helvetica"/>
              </a:rPr>
              <a:t>Metasurfaces</a:t>
            </a:r>
            <a:r>
              <a:rPr lang="en-US" dirty="0">
                <a:latin typeface="Helvetica"/>
                <a:cs typeface="Helvetica"/>
              </a:rPr>
              <a:t> Work?</a:t>
            </a:r>
            <a:endParaRPr lang="en-US" dirty="0"/>
          </a:p>
        </p:txBody>
      </p:sp>
      <p:pic>
        <p:nvPicPr>
          <p:cNvPr id="8" name="Picture 7" descr="A green number on a black background&#10;&#10;AI-generated content may be incorrect.">
            <a:extLst>
              <a:ext uri="{FF2B5EF4-FFF2-40B4-BE49-F238E27FC236}">
                <a16:creationId xmlns:a16="http://schemas.microsoft.com/office/drawing/2014/main" id="{DF7EC838-7F50-52CB-42D4-1FD8F73EC311}"/>
              </a:ext>
            </a:extLst>
          </p:cNvPr>
          <p:cNvPicPr>
            <a:picLocks noChangeAspect="1"/>
          </p:cNvPicPr>
          <p:nvPr/>
        </p:nvPicPr>
        <p:blipFill>
          <a:blip r:embed="rId3"/>
          <a:stretch>
            <a:fillRect/>
          </a:stretch>
        </p:blipFill>
        <p:spPr>
          <a:xfrm>
            <a:off x="1389596" y="1171964"/>
            <a:ext cx="2997078" cy="3376084"/>
          </a:xfrm>
          <a:prstGeom prst="rect">
            <a:avLst/>
          </a:prstGeom>
        </p:spPr>
      </p:pic>
      <p:sp>
        <p:nvSpPr>
          <p:cNvPr id="5" name="Content Placeholder 2">
            <a:extLst>
              <a:ext uri="{FF2B5EF4-FFF2-40B4-BE49-F238E27FC236}">
                <a16:creationId xmlns:a16="http://schemas.microsoft.com/office/drawing/2014/main" id="{1D1C8748-D574-72B7-8FA0-643F614D5018}"/>
              </a:ext>
            </a:extLst>
          </p:cNvPr>
          <p:cNvSpPr txBox="1">
            <a:spLocks/>
          </p:cNvSpPr>
          <p:nvPr/>
        </p:nvSpPr>
        <p:spPr bwMode="auto">
          <a:xfrm>
            <a:off x="1436049" y="3462087"/>
            <a:ext cx="2941720" cy="4760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685800" indent="-342900"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971550" indent="-2857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3144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6573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a:lstStyle>
          <a:p>
            <a:pPr marL="0" indent="0" algn="ctr">
              <a:buNone/>
            </a:pPr>
            <a:r>
              <a:rPr lang="en-US" kern="0">
                <a:latin typeface="Helvetica"/>
                <a:cs typeface="Helvetica"/>
              </a:rPr>
              <a:t>Electric Polarization</a:t>
            </a:r>
            <a:endParaRPr lang="en-US" kern="0"/>
          </a:p>
        </p:txBody>
      </p:sp>
      <p:sp>
        <p:nvSpPr>
          <p:cNvPr id="9" name="Content Placeholder 2">
            <a:extLst>
              <a:ext uri="{FF2B5EF4-FFF2-40B4-BE49-F238E27FC236}">
                <a16:creationId xmlns:a16="http://schemas.microsoft.com/office/drawing/2014/main" id="{1DA8F3A8-8BCA-4E79-A17E-C43C2AB28DDE}"/>
              </a:ext>
            </a:extLst>
          </p:cNvPr>
          <p:cNvSpPr txBox="1">
            <a:spLocks/>
          </p:cNvSpPr>
          <p:nvPr/>
        </p:nvSpPr>
        <p:spPr bwMode="auto">
          <a:xfrm>
            <a:off x="4935232" y="3462087"/>
            <a:ext cx="2941720" cy="4760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B3D6C"/>
              </a:buClr>
              <a:buFont typeface="Wingdings" charset="2"/>
              <a:buChar char="Ø"/>
              <a:defRPr sz="2400">
                <a:solidFill>
                  <a:schemeClr val="tx1"/>
                </a:solidFill>
                <a:latin typeface="Helvetica" charset="0"/>
                <a:ea typeface="Helvetica" charset="0"/>
                <a:cs typeface="Helvetica" charset="0"/>
              </a:defRPr>
            </a:lvl1pPr>
            <a:lvl2pPr marL="685800" indent="-342900" algn="l" rtl="0" eaLnBrk="0" fontAlgn="base" hangingPunct="0">
              <a:spcBef>
                <a:spcPct val="20000"/>
              </a:spcBef>
              <a:spcAft>
                <a:spcPct val="0"/>
              </a:spcAft>
              <a:buClr>
                <a:srgbClr val="1B3D6C"/>
              </a:buClr>
              <a:buFont typeface="Wingdings" charset="2"/>
              <a:buChar char="Ø"/>
              <a:defRPr sz="2100">
                <a:solidFill>
                  <a:schemeClr val="tx1"/>
                </a:solidFill>
                <a:latin typeface="Helvetica" charset="0"/>
                <a:ea typeface="Helvetica" charset="0"/>
                <a:cs typeface="Helvetica" charset="0"/>
              </a:defRPr>
            </a:lvl2pPr>
            <a:lvl3pPr marL="971550" indent="-285750" algn="l" rtl="0" eaLnBrk="0" fontAlgn="base" hangingPunct="0">
              <a:spcBef>
                <a:spcPct val="20000"/>
              </a:spcBef>
              <a:spcAft>
                <a:spcPct val="0"/>
              </a:spcAft>
              <a:buClr>
                <a:srgbClr val="1B3D6C"/>
              </a:buClr>
              <a:buFont typeface="Wingdings" charset="2"/>
              <a:buChar char="Ø"/>
              <a:defRPr sz="1800">
                <a:solidFill>
                  <a:schemeClr val="tx1"/>
                </a:solidFill>
                <a:latin typeface="Helvetica" charset="0"/>
                <a:ea typeface="Helvetica" charset="0"/>
                <a:cs typeface="Helvetica" charset="0"/>
              </a:defRPr>
            </a:lvl3pPr>
            <a:lvl4pPr marL="13144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4pPr>
            <a:lvl5pPr marL="1657350" indent="-285750" algn="l" rtl="0" eaLnBrk="0" fontAlgn="base" hangingPunct="0">
              <a:spcBef>
                <a:spcPct val="20000"/>
              </a:spcBef>
              <a:spcAft>
                <a:spcPct val="0"/>
              </a:spcAft>
              <a:buClr>
                <a:srgbClr val="1B3D6C"/>
              </a:buClr>
              <a:buFont typeface="Wingdings" charset="2"/>
              <a:buChar char="Ø"/>
              <a:defRPr sz="1500">
                <a:solidFill>
                  <a:schemeClr val="tx1"/>
                </a:solidFill>
                <a:latin typeface="Helvetica" charset="0"/>
                <a:ea typeface="Helvetica" charset="0"/>
                <a:cs typeface="Helvetica" charset="0"/>
              </a:defRPr>
            </a:lvl5pPr>
            <a:lvl6pPr marL="1885950" indent="-171450" algn="l" rtl="0" fontAlgn="base">
              <a:spcBef>
                <a:spcPct val="20000"/>
              </a:spcBef>
              <a:spcAft>
                <a:spcPct val="0"/>
              </a:spcAft>
              <a:buFont typeface="Times" pitchFamily="80" charset="0"/>
              <a:buChar char="•"/>
              <a:defRPr sz="1500">
                <a:solidFill>
                  <a:schemeClr val="tx1"/>
                </a:solidFill>
                <a:latin typeface="+mn-lt"/>
                <a:ea typeface="+mn-ea"/>
              </a:defRPr>
            </a:lvl6pPr>
            <a:lvl7pPr marL="2228850" indent="-171450" algn="l" rtl="0" fontAlgn="base">
              <a:spcBef>
                <a:spcPct val="20000"/>
              </a:spcBef>
              <a:spcAft>
                <a:spcPct val="0"/>
              </a:spcAft>
              <a:buFont typeface="Times" pitchFamily="80" charset="0"/>
              <a:buChar char="•"/>
              <a:defRPr sz="1500">
                <a:solidFill>
                  <a:schemeClr val="tx1"/>
                </a:solidFill>
                <a:latin typeface="+mn-lt"/>
                <a:ea typeface="+mn-ea"/>
              </a:defRPr>
            </a:lvl7pPr>
            <a:lvl8pPr marL="2571750" indent="-171450" algn="l" rtl="0" fontAlgn="base">
              <a:spcBef>
                <a:spcPct val="20000"/>
              </a:spcBef>
              <a:spcAft>
                <a:spcPct val="0"/>
              </a:spcAft>
              <a:buFont typeface="Times" pitchFamily="80" charset="0"/>
              <a:buChar char="•"/>
              <a:defRPr sz="1500">
                <a:solidFill>
                  <a:schemeClr val="tx1"/>
                </a:solidFill>
                <a:latin typeface="+mn-lt"/>
                <a:ea typeface="+mn-ea"/>
              </a:defRPr>
            </a:lvl8pPr>
            <a:lvl9pPr marL="2914650" indent="-171450" algn="l" rtl="0" fontAlgn="base">
              <a:spcBef>
                <a:spcPct val="20000"/>
              </a:spcBef>
              <a:spcAft>
                <a:spcPct val="0"/>
              </a:spcAft>
              <a:buFont typeface="Times" pitchFamily="80" charset="0"/>
              <a:buChar char="•"/>
              <a:defRPr sz="1500">
                <a:solidFill>
                  <a:schemeClr val="tx1"/>
                </a:solidFill>
                <a:latin typeface="+mn-lt"/>
                <a:ea typeface="+mn-ea"/>
              </a:defRPr>
            </a:lvl9pPr>
          </a:lstStyle>
          <a:p>
            <a:pPr marL="0" indent="0" algn="ctr">
              <a:buNone/>
            </a:pPr>
            <a:r>
              <a:rPr lang="en-US" kern="0">
                <a:latin typeface="Helvetica"/>
                <a:cs typeface="Helvetica"/>
              </a:rPr>
              <a:t>Magnetization</a:t>
            </a:r>
            <a:endParaRPr lang="en-US" kern="0"/>
          </a:p>
        </p:txBody>
      </p:sp>
      <p:pic>
        <p:nvPicPr>
          <p:cNvPr id="2" name="Picture 1" descr="A blue letter on a black background&#10;&#10;AI-generated content may be incorrect.">
            <a:extLst>
              <a:ext uri="{FF2B5EF4-FFF2-40B4-BE49-F238E27FC236}">
                <a16:creationId xmlns:a16="http://schemas.microsoft.com/office/drawing/2014/main" id="{6383D96D-53D6-0FA5-8CE7-9AD8E75062B2}"/>
              </a:ext>
            </a:extLst>
          </p:cNvPr>
          <p:cNvPicPr>
            <a:picLocks noChangeAspect="1"/>
          </p:cNvPicPr>
          <p:nvPr/>
        </p:nvPicPr>
        <p:blipFill>
          <a:blip r:embed="rId4"/>
          <a:stretch>
            <a:fillRect/>
          </a:stretch>
        </p:blipFill>
        <p:spPr>
          <a:xfrm>
            <a:off x="4812894" y="1173078"/>
            <a:ext cx="3187845" cy="3368842"/>
          </a:xfrm>
          <a:prstGeom prst="rect">
            <a:avLst/>
          </a:prstGeom>
        </p:spPr>
      </p:pic>
    </p:spTree>
    <p:extLst>
      <p:ext uri="{BB962C8B-B14F-4D97-AF65-F5344CB8AC3E}">
        <p14:creationId xmlns:p14="http://schemas.microsoft.com/office/powerpoint/2010/main" val="2034547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A822D-5848-35EC-033A-CA378ED867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71507-414F-2B02-9B04-F699F941E7DA}"/>
              </a:ext>
            </a:extLst>
          </p:cNvPr>
          <p:cNvSpPr>
            <a:spLocks noGrp="1"/>
          </p:cNvSpPr>
          <p:nvPr>
            <p:ph type="title"/>
          </p:nvPr>
        </p:nvSpPr>
        <p:spPr/>
        <p:txBody>
          <a:bodyPr/>
          <a:lstStyle/>
          <a:p>
            <a:r>
              <a:rPr lang="en-US" dirty="0">
                <a:latin typeface="Helvetica"/>
                <a:cs typeface="Helvetica"/>
              </a:rPr>
              <a:t>How Do </a:t>
            </a:r>
            <a:r>
              <a:rPr lang="en-US" dirty="0" err="1">
                <a:latin typeface="Helvetica"/>
                <a:cs typeface="Helvetica"/>
              </a:rPr>
              <a:t>Metasurfaces</a:t>
            </a:r>
            <a:r>
              <a:rPr lang="en-US" dirty="0">
                <a:latin typeface="Helvetica"/>
                <a:cs typeface="Helvetica"/>
              </a:rPr>
              <a:t> Work?</a:t>
            </a:r>
            <a:endParaRPr lang="en-US"/>
          </a:p>
        </p:txBody>
      </p:sp>
      <p:sp>
        <p:nvSpPr>
          <p:cNvPr id="4" name="Slide Number Placeholder 3">
            <a:extLst>
              <a:ext uri="{FF2B5EF4-FFF2-40B4-BE49-F238E27FC236}">
                <a16:creationId xmlns:a16="http://schemas.microsoft.com/office/drawing/2014/main" id="{FEE28B11-E82A-7C08-8418-C4489C0F528B}"/>
              </a:ext>
            </a:extLst>
          </p:cNvPr>
          <p:cNvSpPr>
            <a:spLocks noGrp="1"/>
          </p:cNvSpPr>
          <p:nvPr>
            <p:ph type="sldNum" sz="quarter" idx="12"/>
          </p:nvPr>
        </p:nvSpPr>
        <p:spPr/>
        <p:txBody>
          <a:bodyPr/>
          <a:lstStyle/>
          <a:p>
            <a:pPr>
              <a:defRPr/>
            </a:pPr>
            <a:fld id="{B586D440-F702-449A-AAC2-9ACFF17038B8}" type="slidenum">
              <a:rPr lang="en-US" smtClean="0"/>
              <a:pPr>
                <a:defRPr/>
              </a:pPr>
              <a:t>7</a:t>
            </a:fld>
            <a:endParaRPr lang="en-US"/>
          </a:p>
        </p:txBody>
      </p:sp>
      <p:sp>
        <p:nvSpPr>
          <p:cNvPr id="6" name="TextBox 5">
            <a:extLst>
              <a:ext uri="{FF2B5EF4-FFF2-40B4-BE49-F238E27FC236}">
                <a16:creationId xmlns:a16="http://schemas.microsoft.com/office/drawing/2014/main" id="{79071BAC-C787-6A65-3C47-D5DBEDE92205}"/>
              </a:ext>
            </a:extLst>
          </p:cNvPr>
          <p:cNvSpPr txBox="1"/>
          <p:nvPr/>
        </p:nvSpPr>
        <p:spPr>
          <a:xfrm>
            <a:off x="558560" y="4629149"/>
            <a:ext cx="5438954"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latin typeface="Arial Narrow"/>
                <a:ea typeface="Open Sans"/>
                <a:cs typeface="Open Sans"/>
                <a:hlinkClick r:id="rId3">
                  <a:extLst>
                    <a:ext uri="{A12FA001-AC4F-418D-AE19-62706E023703}">
                      <ahyp:hlinkClr xmlns:ahyp="http://schemas.microsoft.com/office/drawing/2018/hyperlinkcolor" val="tx"/>
                    </a:ext>
                  </a:extLst>
                </a:hlinkClick>
              </a:rPr>
              <a:t>"Patterned Surfaces"</a:t>
            </a:r>
            <a:r>
              <a:rPr lang="en-US" sz="1000" dirty="0">
                <a:latin typeface="Arial Narrow"/>
                <a:ea typeface="Open Sans"/>
                <a:cs typeface="Open Sans"/>
              </a:rPr>
              <a:t> is licensed under </a:t>
            </a:r>
            <a:r>
              <a:rPr lang="en-US" sz="1000" dirty="0">
                <a:latin typeface="Arial Narrow"/>
                <a:ea typeface="Open Sans"/>
                <a:cs typeface="Open Sans"/>
                <a:hlinkClick r:id="rId4">
                  <a:extLst>
                    <a:ext uri="{A12FA001-AC4F-418D-AE19-62706E023703}">
                      <ahyp:hlinkClr xmlns:ahyp="http://schemas.microsoft.com/office/drawing/2018/hyperlinkcolor" val="tx"/>
                    </a:ext>
                  </a:extLst>
                </a:hlinkClick>
              </a:rPr>
              <a:t>CC BY 4.0</a:t>
            </a:r>
            <a:endParaRPr lang="en-US" dirty="0">
              <a:latin typeface="Arial Narrow"/>
              <a:ea typeface="Open Sans"/>
              <a:cs typeface="Open Sans"/>
            </a:endParaRPr>
          </a:p>
        </p:txBody>
      </p:sp>
      <p:pic>
        <p:nvPicPr>
          <p:cNvPr id="10" name="Picture 9" descr="A close-up of a fabric&#10;&#10;AI-generated content may be incorrect.">
            <a:extLst>
              <a:ext uri="{FF2B5EF4-FFF2-40B4-BE49-F238E27FC236}">
                <a16:creationId xmlns:a16="http://schemas.microsoft.com/office/drawing/2014/main" id="{F86F88CC-2380-DE51-672F-1ECFFDA47FDC}"/>
              </a:ext>
            </a:extLst>
          </p:cNvPr>
          <p:cNvPicPr>
            <a:picLocks noChangeAspect="1"/>
          </p:cNvPicPr>
          <p:nvPr/>
        </p:nvPicPr>
        <p:blipFill>
          <a:blip r:embed="rId5"/>
          <a:srcRect l="48760" r="-165" b="-625"/>
          <a:stretch/>
        </p:blipFill>
        <p:spPr>
          <a:xfrm>
            <a:off x="560667" y="2411663"/>
            <a:ext cx="4038905" cy="2188885"/>
          </a:xfrm>
          <a:prstGeom prst="rect">
            <a:avLst/>
          </a:prstGeom>
        </p:spPr>
      </p:pic>
      <p:pic>
        <p:nvPicPr>
          <p:cNvPr id="11" name="Picture 10" descr="A close-up of a fabric&#10;&#10;AI-generated content may be incorrect.">
            <a:extLst>
              <a:ext uri="{FF2B5EF4-FFF2-40B4-BE49-F238E27FC236}">
                <a16:creationId xmlns:a16="http://schemas.microsoft.com/office/drawing/2014/main" id="{8CC47667-0155-05EE-2084-E8D5A4C2EAC4}"/>
              </a:ext>
            </a:extLst>
          </p:cNvPr>
          <p:cNvPicPr>
            <a:picLocks noChangeAspect="1"/>
          </p:cNvPicPr>
          <p:nvPr/>
        </p:nvPicPr>
        <p:blipFill>
          <a:blip r:embed="rId5"/>
          <a:srcRect r="50909" b="-2797"/>
          <a:stretch/>
        </p:blipFill>
        <p:spPr>
          <a:xfrm>
            <a:off x="9514167" y="1033033"/>
            <a:ext cx="3203005" cy="1782042"/>
          </a:xfrm>
          <a:prstGeom prst="rect">
            <a:avLst/>
          </a:prstGeom>
        </p:spPr>
      </p:pic>
      <p:grpSp>
        <p:nvGrpSpPr>
          <p:cNvPr id="9" name="Group 8">
            <a:extLst>
              <a:ext uri="{FF2B5EF4-FFF2-40B4-BE49-F238E27FC236}">
                <a16:creationId xmlns:a16="http://schemas.microsoft.com/office/drawing/2014/main" id="{2C035176-7C18-1A61-5FA9-13F138ECC5A2}"/>
              </a:ext>
            </a:extLst>
          </p:cNvPr>
          <p:cNvGrpSpPr/>
          <p:nvPr/>
        </p:nvGrpSpPr>
        <p:grpSpPr>
          <a:xfrm>
            <a:off x="4905537" y="829752"/>
            <a:ext cx="3503622" cy="1769826"/>
            <a:chOff x="376706" y="972626"/>
            <a:chExt cx="4360871" cy="2333806"/>
          </a:xfrm>
        </p:grpSpPr>
        <p:pic>
          <p:nvPicPr>
            <p:cNvPr id="3" name="Picture 2" descr="A diagram of a physics equation&#10;&#10;AI-generated content may be incorrect.">
              <a:extLst>
                <a:ext uri="{FF2B5EF4-FFF2-40B4-BE49-F238E27FC236}">
                  <a16:creationId xmlns:a16="http://schemas.microsoft.com/office/drawing/2014/main" id="{B9263730-D222-4CD2-8754-705977E66976}"/>
                </a:ext>
              </a:extLst>
            </p:cNvPr>
            <p:cNvPicPr>
              <a:picLocks noChangeAspect="1"/>
            </p:cNvPicPr>
            <p:nvPr/>
          </p:nvPicPr>
          <p:blipFill>
            <a:blip r:embed="rId6"/>
            <a:stretch>
              <a:fillRect/>
            </a:stretch>
          </p:blipFill>
          <p:spPr>
            <a:xfrm>
              <a:off x="376706" y="972627"/>
              <a:ext cx="2180147" cy="2333805"/>
            </a:xfrm>
            <a:prstGeom prst="rect">
              <a:avLst/>
            </a:prstGeom>
            <a:ln>
              <a:noFill/>
            </a:ln>
          </p:spPr>
        </p:pic>
        <p:pic>
          <p:nvPicPr>
            <p:cNvPr id="8" name="Picture 7" descr="A diagram of a physics equation&#10;&#10;AI-generated content may be incorrect.">
              <a:extLst>
                <a:ext uri="{FF2B5EF4-FFF2-40B4-BE49-F238E27FC236}">
                  <a16:creationId xmlns:a16="http://schemas.microsoft.com/office/drawing/2014/main" id="{3A1D2BF5-A9B2-F3FE-EFEB-92AC0EF0A0E5}"/>
                </a:ext>
              </a:extLst>
            </p:cNvPr>
            <p:cNvPicPr>
              <a:picLocks noChangeAspect="1"/>
            </p:cNvPicPr>
            <p:nvPr/>
          </p:nvPicPr>
          <p:blipFill>
            <a:blip r:embed="rId6"/>
            <a:stretch>
              <a:fillRect/>
            </a:stretch>
          </p:blipFill>
          <p:spPr>
            <a:xfrm>
              <a:off x="2557430" y="972626"/>
              <a:ext cx="2180147" cy="2333805"/>
            </a:xfrm>
            <a:prstGeom prst="rect">
              <a:avLst/>
            </a:prstGeom>
            <a:ln>
              <a:noFill/>
            </a:ln>
          </p:spPr>
        </p:pic>
      </p:grpSp>
      <p:pic>
        <p:nvPicPr>
          <p:cNvPr id="12" name="Picture 11" descr="A diagram of a magnetic field&#10;&#10;AI-generated content may be incorrect.">
            <a:extLst>
              <a:ext uri="{FF2B5EF4-FFF2-40B4-BE49-F238E27FC236}">
                <a16:creationId xmlns:a16="http://schemas.microsoft.com/office/drawing/2014/main" id="{A8C54DB8-FBF4-D8B2-C1D8-BC70C680D694}"/>
              </a:ext>
            </a:extLst>
          </p:cNvPr>
          <p:cNvPicPr>
            <a:picLocks noChangeAspect="1"/>
          </p:cNvPicPr>
          <p:nvPr/>
        </p:nvPicPr>
        <p:blipFill>
          <a:blip r:embed="rId7"/>
          <a:stretch>
            <a:fillRect/>
          </a:stretch>
        </p:blipFill>
        <p:spPr>
          <a:xfrm>
            <a:off x="5219144" y="2605087"/>
            <a:ext cx="1416719" cy="1850859"/>
          </a:xfrm>
          <a:prstGeom prst="rect">
            <a:avLst/>
          </a:prstGeom>
          <a:ln>
            <a:noFill/>
          </a:ln>
        </p:spPr>
      </p:pic>
      <p:pic>
        <p:nvPicPr>
          <p:cNvPr id="13" name="Picture 12" descr="A diagram of a magnetic field&#10;&#10;AI-generated content may be incorrect.">
            <a:extLst>
              <a:ext uri="{FF2B5EF4-FFF2-40B4-BE49-F238E27FC236}">
                <a16:creationId xmlns:a16="http://schemas.microsoft.com/office/drawing/2014/main" id="{97ED457E-2087-3C42-E205-053F4ACBECEA}"/>
              </a:ext>
            </a:extLst>
          </p:cNvPr>
          <p:cNvPicPr>
            <a:picLocks noChangeAspect="1"/>
          </p:cNvPicPr>
          <p:nvPr/>
        </p:nvPicPr>
        <p:blipFill>
          <a:blip r:embed="rId7"/>
          <a:stretch>
            <a:fillRect/>
          </a:stretch>
        </p:blipFill>
        <p:spPr>
          <a:xfrm>
            <a:off x="6745928" y="2605087"/>
            <a:ext cx="1416719" cy="1850859"/>
          </a:xfrm>
          <a:prstGeom prst="rect">
            <a:avLst/>
          </a:prstGeom>
          <a:ln>
            <a:noFill/>
          </a:ln>
        </p:spPr>
      </p:pic>
      <p:sp>
        <p:nvSpPr>
          <p:cNvPr id="7" name="Content Placeholder 2">
            <a:extLst>
              <a:ext uri="{FF2B5EF4-FFF2-40B4-BE49-F238E27FC236}">
                <a16:creationId xmlns:a16="http://schemas.microsoft.com/office/drawing/2014/main" id="{22FFB0BA-1CAD-C445-4095-5C2DDE0BA9D4}"/>
              </a:ext>
            </a:extLst>
          </p:cNvPr>
          <p:cNvSpPr>
            <a:spLocks noGrp="1"/>
          </p:cNvSpPr>
          <p:nvPr>
            <p:ph idx="1"/>
          </p:nvPr>
        </p:nvSpPr>
        <p:spPr>
          <a:xfrm>
            <a:off x="230886" y="1080818"/>
            <a:ext cx="4697084" cy="3417563"/>
          </a:xfrm>
        </p:spPr>
        <p:txBody>
          <a:bodyPr/>
          <a:lstStyle/>
          <a:p>
            <a:pPr>
              <a:buFont typeface="Arial" charset="2"/>
              <a:buChar char="•"/>
            </a:pPr>
            <a:r>
              <a:rPr lang="en-US" dirty="0">
                <a:latin typeface="+mn-lt"/>
                <a:cs typeface="Helvetica"/>
              </a:rPr>
              <a:t>Consist of "meta-atoms"</a:t>
            </a:r>
          </a:p>
          <a:p>
            <a:pPr>
              <a:buFont typeface="Arial" charset="2"/>
              <a:buChar char="•"/>
            </a:pPr>
            <a:r>
              <a:rPr lang="en-US" dirty="0">
                <a:latin typeface="+mn-lt"/>
                <a:cs typeface="Helvetica"/>
              </a:rPr>
              <a:t>Produce a net, “bulk” effect due to relative size of wavelength</a:t>
            </a:r>
          </a:p>
        </p:txBody>
      </p:sp>
    </p:spTree>
    <p:extLst>
      <p:ext uri="{BB962C8B-B14F-4D97-AF65-F5344CB8AC3E}">
        <p14:creationId xmlns:p14="http://schemas.microsoft.com/office/powerpoint/2010/main" val="1988752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C2989-207F-94E5-C7E7-3FC00F48F9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87A63F-6A35-EADF-ECDD-5B6839D9F6F0}"/>
              </a:ext>
            </a:extLst>
          </p:cNvPr>
          <p:cNvSpPr>
            <a:spLocks noGrp="1"/>
          </p:cNvSpPr>
          <p:nvPr>
            <p:ph type="title"/>
          </p:nvPr>
        </p:nvSpPr>
        <p:spPr/>
        <p:txBody>
          <a:bodyPr/>
          <a:lstStyle/>
          <a:p>
            <a:r>
              <a:rPr lang="en-US" dirty="0" err="1">
                <a:latin typeface="Helvetica"/>
                <a:cs typeface="Helvetica"/>
              </a:rPr>
              <a:t>Metasurface</a:t>
            </a:r>
            <a:r>
              <a:rPr lang="en-US" dirty="0">
                <a:latin typeface="Helvetica"/>
                <a:cs typeface="Helvetica"/>
              </a:rPr>
              <a:t> Antennas</a:t>
            </a:r>
            <a:endParaRPr lang="en-US"/>
          </a:p>
        </p:txBody>
      </p:sp>
      <p:sp>
        <p:nvSpPr>
          <p:cNvPr id="3" name="Content Placeholder 2">
            <a:extLst>
              <a:ext uri="{FF2B5EF4-FFF2-40B4-BE49-F238E27FC236}">
                <a16:creationId xmlns:a16="http://schemas.microsoft.com/office/drawing/2014/main" id="{9CBEEFE1-F9CA-2FED-F205-DC33FA5B24F6}"/>
              </a:ext>
            </a:extLst>
          </p:cNvPr>
          <p:cNvSpPr>
            <a:spLocks noGrp="1"/>
          </p:cNvSpPr>
          <p:nvPr>
            <p:ph idx="1"/>
          </p:nvPr>
        </p:nvSpPr>
        <p:spPr>
          <a:xfrm>
            <a:off x="230886" y="1184107"/>
            <a:ext cx="8353146" cy="3229409"/>
          </a:xfrm>
        </p:spPr>
        <p:txBody>
          <a:bodyPr/>
          <a:lstStyle/>
          <a:p>
            <a:pPr>
              <a:buFont typeface="Arial" charset="2"/>
              <a:buChar char="•"/>
            </a:pPr>
            <a:r>
              <a:rPr lang="en-US" dirty="0">
                <a:solidFill>
                  <a:srgbClr val="000000"/>
                </a:solidFill>
                <a:latin typeface="+mn-lt"/>
                <a:ea typeface="Open Sans"/>
                <a:cs typeface="Arial"/>
              </a:rPr>
              <a:t>The designable electromagnetic properties of </a:t>
            </a:r>
            <a:r>
              <a:rPr lang="en-US" dirty="0" err="1">
                <a:solidFill>
                  <a:srgbClr val="000000"/>
                </a:solidFill>
                <a:latin typeface="+mn-lt"/>
                <a:ea typeface="Open Sans"/>
                <a:cs typeface="Arial"/>
              </a:rPr>
              <a:t>metasurfaces</a:t>
            </a:r>
            <a:r>
              <a:rPr lang="en-US" dirty="0">
                <a:solidFill>
                  <a:srgbClr val="000000"/>
                </a:solidFill>
                <a:latin typeface="+mn-lt"/>
                <a:ea typeface="Open Sans"/>
                <a:cs typeface="Arial"/>
              </a:rPr>
              <a:t> make them excellent candidates for antenna applications</a:t>
            </a:r>
          </a:p>
          <a:p>
            <a:pPr>
              <a:buFont typeface="Arial" charset="2"/>
              <a:buChar char="•"/>
            </a:pPr>
            <a:endParaRPr lang="en-US" dirty="0">
              <a:solidFill>
                <a:srgbClr val="000000"/>
              </a:solidFill>
              <a:latin typeface="+mn-lt"/>
              <a:ea typeface="Open Sans"/>
              <a:cs typeface="Arial"/>
            </a:endParaRPr>
          </a:p>
          <a:p>
            <a:pPr>
              <a:buFont typeface="Arial" charset="2"/>
              <a:buChar char="•"/>
            </a:pPr>
            <a:r>
              <a:rPr lang="en-US" dirty="0">
                <a:solidFill>
                  <a:srgbClr val="000000"/>
                </a:solidFill>
                <a:latin typeface="+mn-lt"/>
                <a:ea typeface="Open Sans"/>
                <a:cs typeface="Arial"/>
              </a:rPr>
              <a:t>Two examples:</a:t>
            </a:r>
            <a:endParaRPr lang="en-US" dirty="0">
              <a:latin typeface="+mn-lt"/>
            </a:endParaRPr>
          </a:p>
          <a:p>
            <a:pPr marL="0" indent="0">
              <a:buNone/>
            </a:pPr>
            <a:r>
              <a:rPr lang="en-US" dirty="0">
                <a:solidFill>
                  <a:srgbClr val="000000"/>
                </a:solidFill>
                <a:latin typeface="+mn-lt"/>
                <a:ea typeface="Open Sans"/>
                <a:cs typeface="Arial"/>
              </a:rPr>
              <a:t> 1. LEO – phased array antennas for </a:t>
            </a:r>
            <a:r>
              <a:rPr lang="en-US" b="1" dirty="0">
                <a:solidFill>
                  <a:srgbClr val="000000"/>
                </a:solidFill>
                <a:latin typeface="+mn-lt"/>
                <a:ea typeface="Open Sans"/>
                <a:cs typeface="Arial"/>
              </a:rPr>
              <a:t>beam steering</a:t>
            </a:r>
          </a:p>
          <a:p>
            <a:pPr marL="0" indent="0">
              <a:buNone/>
            </a:pPr>
            <a:r>
              <a:rPr lang="en-US" dirty="0">
                <a:solidFill>
                  <a:srgbClr val="000000"/>
                </a:solidFill>
                <a:latin typeface="+mn-lt"/>
                <a:ea typeface="Open Sans"/>
                <a:cs typeface="Arial"/>
              </a:rPr>
              <a:t> 2. Deep Space – Parabolic dish antennas for </a:t>
            </a:r>
            <a:r>
              <a:rPr lang="en-US" b="1" dirty="0">
                <a:solidFill>
                  <a:srgbClr val="000000"/>
                </a:solidFill>
                <a:latin typeface="+mn-lt"/>
                <a:ea typeface="Open Sans"/>
                <a:cs typeface="Arial"/>
              </a:rPr>
              <a:t>high directivity</a:t>
            </a:r>
          </a:p>
        </p:txBody>
      </p:sp>
      <p:sp>
        <p:nvSpPr>
          <p:cNvPr id="4" name="Slide Number Placeholder 3">
            <a:extLst>
              <a:ext uri="{FF2B5EF4-FFF2-40B4-BE49-F238E27FC236}">
                <a16:creationId xmlns:a16="http://schemas.microsoft.com/office/drawing/2014/main" id="{2BA91753-00D3-5BCC-2A5A-0D05D4C922BD}"/>
              </a:ext>
            </a:extLst>
          </p:cNvPr>
          <p:cNvSpPr>
            <a:spLocks noGrp="1"/>
          </p:cNvSpPr>
          <p:nvPr>
            <p:ph type="sldNum" sz="quarter" idx="12"/>
          </p:nvPr>
        </p:nvSpPr>
        <p:spPr/>
        <p:txBody>
          <a:bodyPr/>
          <a:lstStyle/>
          <a:p>
            <a:pPr>
              <a:defRPr/>
            </a:pPr>
            <a:fld id="{B586D440-F702-449A-AAC2-9ACFF17038B8}" type="slidenum">
              <a:rPr lang="en-US" smtClean="0"/>
              <a:pPr>
                <a:defRPr/>
              </a:pPr>
              <a:t>8</a:t>
            </a:fld>
            <a:endParaRPr lang="en-US"/>
          </a:p>
        </p:txBody>
      </p:sp>
    </p:spTree>
    <p:extLst>
      <p:ext uri="{BB962C8B-B14F-4D97-AF65-F5344CB8AC3E}">
        <p14:creationId xmlns:p14="http://schemas.microsoft.com/office/powerpoint/2010/main" val="115227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2CBB6-B3FF-1E21-197A-33E4936BD4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51FE8E-E93F-BD29-DC25-2CB60D953F6B}"/>
              </a:ext>
            </a:extLst>
          </p:cNvPr>
          <p:cNvSpPr>
            <a:spLocks noGrp="1"/>
          </p:cNvSpPr>
          <p:nvPr>
            <p:ph type="title"/>
          </p:nvPr>
        </p:nvSpPr>
        <p:spPr/>
        <p:txBody>
          <a:bodyPr/>
          <a:lstStyle/>
          <a:p>
            <a:r>
              <a:rPr lang="en-US" err="1">
                <a:latin typeface="Helvetica"/>
                <a:cs typeface="Helvetica"/>
              </a:rPr>
              <a:t>Metasurfaces</a:t>
            </a:r>
            <a:r>
              <a:rPr lang="en-US">
                <a:latin typeface="Helvetica"/>
                <a:cs typeface="Helvetica"/>
              </a:rPr>
              <a:t> in LEO</a:t>
            </a:r>
            <a:endParaRPr lang="en-US"/>
          </a:p>
        </p:txBody>
      </p:sp>
      <p:sp>
        <p:nvSpPr>
          <p:cNvPr id="3" name="Content Placeholder 2">
            <a:extLst>
              <a:ext uri="{FF2B5EF4-FFF2-40B4-BE49-F238E27FC236}">
                <a16:creationId xmlns:a16="http://schemas.microsoft.com/office/drawing/2014/main" id="{790BFFE0-4C06-8A0B-48A2-5CADF9A9867A}"/>
              </a:ext>
            </a:extLst>
          </p:cNvPr>
          <p:cNvSpPr>
            <a:spLocks noGrp="1"/>
          </p:cNvSpPr>
          <p:nvPr>
            <p:ph idx="1"/>
          </p:nvPr>
        </p:nvSpPr>
        <p:spPr>
          <a:xfrm>
            <a:off x="230886" y="1123950"/>
            <a:ext cx="3510436" cy="3289566"/>
          </a:xfrm>
        </p:spPr>
        <p:txBody>
          <a:bodyPr/>
          <a:lstStyle/>
          <a:p>
            <a:pPr marL="0" indent="0">
              <a:buNone/>
            </a:pPr>
            <a:r>
              <a:rPr lang="en-US" dirty="0">
                <a:latin typeface="+mn-lt"/>
                <a:cs typeface="Helvetica"/>
              </a:rPr>
              <a:t>Electrical Beam Steering</a:t>
            </a:r>
          </a:p>
          <a:p>
            <a:pPr>
              <a:buFont typeface="Arial" charset="2"/>
              <a:buChar char="•"/>
            </a:pPr>
            <a:r>
              <a:rPr lang="en-US" dirty="0">
                <a:latin typeface="+mn-lt"/>
                <a:cs typeface="Helvetica"/>
              </a:rPr>
              <a:t>Phased Arrays use active phase shifters (power hungry, heavy, and bulky)</a:t>
            </a:r>
            <a:endParaRPr lang="en-US" dirty="0">
              <a:latin typeface="+mn-lt"/>
            </a:endParaRPr>
          </a:p>
          <a:p>
            <a:pPr>
              <a:buFont typeface="Arial" charset="2"/>
              <a:buChar char="•"/>
            </a:pPr>
            <a:r>
              <a:rPr lang="en-US" dirty="0" err="1">
                <a:latin typeface="+mn-lt"/>
                <a:cs typeface="Helvetica"/>
              </a:rPr>
              <a:t>Metasurfaces</a:t>
            </a:r>
            <a:r>
              <a:rPr lang="en-US" dirty="0">
                <a:latin typeface="+mn-lt"/>
                <a:cs typeface="Helvetica"/>
              </a:rPr>
              <a:t> use semi-passive elements (less power, mass, and size)</a:t>
            </a:r>
            <a:endParaRPr lang="en-US" dirty="0">
              <a:latin typeface="+mn-lt"/>
            </a:endParaRPr>
          </a:p>
          <a:p>
            <a:pPr>
              <a:buFont typeface="Arial" charset="2"/>
              <a:buChar char="•"/>
            </a:pPr>
            <a:endParaRPr lang="en-US" dirty="0">
              <a:solidFill>
                <a:srgbClr val="000000"/>
              </a:solidFill>
              <a:latin typeface="+mn-lt"/>
              <a:ea typeface="Open Sans"/>
              <a:cs typeface="Helvetica"/>
            </a:endParaRPr>
          </a:p>
          <a:p>
            <a:pPr>
              <a:buFont typeface="Arial" charset="2"/>
              <a:buChar char="•"/>
            </a:pPr>
            <a:endParaRPr lang="en-US" dirty="0">
              <a:solidFill>
                <a:srgbClr val="000000"/>
              </a:solidFill>
              <a:latin typeface="+mn-lt"/>
              <a:ea typeface="Open Sans"/>
              <a:cs typeface="Helvetica"/>
            </a:endParaRPr>
          </a:p>
          <a:p>
            <a:pPr>
              <a:buFont typeface="Arial" charset="2"/>
              <a:buChar char="•"/>
            </a:pPr>
            <a:endParaRPr lang="en-US" dirty="0">
              <a:solidFill>
                <a:srgbClr val="0000FF"/>
              </a:solidFill>
              <a:latin typeface="+mn-lt"/>
              <a:ea typeface="Open Sans"/>
              <a:cs typeface="Open Sans"/>
            </a:endParaRPr>
          </a:p>
        </p:txBody>
      </p:sp>
      <p:sp>
        <p:nvSpPr>
          <p:cNvPr id="4" name="Slide Number Placeholder 3">
            <a:extLst>
              <a:ext uri="{FF2B5EF4-FFF2-40B4-BE49-F238E27FC236}">
                <a16:creationId xmlns:a16="http://schemas.microsoft.com/office/drawing/2014/main" id="{C42E0485-379D-A66C-CFE2-AF99C99599D2}"/>
              </a:ext>
            </a:extLst>
          </p:cNvPr>
          <p:cNvSpPr>
            <a:spLocks noGrp="1"/>
          </p:cNvSpPr>
          <p:nvPr>
            <p:ph type="sldNum" sz="quarter" idx="12"/>
          </p:nvPr>
        </p:nvSpPr>
        <p:spPr/>
        <p:txBody>
          <a:bodyPr/>
          <a:lstStyle/>
          <a:p>
            <a:pPr>
              <a:defRPr/>
            </a:pPr>
            <a:fld id="{B586D440-F702-449A-AAC2-9ACFF17038B8}" type="slidenum">
              <a:rPr lang="en-US" smtClean="0"/>
              <a:pPr>
                <a:defRPr/>
              </a:pPr>
              <a:t>9</a:t>
            </a:fld>
            <a:endParaRPr lang="en-US"/>
          </a:p>
        </p:txBody>
      </p:sp>
      <p:sp>
        <p:nvSpPr>
          <p:cNvPr id="5" name="TextBox 4">
            <a:extLst>
              <a:ext uri="{FF2B5EF4-FFF2-40B4-BE49-F238E27FC236}">
                <a16:creationId xmlns:a16="http://schemas.microsoft.com/office/drawing/2014/main" id="{68CD6E1B-C0C7-19F4-AC11-F5208F309D7B}"/>
              </a:ext>
            </a:extLst>
          </p:cNvPr>
          <p:cNvSpPr txBox="1"/>
          <p:nvPr/>
        </p:nvSpPr>
        <p:spPr>
          <a:xfrm>
            <a:off x="686222" y="4589971"/>
            <a:ext cx="379253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strike="noStrike" baseline="0" dirty="0">
                <a:latin typeface="Arial Narrow"/>
                <a:ea typeface="Open Sans"/>
                <a:cs typeface="Open Sans"/>
                <a:hlinkClick r:id="rId3">
                  <a:extLst>
                    <a:ext uri="{A12FA001-AC4F-418D-AE19-62706E023703}">
                      <ahyp:hlinkClr xmlns:ahyp="http://schemas.microsoft.com/office/drawing/2018/hyperlinkcolor" val="tx"/>
                    </a:ext>
                  </a:extLst>
                </a:hlinkClick>
              </a:rPr>
              <a:t>"</a:t>
            </a:r>
            <a:r>
              <a:rPr lang="en-US" sz="1000" dirty="0">
                <a:latin typeface="Arial Narrow"/>
                <a:ea typeface="Open Sans"/>
                <a:cs typeface="Open Sans"/>
                <a:hlinkClick r:id="rId3">
                  <a:extLst>
                    <a:ext uri="{A12FA001-AC4F-418D-AE19-62706E023703}">
                      <ahyp:hlinkClr xmlns:ahyp="http://schemas.microsoft.com/office/drawing/2018/hyperlinkcolor" val="tx"/>
                    </a:ext>
                  </a:extLst>
                </a:hlinkClick>
              </a:rPr>
              <a:t>Polarization &amp; EBS</a:t>
            </a:r>
            <a:r>
              <a:rPr lang="en-US" sz="1000" strike="noStrike" baseline="0" dirty="0">
                <a:latin typeface="Arial Narrow"/>
                <a:ea typeface="Open Sans"/>
                <a:cs typeface="Open Sans"/>
                <a:hlinkClick r:id="rId3">
                  <a:extLst>
                    <a:ext uri="{A12FA001-AC4F-418D-AE19-62706E023703}">
                      <ahyp:hlinkClr xmlns:ahyp="http://schemas.microsoft.com/office/drawing/2018/hyperlinkcolor" val="tx"/>
                    </a:ext>
                  </a:extLst>
                </a:hlinkClick>
              </a:rPr>
              <a:t>"</a:t>
            </a:r>
            <a:r>
              <a:rPr lang="en-US" sz="1000" baseline="0" dirty="0">
                <a:latin typeface="Arial Narrow"/>
                <a:ea typeface="Open Sans"/>
                <a:cs typeface="Open Sans"/>
              </a:rPr>
              <a:t> </a:t>
            </a:r>
            <a:r>
              <a:rPr lang="en-US" sz="1000" dirty="0">
                <a:latin typeface="Arial Narrow"/>
                <a:ea typeface="Open Sans"/>
                <a:cs typeface="Open Sans"/>
              </a:rPr>
              <a:t>by </a:t>
            </a:r>
            <a:r>
              <a:rPr lang="en-US" sz="1000" dirty="0" err="1">
                <a:latin typeface="Arial Narrow"/>
                <a:ea typeface="Open Sans"/>
                <a:cs typeface="Open Sans"/>
              </a:rPr>
              <a:t>SannyTelecom</a:t>
            </a:r>
            <a:endParaRPr lang="en-US" dirty="0">
              <a:latin typeface="Arial Narrow"/>
              <a:ea typeface="Open Sans"/>
              <a:cs typeface="Open Sans"/>
              <a:hlinkClick r:id="rId4">
                <a:extLst>
                  <a:ext uri="{A12FA001-AC4F-418D-AE19-62706E023703}">
                    <ahyp:hlinkClr xmlns:ahyp="http://schemas.microsoft.com/office/drawing/2018/hyperlinkcolor" val="tx"/>
                  </a:ext>
                </a:extLst>
              </a:hlinkClick>
            </a:endParaRPr>
          </a:p>
        </p:txBody>
      </p:sp>
      <p:pic>
        <p:nvPicPr>
          <p:cNvPr id="12" name="Picture 11" descr="A diagram of a solar panel&#10;&#10;AI-generated content may be incorrect.">
            <a:extLst>
              <a:ext uri="{FF2B5EF4-FFF2-40B4-BE49-F238E27FC236}">
                <a16:creationId xmlns:a16="http://schemas.microsoft.com/office/drawing/2014/main" id="{D88DDBB6-201C-3E79-B2FC-F6CF0A0B4C99}"/>
              </a:ext>
            </a:extLst>
          </p:cNvPr>
          <p:cNvPicPr>
            <a:picLocks noChangeAspect="1"/>
          </p:cNvPicPr>
          <p:nvPr/>
        </p:nvPicPr>
        <p:blipFill>
          <a:blip r:embed="rId5"/>
          <a:stretch>
            <a:fillRect/>
          </a:stretch>
        </p:blipFill>
        <p:spPr>
          <a:xfrm>
            <a:off x="4062915" y="875047"/>
            <a:ext cx="4848225" cy="3533775"/>
          </a:xfrm>
          <a:prstGeom prst="rect">
            <a:avLst/>
          </a:prstGeom>
        </p:spPr>
      </p:pic>
    </p:spTree>
    <p:extLst>
      <p:ext uri="{BB962C8B-B14F-4D97-AF65-F5344CB8AC3E}">
        <p14:creationId xmlns:p14="http://schemas.microsoft.com/office/powerpoint/2010/main" val="171964861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thout blue bann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EB2D5380FE2F4D930C6B565C2D1F91" ma:contentTypeVersion="11" ma:contentTypeDescription="Create a new document." ma:contentTypeScope="" ma:versionID="7bb4524a6491913e10d18d3264613d60">
  <xsd:schema xmlns:xsd="http://www.w3.org/2001/XMLSchema" xmlns:xs="http://www.w3.org/2001/XMLSchema" xmlns:p="http://schemas.microsoft.com/office/2006/metadata/properties" xmlns:ns2="f68cf9e0-88e1-4f3b-adb3-cd048a316fce" xmlns:ns3="45189c86-d200-4f8e-8ba3-644445031606" targetNamespace="http://schemas.microsoft.com/office/2006/metadata/properties" ma:root="true" ma:fieldsID="fe491e7097e791f756d1677c32534ef1" ns2:_="" ns3:_="">
    <xsd:import namespace="f68cf9e0-88e1-4f3b-adb3-cd048a316fce"/>
    <xsd:import namespace="45189c86-d200-4f8e-8ba3-6444450316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8cf9e0-88e1-4f3b-adb3-cd048a316f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189c86-d200-4f8e-8ba3-6444450316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61E29E-EE55-4BBB-A007-996871FAB725}">
  <ds:schemaRefs>
    <ds:schemaRef ds:uri="45189c86-d200-4f8e-8ba3-644445031606"/>
    <ds:schemaRef ds:uri="f68cf9e0-88e1-4f3b-adb3-cd048a316f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14BE1A-A2C4-4862-8AD0-8BDC37D6A979}">
  <ds:schemaRefs>
    <ds:schemaRef ds:uri="8840c030-5dde-41b3-9ddd-06e8e0ef51bc"/>
    <ds:schemaRef ds:uri="db962d0c-5ba1-488e-9617-42eb96731c2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3F3348E-F4F4-4BE8-8083-AA7D450E2F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TotalTime>
  <Words>2483</Words>
  <Application>Microsoft Office PowerPoint</Application>
  <PresentationFormat>On-screen Show (16:9)</PresentationFormat>
  <Paragraphs>212</Paragraphs>
  <Slides>18</Slides>
  <Notes>17</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Blank Presentation</vt:lpstr>
      <vt:lpstr>Without blue banner</vt:lpstr>
      <vt:lpstr>PowerPoint Presentation</vt:lpstr>
      <vt:lpstr>Antennas and Space Operations</vt:lpstr>
      <vt:lpstr>Antennas and Space Operations</vt:lpstr>
      <vt:lpstr>Antennas and Space Operations </vt:lpstr>
      <vt:lpstr>What are Metasurfaces?</vt:lpstr>
      <vt:lpstr>How Do Metasurfaces Work?</vt:lpstr>
      <vt:lpstr>How Do Metasurfaces Work?</vt:lpstr>
      <vt:lpstr>Metasurface Antennas</vt:lpstr>
      <vt:lpstr>Metasurfaces in LEO</vt:lpstr>
      <vt:lpstr>Metasurfaces in Deep Space</vt:lpstr>
      <vt:lpstr>Pitfalls of Metasurface Antennas</vt:lpstr>
      <vt:lpstr>Why Metasurface Antennas in Aerospace?</vt:lpstr>
      <vt:lpstr>Cost and Efficiency</vt:lpstr>
      <vt:lpstr>Cost and Efficiency </vt:lpstr>
      <vt:lpstr>Direct Industry Application</vt:lpstr>
      <vt:lpstr>Future Industry Application</vt:lpstr>
      <vt:lpstr>Key Takeaways</vt:lpstr>
      <vt:lpstr>PowerPoint Presentation</vt:lpstr>
    </vt:vector>
  </TitlesOfParts>
  <Company>Bill Seymore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Seymore</dc:creator>
  <cp:lastModifiedBy>Daria Astaire</cp:lastModifiedBy>
  <cp:revision>4</cp:revision>
  <cp:lastPrinted>2018-09-25T14:02:34Z</cp:lastPrinted>
  <dcterms:modified xsi:type="dcterms:W3CDTF">2025-04-03T01:19:46Z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0x01010068EB2D5380FE2F4D930C6B565C2D1F91</vt:lpwstr>
  </property>
</Properties>
</file>