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  <p:sldMasterId id="2147483685" r:id="rId2"/>
  </p:sldMasterIdLst>
  <p:notesMasterIdLst>
    <p:notesMasterId r:id="rId11"/>
  </p:notesMasterIdLst>
  <p:sldIdLst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ＭＳ Ｐゴシック" charset="-128"/>
        <a:cs typeface="Arial" charset="0"/>
      </a:defRPr>
    </a:lvl1pPr>
    <a:lvl2pPr marL="342900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ＭＳ Ｐゴシック" charset="-128"/>
        <a:cs typeface="Arial" charset="0"/>
      </a:defRPr>
    </a:lvl2pPr>
    <a:lvl3pPr marL="685800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ＭＳ Ｐゴシック" charset="-128"/>
        <a:cs typeface="Arial" charset="0"/>
      </a:defRPr>
    </a:lvl3pPr>
    <a:lvl4pPr marL="1028700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ＭＳ Ｐゴシック" charset="-128"/>
        <a:cs typeface="Arial" charset="0"/>
      </a:defRPr>
    </a:lvl4pPr>
    <a:lvl5pPr marL="1371600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ＭＳ Ｐゴシック" charset="-128"/>
        <a:cs typeface="Arial" charset="0"/>
      </a:defRPr>
    </a:lvl5pPr>
    <a:lvl6pPr marL="1714500" algn="l" defTabSz="685800" rtl="0" eaLnBrk="1" latinLnBrk="0" hangingPunct="1">
      <a:defRPr sz="1800" kern="1200">
        <a:solidFill>
          <a:schemeClr val="tx1"/>
        </a:solidFill>
        <a:latin typeface="Arial" charset="0"/>
        <a:ea typeface="ＭＳ Ｐゴシック" charset="-128"/>
        <a:cs typeface="Arial" charset="0"/>
      </a:defRPr>
    </a:lvl6pPr>
    <a:lvl7pPr marL="2057400" algn="l" defTabSz="685800" rtl="0" eaLnBrk="1" latinLnBrk="0" hangingPunct="1">
      <a:defRPr sz="1800" kern="1200">
        <a:solidFill>
          <a:schemeClr val="tx1"/>
        </a:solidFill>
        <a:latin typeface="Arial" charset="0"/>
        <a:ea typeface="ＭＳ Ｐゴシック" charset="-128"/>
        <a:cs typeface="Arial" charset="0"/>
      </a:defRPr>
    </a:lvl7pPr>
    <a:lvl8pPr marL="2400300" algn="l" defTabSz="685800" rtl="0" eaLnBrk="1" latinLnBrk="0" hangingPunct="1">
      <a:defRPr sz="1800" kern="1200">
        <a:solidFill>
          <a:schemeClr val="tx1"/>
        </a:solidFill>
        <a:latin typeface="Arial" charset="0"/>
        <a:ea typeface="ＭＳ Ｐゴシック" charset="-128"/>
        <a:cs typeface="Arial" charset="0"/>
      </a:defRPr>
    </a:lvl8pPr>
    <a:lvl9pPr marL="2743200" algn="l" defTabSz="685800" rtl="0" eaLnBrk="1" latinLnBrk="0" hangingPunct="1">
      <a:defRPr sz="1800" kern="1200">
        <a:solidFill>
          <a:schemeClr val="tx1"/>
        </a:solidFill>
        <a:latin typeface="Arial" charset="0"/>
        <a:ea typeface="ＭＳ Ｐゴシック" charset="-128"/>
        <a:cs typeface="Arial" charset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93D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4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7562F5-9745-4C94-A1A5-9C8C1699E526}" type="datetimeFigureOut">
              <a:rPr lang="en-IN" smtClean="0"/>
              <a:t>02-04-2025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665AAB-67C3-4A28-AF9D-C4E215E738A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920809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Imagine preparing for years, investing immense resources into missions to the Moon and Mars, only to have tiny particles of dust jeopardize your entire operation. These microscopic dust particles pose a serious threat by clogging critical systems, reducing visibility, and harming astronauts' health. Today, we'll explore why this is such a significant issue.</a:t>
            </a: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665AAB-67C3-4A28-AF9D-C4E215E738A1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717208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auto">
          <a:xfrm>
            <a:off x="2073" y="-25399"/>
            <a:ext cx="12192000" cy="5847844"/>
          </a:xfrm>
          <a:prstGeom prst="rect">
            <a:avLst/>
          </a:prstGeom>
          <a:solidFill>
            <a:srgbClr val="1B3D6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60960" rIns="121920" bIns="6096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0" charset="-128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 bwMode="auto">
          <a:xfrm>
            <a:off x="0" y="3530600"/>
            <a:ext cx="12192000" cy="147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98B01"/>
              </a:buClr>
              <a:buFont typeface="Times" pitchFamily="18" charset="0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380DC"/>
              </a:buClr>
              <a:buFont typeface="Wingdings" pitchFamily="2" charset="2"/>
              <a:buChar char="§"/>
              <a:defRPr sz="2800">
                <a:solidFill>
                  <a:srgbClr val="4F4F4F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F4F4F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Times" pitchFamily="80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Times" pitchFamily="80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Times" pitchFamily="80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Times" pitchFamily="80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 eaLnBrk="1" hangingPunct="1">
              <a:buClr>
                <a:srgbClr val="00529B"/>
              </a:buClr>
              <a:buNone/>
            </a:pPr>
            <a:r>
              <a:rPr lang="en-US" altLang="en-US" sz="2133" b="1" kern="0">
                <a:solidFill>
                  <a:schemeClr val="bg1"/>
                </a:solidFill>
                <a:latin typeface="+mj-lt"/>
              </a:rPr>
              <a:t>Author</a:t>
            </a:r>
          </a:p>
          <a:p>
            <a:pPr marL="0" indent="0" algn="ctr" eaLnBrk="1" hangingPunct="1">
              <a:buClr>
                <a:srgbClr val="00529B"/>
              </a:buClr>
              <a:buNone/>
            </a:pPr>
            <a:r>
              <a:rPr lang="en-US" altLang="en-US" sz="2133" b="1" kern="0">
                <a:solidFill>
                  <a:schemeClr val="bg1"/>
                </a:solidFill>
                <a:latin typeface="+mj-lt"/>
              </a:rPr>
              <a:t>Company/Organization</a:t>
            </a:r>
          </a:p>
          <a:p>
            <a:pPr marL="0" indent="0" algn="ctr" eaLnBrk="1" hangingPunct="1">
              <a:buClr>
                <a:srgbClr val="00529B"/>
              </a:buClr>
              <a:buNone/>
            </a:pPr>
            <a:r>
              <a:rPr lang="en-US" altLang="en-US" sz="2133" kern="0">
                <a:solidFill>
                  <a:schemeClr val="bg1"/>
                </a:solidFill>
                <a:latin typeface="+mj-lt"/>
              </a:rPr>
              <a:t>Conference Name, Conference Dates</a:t>
            </a:r>
          </a:p>
          <a:p>
            <a:pPr marL="0" indent="0" algn="ctr" eaLnBrk="1" hangingPunct="1">
              <a:buClr>
                <a:srgbClr val="00529B"/>
              </a:buClr>
              <a:buNone/>
            </a:pPr>
            <a:r>
              <a:rPr lang="en-US" altLang="en-US" sz="2133" kern="0">
                <a:solidFill>
                  <a:schemeClr val="bg1"/>
                </a:solidFill>
                <a:latin typeface="+mj-lt"/>
              </a:rPr>
              <a:t>Conference Location</a:t>
            </a:r>
          </a:p>
          <a:p>
            <a:pPr>
              <a:buClr>
                <a:srgbClr val="00529B"/>
              </a:buClr>
              <a:buFont typeface="Wingdings" charset="2"/>
              <a:buChar char="Ø"/>
            </a:pPr>
            <a:endParaRPr lang="en-US" sz="3200" kern="0"/>
          </a:p>
        </p:txBody>
      </p:sp>
      <p:sp>
        <p:nvSpPr>
          <p:cNvPr id="10" name="Title 1"/>
          <p:cNvSpPr txBox="1">
            <a:spLocks/>
          </p:cNvSpPr>
          <p:nvPr/>
        </p:nvSpPr>
        <p:spPr bwMode="auto">
          <a:xfrm>
            <a:off x="0" y="990600"/>
            <a:ext cx="12192000" cy="132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9pPr>
          </a:lstStyle>
          <a:p>
            <a:pPr algn="ctr"/>
            <a:r>
              <a:rPr lang="en-US" sz="7200" b="1" kern="0">
                <a:solidFill>
                  <a:schemeClr val="bg1"/>
                </a:solidFill>
              </a:rPr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1147805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189" indent="-457189">
              <a:buClr>
                <a:srgbClr val="1B3D6C"/>
              </a:buClr>
              <a:buFont typeface="Wingdings" charset="2"/>
              <a:buChar char="Ø"/>
              <a:defRPr/>
            </a:lvl1pPr>
            <a:lvl2pPr marL="914377" indent="-457189">
              <a:buClr>
                <a:srgbClr val="1B3D6C"/>
              </a:buClr>
              <a:buFont typeface="Wingdings" charset="2"/>
              <a:buChar char="Ø"/>
              <a:defRPr/>
            </a:lvl2pPr>
            <a:lvl3pPr marL="1295368" indent="-380990">
              <a:buClr>
                <a:srgbClr val="1B3D6C"/>
              </a:buClr>
              <a:buFont typeface="Wingdings" charset="2"/>
              <a:buChar char="Ø"/>
              <a:defRPr/>
            </a:lvl3pPr>
            <a:lvl4pPr marL="1752556" indent="-380990">
              <a:buClr>
                <a:srgbClr val="1B3D6C"/>
              </a:buClr>
              <a:buFont typeface="Wingdings" charset="2"/>
              <a:buChar char="Ø"/>
              <a:defRPr/>
            </a:lvl4pPr>
            <a:lvl5pPr marL="2209745" indent="-380990">
              <a:buClr>
                <a:srgbClr val="1B3D6C"/>
              </a:buClr>
              <a:buFont typeface="Wingdings" charset="2"/>
              <a:buChar char="Ø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600200" y="6183914"/>
            <a:ext cx="2133600" cy="216887"/>
          </a:xfrm>
          <a:prstGeom prst="rect">
            <a:avLst/>
          </a:prstGeom>
          <a:ln/>
        </p:spPr>
        <p:txBody>
          <a:bodyPr/>
          <a:lstStyle>
            <a:lvl1pPr>
              <a:defRPr sz="1400"/>
            </a:lvl1pPr>
          </a:lstStyle>
          <a:p>
            <a:fld id="{B00297A1-701A-424E-A90D-D1A1803976CB}" type="datetimeFigureOut">
              <a:rPr lang="en-IN" smtClean="0"/>
              <a:t>02-04-2025</a:t>
            </a:fld>
            <a:endParaRPr lang="en-IN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10000" y="6183914"/>
            <a:ext cx="2819400" cy="216887"/>
          </a:xfrm>
          <a:prstGeom prst="rect">
            <a:avLst/>
          </a:prstGeom>
          <a:ln/>
        </p:spPr>
        <p:txBody>
          <a:bodyPr/>
          <a:lstStyle>
            <a:lvl1pPr>
              <a:defRPr sz="1400"/>
            </a:lvl1pPr>
          </a:lstStyle>
          <a:p>
            <a:endParaRPr lang="en-IN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04800" y="6172200"/>
            <a:ext cx="1219200" cy="228600"/>
          </a:xfrm>
          <a:prstGeom prst="rect">
            <a:avLst/>
          </a:prstGeom>
          <a:ln/>
        </p:spPr>
        <p:txBody>
          <a:bodyPr/>
          <a:lstStyle>
            <a:lvl1pPr>
              <a:defRPr sz="1400"/>
            </a:lvl1pPr>
          </a:lstStyle>
          <a:p>
            <a:fld id="{5908E509-AF77-4B0F-ACDB-E128FF36C6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88394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498600"/>
            <a:ext cx="5283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94400" y="1498600"/>
            <a:ext cx="58928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600200" y="6183914"/>
            <a:ext cx="2133600" cy="216887"/>
          </a:xfrm>
          <a:prstGeom prst="rect">
            <a:avLst/>
          </a:prstGeom>
          <a:ln/>
        </p:spPr>
        <p:txBody>
          <a:bodyPr/>
          <a:lstStyle>
            <a:lvl1pPr>
              <a:defRPr sz="1400"/>
            </a:lvl1pPr>
          </a:lstStyle>
          <a:p>
            <a:fld id="{B00297A1-701A-424E-A90D-D1A1803976CB}" type="datetimeFigureOut">
              <a:rPr lang="en-IN" smtClean="0"/>
              <a:t>02-04-2025</a:t>
            </a:fld>
            <a:endParaRPr lang="en-IN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10000" y="6183914"/>
            <a:ext cx="2819400" cy="216887"/>
          </a:xfrm>
          <a:prstGeom prst="rect">
            <a:avLst/>
          </a:prstGeom>
          <a:ln/>
        </p:spPr>
        <p:txBody>
          <a:bodyPr/>
          <a:lstStyle>
            <a:lvl1pPr>
              <a:defRPr sz="1400"/>
            </a:lvl1pPr>
          </a:lstStyle>
          <a:p>
            <a:endParaRPr lang="en-IN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04800" y="6172200"/>
            <a:ext cx="1219200" cy="228600"/>
          </a:xfrm>
          <a:prstGeom prst="rect">
            <a:avLst/>
          </a:prstGeom>
          <a:ln/>
        </p:spPr>
        <p:txBody>
          <a:bodyPr/>
          <a:lstStyle>
            <a:lvl1pPr>
              <a:defRPr sz="1400"/>
            </a:lvl1pPr>
          </a:lstStyle>
          <a:p>
            <a:fld id="{5908E509-AF77-4B0F-ACDB-E128FF36C69A}" type="slidenum">
              <a:rPr lang="en-IN" smtClean="0"/>
              <a:t>‹#›</a:t>
            </a:fld>
            <a:endParaRPr lang="en-IN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04800" y="192264"/>
            <a:ext cx="11582400" cy="68580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57373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tart and/or 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9611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297A1-701A-424E-A90D-D1A1803976CB}" type="datetimeFigureOut">
              <a:rPr lang="en-IN" smtClean="0"/>
              <a:t>02-04-2025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8E509-AF77-4B0F-ACDB-E128FF36C6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39239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7FC34-5206-45FA-A6B2-955DFABF1C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183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8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F603E2-753D-49F2-B2B1-D76008093D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568"/>
            <a:ext cx="9144000" cy="1655233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EFD0B8-A1D4-4313-AC8C-31D5E0DBD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CFA06F-9FF0-4DD3-9CA0-DF2D4EF2E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CCD405-43AD-4B88-9D41-03F2E0B3D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86D440-F702-449A-AAC2-9ACFF17038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680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" y="25400"/>
            <a:ext cx="12188952" cy="6858000"/>
          </a:xfrm>
          <a:prstGeom prst="rect">
            <a:avLst/>
          </a:prstGeom>
        </p:spPr>
      </p:pic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7848" y="1498600"/>
            <a:ext cx="11582400" cy="4484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8"/>
          <p:cNvSpPr>
            <a:spLocks noGrp="1" noChangeArrowheads="1"/>
          </p:cNvSpPr>
          <p:nvPr/>
        </p:nvSpPr>
        <p:spPr bwMode="auto">
          <a:xfrm>
            <a:off x="1574800" y="6096000"/>
            <a:ext cx="2540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ＭＳ Ｐゴシック" pitchFamily="80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9pPr>
          </a:lstStyle>
          <a:p>
            <a:pPr>
              <a:defRPr/>
            </a:pPr>
            <a:endParaRPr lang="en-US" sz="1400"/>
          </a:p>
        </p:txBody>
      </p:sp>
      <p:sp>
        <p:nvSpPr>
          <p:cNvPr id="10" name="Rectangle 9"/>
          <p:cNvSpPr>
            <a:spLocks noGrp="1" noChangeArrowheads="1"/>
          </p:cNvSpPr>
          <p:nvPr/>
        </p:nvSpPr>
        <p:spPr bwMode="auto">
          <a:xfrm>
            <a:off x="4241800" y="6096000"/>
            <a:ext cx="3860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ＭＳ Ｐゴシック" pitchFamily="80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9pPr>
          </a:lstStyle>
          <a:p>
            <a:pPr>
              <a:defRPr/>
            </a:pPr>
            <a:endParaRPr lang="en-US" sz="1400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1600200" y="6172201"/>
            <a:ext cx="2133600" cy="216887"/>
          </a:xfrm>
          <a:prstGeom prst="rect">
            <a:avLst/>
          </a:prstGeom>
          <a:ln/>
        </p:spPr>
        <p:txBody>
          <a:bodyPr/>
          <a:lstStyle>
            <a:lvl1pPr>
              <a:defRPr sz="1400"/>
            </a:lvl1pPr>
          </a:lstStyle>
          <a:p>
            <a:fld id="{B00297A1-701A-424E-A90D-D1A1803976CB}" type="datetimeFigureOut">
              <a:rPr lang="en-IN" smtClean="0"/>
              <a:t>02-04-2025</a:t>
            </a:fld>
            <a:endParaRPr lang="en-IN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810000" y="6184511"/>
            <a:ext cx="2819400" cy="216887"/>
          </a:xfrm>
          <a:prstGeom prst="rect">
            <a:avLst/>
          </a:prstGeom>
          <a:ln/>
        </p:spPr>
        <p:txBody>
          <a:bodyPr/>
          <a:lstStyle>
            <a:lvl1pPr>
              <a:defRPr sz="1400"/>
            </a:lvl1pPr>
          </a:lstStyle>
          <a:p>
            <a:endParaRPr lang="en-IN"/>
          </a:p>
        </p:txBody>
      </p:sp>
      <p:sp>
        <p:nvSpPr>
          <p:cNvPr id="1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292100" y="6186664"/>
            <a:ext cx="1219200" cy="228600"/>
          </a:xfrm>
          <a:prstGeom prst="rect">
            <a:avLst/>
          </a:prstGeom>
          <a:ln/>
        </p:spPr>
        <p:txBody>
          <a:bodyPr/>
          <a:lstStyle>
            <a:lvl1pPr>
              <a:defRPr sz="1400"/>
            </a:lvl1pPr>
          </a:lstStyle>
          <a:p>
            <a:fld id="{5908E509-AF77-4B0F-ACDB-E128FF36C69A}" type="slidenum">
              <a:rPr lang="en-IN" smtClean="0"/>
              <a:t>‹#›</a:t>
            </a:fld>
            <a:endParaRPr lang="en-IN"/>
          </a:p>
        </p:txBody>
      </p:sp>
      <p:sp>
        <p:nvSpPr>
          <p:cNvPr id="15" name="Rectangle 14"/>
          <p:cNvSpPr/>
          <p:nvPr/>
        </p:nvSpPr>
        <p:spPr bwMode="auto">
          <a:xfrm>
            <a:off x="0" y="0"/>
            <a:ext cx="12192000" cy="990600"/>
          </a:xfrm>
          <a:prstGeom prst="rect">
            <a:avLst/>
          </a:prstGeom>
          <a:solidFill>
            <a:srgbClr val="1B3D6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60960" rIns="121920" bIns="6096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0" charset="-128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92264"/>
            <a:ext cx="1158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b="1" kern="0">
                <a:solidFill>
                  <a:schemeClr val="bg1"/>
                </a:solidFill>
              </a:rPr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4182071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4" r:id="rId5"/>
  </p:sldLayoutIdLst>
  <p:txStyles>
    <p:titleStyle>
      <a:lvl1pPr marL="0" marR="0" indent="0" algn="ctr" defTabSz="121917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tabLst/>
        <a:defRPr sz="3733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8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8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8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80" charset="-128"/>
        </a:defRPr>
      </a:lvl5pPr>
      <a:lvl6pPr marL="457189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80" charset="-128"/>
        </a:defRPr>
      </a:lvl6pPr>
      <a:lvl7pPr marL="914377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80" charset="-128"/>
        </a:defRPr>
      </a:lvl7pPr>
      <a:lvl8pPr marL="1371566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80" charset="-128"/>
        </a:defRPr>
      </a:lvl8pPr>
      <a:lvl9pPr marL="1828754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80" charset="-128"/>
        </a:defRPr>
      </a:lvl9pPr>
    </p:titleStyle>
    <p:bodyStyle>
      <a:lvl1pPr marL="457189" indent="-457189" algn="l" rtl="0" eaLnBrk="1" fontAlgn="base" hangingPunct="1">
        <a:spcBef>
          <a:spcPct val="20000"/>
        </a:spcBef>
        <a:spcAft>
          <a:spcPct val="0"/>
        </a:spcAft>
        <a:buClr>
          <a:srgbClr val="1B3D6C"/>
        </a:buClr>
        <a:buFont typeface="Wingdings" charset="2"/>
        <a:buChar char="Ø"/>
        <a:defRPr sz="3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1pPr>
      <a:lvl2pPr marL="742932" indent="-285744" algn="l" rtl="0" eaLnBrk="1" fontAlgn="base" hangingPunct="1">
        <a:spcBef>
          <a:spcPct val="20000"/>
        </a:spcBef>
        <a:spcAft>
          <a:spcPct val="0"/>
        </a:spcAft>
        <a:buClr>
          <a:srgbClr val="1B3D6C"/>
        </a:buClr>
        <a:buFont typeface="Wingdings" charset="2"/>
        <a:buChar char="Ø"/>
        <a:defRPr sz="28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2pPr>
      <a:lvl3pPr marL="1142971" indent="-228594" algn="l" rtl="0" eaLnBrk="1" fontAlgn="base" hangingPunct="1">
        <a:spcBef>
          <a:spcPct val="20000"/>
        </a:spcBef>
        <a:spcAft>
          <a:spcPct val="0"/>
        </a:spcAft>
        <a:buClr>
          <a:srgbClr val="1B3D6C"/>
        </a:buClr>
        <a:buFont typeface="Wingdings" charset="2"/>
        <a:buChar char="Ø"/>
        <a:defRPr sz="24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3pPr>
      <a:lvl4pPr marL="1600160" indent="-228594" algn="l" rtl="0" eaLnBrk="1" fontAlgn="base" hangingPunct="1">
        <a:spcBef>
          <a:spcPct val="20000"/>
        </a:spcBef>
        <a:spcAft>
          <a:spcPct val="0"/>
        </a:spcAft>
        <a:buClr>
          <a:srgbClr val="1B3D6C"/>
        </a:buClr>
        <a:buFont typeface="Wingdings" charset="2"/>
        <a:buChar char="Ø"/>
        <a:defRPr sz="20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4pPr>
      <a:lvl5pPr marL="2057349" indent="-228594" algn="l" rtl="0" eaLnBrk="1" fontAlgn="base" hangingPunct="1">
        <a:spcBef>
          <a:spcPct val="20000"/>
        </a:spcBef>
        <a:spcAft>
          <a:spcPct val="0"/>
        </a:spcAft>
        <a:buClr>
          <a:srgbClr val="1B3D6C"/>
        </a:buClr>
        <a:buFont typeface="Wingdings" charset="2"/>
        <a:buChar char="Ø"/>
        <a:defRPr sz="20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5pPr>
      <a:lvl6pPr marL="2514537" indent="-228594" algn="l" rtl="0" eaLnBrk="1" fontAlgn="base" hangingPunct="1">
        <a:spcBef>
          <a:spcPct val="20000"/>
        </a:spcBef>
        <a:spcAft>
          <a:spcPct val="0"/>
        </a:spcAft>
        <a:buFont typeface="Times" pitchFamily="80" charset="0"/>
        <a:buChar char="•"/>
        <a:defRPr sz="2000">
          <a:solidFill>
            <a:schemeClr val="tx1"/>
          </a:solidFill>
          <a:latin typeface="+mn-lt"/>
          <a:ea typeface="+mn-ea"/>
        </a:defRPr>
      </a:lvl6pPr>
      <a:lvl7pPr marL="2971726" indent="-228594" algn="l" rtl="0" eaLnBrk="1" fontAlgn="base" hangingPunct="1">
        <a:spcBef>
          <a:spcPct val="20000"/>
        </a:spcBef>
        <a:spcAft>
          <a:spcPct val="0"/>
        </a:spcAft>
        <a:buFont typeface="Times" pitchFamily="80" charset="0"/>
        <a:buChar char="•"/>
        <a:defRPr sz="2000">
          <a:solidFill>
            <a:schemeClr val="tx1"/>
          </a:solidFill>
          <a:latin typeface="+mn-lt"/>
          <a:ea typeface="+mn-ea"/>
        </a:defRPr>
      </a:lvl7pPr>
      <a:lvl8pPr marL="3428914" indent="-228594" algn="l" rtl="0" eaLnBrk="1" fontAlgn="base" hangingPunct="1">
        <a:spcBef>
          <a:spcPct val="20000"/>
        </a:spcBef>
        <a:spcAft>
          <a:spcPct val="0"/>
        </a:spcAft>
        <a:buFont typeface="Times" pitchFamily="80" charset="0"/>
        <a:buChar char="•"/>
        <a:defRPr sz="2000">
          <a:solidFill>
            <a:schemeClr val="tx1"/>
          </a:solidFill>
          <a:latin typeface="+mn-lt"/>
          <a:ea typeface="+mn-ea"/>
        </a:defRPr>
      </a:lvl8pPr>
      <a:lvl9pPr marL="3886103" indent="-228594" algn="l" rtl="0" eaLnBrk="1" fontAlgn="base" hangingPunct="1">
        <a:spcBef>
          <a:spcPct val="20000"/>
        </a:spcBef>
        <a:spcAft>
          <a:spcPct val="0"/>
        </a:spcAft>
        <a:buFont typeface="Times" pitchFamily="80" charset="0"/>
        <a:buChar char="•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" y="25400"/>
            <a:ext cx="12188952" cy="6858000"/>
          </a:xfrm>
          <a:prstGeom prst="rect">
            <a:avLst/>
          </a:prstGeom>
        </p:spPr>
      </p:pic>
      <p:sp>
        <p:nvSpPr>
          <p:cNvPr id="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7848" y="584200"/>
            <a:ext cx="11582400" cy="5399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1600200" y="6172201"/>
            <a:ext cx="2133600" cy="216887"/>
          </a:xfrm>
          <a:prstGeom prst="rect">
            <a:avLst/>
          </a:prstGeom>
          <a:ln/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810000" y="6184511"/>
            <a:ext cx="2819400" cy="216887"/>
          </a:xfrm>
          <a:prstGeom prst="rect">
            <a:avLst/>
          </a:prstGeom>
          <a:ln/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292100" y="6186664"/>
            <a:ext cx="1219200" cy="228600"/>
          </a:xfrm>
          <a:prstGeom prst="rect">
            <a:avLst/>
          </a:prstGeom>
          <a:ln/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B586D440-F702-449A-AAC2-9ACFF17038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302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Clr>
          <a:srgbClr val="1B3D6C"/>
        </a:buClr>
        <a:buFont typeface="Wingdings" charset="2"/>
        <a:buChar char="Ø"/>
        <a:defRPr sz="32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Clr>
          <a:srgbClr val="1B3D6C"/>
        </a:buClr>
        <a:buFont typeface="Wingdings" charset="2"/>
        <a:buChar char="Ø"/>
        <a:defRPr sz="28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Clr>
          <a:srgbClr val="1B3D6C"/>
        </a:buClr>
        <a:buFont typeface="Wingdings" charset="2"/>
        <a:buChar char="Ø"/>
        <a:defRPr sz="24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Clr>
          <a:srgbClr val="1B3D6C"/>
        </a:buClr>
        <a:buFont typeface="Wingdings" charset="2"/>
        <a:buChar char="Ø"/>
        <a:defRPr sz="20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Clr>
          <a:srgbClr val="1B3D6C"/>
        </a:buClr>
        <a:buFont typeface="Wingdings" charset="2"/>
        <a:buChar char="Ø"/>
        <a:defRPr sz="20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A7D084E-22F4-F3E1-783C-CC875409416A}"/>
              </a:ext>
            </a:extLst>
          </p:cNvPr>
          <p:cNvSpPr/>
          <p:nvPr/>
        </p:nvSpPr>
        <p:spPr bwMode="auto">
          <a:xfrm>
            <a:off x="1406013" y="809976"/>
            <a:ext cx="9144000" cy="4385883"/>
          </a:xfrm>
          <a:prstGeom prst="rect">
            <a:avLst/>
          </a:prstGeom>
          <a:solidFill>
            <a:srgbClr val="1B3D6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0" charset="-128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8C3BC91-5B89-47CA-30AE-A6C870939DF7}"/>
              </a:ext>
            </a:extLst>
          </p:cNvPr>
          <p:cNvSpPr txBox="1">
            <a:spLocks/>
          </p:cNvSpPr>
          <p:nvPr/>
        </p:nvSpPr>
        <p:spPr bwMode="auto">
          <a:xfrm>
            <a:off x="2513045" y="407639"/>
            <a:ext cx="7165909" cy="2134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9pPr>
          </a:lstStyle>
          <a:p>
            <a:pPr algn="ctr" defTabSz="914400"/>
            <a:r>
              <a:rPr lang="en-GB" sz="5400" b="1" kern="0" dirty="0">
                <a:solidFill>
                  <a:srgbClr val="FFFFFF"/>
                </a:solidFill>
                <a:latin typeface="Arial"/>
                <a:ea typeface="ＭＳ Ｐゴシック"/>
              </a:rPr>
              <a:t>Overcoming Lunar and Martian Dust</a:t>
            </a:r>
          </a:p>
          <a:p>
            <a:pPr algn="ctr" defTabSz="914400"/>
            <a:r>
              <a:rPr lang="en-GB" sz="5400" b="1" kern="0" dirty="0">
                <a:solidFill>
                  <a:srgbClr val="FFFFFF"/>
                </a:solidFill>
                <a:latin typeface="Arial"/>
                <a:ea typeface="ＭＳ Ｐゴシック"/>
              </a:rPr>
              <a:t>Challenges</a:t>
            </a:r>
            <a:endParaRPr lang="en-US" sz="5400" b="1" kern="0" dirty="0">
              <a:solidFill>
                <a:srgbClr val="FFFFFF"/>
              </a:solidFill>
              <a:latin typeface="Arial"/>
              <a:ea typeface="ＭＳ Ｐゴシック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703A2B97-8F93-D3A6-E285-D6A2A5B7A857}"/>
              </a:ext>
            </a:extLst>
          </p:cNvPr>
          <p:cNvSpPr txBox="1">
            <a:spLocks/>
          </p:cNvSpPr>
          <p:nvPr/>
        </p:nvSpPr>
        <p:spPr bwMode="auto">
          <a:xfrm>
            <a:off x="1523999" y="3136635"/>
            <a:ext cx="9144000" cy="2134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98B01"/>
              </a:buClr>
              <a:buFont typeface="Times" pitchFamily="18" charset="0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380DC"/>
              </a:buClr>
              <a:buFont typeface="Wingdings" pitchFamily="2" charset="2"/>
              <a:buChar char="§"/>
              <a:defRPr sz="2800">
                <a:solidFill>
                  <a:srgbClr val="4F4F4F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F4F4F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Times" pitchFamily="80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Times" pitchFamily="80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Times" pitchFamily="80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Times" pitchFamily="80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 defTabSz="914400" eaLnBrk="1" hangingPunct="1">
              <a:buClr>
                <a:srgbClr val="00529B"/>
              </a:buClr>
              <a:buFont typeface="Times" pitchFamily="18" charset="0"/>
              <a:buNone/>
            </a:pPr>
            <a:r>
              <a:rPr lang="en-US" altLang="en-US" sz="1600" b="1" kern="0" dirty="0">
                <a:solidFill>
                  <a:srgbClr val="FFFFFF"/>
                </a:solidFill>
                <a:latin typeface="Arial"/>
                <a:ea typeface="ＭＳ Ｐゴシック"/>
              </a:rPr>
              <a:t>Yash S Chaudhari</a:t>
            </a:r>
          </a:p>
          <a:p>
            <a:pPr marL="0" indent="0" algn="ctr" defTabSz="914400" eaLnBrk="1" hangingPunct="1">
              <a:buClr>
                <a:srgbClr val="00529B"/>
              </a:buClr>
              <a:buFont typeface="Times" pitchFamily="18" charset="0"/>
              <a:buNone/>
            </a:pPr>
            <a:r>
              <a:rPr lang="en-US" altLang="en-US" sz="1600" b="1" kern="0" dirty="0">
                <a:solidFill>
                  <a:srgbClr val="FFFFFF"/>
                </a:solidFill>
                <a:latin typeface="Arial"/>
                <a:ea typeface="ＭＳ Ｐゴシック"/>
              </a:rPr>
              <a:t>Embry-Riddle Aeronautical University</a:t>
            </a:r>
          </a:p>
          <a:p>
            <a:pPr marL="0" indent="0" algn="ctr" defTabSz="914400" eaLnBrk="1" hangingPunct="1">
              <a:buClr>
                <a:srgbClr val="00529B"/>
              </a:buClr>
              <a:buFont typeface="Times" pitchFamily="18" charset="0"/>
              <a:buNone/>
            </a:pPr>
            <a:r>
              <a:rPr lang="en-US" altLang="en-US" sz="1600" kern="0" dirty="0">
                <a:solidFill>
                  <a:srgbClr val="FFFFFF"/>
                </a:solidFill>
                <a:latin typeface="Arial"/>
                <a:ea typeface="ＭＳ Ｐゴシック"/>
              </a:rPr>
              <a:t>AIAA Region II Student Conference, April 2-5, 2025</a:t>
            </a:r>
          </a:p>
          <a:p>
            <a:pPr marL="0" indent="0" algn="ctr" defTabSz="914400" eaLnBrk="1" hangingPunct="1">
              <a:buClr>
                <a:srgbClr val="00529B"/>
              </a:buClr>
              <a:buFont typeface="Times" pitchFamily="18" charset="0"/>
              <a:buNone/>
            </a:pPr>
            <a:endParaRPr lang="en-US" altLang="en-US" sz="1600" kern="0" dirty="0">
              <a:solidFill>
                <a:srgbClr val="FFFFFF"/>
              </a:solidFill>
              <a:latin typeface="Arial"/>
              <a:ea typeface="ＭＳ Ｐゴシック"/>
            </a:endParaRPr>
          </a:p>
          <a:p>
            <a:pPr marL="0" indent="0" algn="ctr" defTabSz="914400" eaLnBrk="1" hangingPunct="1">
              <a:buClr>
                <a:srgbClr val="00529B"/>
              </a:buClr>
              <a:buFont typeface="Times" pitchFamily="18" charset="0"/>
              <a:buNone/>
            </a:pPr>
            <a:r>
              <a:rPr lang="en-US" sz="1600" dirty="0">
                <a:solidFill>
                  <a:srgbClr val="FFFFFF"/>
                </a:solidFill>
                <a:latin typeface="Arial Narrow"/>
                <a:ea typeface="ＭＳ Ｐゴシック"/>
              </a:rPr>
              <a:t>Copyright © by Yash S Chaudhari,</a:t>
            </a:r>
            <a:r>
              <a:rPr lang="en-US" sz="1600" dirty="0">
                <a:solidFill>
                  <a:srgbClr val="FF0000"/>
                </a:solidFill>
                <a:latin typeface="Arial Narrow"/>
                <a:ea typeface="ＭＳ Ｐゴシック"/>
              </a:rPr>
              <a:t> </a:t>
            </a:r>
            <a:br>
              <a:rPr lang="en-US" sz="1600" dirty="0">
                <a:solidFill>
                  <a:srgbClr val="FFFFFF"/>
                </a:solidFill>
                <a:latin typeface="Arial Narrow"/>
                <a:ea typeface="ＭＳ Ｐゴシック"/>
              </a:rPr>
            </a:br>
            <a:r>
              <a:rPr lang="en-US" sz="1600" dirty="0">
                <a:solidFill>
                  <a:srgbClr val="FFFFFF"/>
                </a:solidFill>
                <a:latin typeface="Arial Narrow"/>
                <a:ea typeface="ＭＳ Ｐゴシック"/>
              </a:rPr>
              <a:t>Published by the American Institute of Aeronautics and Astronautics, Inc., with permission.</a:t>
            </a:r>
          </a:p>
          <a:p>
            <a:pPr marL="0" indent="0" algn="ctr" defTabSz="914400" eaLnBrk="1" hangingPunct="1">
              <a:buClr>
                <a:srgbClr val="00529B"/>
              </a:buClr>
              <a:buFont typeface="Times" pitchFamily="18" charset="0"/>
              <a:buNone/>
            </a:pPr>
            <a:br>
              <a:rPr lang="en-US" altLang="en-US" sz="1600" kern="0" dirty="0">
                <a:solidFill>
                  <a:srgbClr val="FFFFFF"/>
                </a:solidFill>
                <a:latin typeface="Arial"/>
                <a:ea typeface="ＭＳ Ｐゴシック"/>
              </a:rPr>
            </a:br>
            <a:endParaRPr lang="en-US" altLang="en-US" sz="1600" kern="0" dirty="0">
              <a:solidFill>
                <a:srgbClr val="FFFFFF"/>
              </a:solidFill>
              <a:latin typeface="Arial"/>
              <a:ea typeface="ＭＳ Ｐゴシック"/>
            </a:endParaRPr>
          </a:p>
          <a:p>
            <a:pPr marL="0" indent="0" algn="ctr" defTabSz="914400" eaLnBrk="1" hangingPunct="1">
              <a:buClr>
                <a:srgbClr val="00529B"/>
              </a:buClr>
              <a:buFont typeface="Times" pitchFamily="18" charset="0"/>
              <a:buNone/>
            </a:pPr>
            <a:endParaRPr lang="en-US" altLang="en-US" sz="1600" kern="0" dirty="0">
              <a:solidFill>
                <a:srgbClr val="FFFFFF"/>
              </a:solidFill>
              <a:latin typeface="Arial"/>
              <a:ea typeface="ＭＳ Ｐゴシック"/>
            </a:endParaRPr>
          </a:p>
          <a:p>
            <a:pPr marL="0" indent="0" algn="ctr" defTabSz="914400" eaLnBrk="1" hangingPunct="1">
              <a:buClr>
                <a:srgbClr val="00529B"/>
              </a:buClr>
              <a:buFont typeface="Times" pitchFamily="18" charset="0"/>
              <a:buNone/>
            </a:pPr>
            <a:endParaRPr lang="en-US" altLang="en-US" sz="1600" kern="0" dirty="0">
              <a:solidFill>
                <a:srgbClr val="FFFFFF"/>
              </a:solidFill>
              <a:latin typeface="Arial"/>
              <a:ea typeface="ＭＳ Ｐゴシック"/>
            </a:endParaRPr>
          </a:p>
          <a:p>
            <a:pPr defTabSz="914400">
              <a:buClr>
                <a:srgbClr val="00529B"/>
              </a:buClr>
              <a:buFont typeface="Wingdings" charset="2"/>
              <a:buChar char="Ø"/>
            </a:pPr>
            <a:endParaRPr lang="en-US" sz="2400" kern="0" dirty="0">
              <a:solidFill>
                <a:srgbClr val="000000"/>
              </a:solidFill>
              <a:latin typeface="Arial Narrow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4112734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AB1FC2-F3DB-3DE5-3A89-070A9496AA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7848" y="379077"/>
            <a:ext cx="11582400" cy="685800"/>
          </a:xfrm>
        </p:spPr>
        <p:txBody>
          <a:bodyPr/>
          <a:lstStyle/>
          <a:p>
            <a:r>
              <a:rPr lang="en-IN" b="1" dirty="0"/>
              <a:t>Introduction &amp; Problem Statement</a:t>
            </a:r>
            <a:br>
              <a:rPr lang="en-IN" b="1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F85C06-7CB8-8F1F-5842-F42FEF9D2A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Imagine exploring the Moon and Mars, only to find your mission compromised by tiny dust particles.</a:t>
            </a:r>
          </a:p>
          <a:p>
            <a:r>
              <a:rPr lang="en-GB" dirty="0"/>
              <a:t>Lunar and Martian dust significantly threaten spacecraft, equipment, astronaut health, clog mechanical systems, damage equipment, reduce visibility, and pose severe health risks.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78698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CEE71A-6469-9816-B473-461B183BE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Apollo and Mars Missions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83361F-849C-E0B9-BD8E-E7C853F9B3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1" dirty="0"/>
              <a:t>Apollo Missions:</a:t>
            </a:r>
            <a:endParaRPr lang="en-GB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2800" dirty="0"/>
              <a:t>Equipment failure and respiratory issues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800" dirty="0"/>
              <a:t>Thermal radiator efficiency reduced by 50%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800" dirty="0"/>
              <a:t>Spacesuits lost joint flexibility by 40%</a:t>
            </a:r>
          </a:p>
          <a:p>
            <a:r>
              <a:rPr lang="en-GB" sz="2800" b="1" dirty="0"/>
              <a:t>Mars Missions:</a:t>
            </a:r>
            <a:endParaRPr lang="en-GB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2800" dirty="0"/>
              <a:t>Global dust storms impact (Opportunity rover)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800" dirty="0"/>
              <a:t>Electrostatic adherence reduced solar-powered system efficiency by 40%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800" dirty="0"/>
              <a:t>Dust accumulation ended Opportunity’s mission (2018)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81386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DDE6B6-4DDA-BE97-3E46-873EFD2D14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4800" y="1498600"/>
            <a:ext cx="5283200" cy="4495800"/>
          </a:xfrm>
        </p:spPr>
        <p:txBody>
          <a:bodyPr wrap="square" anchor="t"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b="1" dirty="0"/>
              <a:t>Lunar dust:</a:t>
            </a:r>
            <a:r>
              <a:rPr lang="en-GB" dirty="0"/>
              <a:t> Basaltic, abrasive, electrostatically charged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/>
              <a:t>Martian dust:</a:t>
            </a:r>
            <a:r>
              <a:rPr lang="en-GB" dirty="0"/>
              <a:t> Basaltic, enriched with sulphur and chlorine, corrosive</a:t>
            </a:r>
          </a:p>
          <a:p>
            <a:endParaRPr lang="en-IN" dirty="0"/>
          </a:p>
        </p:txBody>
      </p:sp>
      <p:pic>
        <p:nvPicPr>
          <p:cNvPr id="1026" name="Picture 2" descr="Moon Dust Micrographs">
            <a:extLst>
              <a:ext uri="{FF2B5EF4-FFF2-40B4-BE49-F238E27FC236}">
                <a16:creationId xmlns:a16="http://schemas.microsoft.com/office/drawing/2014/main" id="{7E661097-3C0B-9F67-4EDE-EB328F4C2C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43600" y="1232782"/>
            <a:ext cx="5892800" cy="184150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CCD5511-79BC-C89B-EB10-7C07AD29E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292541"/>
            <a:ext cx="11582400" cy="685800"/>
          </a:xfrm>
        </p:spPr>
        <p:txBody>
          <a:bodyPr wrap="square" anchor="ctr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IN" sz="4000" b="1" dirty="0"/>
              <a:t>Dust Composition</a:t>
            </a:r>
            <a:br>
              <a:rPr lang="en-IN" sz="2100" b="1" dirty="0"/>
            </a:br>
            <a:endParaRPr lang="en-IN" sz="2100" dirty="0"/>
          </a:p>
        </p:txBody>
      </p:sp>
      <p:pic>
        <p:nvPicPr>
          <p:cNvPr id="1030" name="Picture 6" descr="NASA's Perseverance rover captured the sound of a dust devil on Mars">
            <a:extLst>
              <a:ext uri="{FF2B5EF4-FFF2-40B4-BE49-F238E27FC236}">
                <a16:creationId xmlns:a16="http://schemas.microsoft.com/office/drawing/2014/main" id="{B777C771-0627-EFC1-DC73-CEDF00B09E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7210" y="3429000"/>
            <a:ext cx="4407180" cy="2479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2872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an Allergies Make You Cough? | Blog | Texas ENT Specialists">
            <a:extLst>
              <a:ext uri="{FF2B5EF4-FFF2-40B4-BE49-F238E27FC236}">
                <a16:creationId xmlns:a16="http://schemas.microsoft.com/office/drawing/2014/main" id="{9C3E2C87-BBDC-C44C-1915-3CD8183A60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34" r="7564" b="-2"/>
          <a:stretch/>
        </p:blipFill>
        <p:spPr bwMode="auto">
          <a:xfrm>
            <a:off x="304800" y="1498600"/>
            <a:ext cx="5283200" cy="449580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BAA7C8-7080-DEAC-515D-87D7A34A36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94400" y="1498600"/>
            <a:ext cx="5892800" cy="4495800"/>
          </a:xfrm>
        </p:spPr>
        <p:txBody>
          <a:bodyPr wrap="square" anchor="t"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b="1" dirty="0"/>
              <a:t>Lunar dust:</a:t>
            </a:r>
            <a:r>
              <a:rPr lang="en-GB" dirty="0"/>
              <a:t> Respiratory irritation, potential long-term lung damage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/>
              <a:t>Martian dust:</a:t>
            </a:r>
            <a:r>
              <a:rPr lang="en-GB" dirty="0"/>
              <a:t> Contains toxic perchlorates causing metabolic disorders</a:t>
            </a:r>
          </a:p>
          <a:p>
            <a:endParaRPr lang="en-IN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6E6A63-0CB6-AF81-DB44-E4D3A86A11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92264"/>
            <a:ext cx="11582400" cy="685800"/>
          </a:xfrm>
        </p:spPr>
        <p:txBody>
          <a:bodyPr wrap="square" anchor="ctr">
            <a:normAutofit/>
          </a:bodyPr>
          <a:lstStyle/>
          <a:p>
            <a:r>
              <a:rPr lang="en-GB" dirty="0"/>
              <a:t>Effect on human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85832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F6FB56-AEEE-5D59-EB7F-4617137C51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4800" y="1498600"/>
            <a:ext cx="5283200" cy="4495800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b="1" dirty="0"/>
              <a:t>Electrodynamic Dust Shield (EDS):</a:t>
            </a:r>
            <a:r>
              <a:rPr lang="en-GB" dirty="0"/>
              <a:t> Removes over 99% dust using electric fields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b="1" dirty="0"/>
              <a:t>Surface Coatings:</a:t>
            </a:r>
            <a:r>
              <a:rPr lang="en-GB" dirty="0"/>
              <a:t> Lotus-leaf-inspired materials reduce dust adherence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b="1" dirty="0"/>
              <a:t>Acoustic Removal:</a:t>
            </a:r>
            <a:r>
              <a:rPr lang="en-GB" dirty="0"/>
              <a:t> Vibration-based dust removal systems</a:t>
            </a:r>
          </a:p>
          <a:p>
            <a:pPr>
              <a:lnSpc>
                <a:spcPct val="90000"/>
              </a:lnSpc>
            </a:pPr>
            <a:endParaRPr lang="en-IN" dirty="0"/>
          </a:p>
        </p:txBody>
      </p:sp>
      <p:pic>
        <p:nvPicPr>
          <p:cNvPr id="4098" name="Picture 2" descr="Electrodynamic Dust Shields on the International Space Station: Exposure to  the space environment - ScienceDirect">
            <a:extLst>
              <a:ext uri="{FF2B5EF4-FFF2-40B4-BE49-F238E27FC236}">
                <a16:creationId xmlns:a16="http://schemas.microsoft.com/office/drawing/2014/main" id="{B24AB87D-9B0A-154E-C64D-6964F5DE1F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96000" y="1160273"/>
            <a:ext cx="5892800" cy="2268727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A04C891-81F0-2059-3A92-8C1B2F2177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92264"/>
            <a:ext cx="11582400" cy="685800"/>
          </a:xfrm>
        </p:spPr>
        <p:txBody>
          <a:bodyPr wrap="square" anchor="ctr">
            <a:normAutofit/>
          </a:bodyPr>
          <a:lstStyle/>
          <a:p>
            <a:r>
              <a:rPr lang="en-GB" dirty="0"/>
              <a:t>Current Solutions</a:t>
            </a:r>
            <a:endParaRPr lang="en-IN" dirty="0"/>
          </a:p>
        </p:txBody>
      </p:sp>
      <p:pic>
        <p:nvPicPr>
          <p:cNvPr id="4" name="Picture 4" descr="Self-Cleaning Coatings for Space or Earth | T2 Portal">
            <a:extLst>
              <a:ext uri="{FF2B5EF4-FFF2-40B4-BE49-F238E27FC236}">
                <a16:creationId xmlns:a16="http://schemas.microsoft.com/office/drawing/2014/main" id="{C10C9BB9-3160-FEE2-9A3F-9383273C65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318" y="3603285"/>
            <a:ext cx="4368164" cy="2391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78332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0C314-FD62-C611-5132-0177DEBC4D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7848" y="395214"/>
            <a:ext cx="11582400" cy="685800"/>
          </a:xfrm>
        </p:spPr>
        <p:txBody>
          <a:bodyPr/>
          <a:lstStyle/>
          <a:p>
            <a:r>
              <a:rPr lang="en-IN" b="1" dirty="0"/>
              <a:t>Conclusion &amp; Future Work</a:t>
            </a:r>
            <a:br>
              <a:rPr lang="en-IN" b="1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67965-4C6B-3712-06D5-E6B3F75C53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Promising solutions include EDS, advanced coatings, acoustic removal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Essential for sustainable human presence on the Moon and Mars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Future Work: Self-cleaning spacesuits, autonomous dust removal systems, In Situ Resource Utilization (ISRU)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113455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FB307-A53B-88AA-DF1C-B5153BF27345}"/>
              </a:ext>
            </a:extLst>
          </p:cNvPr>
          <p:cNvSpPr txBox="1">
            <a:spLocks/>
          </p:cNvSpPr>
          <p:nvPr/>
        </p:nvSpPr>
        <p:spPr bwMode="auto">
          <a:xfrm>
            <a:off x="2437540" y="-635523"/>
            <a:ext cx="7692838" cy="2129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9pPr>
          </a:lstStyle>
          <a:p>
            <a:pPr algn="ctr" defTabSz="914400"/>
            <a:r>
              <a:rPr lang="en-GB" sz="5400" b="1" kern="0" dirty="0">
                <a:solidFill>
                  <a:srgbClr val="193D6D"/>
                </a:solidFill>
                <a:latin typeface="Arial"/>
                <a:ea typeface="ＭＳ Ｐゴシック"/>
              </a:rPr>
              <a:t>Questions ?</a:t>
            </a:r>
            <a:endParaRPr lang="en-US" sz="5400" b="1" kern="0" dirty="0">
              <a:solidFill>
                <a:srgbClr val="193D6D"/>
              </a:solidFill>
              <a:latin typeface="Arial"/>
              <a:ea typeface="ＭＳ Ｐゴシック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101ECC6-02C1-A863-7095-5A7AF5E44981}"/>
              </a:ext>
            </a:extLst>
          </p:cNvPr>
          <p:cNvSpPr txBox="1"/>
          <p:nvPr/>
        </p:nvSpPr>
        <p:spPr>
          <a:xfrm>
            <a:off x="3637280" y="4744720"/>
            <a:ext cx="52933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193D6D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Email: yashapana@gmail.com</a:t>
            </a:r>
            <a:endParaRPr lang="en-IN" sz="2800" dirty="0">
              <a:solidFill>
                <a:srgbClr val="193D6D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0414140"/>
      </p:ext>
    </p:extLst>
  </p:cSld>
  <p:clrMapOvr>
    <a:masterClrMapping/>
  </p:clrMapOvr>
</p:sld>
</file>

<file path=ppt/theme/theme1.xml><?xml version="1.0" encoding="utf-8"?>
<a:theme xmlns:a="http://schemas.openxmlformats.org/drawingml/2006/main" name="Theme AIAA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 Narrow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8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80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e AIAA" id="{97747F0A-D457-4EFE-8A6E-8D6D8517FBAA}" vid="{6EA382FD-5A71-4EEE-B580-9C0F35745718}"/>
    </a:ext>
  </a:extLst>
</a:theme>
</file>

<file path=ppt/theme/theme2.xml><?xml version="1.0" encoding="utf-8"?>
<a:theme xmlns:a="http://schemas.openxmlformats.org/drawingml/2006/main" name="Without blue bann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 AIAA</Template>
  <TotalTime>1712</TotalTime>
  <Words>344</Words>
  <Application>Microsoft Office PowerPoint</Application>
  <PresentationFormat>Widescreen</PresentationFormat>
  <Paragraphs>39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Arial Narrow</vt:lpstr>
      <vt:lpstr>Calibri</vt:lpstr>
      <vt:lpstr>Calibri Light</vt:lpstr>
      <vt:lpstr>Helvetica</vt:lpstr>
      <vt:lpstr>Times</vt:lpstr>
      <vt:lpstr>Wingdings</vt:lpstr>
      <vt:lpstr>Theme AIAA</vt:lpstr>
      <vt:lpstr>Without blue banner</vt:lpstr>
      <vt:lpstr>PowerPoint Presentation</vt:lpstr>
      <vt:lpstr>Introduction &amp; Problem Statement </vt:lpstr>
      <vt:lpstr>Apollo and Mars Missions</vt:lpstr>
      <vt:lpstr>Dust Composition </vt:lpstr>
      <vt:lpstr>Effect on human</vt:lpstr>
      <vt:lpstr>Current Solutions</vt:lpstr>
      <vt:lpstr>Conclusion &amp; Future Work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Chaudhari, Yash Sanjaykumar</dc:creator>
  <cp:lastModifiedBy>Chaudhari, Yash Sanjaykumar</cp:lastModifiedBy>
  <cp:revision>5</cp:revision>
  <dcterms:created xsi:type="dcterms:W3CDTF">2025-04-01T16:48:52Z</dcterms:created>
  <dcterms:modified xsi:type="dcterms:W3CDTF">2025-04-02T21:21:45Z</dcterms:modified>
</cp:coreProperties>
</file>