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380" r:id="rId5"/>
    <p:sldId id="381" r:id="rId6"/>
    <p:sldId id="383" r:id="rId7"/>
    <p:sldId id="395" r:id="rId8"/>
    <p:sldId id="397" r:id="rId9"/>
    <p:sldId id="400" r:id="rId10"/>
    <p:sldId id="401" r:id="rId11"/>
    <p:sldId id="382" r:id="rId12"/>
    <p:sldId id="391" r:id="rId13"/>
    <p:sldId id="403" r:id="rId14"/>
    <p:sldId id="415" r:id="rId15"/>
    <p:sldId id="416" r:id="rId16"/>
    <p:sldId id="393" r:id="rId17"/>
    <p:sldId id="405" r:id="rId18"/>
    <p:sldId id="394" r:id="rId19"/>
    <p:sldId id="406" r:id="rId20"/>
    <p:sldId id="396" r:id="rId21"/>
    <p:sldId id="407" r:id="rId22"/>
    <p:sldId id="398" r:id="rId23"/>
    <p:sldId id="411" r:id="rId24"/>
    <p:sldId id="412" r:id="rId25"/>
    <p:sldId id="413" r:id="rId26"/>
    <p:sldId id="409" r:id="rId27"/>
    <p:sldId id="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AB7156-631F-4E2F-9A99-6051E17DAD9B}">
          <p14:sldIdLst>
            <p14:sldId id="380"/>
            <p14:sldId id="381"/>
          </p14:sldIdLst>
        </p14:section>
        <p14:section name="Pressure Coefficient" id="{11817B6D-C506-42F2-81D7-937AD12C1C44}">
          <p14:sldIdLst>
            <p14:sldId id="383"/>
            <p14:sldId id="395"/>
            <p14:sldId id="397"/>
          </p14:sldIdLst>
        </p14:section>
        <p14:section name="Analytical Methods" id="{5941E6C5-5155-4C47-99A7-1A9BBC28525B}">
          <p14:sldIdLst>
            <p14:sldId id="400"/>
            <p14:sldId id="401"/>
            <p14:sldId id="382"/>
            <p14:sldId id="391"/>
            <p14:sldId id="403"/>
            <p14:sldId id="415"/>
            <p14:sldId id="416"/>
            <p14:sldId id="393"/>
            <p14:sldId id="405"/>
            <p14:sldId id="394"/>
            <p14:sldId id="406"/>
          </p14:sldIdLst>
        </p14:section>
        <p14:section name="CFD" id="{60B8414E-6CCB-4C5D-958B-2E357969D481}">
          <p14:sldIdLst>
            <p14:sldId id="396"/>
            <p14:sldId id="407"/>
          </p14:sldIdLst>
        </p14:section>
        <p14:section name="Results and Discussion" id="{31A4C3FE-61FF-435B-BB49-84142BED2AA6}">
          <p14:sldIdLst>
            <p14:sldId id="398"/>
            <p14:sldId id="411"/>
            <p14:sldId id="412"/>
            <p14:sldId id="413"/>
            <p14:sldId id="409"/>
            <p14:sldId id="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D20000"/>
    <a:srgbClr val="4B4B4B"/>
    <a:srgbClr val="FFFFFF"/>
    <a:srgbClr val="9A9A9B"/>
    <a:srgbClr val="DEDEDE"/>
    <a:srgbClr val="B4B5B5"/>
    <a:srgbClr val="5E5F60"/>
    <a:srgbClr val="BCBCBD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26565-F22D-4787-8467-640589BFE80B}" v="1371" dt="2025-04-03T02:55:19.686"/>
    <p1510:client id="{BE222065-D617-4BF7-89BD-6FD1A8608AFB}" v="1568" dt="2025-04-02T14:21:45.536"/>
    <p1510:client id="{DC7079FD-5FF7-32B1-F26C-DE9F807E9349}" v="5" dt="2025-04-03T01:37:29.812"/>
    <p1510:client id="{F1AE0896-291B-4B7B-FC63-DCD75DDD5AA2}" v="16" dt="2025-04-03T02:11:24.043"/>
    <p1510:client id="{FEEEBE3C-2E93-4CF8-72A3-86DD0151D658}" v="8" dt="2025-04-03T01:39:48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79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8" d="100"/>
          <a:sy n="118" d="100"/>
        </p:scale>
        <p:origin x="34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EF9C3-6622-46D8-B52F-444C04EEEB6C}"/>
              </a:ext>
            </a:extLst>
          </p:cNvPr>
          <p:cNvSpPr>
            <a:spLocks noChangeAspect="1"/>
          </p:cNvSpPr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5AE1D029-3359-4019-AE1E-E2DFB10D45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1435F426-ED13-4CA8-AEE5-ED5A3AB6FE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DA63481C-9A34-4F9A-9EFA-445053B97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EFB07273-CCEA-4154-B732-80E95F37B4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8021" y="254365"/>
            <a:ext cx="1808276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4C43107C-0EFE-49AA-96DD-13AB464531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44" userDrawn="1">
          <p15:clr>
            <a:srgbClr val="F26B43"/>
          </p15:clr>
        </p15:guide>
        <p15:guide id="2" pos="417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AE13-11A8-535B-62F4-59D8E8B31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3AFE9-82CC-1A3E-15CC-B1CBD8157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0634F-2BBA-7EEC-9AEA-111132356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39E79-DB43-849B-8D76-57D1E0F6C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13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3481996-9E79-4031-971F-AB35CB6FD8D4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039902C2-23E9-4785-93E6-30418F7FB56A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1B42AA30-2960-4852-B1E6-26600718B862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0BF41D13-6155-46F4-9554-BB48E9F86D7C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B504A8F4-9580-4EBD-9573-51C1F44D323E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3732615F-7EBC-47CB-BD36-9310FFDAEBC9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635409D-13FE-47F8-8718-0391697654B7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1AE6AE0B-4A86-4EE9-9C0C-D4272B314EDB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8C07827-40AE-4894-A578-084978FEB163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6E240DB7-1A18-43ED-A256-A2BAE11C1946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387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931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81CEEB5F-0933-4305-9D08-C55FC2C7F380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7B1E0A8-E5EB-421F-B418-1A049DE6BAA7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D53AABDF-AC61-4935-A6DE-05F08780F5CD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4B69A58-E466-4351-B914-5F74EFCBAEAC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C84B7CD5-C767-4F42-9313-8C3A8EE4A432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22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2A75D52C-A2CD-468D-84BB-C5D2650D0E9C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322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D4392B93-7B09-4A27-9026-6863F6D458FF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581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546A41D9-3399-47C3-95F0-52622D192F84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78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A21C652-CA2B-4974-9125-10105ECD11A9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Line">
            <a:extLst>
              <a:ext uri="{FF2B5EF4-FFF2-40B4-BE49-F238E27FC236}">
                <a16:creationId xmlns:a16="http://schemas.microsoft.com/office/drawing/2014/main" id="{5359D3CD-F6D3-A1ED-DD12-B455553E8C25}"/>
              </a:ext>
            </a:extLst>
          </p:cNvPr>
          <p:cNvSpPr/>
          <p:nvPr userDrawn="1"/>
        </p:nvSpPr>
        <p:spPr>
          <a:xfrm flipV="1">
            <a:off x="3754966" y="1777767"/>
            <a:ext cx="0" cy="2640763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97E8E-BFF1-8C50-1348-38A401AAC478}"/>
              </a:ext>
            </a:extLst>
          </p:cNvPr>
          <p:cNvGrpSpPr/>
          <p:nvPr userDrawn="1"/>
        </p:nvGrpSpPr>
        <p:grpSpPr>
          <a:xfrm>
            <a:off x="1569650" y="2359487"/>
            <a:ext cx="1477323" cy="1477323"/>
            <a:chOff x="1569650" y="2332063"/>
            <a:chExt cx="1477323" cy="14773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06CCDA-29F5-52A8-1F74-34631F203ABB}"/>
                </a:ext>
              </a:extLst>
            </p:cNvPr>
            <p:cNvSpPr/>
            <p:nvPr/>
          </p:nvSpPr>
          <p:spPr>
            <a:xfrm>
              <a:off x="1569650" y="2332063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67DAC-A39E-1617-0EEE-50328D30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9361" y="2705100"/>
              <a:ext cx="977900" cy="723900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211219-04F1-11DD-D180-789F379CE7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5623" y="2288927"/>
            <a:ext cx="6117016" cy="16110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/>
              <a:t>Lorem ipsum dolor sit </a:t>
            </a:r>
            <a:r>
              <a:rPr lang="en-US" sz="2800" dirty="0" err="1"/>
              <a:t>amet</a:t>
            </a:r>
            <a:r>
              <a:rPr lang="en-US" sz="2800" dirty="0"/>
              <a:t>,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69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6265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73145" y="6619165"/>
            <a:ext cx="431800" cy="365125"/>
          </a:xfrm>
        </p:spPr>
        <p:txBody>
          <a:bodyPr/>
          <a:lstStyle/>
          <a:p>
            <a:fld id="{EFC2C9C7-65BE-4042-B437-969D852E0CB0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CA224F-8B12-201F-32D4-12F88A52D321}"/>
              </a:ext>
            </a:extLst>
          </p:cNvPr>
          <p:cNvGrpSpPr/>
          <p:nvPr userDrawn="1"/>
        </p:nvGrpSpPr>
        <p:grpSpPr>
          <a:xfrm>
            <a:off x="1577738" y="1767058"/>
            <a:ext cx="1477323" cy="1477323"/>
            <a:chOff x="1729554" y="1630716"/>
            <a:chExt cx="1477323" cy="147732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69E3B2-6968-C038-6ABA-EFCFD082A472}"/>
                </a:ext>
              </a:extLst>
            </p:cNvPr>
            <p:cNvSpPr/>
            <p:nvPr userDrawn="1"/>
          </p:nvSpPr>
          <p:spPr>
            <a:xfrm>
              <a:off x="1729554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9A7955-1AE9-B530-C04E-6A1987B3E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39565" y="2109027"/>
              <a:ext cx="1257300" cy="647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B485A-88A0-2F37-BD5F-B7C4A8563F7D}"/>
              </a:ext>
            </a:extLst>
          </p:cNvPr>
          <p:cNvGrpSpPr/>
          <p:nvPr userDrawn="1"/>
        </p:nvGrpSpPr>
        <p:grpSpPr>
          <a:xfrm>
            <a:off x="5357339" y="1767058"/>
            <a:ext cx="1477323" cy="1477323"/>
            <a:chOff x="5357338" y="1630716"/>
            <a:chExt cx="1477323" cy="14773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7A171C-5FDC-EC20-F65E-D75D51B9D9AC}"/>
                </a:ext>
              </a:extLst>
            </p:cNvPr>
            <p:cNvSpPr/>
            <p:nvPr userDrawn="1"/>
          </p:nvSpPr>
          <p:spPr>
            <a:xfrm>
              <a:off x="5357338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AE395A-A12E-AA91-1231-44CDB596C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87998" y="1982027"/>
              <a:ext cx="1016000" cy="7747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F01D70-82FC-26AA-000C-FA6F80071D28}"/>
              </a:ext>
            </a:extLst>
          </p:cNvPr>
          <p:cNvGrpSpPr/>
          <p:nvPr userDrawn="1"/>
        </p:nvGrpSpPr>
        <p:grpSpPr>
          <a:xfrm>
            <a:off x="9136940" y="1767058"/>
            <a:ext cx="1477323" cy="1477323"/>
            <a:chOff x="8985123" y="1630716"/>
            <a:chExt cx="1477323" cy="147732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027D6D-7D40-35F4-BCC8-C89B81DD14D1}"/>
                </a:ext>
              </a:extLst>
            </p:cNvPr>
            <p:cNvSpPr/>
            <p:nvPr userDrawn="1"/>
          </p:nvSpPr>
          <p:spPr>
            <a:xfrm>
              <a:off x="8985123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197FAB-7165-2494-B04D-A1CF82931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412631" y="1861377"/>
              <a:ext cx="622300" cy="1016000"/>
            </a:xfrm>
            <a:prstGeom prst="rect">
              <a:avLst/>
            </a:prstGeom>
          </p:spPr>
        </p:pic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3DE947-20C7-07B3-B599-59DDA74D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6E233D9-133D-B2B7-3899-B9EE866085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E2C6F58-210F-E81A-3B76-7A08941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BE5A13D-0E36-803E-CAFB-43650547FF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09AC7D3-F5F5-8B08-E0AC-6A0E02AAC8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59300A1-6BFF-7356-68A3-400B15A2D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63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485EB61-30AB-475C-A709-511B25983410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325329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83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6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49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73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5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6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022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06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95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10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9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65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61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53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29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8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69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FD4D3-C966-4822-9387-3AB4F151E8F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2C7EB8BB-69DA-46B6-B4FA-C9F5EE88493B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9C57-F7B9-4DC2-907D-CA3EDFBA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CE83C-A73A-4EF4-ADCE-C29A3F11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2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67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39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28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1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32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62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15711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E385EC80-55D3-4F24-8B48-1CBD6819CCD5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6E7AEFB-FB7E-439E-A20B-C889AAB3AE86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5A05F459-C52E-4448-B5B5-AA776EC8F5DB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557D9329-8836-4336-AA60-B1FC34637F69}" type="datetime1">
              <a:rPr lang="en-US" smtClean="0"/>
              <a:t>4/2/2025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 hidden="1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700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DD4F9B2-BDFD-4D71-91C1-43FA8EAE3939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010C0C3-E40C-436B-A6A5-AF4EC0E36D3F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8C7AB325-815E-4B96-A9F3-56CBBEF79608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 hidden="1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3103E08C-69D6-4B28-A1F3-89B77FEF4F17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994AB29-ECDE-4B88-ABE2-10A449F1FCFB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 hidden="1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5DCEFB93-A56A-42FA-8A8F-5A5C59B0C490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CA36E481-8600-408E-99CA-F5115BE66D96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3148927E-39AA-47EB-8B4A-E89503F8F073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2D5C6C21-DDC6-4B0D-BD3F-3FE1C724923F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 hidden="1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5C93345E-2298-4395-B42C-A829301679A8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1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F93DCB27-3409-4FCD-B8A5-2869113DB655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C816D8D3-5298-4DAD-9E8A-DBE4BB740AE0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63FA5E84-C5EB-44DF-B7D4-E0ACE1280C26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43EB7828-9FCD-4CD5-8D27-2DC2213F26F3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03F6A242-91BC-4A84-8AE2-92EB7BE08CA7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9DF56885-C590-4346-BE49-AAA2C34524D1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E95B9AFB-5D80-4350-AB83-F6BDB817CA67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6CC94ACF-5D23-489C-9A7B-45D626652E32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A701D4B-9DA5-4A15-8FC3-A14EE9C4751F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C72A1674-A487-4FF9-9534-9DD24AF2589A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24BDFD17-3EA8-4BDB-B71A-3FB0BAAB5197}" type="datetime1">
              <a:rPr lang="en-US" smtClean="0"/>
              <a:t>4/2/2025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21462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46714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0EA3-D8FD-A320-B0C7-B10EB195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45B1D-14AB-829A-A756-48EBEA842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9FE5-8248-D8A3-A849-60333F82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4EF7-0CD3-BE58-936C-127ED5BDA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EC-2498-4259-9B2E-90584E66B9D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C842D-2DFB-FA24-B06C-69531D266DF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690688"/>
            <a:ext cx="11277600" cy="0"/>
          </a:xfrm>
          <a:prstGeom prst="line">
            <a:avLst/>
          </a:prstGeom>
          <a:ln w="38100">
            <a:solidFill>
              <a:srgbClr val="FF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7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561271"/>
            <a:ext cx="11277600" cy="4321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336A7D40-0DD0-4FEF-9750-3E8EF1A948FE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67FDA9-ED0D-A9BB-282B-F583E7B156A8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24262"/>
            <a:ext cx="11277600" cy="0"/>
          </a:xfrm>
          <a:prstGeom prst="line">
            <a:avLst/>
          </a:prstGeom>
          <a:ln w="28575">
            <a:solidFill>
              <a:srgbClr val="FF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6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9BE0562D-8D65-422B-8635-C000DD5D842B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49" r:id="rId5"/>
    <p:sldLayoutId id="2147483667" r:id="rId6"/>
    <p:sldLayoutId id="2147483705" r:id="rId7"/>
    <p:sldLayoutId id="2147483651" r:id="rId8"/>
    <p:sldLayoutId id="2147483650" r:id="rId9"/>
    <p:sldLayoutId id="2147483693" r:id="rId10"/>
    <p:sldLayoutId id="2147483694" r:id="rId11"/>
    <p:sldLayoutId id="2147483660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652" r:id="rId25"/>
    <p:sldLayoutId id="2147483653" r:id="rId26"/>
    <p:sldLayoutId id="2147483654" r:id="rId27"/>
    <p:sldLayoutId id="2147483708" r:id="rId28"/>
    <p:sldLayoutId id="2147483746" r:id="rId29"/>
    <p:sldLayoutId id="2147483747" r:id="rId30"/>
    <p:sldLayoutId id="2147483655" r:id="rId31"/>
    <p:sldLayoutId id="2147483692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09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731" r:id="rId77"/>
    <p:sldLayoutId id="2147483732" r:id="rId78"/>
    <p:sldLayoutId id="2147483733" r:id="rId79"/>
    <p:sldLayoutId id="2147483703" r:id="rId80"/>
    <p:sldLayoutId id="2147483704" r:id="rId81"/>
    <p:sldLayoutId id="2147483748" r:id="rId8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3720" userDrawn="1">
          <p15:clr>
            <a:srgbClr val="F26B43"/>
          </p15:clr>
        </p15:guide>
        <p15:guide id="10" pos="288" userDrawn="1">
          <p15:clr>
            <a:srgbClr val="A4A3A4"/>
          </p15:clr>
        </p15:guide>
        <p15:guide id="11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80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57F9-9DF5-5EBC-A5ED-D66537C39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510702"/>
            <a:ext cx="11735708" cy="187880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ova"/>
                <a:ea typeface="UD Digi Kyokasho NK-B"/>
              </a:rPr>
              <a:t>Pressure Distribution Analysis for Aerodynamic Characterization Across Varying Flight Regimes 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BC39A-FD10-6554-F7F6-4B690E4F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739282"/>
            <a:ext cx="11734800" cy="796722"/>
          </a:xfrm>
        </p:spPr>
        <p:txBody>
          <a:bodyPr>
            <a:normAutofit/>
          </a:bodyPr>
          <a:lstStyle/>
          <a:p>
            <a:r>
              <a:rPr lang="en-US" sz="2000" dirty="0"/>
              <a:t>Mason Roddy, University of Tennessee</a:t>
            </a:r>
          </a:p>
          <a:p>
            <a:r>
              <a:rPr lang="en-US" sz="2000" dirty="0"/>
              <a:t>Christian Pack, University of Tennessee</a:t>
            </a:r>
          </a:p>
        </p:txBody>
      </p:sp>
    </p:spTree>
    <p:extLst>
      <p:ext uri="{BB962C8B-B14F-4D97-AF65-F5344CB8AC3E}">
        <p14:creationId xmlns:p14="http://schemas.microsoft.com/office/powerpoint/2010/main" val="37034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DC695-AA9B-20A6-198A-CA58201AF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423DD1FE-B3DD-1B73-2825-A3BD079FC5DD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57200" y="1561271"/>
                <a:ext cx="4876799" cy="2727700"/>
              </a:xfrm>
            </p:spPr>
            <p:txBody>
              <a:bodyPr>
                <a:normAutofit/>
              </a:bodyPr>
              <a:lstStyle/>
              <a:p>
                <a:pPr marL="0" marR="0" algn="l">
                  <a:buNone/>
                </a:pPr>
                <a:r>
                  <a:rPr lang="en-US" sz="2000" b="1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Critical assumptions: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en-US" sz="2000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High </a:t>
                </a:r>
                <a:r>
                  <a:rPr lang="en-US" sz="2000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Mach number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684213" lvl="1" indent="-342900"/>
                <a:r>
                  <a:rPr lang="en-US" sz="1800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Flow moves tangent to the body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en-US" sz="2000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Chemically reacting flow,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2000" dirty="0"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  <a:p>
                <a:pPr marL="0" marR="0" indent="0" algn="l">
                  <a:buNone/>
                </a:pPr>
                <a:endParaRPr lang="en-US" sz="800" dirty="0"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  <a:p>
                <a:pPr marL="0" marR="0" indent="0" algn="l">
                  <a:buNone/>
                </a:pPr>
                <a:r>
                  <a:rPr lang="en-US" sz="2000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Also works for blunt bodies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423DD1FE-B3DD-1B73-2825-A3BD079FC5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57200" y="1561271"/>
                <a:ext cx="4876799" cy="2727700"/>
              </a:xfrm>
              <a:blipFill>
                <a:blip r:embed="rId3"/>
                <a:stretch>
                  <a:fillRect l="-3250" t="-3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6D1FF9A-6970-F9F7-9951-22E30184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Newton’s Method</a:t>
            </a:r>
            <a:endParaRPr lang="en-US" b="0" i="1" dirty="0"/>
          </a:p>
        </p:txBody>
      </p:sp>
      <p:pic>
        <p:nvPicPr>
          <p:cNvPr id="4" name="Picture 3" descr="A graph of a curve&#10;&#10;AI-generated content may be incorrect.">
            <a:extLst>
              <a:ext uri="{FF2B5EF4-FFF2-40B4-BE49-F238E27FC236}">
                <a16:creationId xmlns:a16="http://schemas.microsoft.com/office/drawing/2014/main" id="{C4C38688-7263-A104-D332-A090A6A8A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1894407"/>
            <a:ext cx="6168123" cy="3531035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227B80-7157-22BC-45BE-C6A3E48A17CA}"/>
                  </a:ext>
                </a:extLst>
              </p:cNvPr>
              <p:cNvSpPr txBox="1"/>
              <p:nvPr/>
            </p:nvSpPr>
            <p:spPr>
              <a:xfrm>
                <a:off x="1575786" y="4632463"/>
                <a:ext cx="1721828" cy="406778"/>
              </a:xfrm>
              <a:prstGeom prst="rect">
                <a:avLst/>
              </a:prstGeom>
              <a:solidFill>
                <a:srgbClr val="FF8200">
                  <a:alpha val="10196"/>
                </a:srgb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227B80-7157-22BC-45BE-C6A3E48A1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86" y="4632463"/>
                <a:ext cx="1721828" cy="406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831FBF-463C-7668-3DF9-32C7355EA1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7823" y="4183733"/>
                <a:ext cx="2977754" cy="44873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ctr">
                  <a:buFont typeface="Arial" panose="020B0604020202020204" pitchFamily="34" charset="0"/>
                  <a:buNone/>
                </a:pPr>
                <a:r>
                  <a:rPr lang="en-US" sz="2000" b="1" dirty="0">
                    <a:ea typeface="Times New Roman" panose="02020603050405020304" pitchFamily="18" charset="0"/>
                  </a:rPr>
                  <a:t>Modern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b="1" dirty="0">
                    <a:ea typeface="Times New Roman" panose="02020603050405020304" pitchFamily="18" charset="0"/>
                  </a:rPr>
                  <a:t> Classical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831FBF-463C-7668-3DF9-32C7355EA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23" y="4183733"/>
                <a:ext cx="2977754" cy="448730"/>
              </a:xfrm>
              <a:prstGeom prst="rect">
                <a:avLst/>
              </a:prstGeom>
              <a:blipFill>
                <a:blip r:embed="rId6"/>
                <a:stretch>
                  <a:fillRect t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835BFE-2953-389A-5440-E3BD1866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C4B1-CB23-DB22-30DD-3CAFD825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Newton’s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ACB81-E841-AB1F-28A1-92A68EC505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Adds Mach number dependence to Newton’s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0B5A52-78A5-6768-A64A-1EC57CEE0BF3}"/>
                  </a:ext>
                </a:extLst>
              </p:cNvPr>
              <p:cNvSpPr txBox="1"/>
              <p:nvPr/>
            </p:nvSpPr>
            <p:spPr>
              <a:xfrm>
                <a:off x="1142463" y="2248526"/>
                <a:ext cx="2219252" cy="436979"/>
              </a:xfrm>
              <a:prstGeom prst="rect">
                <a:avLst/>
              </a:prstGeom>
              <a:solidFill>
                <a:srgbClr val="FF8200">
                  <a:alpha val="10196"/>
                </a:srgb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0B5A52-78A5-6768-A64A-1EC57CEE0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463" y="2248526"/>
                <a:ext cx="2219252" cy="4369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8CECB72-DE3B-5637-4E49-70027D37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65" y="2685505"/>
            <a:ext cx="3588272" cy="26880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F6A439-393B-2A9B-BEEE-75C4F06CAE21}"/>
              </a:ext>
            </a:extLst>
          </p:cNvPr>
          <p:cNvSpPr/>
          <p:nvPr/>
        </p:nvSpPr>
        <p:spPr>
          <a:xfrm>
            <a:off x="7751745" y="4541103"/>
            <a:ext cx="498556" cy="48525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500B95-71F7-DAD4-50AD-B8365828B92C}"/>
              </a:ext>
            </a:extLst>
          </p:cNvPr>
          <p:cNvSpPr/>
          <p:nvPr/>
        </p:nvSpPr>
        <p:spPr>
          <a:xfrm>
            <a:off x="8540780" y="4541103"/>
            <a:ext cx="498556" cy="48525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9C82BE-4830-EF48-017B-87A9FEDB5374}"/>
                  </a:ext>
                </a:extLst>
              </p:cNvPr>
              <p:cNvSpPr txBox="1"/>
              <p:nvPr/>
            </p:nvSpPr>
            <p:spPr>
              <a:xfrm>
                <a:off x="843410" y="2867607"/>
                <a:ext cx="4315077" cy="305126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91440" rtlCol="0">
                <a:noAutofit/>
              </a:bodyPr>
              <a:lstStyle/>
              <a:p>
                <a:pPr algn="ctr"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12000"/>
                  </a:lnSpc>
                </a:pPr>
                <a:endParaRPr lang="en-US" sz="80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ctr">
                  <a:lnSpc>
                    <a:spcPct val="112000"/>
                  </a:lnSpc>
                </a:pP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12000"/>
                  </a:lnSpc>
                </a:pP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9C82BE-4830-EF48-017B-87A9FEDB5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0" y="2867607"/>
                <a:ext cx="4315077" cy="3051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38FD27-658A-8678-C75C-E492DA0D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9167-8687-71A3-0DDB-719086C65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114C-AC41-5E9E-A8E6-6CACDB8C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450320" cy="1123761"/>
          </a:xfrm>
        </p:spPr>
        <p:txBody>
          <a:bodyPr>
            <a:normAutofit/>
          </a:bodyPr>
          <a:lstStyle/>
          <a:p>
            <a:r>
              <a:rPr lang="en-US" dirty="0"/>
              <a:t>Modified Newton’s Method</a:t>
            </a:r>
          </a:p>
        </p:txBody>
      </p:sp>
      <p:pic>
        <p:nvPicPr>
          <p:cNvPr id="8" name="Picture 7" descr="A graph of different types of heat&#10;&#10;AI-generated content may be incorrect.">
            <a:extLst>
              <a:ext uri="{FF2B5EF4-FFF2-40B4-BE49-F238E27FC236}">
                <a16:creationId xmlns:a16="http://schemas.microsoft.com/office/drawing/2014/main" id="{103B261B-9083-A3BA-1646-C1F9D47C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4" y="1528054"/>
            <a:ext cx="5351696" cy="4384889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7274EDF-2526-C5E1-0F40-F92F95636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8054"/>
            <a:ext cx="5351697" cy="438488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41EA37-EB6D-835C-4EBE-F748791C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2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602B0-E18E-53B9-7E7C-2B66229B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3D2E-4CAF-56AE-164B-A050F62E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Tangent Wedge Method</a:t>
            </a:r>
          </a:p>
        </p:txBody>
      </p:sp>
      <p:pic>
        <p:nvPicPr>
          <p:cNvPr id="4097" name="Picture 4" descr="A diagram of a curve&#10;&#10;AI-generated content may be incorrect.">
            <a:extLst>
              <a:ext uri="{FF2B5EF4-FFF2-40B4-BE49-F238E27FC236}">
                <a16:creationId xmlns:a16="http://schemas.microsoft.com/office/drawing/2014/main" id="{A68B06E6-ECF1-0A5B-C633-6C1436563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/>
          <a:stretch/>
        </p:blipFill>
        <p:spPr bwMode="auto">
          <a:xfrm>
            <a:off x="4709885" y="2586460"/>
            <a:ext cx="5803081" cy="3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96A57D6A-0C93-C932-4D3F-7CD109EC4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B2807EF-3984-A308-49FD-CC4019BC6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CDED6E7-4D28-626C-5878-3042FAEE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0740E95E-1E26-8EBF-A410-8E4C09AD6667}"/>
                  </a:ext>
                </a:extLst>
              </p:cNvPr>
              <p:cNvSpPr txBox="1"/>
              <p:nvPr/>
            </p:nvSpPr>
            <p:spPr>
              <a:xfrm>
                <a:off x="9056502" y="3644488"/>
                <a:ext cx="274320" cy="32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𝒊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0740E95E-1E26-8EBF-A410-8E4C09AD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502" y="3644488"/>
                <a:ext cx="274320" cy="327660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476E26B8-C211-92B3-ADCE-1D4C627AF407}"/>
                  </a:ext>
                </a:extLst>
              </p:cNvPr>
              <p:cNvSpPr txBox="1"/>
              <p:nvPr/>
            </p:nvSpPr>
            <p:spPr>
              <a:xfrm>
                <a:off x="8658992" y="2765746"/>
                <a:ext cx="397510" cy="2698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476E26B8-C211-92B3-ADCE-1D4C627A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992" y="2765746"/>
                <a:ext cx="397510" cy="269875"/>
              </a:xfrm>
              <a:prstGeom prst="rect">
                <a:avLst/>
              </a:prstGeom>
              <a:blipFill>
                <a:blip r:embed="rId4"/>
                <a:stretch>
                  <a:fillRect b="-2045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36BB5FE8-734E-F1C8-3407-53EA272D0285}"/>
                  </a:ext>
                </a:extLst>
              </p:cNvPr>
              <p:cNvSpPr txBox="1"/>
              <p:nvPr/>
            </p:nvSpPr>
            <p:spPr>
              <a:xfrm>
                <a:off x="8865136" y="3260725"/>
                <a:ext cx="406400" cy="3365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36BB5FE8-734E-F1C8-3407-53EA272D0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136" y="3260725"/>
                <a:ext cx="406400" cy="336550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68BA24B8-7085-9FD2-61D9-61252BFCA1BE}"/>
                  </a:ext>
                </a:extLst>
              </p:cNvPr>
              <p:cNvSpPr txBox="1"/>
              <p:nvPr/>
            </p:nvSpPr>
            <p:spPr>
              <a:xfrm>
                <a:off x="6058331" y="5253279"/>
                <a:ext cx="571500" cy="3365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68BA24B8-7085-9FD2-61D9-61252BFCA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331" y="5253279"/>
                <a:ext cx="571500" cy="336550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2">
            <a:extLst>
              <a:ext uri="{FF2B5EF4-FFF2-40B4-BE49-F238E27FC236}">
                <a16:creationId xmlns:a16="http://schemas.microsoft.com/office/drawing/2014/main" id="{5DE0535E-30FF-148A-C2E4-C713518138BC}"/>
              </a:ext>
            </a:extLst>
          </p:cNvPr>
          <p:cNvSpPr txBox="1"/>
          <p:nvPr/>
        </p:nvSpPr>
        <p:spPr>
          <a:xfrm>
            <a:off x="9251719" y="2085270"/>
            <a:ext cx="2436452" cy="4889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 dirty="0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Actual Shockwave</a:t>
            </a:r>
            <a:endParaRPr lang="en-US" dirty="0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 dirty="0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 dirty="0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5773C352-CD56-CC85-3D71-86A9E1903725}"/>
              </a:ext>
            </a:extLst>
          </p:cNvPr>
          <p:cNvSpPr txBox="1"/>
          <p:nvPr/>
        </p:nvSpPr>
        <p:spPr>
          <a:xfrm>
            <a:off x="10512966" y="2530414"/>
            <a:ext cx="2322918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Theoretical </a:t>
            </a:r>
          </a:p>
          <a:p>
            <a:pPr marL="0" marR="0" algn="l">
              <a:buNone/>
            </a:pPr>
            <a:r>
              <a:rPr lang="en-US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Oblique Shock</a:t>
            </a:r>
            <a:endParaRPr lang="en-US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544E8FA6-7555-1C10-3DA2-FE77E2BC2C74}"/>
              </a:ext>
            </a:extLst>
          </p:cNvPr>
          <p:cNvSpPr txBox="1"/>
          <p:nvPr/>
        </p:nvSpPr>
        <p:spPr>
          <a:xfrm>
            <a:off x="10512966" y="3208698"/>
            <a:ext cx="1900096" cy="349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 dirty="0">
                <a:effectLst/>
                <a:ea typeface="Times New Roman" panose="02020603050405020304" pitchFamily="18" charset="0"/>
              </a:rPr>
              <a:t>Theoretical Wedge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 dirty="0"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 dirty="0"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C71E4B-CA3C-BDEF-194D-AA4E19AA1A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561271"/>
            <a:ext cx="7974419" cy="969143"/>
          </a:xfrm>
        </p:spPr>
        <p:txBody>
          <a:bodyPr/>
          <a:lstStyle/>
          <a:p>
            <a:r>
              <a:rPr lang="en-US" dirty="0"/>
              <a:t>Draw a theoretical wedge tangent to the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644EEF5-5C6F-EF37-B8D3-771DE57E4C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2700050"/>
                <a:ext cx="4988201" cy="2211314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1313" lvl="1" indent="0" algn="ctr">
                  <a:lnSpc>
                    <a:spcPct val="150000"/>
                  </a:lnSpc>
                  <a:buFont typeface="Roboto" pitchFamily="2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1313" lvl="1" indent="0" algn="ctr">
                  <a:lnSpc>
                    <a:spcPct val="150000"/>
                  </a:lnSpc>
                  <a:buFont typeface="Roboto" pitchFamily="2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=1+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𝛾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𝛾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+1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sz="2000" b="0" i="1" smtClean="0">
                              <a:latin typeface="Cambria Math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644EEF5-5C6F-EF37-B8D3-771DE57E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00050"/>
                <a:ext cx="4988201" cy="22113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3CC33C-FCCD-B09F-A6F7-70627552527F}"/>
                  </a:ext>
                </a:extLst>
              </p:cNvPr>
              <p:cNvSpPr txBox="1"/>
              <p:nvPr/>
            </p:nvSpPr>
            <p:spPr>
              <a:xfrm>
                <a:off x="1712856" y="4939387"/>
                <a:ext cx="2219252" cy="714683"/>
              </a:xfrm>
              <a:prstGeom prst="rect">
                <a:avLst/>
              </a:prstGeom>
              <a:solidFill>
                <a:srgbClr val="FF8200">
                  <a:alpha val="10196"/>
                </a:srgb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smtClean="0">
                          <a:solidFill>
                            <a:srgbClr val="4B4B4B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1800" b="0" i="1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3CC33C-FCCD-B09F-A6F7-706275525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856" y="4939387"/>
                <a:ext cx="2219252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2CD205-7C1B-A4A3-BD48-CBEC76E939E9}"/>
              </a:ext>
            </a:extLst>
          </p:cNvPr>
          <p:cNvSpPr txBox="1">
            <a:spLocks/>
          </p:cNvSpPr>
          <p:nvPr/>
        </p:nvSpPr>
        <p:spPr>
          <a:xfrm>
            <a:off x="792300" y="2334072"/>
            <a:ext cx="4318000" cy="448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 panose="020B0604020202020204" pitchFamily="34" charset="0"/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Oblique Shock Relations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00C64-F02C-8AFE-E93D-E42D9244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6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671D8-81C6-EC8C-B11F-68EBB3A15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02FF-0913-9B1E-4524-C468D771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Tangent Wedge Method</a:t>
            </a:r>
          </a:p>
        </p:txBody>
      </p:sp>
      <p:pic>
        <p:nvPicPr>
          <p:cNvPr id="4097" name="Picture 4" descr="A diagram of a curve&#10;&#10;AI-generated content may be incorrect.">
            <a:extLst>
              <a:ext uri="{FF2B5EF4-FFF2-40B4-BE49-F238E27FC236}">
                <a16:creationId xmlns:a16="http://schemas.microsoft.com/office/drawing/2014/main" id="{A0B4ABFB-0539-7A3A-8782-B97E1859D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/>
          <a:stretch/>
        </p:blipFill>
        <p:spPr bwMode="auto">
          <a:xfrm>
            <a:off x="4709885" y="2586460"/>
            <a:ext cx="5803081" cy="3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594691E3-82F1-2564-D4FF-33618CBA5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E2B7402-C0DE-8C82-B4F0-303C212C0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6B29BFA-7890-CFFA-4038-97AB78E0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30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1CA48CED-8E40-0B0A-D652-C0AE49045362}"/>
                  </a:ext>
                </a:extLst>
              </p:cNvPr>
              <p:cNvSpPr txBox="1"/>
              <p:nvPr/>
            </p:nvSpPr>
            <p:spPr>
              <a:xfrm>
                <a:off x="9056502" y="3644488"/>
                <a:ext cx="274320" cy="32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𝒊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1CA48CED-8E40-0B0A-D652-C0AE49045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502" y="3644488"/>
                <a:ext cx="274320" cy="327660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DC817A1-7EC3-A5D3-9E1B-80E0F85C8798}"/>
                  </a:ext>
                </a:extLst>
              </p:cNvPr>
              <p:cNvSpPr txBox="1"/>
              <p:nvPr/>
            </p:nvSpPr>
            <p:spPr>
              <a:xfrm>
                <a:off x="8658992" y="2765746"/>
                <a:ext cx="397510" cy="2698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DC817A1-7EC3-A5D3-9E1B-80E0F85C8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992" y="2765746"/>
                <a:ext cx="397510" cy="269875"/>
              </a:xfrm>
              <a:prstGeom prst="rect">
                <a:avLst/>
              </a:prstGeom>
              <a:blipFill>
                <a:blip r:embed="rId4"/>
                <a:stretch>
                  <a:fillRect b="-2045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B4A5DC9D-B983-2BDE-3630-D085CD9B7ED7}"/>
                  </a:ext>
                </a:extLst>
              </p:cNvPr>
              <p:cNvSpPr txBox="1"/>
              <p:nvPr/>
            </p:nvSpPr>
            <p:spPr>
              <a:xfrm>
                <a:off x="8865136" y="3260725"/>
                <a:ext cx="406400" cy="3365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B4A5DC9D-B983-2BDE-3630-D085CD9B7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136" y="3260725"/>
                <a:ext cx="406400" cy="336550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6FA9437F-38FE-FF2D-84DE-B644DEC9843E}"/>
                  </a:ext>
                </a:extLst>
              </p:cNvPr>
              <p:cNvSpPr txBox="1"/>
              <p:nvPr/>
            </p:nvSpPr>
            <p:spPr>
              <a:xfrm>
                <a:off x="6058331" y="5253279"/>
                <a:ext cx="571500" cy="3365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6FA9437F-38FE-FF2D-84DE-B644DEC98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331" y="5253279"/>
                <a:ext cx="571500" cy="336550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2">
            <a:extLst>
              <a:ext uri="{FF2B5EF4-FFF2-40B4-BE49-F238E27FC236}">
                <a16:creationId xmlns:a16="http://schemas.microsoft.com/office/drawing/2014/main" id="{3184398E-CAA1-B98A-B928-BF8CF76AED67}"/>
              </a:ext>
            </a:extLst>
          </p:cNvPr>
          <p:cNvSpPr txBox="1"/>
          <p:nvPr/>
        </p:nvSpPr>
        <p:spPr>
          <a:xfrm>
            <a:off x="9251719" y="2085270"/>
            <a:ext cx="2436452" cy="4889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Actual Shockwave</a:t>
            </a:r>
            <a:endParaRPr lang="en-US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>
                <a:solidFill>
                  <a:srgbClr val="D2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>
              <a:solidFill>
                <a:srgbClr val="D2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F5932402-7437-D58A-0DD2-3B616CECB9C3}"/>
              </a:ext>
            </a:extLst>
          </p:cNvPr>
          <p:cNvSpPr txBox="1"/>
          <p:nvPr/>
        </p:nvSpPr>
        <p:spPr>
          <a:xfrm>
            <a:off x="10512966" y="2530414"/>
            <a:ext cx="2322918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Theoretical </a:t>
            </a:r>
          </a:p>
          <a:p>
            <a:pPr marL="0" marR="0" algn="l">
              <a:buNone/>
            </a:pPr>
            <a:r>
              <a:rPr lang="en-US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Oblique Shock</a:t>
            </a:r>
            <a:endParaRPr lang="en-US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B2CB2498-0E7B-F642-6881-2BB1372931C3}"/>
              </a:ext>
            </a:extLst>
          </p:cNvPr>
          <p:cNvSpPr txBox="1"/>
          <p:nvPr/>
        </p:nvSpPr>
        <p:spPr>
          <a:xfrm>
            <a:off x="10512966" y="3208698"/>
            <a:ext cx="1900096" cy="349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l">
              <a:buNone/>
            </a:pPr>
            <a:r>
              <a:rPr lang="en-US" b="1">
                <a:effectLst/>
                <a:ea typeface="Times New Roman" panose="02020603050405020304" pitchFamily="18" charset="0"/>
              </a:rPr>
              <a:t>Theoretical Wedge</a:t>
            </a:r>
            <a:endParaRPr lang="en-US">
              <a:effectLst/>
              <a:ea typeface="Times New Roman" panose="02020603050405020304" pitchFamily="18" charset="0"/>
            </a:endParaRPr>
          </a:p>
          <a:p>
            <a:pPr marL="0" marR="0" algn="l">
              <a:buNone/>
            </a:pPr>
            <a:r>
              <a:rPr lang="en-US" b="1">
                <a:effectLst/>
                <a:ea typeface="Times New Roman" panose="02020603050405020304" pitchFamily="18" charset="0"/>
              </a:rPr>
              <a:t> </a:t>
            </a:r>
            <a:endParaRPr lang="en-US">
              <a:effectLst/>
              <a:ea typeface="Times New Roman" panose="02020603050405020304" pitchFamily="18" charset="0"/>
            </a:endParaRPr>
          </a:p>
          <a:p>
            <a:pPr marL="0" marR="0" algn="l"/>
            <a:r>
              <a:rPr lang="en-US" b="1">
                <a:effectLst/>
                <a:ea typeface="Times New Roman" panose="02020603050405020304" pitchFamily="18" charset="0"/>
              </a:rPr>
              <a:t> </a:t>
            </a:r>
            <a:endParaRPr lang="en-US"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A63B84-B587-F236-55A8-675255FC4B3F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57200" y="1561271"/>
                <a:ext cx="6471601" cy="360254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How does this work?</a:t>
                </a:r>
              </a:p>
              <a:p>
                <a:pPr lvl="1"/>
                <a:r>
                  <a:rPr lang="en-US" dirty="0"/>
                  <a:t>Assuming a slender body, the pressure gradient is normal to the flow direction</a:t>
                </a:r>
              </a:p>
              <a:p>
                <a:pPr marL="231775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231775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2317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𝑉𝑑𝑉</m:t>
                      </m:r>
                    </m:oMath>
                  </m:oMathPara>
                </a14:m>
                <a:endParaRPr lang="en-US" dirty="0"/>
              </a:p>
              <a:p>
                <a:pPr marL="231775" lvl="1" indent="0">
                  <a:buNone/>
                </a:pPr>
                <a:endParaRPr lang="en-US" sz="800" dirty="0"/>
              </a:p>
              <a:p>
                <a:pPr lvl="1"/>
                <a:r>
                  <a:rPr lang="en-US" dirty="0"/>
                  <a:t>Thus, </a:t>
                </a:r>
              </a:p>
              <a:p>
                <a:pPr marL="231775" lvl="1" indent="0">
                  <a:buNone/>
                </a:pPr>
                <a:r>
                  <a:rPr lang="en-US" dirty="0"/>
                  <a:t>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A63B84-B587-F236-55A8-675255FC4B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57200" y="1561271"/>
                <a:ext cx="6471601" cy="3602542"/>
              </a:xfrm>
              <a:blipFill>
                <a:blip r:embed="rId7"/>
                <a:stretch>
                  <a:fillRect l="-3107" t="-4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3B909-A579-D9C2-2A82-F6B8F09A0339}"/>
              </a:ext>
            </a:extLst>
          </p:cNvPr>
          <p:cNvSpPr txBox="1">
            <a:spLocks/>
          </p:cNvSpPr>
          <p:nvPr/>
        </p:nvSpPr>
        <p:spPr>
          <a:xfrm>
            <a:off x="2346498" y="2934593"/>
            <a:ext cx="2428702" cy="448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 panose="020B0604020202020204" pitchFamily="34" charset="0"/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Euler’s Equation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DE4FB-09C8-2E3F-1165-D6370F22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5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A26FA-4922-C90A-22E0-35258B04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ADD93947-D595-AB24-B570-BDE81FDD1D9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dirty="0"/>
                  <a:t>An oblique shock forms at the nose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</a:rPr>
                          <m:t>(</m:t>
                        </m:r>
                        <m:r>
                          <a:rPr lang="en-US" i="1">
                            <a:effectLst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effectLst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small expansions occur along the body due to convex shape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/>
                        </m:ctrlPr>
                      </m:sSubPr>
                      <m:e>
                        <m:r>
                          <a:rPr lang="en-US" i="1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ADD93947-D595-AB24-B570-BDE81FDD1D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784" t="-3526" r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076A933-562E-9606-2D4D-7BF263AD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Shock Expansion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22724D-1098-C19F-DD4F-F1ADBA47CF21}"/>
                  </a:ext>
                </a:extLst>
              </p:cNvPr>
              <p:cNvSpPr txBox="1"/>
              <p:nvPr/>
            </p:nvSpPr>
            <p:spPr>
              <a:xfrm>
                <a:off x="331282" y="4090020"/>
                <a:ext cx="6309360" cy="88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1313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22724D-1098-C19F-DD4F-F1ADBA47C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2" y="4090020"/>
                <a:ext cx="6309360" cy="8850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324F03A-79EA-5519-2FBA-3491BFD6AC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2825" y="2946040"/>
                <a:ext cx="5806274" cy="44873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ctr">
                  <a:buFont typeface="Arial" panose="020B0604020202020204" pitchFamily="34" charset="0"/>
                  <a:buNone/>
                </a:pPr>
                <a:r>
                  <a:rPr lang="en-US" sz="2000" b="1" dirty="0">
                    <a:ea typeface="Times New Roman" panose="02020603050405020304" pitchFamily="18" charset="0"/>
                  </a:rPr>
                  <a:t>Prandtl-Meyer Expansion Equations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2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>
                    <a:ea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324F03A-79EA-5519-2FBA-3491BFD6A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25" y="2946040"/>
                <a:ext cx="5806274" cy="448730"/>
              </a:xfrm>
              <a:prstGeom prst="rect">
                <a:avLst/>
              </a:prstGeom>
              <a:blipFill>
                <a:blip r:embed="rId4"/>
                <a:stretch>
                  <a:fillRect t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284AE7-8321-DE34-2D0C-2A189E24869A}"/>
                  </a:ext>
                </a:extLst>
              </p:cNvPr>
              <p:cNvSpPr txBox="1"/>
              <p:nvPr/>
            </p:nvSpPr>
            <p:spPr>
              <a:xfrm>
                <a:off x="2072745" y="3423912"/>
                <a:ext cx="2826434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1313" lvl="1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𝜈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284AE7-8321-DE34-2D0C-2A189E248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745" y="3423912"/>
                <a:ext cx="2826434" cy="507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diagram of a curve&#10;&#10;AI-generated content may be incorrect.">
            <a:extLst>
              <a:ext uri="{FF2B5EF4-FFF2-40B4-BE49-F238E27FC236}">
                <a16:creationId xmlns:a16="http://schemas.microsoft.com/office/drawing/2014/main" id="{E9646921-6A99-6794-0A0F-65EBE5CD5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724" y="2483405"/>
            <a:ext cx="5546082" cy="2630833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2E5BCB-BE69-F91F-6CC1-04BBBBF6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2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070C-CC7B-DBEE-1FEA-06C5A61B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FA0AE-D3EC-3F05-87FD-3C3B4614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Shock Expansion Method</a:t>
            </a:r>
          </a:p>
        </p:txBody>
      </p:sp>
      <p:pic>
        <p:nvPicPr>
          <p:cNvPr id="4" name="Picture 3" descr="A diagram of a curve&#10;&#10;AI-generated content may be incorrect.">
            <a:extLst>
              <a:ext uri="{FF2B5EF4-FFF2-40B4-BE49-F238E27FC236}">
                <a16:creationId xmlns:a16="http://schemas.microsoft.com/office/drawing/2014/main" id="{098419E3-11B0-2863-02FD-A311FF61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24" y="2483405"/>
            <a:ext cx="5546082" cy="2630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7FED5C-900F-1B92-C12C-83D7BF7FF8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561271"/>
                <a:ext cx="11135360" cy="121458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An oblique shock forms at the nose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small expansions occur along the body due to convex shape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17FED5C-900F-1B92-C12C-83D7BF7FF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61271"/>
                <a:ext cx="11135360" cy="1214586"/>
              </a:xfrm>
              <a:prstGeom prst="rect">
                <a:avLst/>
              </a:prstGeom>
              <a:blipFill>
                <a:blip r:embed="rId3"/>
                <a:stretch>
                  <a:fillRect l="-1806" t="-12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9BE13-1155-F89C-2A61-3F6F8AEC32E2}"/>
                  </a:ext>
                </a:extLst>
              </p:cNvPr>
              <p:cNvSpPr txBox="1"/>
              <p:nvPr/>
            </p:nvSpPr>
            <p:spPr>
              <a:xfrm>
                <a:off x="2518146" y="5264935"/>
                <a:ext cx="2215199" cy="7087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9BE13-1155-F89C-2A61-3F6F8AEC3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146" y="5264935"/>
                <a:ext cx="2215199" cy="708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0EB2EEA-3A4D-CD52-9E21-0BDB4A57E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6446" y="2624487"/>
                <a:ext cx="6050114" cy="44873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ctr">
                  <a:buFont typeface="Arial" panose="020B0604020202020204" pitchFamily="34" charset="0"/>
                  <a:buNone/>
                </a:pPr>
                <a:r>
                  <a:rPr lang="en-US" sz="2000" b="1" dirty="0">
                    <a:ea typeface="Times New Roman" panose="02020603050405020304" pitchFamily="18" charset="0"/>
                  </a:rPr>
                  <a:t>Pressure Ratio for Expansion Waves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2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>
                    <a:ea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0EB2EEA-3A4D-CD52-9E21-0BDB4A57E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46" y="2624487"/>
                <a:ext cx="6050114" cy="448730"/>
              </a:xfrm>
              <a:prstGeom prst="rect">
                <a:avLst/>
              </a:prstGeom>
              <a:blipFill>
                <a:blip r:embed="rId5"/>
                <a:stretch>
                  <a:fillRect t="-2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878C99-576C-30A5-9D06-BE0073397065}"/>
                  </a:ext>
                </a:extLst>
              </p:cNvPr>
              <p:cNvSpPr txBox="1"/>
              <p:nvPr/>
            </p:nvSpPr>
            <p:spPr>
              <a:xfrm>
                <a:off x="2347749" y="3073217"/>
                <a:ext cx="2555992" cy="1044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878C99-576C-30A5-9D06-BE007339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49" y="3073217"/>
                <a:ext cx="2555992" cy="1044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5BFDC1-E679-03AD-CF4F-D25DB2DF9B39}"/>
                  </a:ext>
                </a:extLst>
              </p:cNvPr>
              <p:cNvSpPr txBox="1"/>
              <p:nvPr/>
            </p:nvSpPr>
            <p:spPr>
              <a:xfrm>
                <a:off x="2487825" y="4351046"/>
                <a:ext cx="2275840" cy="5889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5BFDC1-E679-03AD-CF4F-D25DB2DF9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5" y="4351046"/>
                <a:ext cx="2275840" cy="588944"/>
              </a:xfrm>
              <a:prstGeom prst="rect">
                <a:avLst/>
              </a:prstGeom>
              <a:blipFill>
                <a:blip r:embed="rId7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6545673-434D-E72E-9D50-B0C18F12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9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957C-0691-2B86-D3AC-160F202B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Fluid Dynamics (CFD)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4DC7C-9479-8AFC-0839-0BEAC8F4FD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Geometry Creation &gt;&gt; Named Boundaries &gt;&gt; Mesh and Refinement</a:t>
            </a:r>
          </a:p>
          <a:p>
            <a:pPr lvl="1"/>
            <a:r>
              <a:rPr lang="en-US" dirty="0"/>
              <a:t>Farfield boundary conditions set to atmospheric pressure @ 300 K</a:t>
            </a:r>
          </a:p>
          <a:p>
            <a:pPr lvl="1"/>
            <a:r>
              <a:rPr lang="en-US" dirty="0"/>
              <a:t>“Symmetry” for 2D or “Axis” for 3D with Axisymmetric Solver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054C0C7-A4CA-2004-8386-CCDFFB11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028" y="3344009"/>
            <a:ext cx="3046799" cy="2316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A10BE-FE3C-3335-495C-F23BCC996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42" y="3383297"/>
            <a:ext cx="2894343" cy="2238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8DC899-2031-9197-836C-8E74D6775E0F}"/>
              </a:ext>
            </a:extLst>
          </p:cNvPr>
          <p:cNvGrpSpPr/>
          <p:nvPr/>
        </p:nvGrpSpPr>
        <p:grpSpPr>
          <a:xfrm>
            <a:off x="1610039" y="3383297"/>
            <a:ext cx="2219325" cy="2192672"/>
            <a:chOff x="457514" y="3618532"/>
            <a:chExt cx="2219325" cy="21926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09B774-130B-1891-9DB2-B4DE6716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14" y="3618532"/>
              <a:ext cx="2219325" cy="1780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8841251-0F02-A184-C42F-AB30F21C11F4}"/>
                    </a:ext>
                  </a:extLst>
                </p:cNvPr>
                <p:cNvSpPr txBox="1"/>
                <p:nvPr/>
              </p:nvSpPr>
              <p:spPr>
                <a:xfrm>
                  <a:off x="685800" y="5534205"/>
                  <a:ext cx="1762752" cy="276999"/>
                </a:xfrm>
                <a:prstGeom prst="rect">
                  <a:avLst/>
                </a:prstGeom>
                <a:noFill/>
                <a:ln w="19050">
                  <a:solidFill>
                    <a:srgbClr val="4B4B4B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𝑎𝑛𝑑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6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8841251-0F02-A184-C42F-AB30F21C1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5534205"/>
                  <a:ext cx="1762752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8571"/>
                  </a:stretch>
                </a:blipFill>
                <a:ln w="19050">
                  <a:solidFill>
                    <a:srgbClr val="4B4B4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 descr="A red rectangle with green and blue curves&#10;&#10;AI-generated content may be incorrect.">
            <a:extLst>
              <a:ext uri="{FF2B5EF4-FFF2-40B4-BE49-F238E27FC236}">
                <a16:creationId xmlns:a16="http://schemas.microsoft.com/office/drawing/2014/main" id="{B17CF963-FD83-00B8-19F4-994329118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29" y="228601"/>
            <a:ext cx="1942686" cy="108089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E28CA8-B0FB-6FF6-DD17-6EE0DAFD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47BAA-71EE-3A0C-185F-FBE767F5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5DC5-90D1-7DCE-0456-777E58A1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 Fluid Dynamics (CFD)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8B841-44B4-9665-922D-45D7B764F1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Comparison to wind tunnel experimental data</a:t>
            </a:r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A9611E5-8ABF-298D-079A-376B37F67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0" y="2071187"/>
            <a:ext cx="5082535" cy="3811901"/>
          </a:xfrm>
          <a:prstGeom prst="rect">
            <a:avLst/>
          </a:prstGeom>
        </p:spPr>
      </p:pic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53A71D6-2E3C-65A1-3282-69B385FC8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71" y="2071188"/>
            <a:ext cx="5138057" cy="3844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D14F0B-909E-5360-A34E-2D707845FFD0}"/>
                  </a:ext>
                </a:extLst>
              </p:cNvPr>
              <p:cNvSpPr txBox="1"/>
              <p:nvPr/>
            </p:nvSpPr>
            <p:spPr>
              <a:xfrm>
                <a:off x="10226654" y="1593787"/>
                <a:ext cx="1106212" cy="276999"/>
              </a:xfrm>
              <a:prstGeom prst="rect">
                <a:avLst/>
              </a:prstGeom>
              <a:noFill/>
              <a:ln w="19050">
                <a:solidFill>
                  <a:srgbClr val="4B4B4B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D14F0B-909E-5360-A34E-2D707845F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654" y="1593787"/>
                <a:ext cx="1106212" cy="276999"/>
              </a:xfrm>
              <a:prstGeom prst="rect">
                <a:avLst/>
              </a:prstGeom>
              <a:blipFill>
                <a:blip r:embed="rId4"/>
                <a:stretch>
                  <a:fillRect b="-28571"/>
                </a:stretch>
              </a:blipFill>
              <a:ln w="19050">
                <a:solidFill>
                  <a:srgbClr val="4B4B4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14EB2CF-27CF-E148-91DC-A202FCECA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8101" y="376085"/>
            <a:ext cx="1743318" cy="8287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E1A6E-DF3C-4293-E90A-6FC11C02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DBD1A-9E1F-1236-5C9F-9ECEF44C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Simulation Comparison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24D0D5-17B1-0C8F-EA30-58CB6B2ACC5E}"/>
              </a:ext>
            </a:extLst>
          </p:cNvPr>
          <p:cNvGrpSpPr/>
          <p:nvPr/>
        </p:nvGrpSpPr>
        <p:grpSpPr>
          <a:xfrm>
            <a:off x="457200" y="2053648"/>
            <a:ext cx="11277598" cy="3339983"/>
            <a:chOff x="652772" y="3024982"/>
            <a:chExt cx="10701028" cy="30175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3623D-20E5-396F-7729-4823F8491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r="8225"/>
            <a:stretch/>
          </p:blipFill>
          <p:spPr bwMode="auto">
            <a:xfrm>
              <a:off x="652772" y="3024982"/>
              <a:ext cx="3555830" cy="30175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AFBB23-ACAE-6D64-5588-F15161CDF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" r="8717"/>
            <a:stretch/>
          </p:blipFill>
          <p:spPr bwMode="auto">
            <a:xfrm>
              <a:off x="4248231" y="3024982"/>
              <a:ext cx="3536273" cy="30175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A graph of pressure coefficient analysis&#10;&#10;AI-generated content may be incorrect.">
              <a:extLst>
                <a:ext uri="{FF2B5EF4-FFF2-40B4-BE49-F238E27FC236}">
                  <a16:creationId xmlns:a16="http://schemas.microsoft.com/office/drawing/2014/main" id="{94CACA18-EE69-8A8F-9471-2B29C5AE8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" r="8923"/>
            <a:stretch/>
          </p:blipFill>
          <p:spPr bwMode="auto">
            <a:xfrm>
              <a:off x="7825909" y="3024982"/>
              <a:ext cx="3527891" cy="30175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288174-FDBF-09DF-1BB3-9CFBC1E5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9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987C-A1E1-972A-1A54-4C0E99C3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"/>
                <a:ea typeface="UD Digi Kyokasho NK-B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3D657-EFC4-F4A8-0980-AA4CF51847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Objective/Purpose: </a:t>
            </a:r>
          </a:p>
          <a:p>
            <a:r>
              <a:rPr lang="en-US" dirty="0"/>
              <a:t>Compare analytical methods of pressure coefficient determination to understand applicability and limitations– crucial for aerodynamic design.</a:t>
            </a:r>
          </a:p>
          <a:p>
            <a:pPr marL="0" indent="0">
              <a:buClr>
                <a:srgbClr val="939393"/>
              </a:buClr>
              <a:buNone/>
            </a:pPr>
            <a:endParaRPr lang="en-US" dirty="0"/>
          </a:p>
          <a:p>
            <a:pPr marL="0" indent="0">
              <a:buClr>
                <a:srgbClr val="939393"/>
              </a:buClr>
              <a:buNone/>
            </a:pPr>
            <a:r>
              <a:rPr lang="en-US" b="1" dirty="0"/>
              <a:t>Outline:</a:t>
            </a:r>
          </a:p>
          <a:p>
            <a:pPr marL="514350" indent="-514350">
              <a:buClr>
                <a:srgbClr val="939393"/>
              </a:buClr>
              <a:buFont typeface="+mj-lt"/>
              <a:buAutoNum type="arabicPeriod"/>
            </a:pPr>
            <a:r>
              <a:rPr lang="en-US" dirty="0"/>
              <a:t>Pressure Coefficient Overview</a:t>
            </a:r>
          </a:p>
          <a:p>
            <a:pPr marL="514350" indent="-514350">
              <a:buClr>
                <a:srgbClr val="939393"/>
              </a:buClr>
              <a:buFont typeface="+mj-lt"/>
              <a:buAutoNum type="arabicPeriod"/>
            </a:pPr>
            <a:r>
              <a:rPr lang="en-US" dirty="0"/>
              <a:t>Compressible Flow Review</a:t>
            </a:r>
          </a:p>
          <a:p>
            <a:pPr marL="514350" indent="-514350">
              <a:buClr>
                <a:srgbClr val="939393"/>
              </a:buClr>
              <a:buFont typeface="+mj-lt"/>
              <a:buAutoNum type="arabicPeriod"/>
            </a:pPr>
            <a:r>
              <a:rPr lang="en-US" dirty="0"/>
              <a:t>Analytical Methods</a:t>
            </a:r>
          </a:p>
          <a:p>
            <a:pPr marL="514350" indent="-514350">
              <a:buClr>
                <a:srgbClr val="939393"/>
              </a:buClr>
              <a:buFont typeface="+mj-lt"/>
              <a:buAutoNum type="arabicPeriod"/>
            </a:pPr>
            <a:r>
              <a:rPr lang="en-US" dirty="0"/>
              <a:t>Computational Fluid Dynamics (CFD)</a:t>
            </a:r>
          </a:p>
          <a:p>
            <a:pPr marL="514350" indent="-514350">
              <a:buClr>
                <a:srgbClr val="939393"/>
              </a:buClr>
              <a:buFont typeface="+mj-lt"/>
              <a:buAutoNum type="arabicPeriod"/>
            </a:pPr>
            <a:r>
              <a:rPr lang="en-US" dirty="0"/>
              <a:t>Results and Discussion</a:t>
            </a:r>
          </a:p>
          <a:p>
            <a:endParaRPr lang="en-US" dirty="0"/>
          </a:p>
        </p:txBody>
      </p:sp>
      <p:pic>
        <p:nvPicPr>
          <p:cNvPr id="4" name="Picture 2" descr="XB-1 supersonic aircraft smashes sound barrier without explosive boom">
            <a:extLst>
              <a:ext uri="{FF2B5EF4-FFF2-40B4-BE49-F238E27FC236}">
                <a16:creationId xmlns:a16="http://schemas.microsoft.com/office/drawing/2014/main" id="{C070472C-8AED-5E90-AC85-75EDD90C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66" y="2866112"/>
            <a:ext cx="4262819" cy="28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99FF0-A07B-46EE-CFFD-7EE3A96FE759}"/>
              </a:ext>
            </a:extLst>
          </p:cNvPr>
          <p:cNvCxnSpPr>
            <a:cxnSpLocks/>
          </p:cNvCxnSpPr>
          <p:nvPr/>
        </p:nvCxnSpPr>
        <p:spPr>
          <a:xfrm>
            <a:off x="457200" y="1354689"/>
            <a:ext cx="11277600" cy="0"/>
          </a:xfrm>
          <a:prstGeom prst="line">
            <a:avLst/>
          </a:prstGeom>
          <a:ln w="28575">
            <a:solidFill>
              <a:srgbClr val="FF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4D0A89-D456-4A07-A4DD-5C0863DA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3FDB-AD53-2495-3B61-80E60BA1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Notable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A964-17E8-BC3B-E8E8-016C79190F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561271"/>
            <a:ext cx="11277600" cy="4321818"/>
          </a:xfrm>
        </p:spPr>
        <p:txBody>
          <a:bodyPr/>
          <a:lstStyle/>
          <a:p>
            <a:r>
              <a:rPr lang="en-US"/>
              <a:t>Viscous Interactions – </a:t>
            </a:r>
          </a:p>
          <a:p>
            <a:pPr lvl="1"/>
            <a:r>
              <a:rPr lang="en-US"/>
              <a:t>Increased pressure at the leading edge</a:t>
            </a:r>
          </a:p>
        </p:txBody>
      </p:sp>
      <p:pic>
        <p:nvPicPr>
          <p:cNvPr id="4" name="Picture 3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E8DE691-40A9-26EF-113F-6D538344D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r="-2130"/>
          <a:stretch/>
        </p:blipFill>
        <p:spPr bwMode="auto">
          <a:xfrm>
            <a:off x="1342413" y="2590864"/>
            <a:ext cx="4187529" cy="2989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C3733-F416-6EEC-8B9A-B1F27BA8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8717"/>
          <a:stretch/>
        </p:blipFill>
        <p:spPr bwMode="auto">
          <a:xfrm>
            <a:off x="6951122" y="1595935"/>
            <a:ext cx="4783677" cy="4287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470EA1-445F-DA00-252F-CBF5891DBD5F}"/>
              </a:ext>
            </a:extLst>
          </p:cNvPr>
          <p:cNvSpPr/>
          <p:nvPr/>
        </p:nvSpPr>
        <p:spPr>
          <a:xfrm>
            <a:off x="7108372" y="1709057"/>
            <a:ext cx="1153886" cy="1415143"/>
          </a:xfrm>
          <a:prstGeom prst="ellipse">
            <a:avLst/>
          </a:prstGeom>
          <a:noFill/>
          <a:ln w="28575">
            <a:solidFill>
              <a:srgbClr val="FF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4112-FCAB-DEDC-18D7-15268260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EC710-B781-C5F2-3B6C-A050FA69D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pressure coefficient analysis&#10;&#10;AI-generated content may be incorrect.">
            <a:extLst>
              <a:ext uri="{FF2B5EF4-FFF2-40B4-BE49-F238E27FC236}">
                <a16:creationId xmlns:a16="http://schemas.microsoft.com/office/drawing/2014/main" id="{92A37895-EBB8-37CF-854C-C22E79B8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8923"/>
          <a:stretch/>
        </p:blipFill>
        <p:spPr bwMode="auto">
          <a:xfrm>
            <a:off x="7018065" y="1709057"/>
            <a:ext cx="4716734" cy="4237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F7860-7D0D-5CF3-5162-A255071A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Notable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32831-2E0F-18A5-1BA8-1F376D2F64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561271"/>
            <a:ext cx="11277600" cy="4321818"/>
          </a:xfrm>
        </p:spPr>
        <p:txBody>
          <a:bodyPr/>
          <a:lstStyle/>
          <a:p>
            <a:r>
              <a:rPr lang="en-US"/>
              <a:t>Rotational Flow – </a:t>
            </a:r>
          </a:p>
          <a:p>
            <a:pPr lvl="1"/>
            <a:r>
              <a:rPr lang="en-US"/>
              <a:t>Vortices caused by entropy gradients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D6EFC3-6CC5-A794-78FC-B5F30CFB410D}"/>
              </a:ext>
            </a:extLst>
          </p:cNvPr>
          <p:cNvSpPr/>
          <p:nvPr/>
        </p:nvSpPr>
        <p:spPr>
          <a:xfrm rot="595238">
            <a:off x="7108371" y="4484914"/>
            <a:ext cx="4147457" cy="1121230"/>
          </a:xfrm>
          <a:prstGeom prst="ellipse">
            <a:avLst/>
          </a:prstGeom>
          <a:noFill/>
          <a:ln w="28575">
            <a:solidFill>
              <a:srgbClr val="FF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87408C-A480-0F81-B011-1012A1CC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43" y="2458133"/>
            <a:ext cx="4445228" cy="28385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0F846-67BC-8D38-D8B1-9684BD4F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00DE-14FC-5509-1EFD-92C7C840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F33B-F0FF-33C5-2A48-778CCB4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Notable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1D16-6A67-E4DD-1B79-B1133BD0EB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561271"/>
            <a:ext cx="11277600" cy="4321818"/>
          </a:xfrm>
        </p:spPr>
        <p:txBody>
          <a:bodyPr/>
          <a:lstStyle/>
          <a:p>
            <a:r>
              <a:rPr lang="en-US" dirty="0"/>
              <a:t>High Temperature Effects – </a:t>
            </a:r>
          </a:p>
          <a:p>
            <a:pPr lvl="1"/>
            <a:r>
              <a:rPr lang="en-US" dirty="0"/>
              <a:t>As temperature changes the chances of chemistry occurring increases, breaking the calorically perfect assumption</a:t>
            </a:r>
          </a:p>
          <a:p>
            <a:pPr marL="231775" lvl="1" indent="0">
              <a:buNone/>
            </a:pPr>
            <a:endParaRPr lang="en-US" sz="1100" dirty="0"/>
          </a:p>
          <a:p>
            <a:r>
              <a:rPr lang="en-US" dirty="0"/>
              <a:t>Reflected Shock Waves– </a:t>
            </a:r>
          </a:p>
          <a:p>
            <a:pPr lvl="1"/>
            <a:r>
              <a:rPr lang="en-US" dirty="0"/>
              <a:t>At lower speeds, expansion waves have a chance to reflect off of the shockwave and effect pressure measurements</a:t>
            </a:r>
          </a:p>
          <a:p>
            <a:pPr marL="231775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15E85-5E3D-0FB3-3810-A85B5598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60" y="4176331"/>
            <a:ext cx="4450079" cy="17067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AB393-CC17-816B-6F21-B8E55A5DF34E}"/>
              </a:ext>
            </a:extLst>
          </p:cNvPr>
          <p:cNvSpPr txBox="1">
            <a:spLocks/>
          </p:cNvSpPr>
          <p:nvPr/>
        </p:nvSpPr>
        <p:spPr>
          <a:xfrm>
            <a:off x="457199" y="4468490"/>
            <a:ext cx="6695440" cy="4321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Three-Dimensional Pressure Relief– </a:t>
            </a:r>
          </a:p>
          <a:p>
            <a:pPr lvl="1"/>
            <a:r>
              <a:rPr lang="en-US" dirty="0"/>
              <a:t>As temperature changes so does the specific heat ratio</a:t>
            </a:r>
          </a:p>
          <a:p>
            <a:pPr marL="231775" lvl="1" indent="0">
              <a:buFont typeface="Roboto" pitchFamily="2" charset="0"/>
              <a:buNone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42B15B-6126-201F-090D-0870ABE7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52667-F06C-A0F0-C924-8DCD938A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73E0-BEE5-277C-7A55-83032013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Simulation Comparison</a:t>
            </a:r>
          </a:p>
        </p:txBody>
      </p:sp>
      <p:pic>
        <p:nvPicPr>
          <p:cNvPr id="3" name="Picture 2" descr="A graph of a pressure coefficient&#10;&#10;AI-generated content may be incorrect.">
            <a:extLst>
              <a:ext uri="{FF2B5EF4-FFF2-40B4-BE49-F238E27FC236}">
                <a16:creationId xmlns:a16="http://schemas.microsoft.com/office/drawing/2014/main" id="{2AA8979D-B138-846D-2E08-CA8997B2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663" y="1600201"/>
            <a:ext cx="5174673" cy="4282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88BA3-1A6A-6494-07DE-A9390379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E3D-2DE5-806B-DCF2-DCE294DE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5AE6-2537-69C1-8181-759AE1CE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A5A7CD8-4EB3-BC44-0434-8C71561FE4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7817508"/>
                  </p:ext>
                </p:extLst>
              </p:nvPr>
            </p:nvGraphicFramePr>
            <p:xfrm>
              <a:off x="4968240" y="1958188"/>
              <a:ext cx="6888480" cy="405087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81184">
                      <a:extLst>
                        <a:ext uri="{9D8B030D-6E8A-4147-A177-3AD203B41FA5}">
                          <a16:colId xmlns:a16="http://schemas.microsoft.com/office/drawing/2014/main" val="1361304139"/>
                        </a:ext>
                      </a:extLst>
                    </a:gridCol>
                    <a:gridCol w="3334686">
                      <a:extLst>
                        <a:ext uri="{9D8B030D-6E8A-4147-A177-3AD203B41FA5}">
                          <a16:colId xmlns:a16="http://schemas.microsoft.com/office/drawing/2014/main" val="598412523"/>
                        </a:ext>
                      </a:extLst>
                    </a:gridCol>
                    <a:gridCol w="2272610">
                      <a:extLst>
                        <a:ext uri="{9D8B030D-6E8A-4147-A177-3AD203B41FA5}">
                          <a16:colId xmlns:a16="http://schemas.microsoft.com/office/drawing/2014/main" val="754214157"/>
                        </a:ext>
                      </a:extLst>
                    </a:gridCol>
                  </a:tblGrid>
                  <a:tr h="297118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Method</a:t>
                          </a:r>
                          <a:endParaRPr lang="en-US" sz="180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 dirty="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Equation</a:t>
                          </a:r>
                          <a:endParaRPr lang="en-US" sz="1800" dirty="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Assumptions</a:t>
                          </a:r>
                          <a:endParaRPr lang="en-US" sz="180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997196"/>
                      </a:ext>
                    </a:extLst>
                  </a:tr>
                  <a:tr h="873974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Newtonian Methods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0" i="1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func>
                                  <m:func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400" b="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</a:endParaRPr>
                        </a:p>
                        <a:p>
                          <a:pPr marL="0" marR="0" algn="just">
                            <a:buNone/>
                          </a:pPr>
                          <a:r>
                            <a:rPr lang="en-US" sz="1400" b="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or</a:t>
                          </a:r>
                          <a:br>
                            <a:rPr lang="en-US" sz="1400" b="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400" b="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Flow is tangent to the surface:</a:t>
                          </a:r>
                        </a:p>
                        <a:p>
                          <a:pPr marL="0" marR="0" algn="just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oMath>
                          </a14:m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→1</m:t>
                              </m:r>
                            </m:oMath>
                          </a14:m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</a:endParaRPr>
                        </a:p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Good for blunt bodies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1694489"/>
                      </a:ext>
                    </a:extLst>
                  </a:tr>
                  <a:tr h="960776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Tangent Wedge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sSubSup>
                                      <m:sSubSup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400" b="0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∞</m:t>
                                        </m:r>
                                      </m:sub>
                                      <m:sup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d>
                                  <m:d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∞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400" b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</a:endParaRPr>
                        </a:p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where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 </a:t>
                          </a: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is the local pressure behind an oblique shockwave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Slender bodies with attached shockwaves</a:t>
                          </a:r>
                        </a:p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 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982802"/>
                      </a:ext>
                    </a:extLst>
                  </a:tr>
                  <a:tr h="1088871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/>
                            </a:rPr>
                            <a:t>Shock Expansion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sSubSup>
                                      <m:sSubSup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400" b="0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∞</m:t>
                                        </m:r>
                                      </m:sub>
                                      <m:sup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d>
                                  <m:d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∞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400" b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</a:endParaRPr>
                        </a:p>
                        <a:p>
                          <a:pPr marL="0" marR="0" algn="l">
                            <a:buNone/>
                          </a:pPr>
                          <a:r>
                            <a:rPr lang="en-US" sz="140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where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is the local pressure behind an oblique and expansion wave</a:t>
                          </a:r>
                          <a:endParaRPr lang="en-US" sz="140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Slender bodies with attached shockwaves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391091"/>
                      </a:ext>
                    </a:extLst>
                  </a:tr>
                  <a:tr h="830133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Linear Supersonic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400" b="0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b="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400" b="0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400" b="0" i="1"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400" b="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Irrotational and isentropic flow with small perturbations (thin bodies)</a:t>
                          </a:r>
                          <a:endParaRPr lang="en-US" sz="140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166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A5A7CD8-4EB3-BC44-0434-8C71561FE4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7817508"/>
                  </p:ext>
                </p:extLst>
              </p:nvPr>
            </p:nvGraphicFramePr>
            <p:xfrm>
              <a:off x="4968240" y="1958188"/>
              <a:ext cx="6888480" cy="405087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81184">
                      <a:extLst>
                        <a:ext uri="{9D8B030D-6E8A-4147-A177-3AD203B41FA5}">
                          <a16:colId xmlns:a16="http://schemas.microsoft.com/office/drawing/2014/main" val="1361304139"/>
                        </a:ext>
                      </a:extLst>
                    </a:gridCol>
                    <a:gridCol w="3334686">
                      <a:extLst>
                        <a:ext uri="{9D8B030D-6E8A-4147-A177-3AD203B41FA5}">
                          <a16:colId xmlns:a16="http://schemas.microsoft.com/office/drawing/2014/main" val="598412523"/>
                        </a:ext>
                      </a:extLst>
                    </a:gridCol>
                    <a:gridCol w="2272610">
                      <a:extLst>
                        <a:ext uri="{9D8B030D-6E8A-4147-A177-3AD203B41FA5}">
                          <a16:colId xmlns:a16="http://schemas.microsoft.com/office/drawing/2014/main" val="754214157"/>
                        </a:ext>
                      </a:extLst>
                    </a:gridCol>
                  </a:tblGrid>
                  <a:tr h="297118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Method</a:t>
                          </a:r>
                          <a:endParaRPr lang="en-US" sz="180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 dirty="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Equation</a:t>
                          </a:r>
                          <a:endParaRPr lang="en-US" sz="1800" dirty="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800">
                              <a:solidFill>
                                <a:schemeClr val="bg2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Assumptions</a:t>
                          </a:r>
                          <a:endParaRPr lang="en-US" sz="1800">
                            <a:solidFill>
                              <a:schemeClr val="bg2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82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997196"/>
                      </a:ext>
                    </a:extLst>
                  </a:tr>
                  <a:tr h="873974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Newtonian Methods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8757" t="-42657" r="-69104" b="-3321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03485" t="-42657" r="-1340" b="-3321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694489"/>
                      </a:ext>
                    </a:extLst>
                  </a:tr>
                  <a:tr h="960776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Tangent Wedge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8757" t="-129114" r="-69104" b="-200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Slender bodies with attached shockwaves</a:t>
                          </a:r>
                        </a:p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 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982802"/>
                      </a:ext>
                    </a:extLst>
                  </a:tr>
                  <a:tr h="1088871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/>
                            </a:rPr>
                            <a:t>Shock Expansion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8757" t="-202235" r="-69104" b="-77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Slender bodies with attached shockwaves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391091"/>
                      </a:ext>
                    </a:extLst>
                  </a:tr>
                  <a:tr h="830133">
                    <a:tc>
                      <a:txBody>
                        <a:bodyPr/>
                        <a:lstStyle/>
                        <a:p>
                          <a:pPr marL="0" marR="0" algn="just">
                            <a:buNone/>
                          </a:pPr>
                          <a:r>
                            <a:rPr lang="en-US" sz="140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Linear Supersonic</a:t>
                          </a:r>
                          <a:endParaRPr lang="en-US" sz="140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8757" t="-397794" r="-69104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buNone/>
                          </a:pPr>
                          <a:r>
                            <a:rPr lang="en-US" sz="1400" dirty="0">
                              <a:solidFill>
                                <a:sysClr val="windowText" lastClr="000000"/>
                              </a:solidFill>
                              <a:effectLst/>
                              <a:latin typeface="Arial Nova" panose="020B0504020202020204" pitchFamily="34" charset="0"/>
                            </a:rPr>
                            <a:t>Irrotational and isentropic flow with small perturbations (thin bodies)</a:t>
                          </a:r>
                          <a:endParaRPr lang="en-US" sz="1400" dirty="0">
                            <a:solidFill>
                              <a:sysClr val="windowText" lastClr="000000"/>
                            </a:solidFill>
                            <a:effectLst/>
                            <a:latin typeface="Arial Nova" panose="020B05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166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0283A1-BA1F-D762-F284-8E539BA76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561271"/>
            <a:ext cx="11277600" cy="4321818"/>
          </a:xfrm>
        </p:spPr>
        <p:txBody>
          <a:bodyPr>
            <a:normAutofit/>
          </a:bodyPr>
          <a:lstStyle/>
          <a:p>
            <a:r>
              <a:rPr lang="en-US" sz="2800" dirty="0"/>
              <a:t>Study provided understanding for applications of each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0446C-E377-F0EC-E48C-EBD161482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8717"/>
          <a:stretch/>
        </p:blipFill>
        <p:spPr bwMode="auto">
          <a:xfrm>
            <a:off x="335280" y="2031487"/>
            <a:ext cx="4297680" cy="3851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AF4A3-6A1B-405F-79BA-CEE5D8BD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0796D1-5985-EBAD-A0A0-C8B6678C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802" y="3211770"/>
            <a:ext cx="6265998" cy="2071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9AAB6-7799-D3D7-9C22-EB4275CA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  <a:latin typeface="Arial Nova"/>
                <a:ea typeface="UD Digi Kyokasho NK-B"/>
              </a:rPr>
              <a:t>Pressure Coefficient</a:t>
            </a:r>
            <a:endParaRPr lang="en-US" dirty="0" err="1">
              <a:solidFill>
                <a:srgbClr val="4B4B4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C1814-B4E7-CF4A-E33F-7C3CB58BEF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Dimensionless number, representing the pressure seen on a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FD05F4-9C35-E849-2A92-CCADC3A47122}"/>
                  </a:ext>
                </a:extLst>
              </p:cNvPr>
              <p:cNvSpPr txBox="1"/>
              <p:nvPr/>
            </p:nvSpPr>
            <p:spPr>
              <a:xfrm>
                <a:off x="8843110" y="3370217"/>
                <a:ext cx="8448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FD05F4-9C35-E849-2A92-CCADC3A4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110" y="3370217"/>
                <a:ext cx="84481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23DCB5-8F1E-3328-53D3-4E7F7D63F53B}"/>
                  </a:ext>
                </a:extLst>
              </p:cNvPr>
              <p:cNvSpPr txBox="1"/>
              <p:nvPr/>
            </p:nvSpPr>
            <p:spPr>
              <a:xfrm>
                <a:off x="7132698" y="3453667"/>
                <a:ext cx="10363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1" smtClea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23DCB5-8F1E-3328-53D3-4E7F7D63F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698" y="3453667"/>
                <a:ext cx="103632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C082C-9441-84BC-CEA2-89E82100773F}"/>
                  </a:ext>
                </a:extLst>
              </p:cNvPr>
              <p:cNvSpPr txBox="1"/>
              <p:nvPr/>
            </p:nvSpPr>
            <p:spPr>
              <a:xfrm>
                <a:off x="1830526" y="2596400"/>
                <a:ext cx="1527248" cy="8326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smtClean="0">
                          <a:solidFill>
                            <a:srgbClr val="4B4B4B"/>
                          </a:solidFill>
                          <a:effectLst/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b="0" i="1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800" b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>
                  <a:solidFill>
                    <a:srgbClr val="4B4B4B"/>
                  </a:solidFill>
                  <a:latin typeface="Arial Nova" panose="020B05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C082C-9441-84BC-CEA2-89E821007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26" y="2596400"/>
                <a:ext cx="1527248" cy="832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1B59E-49DB-A067-B991-5B4AA4D53D69}"/>
                  </a:ext>
                </a:extLst>
              </p:cNvPr>
              <p:cNvSpPr txBox="1"/>
              <p:nvPr/>
            </p:nvSpPr>
            <p:spPr>
              <a:xfrm>
                <a:off x="1470608" y="4387276"/>
                <a:ext cx="2247084" cy="7146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smtClean="0">
                          <a:solidFill>
                            <a:srgbClr val="4B4B4B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1800" b="0" i="1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4B4B4B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solidFill>
                                <a:srgbClr val="4B4B4B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4B4B4B"/>
                  </a:solidFill>
                  <a:latin typeface="Arial Nova" panose="020B05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1B59E-49DB-A067-B991-5B4AA4D53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08" y="4387276"/>
                <a:ext cx="2247084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9744D8-290B-367B-0CAB-614D48994666}"/>
              </a:ext>
            </a:extLst>
          </p:cNvPr>
          <p:cNvSpPr txBox="1">
            <a:spLocks/>
          </p:cNvSpPr>
          <p:nvPr/>
        </p:nvSpPr>
        <p:spPr>
          <a:xfrm>
            <a:off x="207709" y="3853777"/>
            <a:ext cx="4959222" cy="448730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 panose="020B0604020202020204" pitchFamily="34" charset="0"/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Useful Derivation for Mach Implementation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8F8F6B3-63E4-C29F-A6E0-CCEA0CD6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9D5FD-0FF0-C641-FE25-50CE3EF68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91AD-B812-1D87-8E1C-01EBDAE0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"/>
                <a:ea typeface="UD Digi Kyokasho NK-B"/>
              </a:rPr>
              <a:t>Compressible Flow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B2FE-43B8-BA18-B5BA-61DC20E1B5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591659"/>
            <a:ext cx="4124958" cy="440008"/>
          </a:xfrm>
        </p:spPr>
        <p:txBody>
          <a:bodyPr vert="horz" lIns="0" tIns="0" rIns="0" bIns="0" rtlCol="0" anchor="t">
            <a:normAutofit/>
          </a:bodyPr>
          <a:lstStyle/>
          <a:p>
            <a:pPr marL="0" marR="0" algn="l">
              <a:buNone/>
            </a:pPr>
            <a:r>
              <a:rPr lang="en-US" sz="2400" b="1" dirty="0">
                <a:ea typeface="Times New Roman" panose="02020603050405020304" pitchFamily="18" charset="0"/>
              </a:rPr>
              <a:t>1. Isentropic Relations</a:t>
            </a: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745AA0-3E1F-880D-9CA2-7FD27DD996EB}"/>
                  </a:ext>
                </a:extLst>
              </p:cNvPr>
              <p:cNvSpPr txBox="1"/>
              <p:nvPr/>
            </p:nvSpPr>
            <p:spPr>
              <a:xfrm>
                <a:off x="966998" y="4615776"/>
                <a:ext cx="3281680" cy="683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𝛾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</a:rPr>
                            <m:t>𝛾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+1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sz="1800" b="0" i="1" smtClean="0">
                              <a:latin typeface="Cambria Math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745AA0-3E1F-880D-9CA2-7FD27DD99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8" y="4615776"/>
                <a:ext cx="3281680" cy="683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44A8D-275A-50B4-258F-8877ED96668A}"/>
                  </a:ext>
                </a:extLst>
              </p:cNvPr>
              <p:cNvSpPr txBox="1"/>
              <p:nvPr/>
            </p:nvSpPr>
            <p:spPr>
              <a:xfrm>
                <a:off x="1016172" y="5310866"/>
                <a:ext cx="4124959" cy="721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44A8D-275A-50B4-258F-8877ED966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72" y="5310866"/>
                <a:ext cx="4124959" cy="721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89D192-8CFF-4239-5906-3652A0A53FEC}"/>
                  </a:ext>
                </a:extLst>
              </p:cNvPr>
              <p:cNvSpPr txBox="1"/>
              <p:nvPr/>
            </p:nvSpPr>
            <p:spPr>
              <a:xfrm>
                <a:off x="966998" y="3379305"/>
                <a:ext cx="2804160" cy="683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𝛾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</a:rPr>
                            <m:t>𝛾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+1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89D192-8CFF-4239-5906-3652A0A53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8" y="3379305"/>
                <a:ext cx="2804160" cy="6832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CB4F1-42E1-35F9-B989-DFF9CEAFB9CA}"/>
                  </a:ext>
                </a:extLst>
              </p:cNvPr>
              <p:cNvSpPr txBox="1"/>
              <p:nvPr/>
            </p:nvSpPr>
            <p:spPr>
              <a:xfrm>
                <a:off x="966998" y="1983934"/>
                <a:ext cx="2804160" cy="839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rgbClr val="4B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4B4B4B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4B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4B4B4B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4B4B4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4B4B4B"/>
                                      </a:solidFill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4B4B4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4B4B4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rgbClr val="4B4B4B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  <m:r>
                                    <a:rPr lang="en-US" sz="1800" i="1">
                                      <a:solidFill>
                                        <a:srgbClr val="4B4B4B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4B4B4B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solidFill>
                                    <a:srgbClr val="4B4B4B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rgbClr val="4B4B4B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1CB4F1-42E1-35F9-B989-DFF9CEAFB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8" y="1983934"/>
                <a:ext cx="2804160" cy="8392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4DE975D-0056-C463-93E0-25DB1E47F30C}"/>
              </a:ext>
            </a:extLst>
          </p:cNvPr>
          <p:cNvSpPr txBox="1">
            <a:spLocks/>
          </p:cNvSpPr>
          <p:nvPr/>
        </p:nvSpPr>
        <p:spPr>
          <a:xfrm>
            <a:off x="457198" y="4221491"/>
            <a:ext cx="4043682" cy="448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None/>
            </a:pPr>
            <a:r>
              <a:rPr lang="en-US" sz="2400" b="1" dirty="0">
                <a:ea typeface="Times New Roman" panose="02020603050405020304" pitchFamily="18" charset="0"/>
              </a:rPr>
              <a:t>3. Oblique Shock Relations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B48195-7034-3935-01B4-BE4AE5E2C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82395"/>
            <a:ext cx="4779315" cy="2847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F87E4-30A5-6517-74E6-D4E6A06D5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318" y="1524237"/>
            <a:ext cx="2804160" cy="21006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87A75E-C1A5-5505-F93F-E829EF751A9C}"/>
                  </a:ext>
                </a:extLst>
              </p:cNvPr>
              <p:cNvSpPr txBox="1"/>
              <p:nvPr/>
            </p:nvSpPr>
            <p:spPr>
              <a:xfrm>
                <a:off x="7326720" y="5627488"/>
                <a:ext cx="8503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87A75E-C1A5-5505-F93F-E829EF751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720" y="5627488"/>
                <a:ext cx="8503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D5C4B2-2B17-5E0D-8812-A28CFCA32B50}"/>
                  </a:ext>
                </a:extLst>
              </p:cNvPr>
              <p:cNvSpPr txBox="1"/>
              <p:nvPr/>
            </p:nvSpPr>
            <p:spPr>
              <a:xfrm>
                <a:off x="7852189" y="5479828"/>
                <a:ext cx="8503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D5C4B2-2B17-5E0D-8812-A28CFCA3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89" y="5479828"/>
                <a:ext cx="850392" cy="369332"/>
              </a:xfrm>
              <a:prstGeom prst="rect">
                <a:avLst/>
              </a:prstGeom>
              <a:blipFill>
                <a:blip r:embed="rId9"/>
                <a:stretch>
                  <a:fillRect l="-214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E399ED88-EA59-965D-9865-E21272E98A4C}"/>
              </a:ext>
            </a:extLst>
          </p:cNvPr>
          <p:cNvSpPr/>
          <p:nvPr/>
        </p:nvSpPr>
        <p:spPr>
          <a:xfrm>
            <a:off x="5947380" y="2896528"/>
            <a:ext cx="389611" cy="3792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146AC4-8598-5F6B-F852-FCE04C03478A}"/>
              </a:ext>
            </a:extLst>
          </p:cNvPr>
          <p:cNvSpPr/>
          <p:nvPr/>
        </p:nvSpPr>
        <p:spPr>
          <a:xfrm>
            <a:off x="6628536" y="2896528"/>
            <a:ext cx="389611" cy="3792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D7F4262-6397-F7F7-6400-BFF01CFD72B8}"/>
              </a:ext>
            </a:extLst>
          </p:cNvPr>
          <p:cNvSpPr/>
          <p:nvPr/>
        </p:nvSpPr>
        <p:spPr>
          <a:xfrm>
            <a:off x="9461499" y="4116394"/>
            <a:ext cx="502920" cy="4895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C21C786-985E-C062-0D14-3B3D0FA8B3B4}"/>
              </a:ext>
            </a:extLst>
          </p:cNvPr>
          <p:cNvSpPr/>
          <p:nvPr/>
        </p:nvSpPr>
        <p:spPr>
          <a:xfrm>
            <a:off x="6322060" y="4897215"/>
            <a:ext cx="502920" cy="4895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B3D4BD-35C8-F2F4-A516-AC09E9B6CE74}"/>
              </a:ext>
            </a:extLst>
          </p:cNvPr>
          <p:cNvSpPr txBox="1">
            <a:spLocks/>
          </p:cNvSpPr>
          <p:nvPr/>
        </p:nvSpPr>
        <p:spPr>
          <a:xfrm>
            <a:off x="457199" y="2957566"/>
            <a:ext cx="4124958" cy="4400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None/>
            </a:pPr>
            <a:r>
              <a:rPr lang="en-US" sz="2400" b="1" dirty="0">
                <a:ea typeface="Times New Roman" panose="02020603050405020304" pitchFamily="18" charset="0"/>
              </a:rPr>
              <a:t>2. Normal Shock Relations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4DD58E-0A84-E9E6-4CC3-43063EC294F1}"/>
              </a:ext>
            </a:extLst>
          </p:cNvPr>
          <p:cNvSpPr txBox="1">
            <a:spLocks/>
          </p:cNvSpPr>
          <p:nvPr/>
        </p:nvSpPr>
        <p:spPr>
          <a:xfrm>
            <a:off x="6202589" y="3720937"/>
            <a:ext cx="780570" cy="448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 panose="020B0604020202020204" pitchFamily="34" charset="0"/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N/S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1E145B-0272-F20E-9F33-2240B8F70BD6}"/>
              </a:ext>
            </a:extLst>
          </p:cNvPr>
          <p:cNvSpPr txBox="1">
            <a:spLocks/>
          </p:cNvSpPr>
          <p:nvPr/>
        </p:nvSpPr>
        <p:spPr>
          <a:xfrm>
            <a:off x="10834717" y="3107249"/>
            <a:ext cx="780570" cy="448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 panose="020B0604020202020204" pitchFamily="34" charset="0"/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O/S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B89361-9A05-244F-5124-186C2CE5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5814-3B31-271F-AAFC-48E5775A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Methods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C7898-0E7B-5CEA-37D4-FFF397DD4E8D}"/>
              </a:ext>
            </a:extLst>
          </p:cNvPr>
          <p:cNvSpPr txBox="1">
            <a:spLocks/>
          </p:cNvSpPr>
          <p:nvPr/>
        </p:nvSpPr>
        <p:spPr>
          <a:xfrm>
            <a:off x="457200" y="1561271"/>
            <a:ext cx="11277600" cy="40574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Supersonic Flow (1.0 &lt; M &lt; 5.0)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Linearized Supersonic Theory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Hypersonic Flow (M &gt; 5)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Newtonian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Modified Newtonian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Tangent Wedge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Shock Expansion Theory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47253C3-3F60-52D4-9254-5CDC377F0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7" b="5436"/>
          <a:stretch/>
        </p:blipFill>
        <p:spPr bwMode="auto">
          <a:xfrm>
            <a:off x="6425495" y="1781590"/>
            <a:ext cx="2131161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88A9C-E71D-479A-D3FF-A5642EAF6B96}"/>
              </a:ext>
            </a:extLst>
          </p:cNvPr>
          <p:cNvSpPr txBox="1"/>
          <p:nvPr/>
        </p:nvSpPr>
        <p:spPr>
          <a:xfrm>
            <a:off x="8556656" y="1988924"/>
            <a:ext cx="2851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4B4B"/>
                </a:solidFill>
              </a:rPr>
              <a:t>Tangent Ogive </a:t>
            </a:r>
          </a:p>
          <a:p>
            <a:pPr algn="ctr"/>
            <a:r>
              <a:rPr lang="en-US" b="1" dirty="0">
                <a:solidFill>
                  <a:srgbClr val="4B4B4B"/>
                </a:solidFill>
              </a:rPr>
              <a:t>used for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2A1EB-DCBA-C765-4E2F-0D405E63FC78}"/>
                  </a:ext>
                </a:extLst>
              </p:cNvPr>
              <p:cNvSpPr txBox="1"/>
              <p:nvPr/>
            </p:nvSpPr>
            <p:spPr>
              <a:xfrm>
                <a:off x="9100692" y="2668612"/>
                <a:ext cx="1763013" cy="276999"/>
              </a:xfrm>
              <a:prstGeom prst="rect">
                <a:avLst/>
              </a:prstGeom>
              <a:noFill/>
              <a:ln w="19050">
                <a:solidFill>
                  <a:srgbClr val="4B4B4B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6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2A1EB-DCBA-C765-4E2F-0D405E63F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692" y="2668612"/>
                <a:ext cx="1763013" cy="276999"/>
              </a:xfrm>
              <a:prstGeom prst="rect">
                <a:avLst/>
              </a:prstGeom>
              <a:blipFill>
                <a:blip r:embed="rId3"/>
                <a:stretch>
                  <a:fillRect b="-33333"/>
                </a:stretch>
              </a:blipFill>
              <a:ln w="19050">
                <a:solidFill>
                  <a:srgbClr val="4B4B4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with a line and a graph&#10;&#10;AI-generated content may be incorrect.">
            <a:extLst>
              <a:ext uri="{FF2B5EF4-FFF2-40B4-BE49-F238E27FC236}">
                <a16:creationId xmlns:a16="http://schemas.microsoft.com/office/drawing/2014/main" id="{81A569E2-E787-42B4-D032-0B7820CD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865" y="3426624"/>
            <a:ext cx="5890055" cy="262026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7F884D-BEC5-0279-E355-690A1562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8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AC98C-A3AE-4051-1D6C-EC54968BD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bottle&#10;&#10;AI-generated content may be incorrect.">
            <a:extLst>
              <a:ext uri="{FF2B5EF4-FFF2-40B4-BE49-F238E27FC236}">
                <a16:creationId xmlns:a16="http://schemas.microsoft.com/office/drawing/2014/main" id="{B8DF37E0-225B-987D-2930-C7393592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11" t="5856" b="3458"/>
          <a:stretch/>
        </p:blipFill>
        <p:spPr>
          <a:xfrm>
            <a:off x="5442856" y="1878769"/>
            <a:ext cx="5453743" cy="4163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33941-D0D8-BDBF-B387-5BE3FF1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Linearized Supersonic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249115-C89B-346A-5DEC-02B2148814A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57200" y="1720019"/>
                <a:ext cx="4789714" cy="432181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Desire to linearize, non-linear equations of motion</a:t>
                </a:r>
              </a:p>
              <a:p>
                <a:endParaRPr lang="en-US"/>
              </a:p>
              <a:p>
                <a:r>
                  <a:rPr lang="en-US"/>
                  <a:t>Small perturbations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𝑛𝑒𝑔𝑙𝑖𝑔𝑖𝑏𝑙𝑒</m:t>
                    </m:r>
                  </m:oMath>
                </a14:m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249115-C89B-346A-5DEC-02B2148814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57200" y="1720019"/>
                <a:ext cx="4789714" cy="4321818"/>
              </a:xfrm>
              <a:blipFill>
                <a:blip r:embed="rId3"/>
                <a:stretch>
                  <a:fillRect l="-4198" t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B24014-9CBD-9538-95B5-4F34CBC7EA4D}"/>
                  </a:ext>
                </a:extLst>
              </p:cNvPr>
              <p:cNvSpPr txBox="1"/>
              <p:nvPr/>
            </p:nvSpPr>
            <p:spPr>
              <a:xfrm>
                <a:off x="10344150" y="1878769"/>
                <a:ext cx="1847850" cy="862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p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B24014-9CBD-9538-95B5-4F34CBC7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150" y="1878769"/>
                <a:ext cx="1847850" cy="862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>
                <a:extLst>
                  <a:ext uri="{FF2B5EF4-FFF2-40B4-BE49-F238E27FC236}">
                    <a16:creationId xmlns:a16="http://schemas.microsoft.com/office/drawing/2014/main" id="{1F0D5D48-847D-E436-1BFB-2EAF5C904C92}"/>
                  </a:ext>
                </a:extLst>
              </p:cNvPr>
              <p:cNvSpPr txBox="1"/>
              <p:nvPr/>
            </p:nvSpPr>
            <p:spPr>
              <a:xfrm>
                <a:off x="5152118" y="3801553"/>
                <a:ext cx="831850" cy="3175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:r>
                  <a:rPr lang="en-US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l"/>
                <a:r>
                  <a:rPr lang="en-US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 Box 2">
                <a:extLst>
                  <a:ext uri="{FF2B5EF4-FFF2-40B4-BE49-F238E27FC236}">
                    <a16:creationId xmlns:a16="http://schemas.microsoft.com/office/drawing/2014/main" id="{1F0D5D48-847D-E436-1BFB-2EAF5C904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118" y="3801553"/>
                <a:ext cx="831850" cy="317500"/>
              </a:xfrm>
              <a:prstGeom prst="rect">
                <a:avLst/>
              </a:prstGeom>
              <a:blipFill>
                <a:blip r:embed="rId5"/>
                <a:stretch>
                  <a:fillRect b="-13462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19DF4-4A8D-998F-8DEC-8065A7DE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C0776-6890-6099-82BB-F4E17D94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95AD-F3EA-5580-C7DA-FABE4075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Linearized Supersonic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518E7D-DBA9-8C3E-8991-09CE8D2A1DEF}"/>
                  </a:ext>
                </a:extLst>
              </p:cNvPr>
              <p:cNvSpPr txBox="1"/>
              <p:nvPr/>
            </p:nvSpPr>
            <p:spPr>
              <a:xfrm>
                <a:off x="1883228" y="3470088"/>
                <a:ext cx="2146762" cy="8584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 sz="2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518E7D-DBA9-8C3E-8991-09CE8D2A1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28" y="3470088"/>
                <a:ext cx="2146762" cy="858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B9EDF9C-46B5-98AE-6CB1-948D77DF8DB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57200" y="1720021"/>
                <a:ext cx="5366658" cy="1708979"/>
              </a:xfrm>
            </p:spPr>
            <p:txBody>
              <a:bodyPr/>
              <a:lstStyle/>
              <a:p>
                <a:r>
                  <a:rPr lang="en-US"/>
                  <a:t>To be true:</a:t>
                </a:r>
              </a:p>
              <a:p>
                <a:pPr lvl="1"/>
                <a:r>
                  <a:rPr lang="en-US">
                    <a:ea typeface="Cambria Math" panose="02040503050406030204" pitchFamily="18" charset="0"/>
                  </a:rPr>
                  <a:t>Small turning angle,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ea typeface="Cambria Math" panose="02040503050406030204" pitchFamily="18" charset="0"/>
                  </a:rPr>
                  <a:t>No vortices,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>
                    <a:ea typeface="Cambria Math" panose="02040503050406030204" pitchFamily="18" charset="0"/>
                  </a:rPr>
                  <a:t> (irrotational)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B9EDF9C-46B5-98AE-6CB1-948D77DF8D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57200" y="1720021"/>
                <a:ext cx="5366658" cy="1708979"/>
              </a:xfrm>
              <a:blipFill>
                <a:blip r:embed="rId3"/>
                <a:stretch>
                  <a:fillRect l="-3750" t="-8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with a line and a red line&#10;&#10;AI-generated content may be incorrect.">
            <a:extLst>
              <a:ext uri="{FF2B5EF4-FFF2-40B4-BE49-F238E27FC236}">
                <a16:creationId xmlns:a16="http://schemas.microsoft.com/office/drawing/2014/main" id="{3A625AEC-7C51-32E0-F861-611241594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8023"/>
            <a:ext cx="5216569" cy="44150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D47D1-F8F1-3621-0A45-51117B39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ED74-19A5-89CF-9DEF-7E32469A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Newton’s Methods </a:t>
            </a:r>
            <a:r>
              <a:rPr lang="en-US" b="0" dirty="0"/>
              <a:t>–</a:t>
            </a:r>
            <a:r>
              <a:rPr lang="en-US" dirty="0"/>
              <a:t> </a:t>
            </a:r>
            <a:r>
              <a:rPr lang="en-US" b="0" i="1" dirty="0"/>
              <a:t>Classical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8E8C-E254-6EB2-FDC9-3266BF4471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551624"/>
            <a:ext cx="5513832" cy="81070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i="1" dirty="0"/>
              <a:t>From Newton’s Second Law of motion, force is the rate of change of momentum with respect to time:</a:t>
            </a:r>
            <a:endParaRPr lang="en-US" sz="1800" b="1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1313" lvl="1" indent="0">
              <a:lnSpc>
                <a:spcPct val="150000"/>
              </a:lnSpc>
              <a:buNone/>
            </a:pPr>
            <a:endParaRPr lang="en-US" sz="1800" i="1" dirty="0"/>
          </a:p>
        </p:txBody>
      </p:sp>
      <p:pic>
        <p:nvPicPr>
          <p:cNvPr id="2049" name="Picture 1" descr="A drawing of a triangle&#10;&#10;AI-generated content may be incorrect.">
            <a:extLst>
              <a:ext uri="{FF2B5EF4-FFF2-40B4-BE49-F238E27FC236}">
                <a16:creationId xmlns:a16="http://schemas.microsoft.com/office/drawing/2014/main" id="{362C9418-8530-C327-E986-DB57063A1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r="3439"/>
          <a:stretch/>
        </p:blipFill>
        <p:spPr bwMode="auto">
          <a:xfrm>
            <a:off x="6703785" y="2592471"/>
            <a:ext cx="5285532" cy="29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E05D0017-79D1-BB6B-BBE6-01F04059CB7D}"/>
              </a:ext>
            </a:extLst>
          </p:cNvPr>
          <p:cNvSpPr/>
          <p:nvPr/>
        </p:nvSpPr>
        <p:spPr>
          <a:xfrm>
            <a:off x="6308699" y="2763314"/>
            <a:ext cx="401136" cy="2598990"/>
          </a:xfrm>
          <a:prstGeom prst="leftBrace">
            <a:avLst>
              <a:gd name="adj1" fmla="val 8333"/>
              <a:gd name="adj2" fmla="val 511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937D9E-C90D-D3EB-CB3D-1C8F388F1050}"/>
                  </a:ext>
                </a:extLst>
              </p:cNvPr>
              <p:cNvSpPr txBox="1"/>
              <p:nvPr/>
            </p:nvSpPr>
            <p:spPr>
              <a:xfrm>
                <a:off x="9101734" y="2540193"/>
                <a:ext cx="245376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1400" b="1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 – Normal Velocity</a:t>
                </a:r>
                <a:endParaRPr lang="en-US" sz="1400" dirty="0">
                  <a:effectLst/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 – Tangential Velocity</a:t>
                </a:r>
                <a:endParaRPr lang="en-US" sz="1400" dirty="0">
                  <a:effectLst/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  <a:p>
                <a:pPr marL="0" marR="0" algn="l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400" b="1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 – Freestream Velocity</a:t>
                </a:r>
                <a:endParaRPr lang="en-US" sz="1400" dirty="0">
                  <a:effectLst/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  <a:p>
                <a:pPr marL="0" marR="0" algn="l"/>
                <a14:m>
                  <m:oMath xmlns:m="http://schemas.openxmlformats.org/officeDocument/2006/math"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𝜽</m:t>
                    </m:r>
                  </m:oMath>
                </a14:m>
                <a:r>
                  <a:rPr lang="en-US" sz="1400" b="1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 – Angle of Attack</a:t>
                </a:r>
                <a:endParaRPr lang="en-US" sz="1400" dirty="0">
                  <a:effectLst/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937D9E-C90D-D3EB-CB3D-1C8F388F1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734" y="2540193"/>
                <a:ext cx="2453765" cy="954107"/>
              </a:xfrm>
              <a:prstGeom prst="rect">
                <a:avLst/>
              </a:prstGeom>
              <a:blipFill>
                <a:blip r:embed="rId3"/>
                <a:stretch>
                  <a:fillRect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2BC13F-8F79-2FFD-34B1-7329920B74B2}"/>
                  </a:ext>
                </a:extLst>
              </p:cNvPr>
              <p:cNvSpPr txBox="1"/>
              <p:nvPr/>
            </p:nvSpPr>
            <p:spPr>
              <a:xfrm>
                <a:off x="6754032" y="4161717"/>
                <a:ext cx="5646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2BC13F-8F79-2FFD-34B1-7329920B7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032" y="4161717"/>
                <a:ext cx="564642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AD004D-09A2-94C3-5DFA-2D01D5DFAE9F}"/>
                  </a:ext>
                </a:extLst>
              </p:cNvPr>
              <p:cNvSpPr txBox="1"/>
              <p:nvPr/>
            </p:nvSpPr>
            <p:spPr>
              <a:xfrm>
                <a:off x="8398427" y="4148490"/>
                <a:ext cx="5737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AD004D-09A2-94C3-5DFA-2D01D5DFA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427" y="4148490"/>
                <a:ext cx="573786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85FB25-2A80-C329-8334-EF211512BE24}"/>
                  </a:ext>
                </a:extLst>
              </p:cNvPr>
              <p:cNvSpPr txBox="1"/>
              <p:nvPr/>
            </p:nvSpPr>
            <p:spPr>
              <a:xfrm>
                <a:off x="8238802" y="5253791"/>
                <a:ext cx="503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85FB25-2A80-C329-8334-EF211512B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802" y="5253791"/>
                <a:ext cx="503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14417F-F0CB-DF51-813C-4C371FCAA90F}"/>
                  </a:ext>
                </a:extLst>
              </p:cNvPr>
              <p:cNvSpPr txBox="1"/>
              <p:nvPr/>
            </p:nvSpPr>
            <p:spPr>
              <a:xfrm>
                <a:off x="9487876" y="4685328"/>
                <a:ext cx="8503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14417F-F0CB-DF51-813C-4C371FCAA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876" y="4685328"/>
                <a:ext cx="8503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B40E5-BAE7-5332-42F3-46EF6DF72A9D}"/>
                  </a:ext>
                </a:extLst>
              </p:cNvPr>
              <p:cNvSpPr txBox="1"/>
              <p:nvPr/>
            </p:nvSpPr>
            <p:spPr>
              <a:xfrm rot="16200000">
                <a:off x="4627179" y="3878143"/>
                <a:ext cx="28328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>
                  <a:buNone/>
                </a:pPr>
                <a:r>
                  <a:rPr lang="en-US" sz="1800" b="1" dirty="0">
                    <a:effectLst/>
                    <a:latin typeface="Arial Nova" panose="020B0504020202020204" pitchFamily="34" charset="0"/>
                    <a:ea typeface="Times New Roman" panose="02020603050405020304" pitchFamily="18" charset="0"/>
                  </a:rPr>
                  <a:t>Projected Area</a:t>
                </a:r>
                <a:r>
                  <a:rPr lang="en-US" b="1" dirty="0">
                    <a:latin typeface="Arial Nova" panose="020B05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𝑨</m:t>
                    </m:r>
                    <m:func>
                      <m:func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𝜽</m:t>
                        </m:r>
                      </m:e>
                    </m:func>
                  </m:oMath>
                </a14:m>
                <a:endParaRPr lang="en-US" sz="1800" dirty="0">
                  <a:effectLst/>
                  <a:latin typeface="Arial Nova" panose="020B0504020202020204" pitchFamily="34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B40E5-BAE7-5332-42F3-46EF6DF72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27179" y="3878143"/>
                <a:ext cx="2832888" cy="369332"/>
              </a:xfrm>
              <a:prstGeom prst="rect">
                <a:avLst/>
              </a:prstGeom>
              <a:blipFill>
                <a:blip r:embed="rId8"/>
                <a:stretch>
                  <a:fillRect l="-6557" r="-26230" b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E9202-167F-3449-795D-DED3C2B3CEE3}"/>
                  </a:ext>
                </a:extLst>
              </p:cNvPr>
              <p:cNvSpPr txBox="1"/>
              <p:nvPr/>
            </p:nvSpPr>
            <p:spPr>
              <a:xfrm>
                <a:off x="499974" y="2349895"/>
                <a:ext cx="4671246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1313" lvl="1" indent="0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𝑀𝑎𝑠𝑠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𝐹𝑙𝑢𝑥</m:t>
                          </m:r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𝐶h𝑎𝑛𝑔𝑒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𝑉𝑒𝑙𝑜𝑐𝑖𝑡𝑦</m:t>
                          </m:r>
                        </m:e>
                      </m:d>
                    </m:oMath>
                  </m:oMathPara>
                </a14:m>
                <a:endParaRPr lang="en-US" sz="180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1313" lvl="1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(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𝐴𝑠𝑖𝑛</m:t>
                      </m:r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1313" lvl="1" indent="0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80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E9202-167F-3449-795D-DED3C2B3C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74" y="2349895"/>
                <a:ext cx="4671246" cy="17543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A819D7-9B91-6D94-ED05-386F23784DD9}"/>
                  </a:ext>
                </a:extLst>
              </p:cNvPr>
              <p:cNvSpPr txBox="1"/>
              <p:nvPr/>
            </p:nvSpPr>
            <p:spPr>
              <a:xfrm>
                <a:off x="763537" y="4619733"/>
                <a:ext cx="3822325" cy="869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→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trike="sngStrik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trike="sngStrik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 strike="sngStrik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strike="sngStrik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b="0" i="1" strike="sngStrik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trike="sng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b="0" i="1" strike="sngStrik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trike="sng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A819D7-9B91-6D94-ED05-386F2378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37" y="4619733"/>
                <a:ext cx="3822325" cy="8698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A0B1B8-C204-4053-2B03-A54F1483ED68}"/>
                  </a:ext>
                </a:extLst>
              </p:cNvPr>
              <p:cNvSpPr txBox="1"/>
              <p:nvPr/>
            </p:nvSpPr>
            <p:spPr>
              <a:xfrm>
                <a:off x="1813786" y="5577618"/>
                <a:ext cx="1721828" cy="406778"/>
              </a:xfrm>
              <a:prstGeom prst="rect">
                <a:avLst/>
              </a:prstGeom>
              <a:solidFill>
                <a:schemeClr val="accent1">
                  <a:alpha val="10196"/>
                </a:scheme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A0B1B8-C204-4053-2B03-A54F1483E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786" y="5577618"/>
                <a:ext cx="1721828" cy="4067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A73587F-910E-AD8F-FCDA-012B68ED8998}"/>
              </a:ext>
            </a:extLst>
          </p:cNvPr>
          <p:cNvSpPr txBox="1">
            <a:spLocks/>
          </p:cNvSpPr>
          <p:nvPr/>
        </p:nvSpPr>
        <p:spPr>
          <a:xfrm>
            <a:off x="531747" y="4120590"/>
            <a:ext cx="5513832" cy="4515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b="1" i="1" dirty="0"/>
              <a:t>Plug into pressure coefficient equation:</a:t>
            </a:r>
            <a:endParaRPr lang="en-US" sz="18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686941F-7F54-10A4-234A-277F7197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31C2-7EA1-5F39-4876-F32B417A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190D-6B76-62B5-092E-534BCE77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Newton’s Methods </a:t>
            </a:r>
            <a:r>
              <a:rPr lang="en-US" b="0" dirty="0"/>
              <a:t>– </a:t>
            </a:r>
            <a:r>
              <a:rPr lang="en-US" b="0" i="1" dirty="0"/>
              <a:t>Modern Derivation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1FAF4-BC70-E203-385B-B5749DFBCF2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57200" y="2533455"/>
                <a:ext cx="4201886" cy="1832279"/>
              </a:xfrm>
            </p:spPr>
            <p:txBody>
              <a:bodyPr>
                <a:normAutofit/>
              </a:bodyPr>
              <a:lstStyle/>
              <a:p>
                <a:pPr marL="341313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US" sz="20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1313" lvl="1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20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1FAF4-BC70-E203-385B-B5749DFBC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57200" y="2533455"/>
                <a:ext cx="4201886" cy="183227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C5806B-FE16-9EC4-FE26-295BC24B46B0}"/>
                  </a:ext>
                </a:extLst>
              </p:cNvPr>
              <p:cNvSpPr txBox="1"/>
              <p:nvPr/>
            </p:nvSpPr>
            <p:spPr>
              <a:xfrm>
                <a:off x="6982575" y="4828316"/>
                <a:ext cx="1721828" cy="406778"/>
              </a:xfrm>
              <a:prstGeom prst="rect">
                <a:avLst/>
              </a:prstGeom>
              <a:solidFill>
                <a:srgbClr val="FF8200">
                  <a:alpha val="10196"/>
                </a:srgbClr>
              </a:solidFill>
              <a:ln w="28575">
                <a:solidFill>
                  <a:srgbClr val="FF82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C5806B-FE16-9EC4-FE26-295BC24B4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575" y="4828316"/>
                <a:ext cx="1721828" cy="4067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82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BA7869E-A2A3-9505-267C-8B53D611E7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707537"/>
                <a:ext cx="4724400" cy="92680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2400" b="1" i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Limit as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→∞</m:t>
                    </m:r>
                  </m:oMath>
                </a14:m>
                <a:r>
                  <a:rPr lang="en-US" sz="2400" b="1" i="1">
                    <a:effectLst/>
                    <a:ea typeface="Cambria Math" panose="02040503050406030204" pitchFamily="18" charset="0"/>
                  </a:rPr>
                  <a:t> and the limit as </a:t>
                </a:r>
                <a14:m>
                  <m:oMath xmlns:m="http://schemas.openxmlformats.org/officeDocument/2006/math"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2400" b="1" i="1">
                  <a:effectLst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BA7869E-A2A3-9505-267C-8B53D611E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07537"/>
                <a:ext cx="4724400" cy="926805"/>
              </a:xfrm>
              <a:prstGeom prst="rect">
                <a:avLst/>
              </a:prstGeom>
              <a:blipFill>
                <a:blip r:embed="rId5"/>
                <a:stretch>
                  <a:fillRect l="-3871" t="-657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2B8CEC9-B42C-8CFC-63A7-5E410FD98E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2860" y="2634342"/>
                <a:ext cx="5513832" cy="296278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1313" lvl="1" indent="0">
                  <a:lnSpc>
                    <a:spcPct val="120000"/>
                  </a:lnSpc>
                  <a:spcBef>
                    <a:spcPts val="0"/>
                  </a:spcBef>
                  <a:buFont typeface="Roboto" pitchFamily="2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𝑐𝑜𝑡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2+</m:t>
                              </m:r>
                              <m:sSubSup>
                                <m:sSub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𝑐𝑜𝑠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>
                  <a:ea typeface="Cambria Math" panose="02040503050406030204" pitchFamily="18" charset="0"/>
                </a:endParaRPr>
              </a:p>
              <a:p>
                <a:pPr marL="341313" lvl="1" indent="0">
                  <a:lnSpc>
                    <a:spcPct val="120000"/>
                  </a:lnSpc>
                  <a:spcBef>
                    <a:spcPts val="0"/>
                  </a:spcBef>
                  <a:buFont typeface="Roboto" pitchFamily="2" charset="0"/>
                  <a:buNone/>
                </a:pPr>
                <a:endParaRPr lang="en-US" sz="2000" i="1">
                  <a:ea typeface="Cambria Math" panose="02040503050406030204" pitchFamily="18" charset="0"/>
                </a:endParaRPr>
              </a:p>
              <a:p>
                <a:pPr marL="341313" lvl="1" indent="0">
                  <a:lnSpc>
                    <a:spcPct val="120000"/>
                  </a:lnSpc>
                  <a:spcBef>
                    <a:spcPts val="0"/>
                  </a:spcBef>
                  <a:buFont typeface="Roboto" pitchFamily="2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b="1" i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2B8CEC9-B42C-8CFC-63A7-5E410FD98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60" y="2634342"/>
                <a:ext cx="5513832" cy="2962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9E9D2C8-1AF2-FE1B-01B2-435DFC4F8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2860" y="1708797"/>
                <a:ext cx="5513832" cy="45158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9913" indent="-3381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Roboto" pitchFamily="2" charset="0"/>
                  <a:buChar char="—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1688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7113" indent="-225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2400" b="1" i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Inserting this assumption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𝜽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</m:t>
                    </m:r>
                  </m:oMath>
                </a14:m>
                <a:r>
                  <a:rPr lang="en-US" sz="2400" b="1" i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relation:</a:t>
                </a:r>
                <a:endParaRPr lang="en-US" sz="2400" b="1" i="1">
                  <a:effectLst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9E9D2C8-1AF2-FE1B-01B2-435DFC4F8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60" y="1708797"/>
                <a:ext cx="5513832" cy="451586"/>
              </a:xfrm>
              <a:prstGeom prst="rect">
                <a:avLst/>
              </a:prstGeom>
              <a:blipFill>
                <a:blip r:embed="rId7"/>
                <a:stretch>
                  <a:fillRect l="-3429" t="-13514" b="-1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49E5B-095A-169E-E105-2FF27F1B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3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Orange">
  <a:themeElements>
    <a:clrScheme name="UT Orange Theme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4B4B4B"/>
      </a:hlink>
      <a:folHlink>
        <a:srgbClr val="4B4B4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8E90EDF1ED694880C293942A2BDDFE" ma:contentTypeVersion="11" ma:contentTypeDescription="Create a new document." ma:contentTypeScope="" ma:versionID="f045745e141ecdb419ec579b4ac856d3">
  <xsd:schema xmlns:xsd="http://www.w3.org/2001/XMLSchema" xmlns:xs="http://www.w3.org/2001/XMLSchema" xmlns:p="http://schemas.microsoft.com/office/2006/metadata/properties" xmlns:ns2="d23ab659-3053-40ae-b786-23dbe4dca53e" xmlns:ns3="11bb8e44-a3b4-4299-8052-6ad44e71519a" targetNamespace="http://schemas.microsoft.com/office/2006/metadata/properties" ma:root="true" ma:fieldsID="acb561f169fffe78ebf93dd1c0e6ff5f" ns2:_="" ns3:_="">
    <xsd:import namespace="d23ab659-3053-40ae-b786-23dbe4dca53e"/>
    <xsd:import namespace="11bb8e44-a3b4-4299-8052-6ad44e7151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b659-3053-40ae-b786-23dbe4dca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ab95b9-39aa-4b9d-a2e7-0451eedf9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b8e44-a3b4-4299-8052-6ad44e71519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b5f1c2-3516-4125-bbf6-6e165b51dbb5}" ma:internalName="TaxCatchAll" ma:showField="CatchAllData" ma:web="11bb8e44-a3b4-4299-8052-6ad44e715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3ab659-3053-40ae-b786-23dbe4dca53e">
      <Terms xmlns="http://schemas.microsoft.com/office/infopath/2007/PartnerControls"/>
    </lcf76f155ced4ddcb4097134ff3c332f>
    <TaxCatchAll xmlns="11bb8e44-a3b4-4299-8052-6ad44e71519a" xsi:nil="true"/>
  </documentManagement>
</p:properties>
</file>

<file path=customXml/itemProps1.xml><?xml version="1.0" encoding="utf-8"?>
<ds:datastoreItem xmlns:ds="http://schemas.openxmlformats.org/officeDocument/2006/customXml" ds:itemID="{72E14402-0AF7-42B1-B1AF-3CCDB86BB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3ab659-3053-40ae-b786-23dbe4dca53e"/>
    <ds:schemaRef ds:uri="11bb8e44-a3b4-4299-8052-6ad44e7151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5E3FDB-9455-45B1-A394-350EF3CAE4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9BC2A7-41B9-40E4-9FB9-A3E90383D966}">
  <ds:schemaRefs>
    <ds:schemaRef ds:uri="d23ab659-3053-40ae-b786-23dbe4dca53e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1bb8e44-a3b4-4299-8052-6ad44e71519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7268</TotalTime>
  <Words>948</Words>
  <Application>Microsoft Office PowerPoint</Application>
  <PresentationFormat>Widescreen</PresentationFormat>
  <Paragraphs>262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Nova</vt:lpstr>
      <vt:lpstr>Arial Nova Light</vt:lpstr>
      <vt:lpstr>Calibri</vt:lpstr>
      <vt:lpstr>Cambria Math</vt:lpstr>
      <vt:lpstr>Roboto</vt:lpstr>
      <vt:lpstr>Times New Roman</vt:lpstr>
      <vt:lpstr>UTK 2020_Orange</vt:lpstr>
      <vt:lpstr>Pressure Distribution Analysis for Aerodynamic Characterization Across Varying Flight Regimes </vt:lpstr>
      <vt:lpstr>Overview</vt:lpstr>
      <vt:lpstr>Pressure Coefficient</vt:lpstr>
      <vt:lpstr>Compressible Flow Review</vt:lpstr>
      <vt:lpstr>Analytical Methods</vt:lpstr>
      <vt:lpstr>Linearized Supersonic Theory</vt:lpstr>
      <vt:lpstr>Linearized Supersonic Theory</vt:lpstr>
      <vt:lpstr>Newton’s Methods – Classical Derivation</vt:lpstr>
      <vt:lpstr>Newton’s Methods – Modern Derivation</vt:lpstr>
      <vt:lpstr>Newton’s Method</vt:lpstr>
      <vt:lpstr>Modified Newton’s Method</vt:lpstr>
      <vt:lpstr>Modified Newton’s Method</vt:lpstr>
      <vt:lpstr>Tangent Wedge Method</vt:lpstr>
      <vt:lpstr>Tangent Wedge Method</vt:lpstr>
      <vt:lpstr>Shock Expansion Method</vt:lpstr>
      <vt:lpstr>Shock Expansion Method</vt:lpstr>
      <vt:lpstr>Computation Fluid Dynamics (CFD)</vt:lpstr>
      <vt:lpstr>Computation Fluid Dynamics (CFD)</vt:lpstr>
      <vt:lpstr>2D Simulation Comparison</vt:lpstr>
      <vt:lpstr>Notable Effects</vt:lpstr>
      <vt:lpstr>Notable Effects</vt:lpstr>
      <vt:lpstr>Notable Effects</vt:lpstr>
      <vt:lpstr>2D Simulation Comparison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Peterson</dc:creator>
  <cp:lastModifiedBy>Pack, Christian</cp:lastModifiedBy>
  <cp:revision>213</cp:revision>
  <dcterms:created xsi:type="dcterms:W3CDTF">2019-10-24T14:01:45Z</dcterms:created>
  <dcterms:modified xsi:type="dcterms:W3CDTF">2025-04-03T02:55:21Z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32590308</vt:lpwstr>
  </property>
  <property fmtid="{D5CDD505-2E9C-101B-9397-08002B2CF9AE}" pid="3" name="NXPowerLiteSettings">
    <vt:lpwstr>C9000AA0054001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0x010100F08E90EDF1ED694880C293942A2BDDFE</vt:lpwstr>
  </property>
  <property fmtid="{D5CDD505-2E9C-101B-9397-08002B2CF9AE}" pid="6" name="MediaServiceImageTags">
    <vt:lpwstr/>
  </property>
</Properties>
</file>