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embeddedFontLs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OpenSans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3db7551a1_0_14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43db7551a1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43db7551a1_0_9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43db7551a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43db7551a1_0_17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43db7551a1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4763180a36_0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4763180a3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43db7551a1_0_10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43db7551a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3db7551a1_0_23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43db7551a1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43db7551a1_0_14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43db7551a1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3db7551a1_0_18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43db7551a1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4763180a36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4763180a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43db7551a1_0_18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43db7551a1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3db7551a1_0_7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3db7551a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43db7551a1_0_19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43db7551a1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43db7551a1_0_22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43db7551a1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43db7551a1_0_25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43db7551a1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3db7551a1_0_6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43db7551a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3db7551a1_0_6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43db7551a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3db7551a1_0_8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3db7551a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3db7551a1_0_8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43db7551a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3db7551a1_0_9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43db7551a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3db7551a1_0_11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3db7551a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43db7551a1_0_21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43db7551a1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1644750"/>
            <a:ext cx="8520600" cy="249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Georgia"/>
              <a:buNone/>
              <a:defRPr sz="52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4286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-35275" y="0"/>
            <a:ext cx="9179400" cy="113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6425" y="6091067"/>
            <a:ext cx="9179400" cy="8631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48000" t="0"/>
          <a:stretch/>
        </p:blipFill>
        <p:spPr>
          <a:xfrm>
            <a:off x="-70550" y="0"/>
            <a:ext cx="1663425" cy="96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-35275" y="1049967"/>
            <a:ext cx="9188100" cy="1413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35275" y="908767"/>
            <a:ext cx="9188100" cy="14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/>
          <p:nvPr/>
        </p:nvSpPr>
        <p:spPr>
          <a:xfrm>
            <a:off x="-26425" y="6091067"/>
            <a:ext cx="9179400" cy="8631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-35275" y="0"/>
            <a:ext cx="9179400" cy="113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35275" y="1049967"/>
            <a:ext cx="9197100" cy="1413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35275" y="908767"/>
            <a:ext cx="9233700" cy="14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48000" t="0"/>
          <a:stretch/>
        </p:blipFill>
        <p:spPr>
          <a:xfrm>
            <a:off x="-70550" y="0"/>
            <a:ext cx="1663425" cy="96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8" name="Google Shape;28;p4"/>
          <p:cNvSpPr/>
          <p:nvPr/>
        </p:nvSpPr>
        <p:spPr>
          <a:xfrm>
            <a:off x="-26425" y="6091067"/>
            <a:ext cx="9179400" cy="8631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35275" y="0"/>
            <a:ext cx="9179400" cy="113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1541025" y="98967"/>
            <a:ext cx="7392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 b="1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4"/>
          <p:cNvSpPr/>
          <p:nvPr/>
        </p:nvSpPr>
        <p:spPr>
          <a:xfrm>
            <a:off x="-35275" y="1049967"/>
            <a:ext cx="9197100" cy="1413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-35275" y="908767"/>
            <a:ext cx="9233700" cy="14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0" l="0" r="48000" t="0"/>
          <a:stretch/>
        </p:blipFill>
        <p:spPr>
          <a:xfrm>
            <a:off x="-70550" y="0"/>
            <a:ext cx="1663425" cy="96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  <a:defRPr sz="1400">
                <a:latin typeface="Georgia"/>
                <a:ea typeface="Georgia"/>
                <a:cs typeface="Georgia"/>
                <a:sym typeface="Georgia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○"/>
              <a:defRPr sz="1200">
                <a:latin typeface="Georgia"/>
                <a:ea typeface="Georgia"/>
                <a:cs typeface="Georgia"/>
                <a:sym typeface="Georgia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■"/>
              <a:defRPr sz="1200"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●"/>
              <a:defRPr sz="1200">
                <a:latin typeface="Georgia"/>
                <a:ea typeface="Georgia"/>
                <a:cs typeface="Georgia"/>
                <a:sym typeface="Georgia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○"/>
              <a:defRPr sz="1200">
                <a:latin typeface="Georgia"/>
                <a:ea typeface="Georgia"/>
                <a:cs typeface="Georgia"/>
                <a:sym typeface="Georgia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■"/>
              <a:defRPr sz="1200">
                <a:latin typeface="Georgia"/>
                <a:ea typeface="Georgia"/>
                <a:cs typeface="Georgia"/>
                <a:sym typeface="Georgia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●"/>
              <a:defRPr sz="1200">
                <a:latin typeface="Georgia"/>
                <a:ea typeface="Georgia"/>
                <a:cs typeface="Georgia"/>
                <a:sym typeface="Georgia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○"/>
              <a:defRPr sz="1200">
                <a:latin typeface="Georgia"/>
                <a:ea typeface="Georgia"/>
                <a:cs typeface="Georgia"/>
                <a:sym typeface="Georgia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■"/>
              <a:defRPr sz="12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  <a:defRPr sz="1400">
                <a:latin typeface="Georgia"/>
                <a:ea typeface="Georgia"/>
                <a:cs typeface="Georgia"/>
                <a:sym typeface="Georgia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○"/>
              <a:defRPr sz="1200">
                <a:latin typeface="Georgia"/>
                <a:ea typeface="Georgia"/>
                <a:cs typeface="Georgia"/>
                <a:sym typeface="Georgia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■"/>
              <a:defRPr sz="1200"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●"/>
              <a:defRPr sz="1200">
                <a:latin typeface="Georgia"/>
                <a:ea typeface="Georgia"/>
                <a:cs typeface="Georgia"/>
                <a:sym typeface="Georgia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○"/>
              <a:defRPr sz="1200">
                <a:latin typeface="Georgia"/>
                <a:ea typeface="Georgia"/>
                <a:cs typeface="Georgia"/>
                <a:sym typeface="Georgia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■"/>
              <a:defRPr sz="1200">
                <a:latin typeface="Georgia"/>
                <a:ea typeface="Georgia"/>
                <a:cs typeface="Georgia"/>
                <a:sym typeface="Georgia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●"/>
              <a:defRPr sz="1200">
                <a:latin typeface="Georgia"/>
                <a:ea typeface="Georgia"/>
                <a:cs typeface="Georgia"/>
                <a:sym typeface="Georgia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○"/>
              <a:defRPr sz="1200">
                <a:latin typeface="Georgia"/>
                <a:ea typeface="Georgia"/>
                <a:cs typeface="Georgia"/>
                <a:sym typeface="Georgia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■"/>
              <a:defRPr sz="12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8" name="Google Shape;38;p5"/>
          <p:cNvSpPr/>
          <p:nvPr/>
        </p:nvSpPr>
        <p:spPr>
          <a:xfrm>
            <a:off x="-26425" y="6091067"/>
            <a:ext cx="9179400" cy="8631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-35275" y="0"/>
            <a:ext cx="9179400" cy="113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>
            <a:off x="1528200" y="98967"/>
            <a:ext cx="7844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 b="1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5"/>
          <p:cNvSpPr/>
          <p:nvPr/>
        </p:nvSpPr>
        <p:spPr>
          <a:xfrm>
            <a:off x="-35275" y="1049967"/>
            <a:ext cx="9197100" cy="1413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-35275" y="908767"/>
            <a:ext cx="9233700" cy="14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 b="0" l="0" r="48000" t="0"/>
          <a:stretch/>
        </p:blipFill>
        <p:spPr>
          <a:xfrm>
            <a:off x="-70550" y="0"/>
            <a:ext cx="1663425" cy="96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-35275" y="0"/>
            <a:ext cx="9179400" cy="113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>
            <p:ph type="title"/>
          </p:nvPr>
        </p:nvSpPr>
        <p:spPr>
          <a:xfrm>
            <a:off x="1200350" y="9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6"/>
          <p:cNvSpPr/>
          <p:nvPr/>
        </p:nvSpPr>
        <p:spPr>
          <a:xfrm>
            <a:off x="-26425" y="6091067"/>
            <a:ext cx="9179400" cy="863100"/>
          </a:xfrm>
          <a:prstGeom prst="rect">
            <a:avLst/>
          </a:prstGeom>
          <a:solidFill>
            <a:srgbClr val="3FB2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 b="0" l="0" r="48000" t="0"/>
          <a:stretch/>
        </p:blipFill>
        <p:spPr>
          <a:xfrm>
            <a:off x="-70550" y="0"/>
            <a:ext cx="1312894" cy="96153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/>
          <p:nvPr/>
        </p:nvSpPr>
        <p:spPr>
          <a:xfrm>
            <a:off x="-35275" y="1049967"/>
            <a:ext cx="9197100" cy="141300"/>
          </a:xfrm>
          <a:prstGeom prst="rect">
            <a:avLst/>
          </a:prstGeom>
          <a:solidFill>
            <a:srgbClr val="3FB2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-35275" y="908767"/>
            <a:ext cx="9233700" cy="14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-35275" y="0"/>
            <a:ext cx="9179400" cy="113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359025" y="1279600"/>
            <a:ext cx="33072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None/>
              <a:defRPr sz="2400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" name="Google Shape;56;p7"/>
          <p:cNvSpPr/>
          <p:nvPr/>
        </p:nvSpPr>
        <p:spPr>
          <a:xfrm>
            <a:off x="-26425" y="6091067"/>
            <a:ext cx="9179400" cy="863100"/>
          </a:xfrm>
          <a:prstGeom prst="rect">
            <a:avLst/>
          </a:prstGeom>
          <a:solidFill>
            <a:srgbClr val="3FB2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229300" y="2056800"/>
            <a:ext cx="42609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●"/>
              <a:defRPr sz="1200">
                <a:latin typeface="Georgia"/>
                <a:ea typeface="Georgia"/>
                <a:cs typeface="Georgia"/>
                <a:sym typeface="Georgia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○"/>
              <a:defRPr sz="1200">
                <a:latin typeface="Georgia"/>
                <a:ea typeface="Georgia"/>
                <a:cs typeface="Georgia"/>
                <a:sym typeface="Georgia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■"/>
              <a:defRPr sz="1200"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●"/>
              <a:defRPr sz="1200">
                <a:latin typeface="Georgia"/>
                <a:ea typeface="Georgia"/>
                <a:cs typeface="Georgia"/>
                <a:sym typeface="Georgia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○"/>
              <a:defRPr sz="1200">
                <a:latin typeface="Georgia"/>
                <a:ea typeface="Georgia"/>
                <a:cs typeface="Georgia"/>
                <a:sym typeface="Georgia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■"/>
              <a:defRPr sz="1200">
                <a:latin typeface="Georgia"/>
                <a:ea typeface="Georgia"/>
                <a:cs typeface="Georgia"/>
                <a:sym typeface="Georgia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●"/>
              <a:defRPr sz="1200">
                <a:latin typeface="Georgia"/>
                <a:ea typeface="Georgia"/>
                <a:cs typeface="Georgia"/>
                <a:sym typeface="Georgia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○"/>
              <a:defRPr sz="1200">
                <a:latin typeface="Georgia"/>
                <a:ea typeface="Georgia"/>
                <a:cs typeface="Georgia"/>
                <a:sym typeface="Georgia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■"/>
              <a:defRPr sz="12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2">
            <a:alphaModFix/>
          </a:blip>
          <a:srcRect b="0" l="0" r="48000" t="0"/>
          <a:stretch/>
        </p:blipFill>
        <p:spPr>
          <a:xfrm>
            <a:off x="-70550" y="0"/>
            <a:ext cx="1312894" cy="96153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/>
          <p:nvPr/>
        </p:nvSpPr>
        <p:spPr>
          <a:xfrm>
            <a:off x="-35275" y="1049967"/>
            <a:ext cx="9197100" cy="141300"/>
          </a:xfrm>
          <a:prstGeom prst="rect">
            <a:avLst/>
          </a:prstGeom>
          <a:solidFill>
            <a:srgbClr val="3FB2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-35275" y="908767"/>
            <a:ext cx="9233700" cy="14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-26425" y="6091067"/>
            <a:ext cx="9179400" cy="8631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 txBox="1"/>
          <p:nvPr>
            <p:ph type="title"/>
          </p:nvPr>
        </p:nvSpPr>
        <p:spPr>
          <a:xfrm>
            <a:off x="490250" y="1187500"/>
            <a:ext cx="7755300" cy="486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Georgia"/>
              <a:buNone/>
              <a:defRPr b="1" sz="4800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-35275" y="0"/>
            <a:ext cx="9179400" cy="113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-35275" y="1049967"/>
            <a:ext cx="9197100" cy="1413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-35275" y="908767"/>
            <a:ext cx="9233700" cy="14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-14550" y="1103200"/>
            <a:ext cx="1620000" cy="1659300"/>
          </a:xfrm>
          <a:prstGeom prst="diagStripe">
            <a:avLst>
              <a:gd fmla="val 82084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-14550" y="1068967"/>
            <a:ext cx="1054500" cy="1024500"/>
          </a:xfrm>
          <a:prstGeom prst="diagStripe">
            <a:avLst>
              <a:gd fmla="val 82084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-14550" y="1187500"/>
            <a:ext cx="1131000" cy="1103100"/>
          </a:xfrm>
          <a:prstGeom prst="diagStripe">
            <a:avLst>
              <a:gd fmla="val 82084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8"/>
          <p:cNvSpPr/>
          <p:nvPr/>
        </p:nvSpPr>
        <p:spPr>
          <a:xfrm rot="10800000">
            <a:off x="7524000" y="4499133"/>
            <a:ext cx="1620000" cy="1659300"/>
          </a:xfrm>
          <a:prstGeom prst="diagStripe">
            <a:avLst>
              <a:gd fmla="val 82084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/>
          <p:nvPr/>
        </p:nvSpPr>
        <p:spPr>
          <a:xfrm rot="10800000">
            <a:off x="8089500" y="5168167"/>
            <a:ext cx="1054500" cy="1024500"/>
          </a:xfrm>
          <a:prstGeom prst="diagStripe">
            <a:avLst>
              <a:gd fmla="val 82084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"/>
          <p:cNvSpPr/>
          <p:nvPr/>
        </p:nvSpPr>
        <p:spPr>
          <a:xfrm rot="10800000">
            <a:off x="7992300" y="4970933"/>
            <a:ext cx="1151700" cy="1131600"/>
          </a:xfrm>
          <a:prstGeom prst="diagStripe">
            <a:avLst>
              <a:gd fmla="val 82084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8"/>
          <p:cNvPicPr preferRelativeResize="0"/>
          <p:nvPr/>
        </p:nvPicPr>
        <p:blipFill rotWithShape="1">
          <a:blip r:embed="rId2">
            <a:alphaModFix/>
          </a:blip>
          <a:srcRect b="0" l="0" r="48000" t="0"/>
          <a:stretch/>
        </p:blipFill>
        <p:spPr>
          <a:xfrm>
            <a:off x="-70550" y="0"/>
            <a:ext cx="1663425" cy="96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Georgia"/>
              <a:buNone/>
              <a:defRPr sz="42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9" name="Google Shape;79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1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0" name="Google Shape;80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9"/>
          <p:cNvSpPr/>
          <p:nvPr/>
        </p:nvSpPr>
        <p:spPr>
          <a:xfrm rot="5400000">
            <a:off x="-1602775" y="972617"/>
            <a:ext cx="12262800" cy="105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 rot="5400000">
            <a:off x="-1521325" y="997067"/>
            <a:ext cx="12311700" cy="10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4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s://www.festo.com/us/en/e/about-festo/research-and-development/bionic-learning-network/bionic-flying-objects/emotionbutterflies-id_33454/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ctrTitle"/>
          </p:nvPr>
        </p:nvSpPr>
        <p:spPr>
          <a:xfrm>
            <a:off x="311700" y="1644750"/>
            <a:ext cx="8520600" cy="249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80"/>
              <a:t>Development of a Butterfly Inspired Micro Aerial Vehicle with Figure 8 Wing Motion</a:t>
            </a:r>
            <a:endParaRPr sz="3680"/>
          </a:p>
        </p:txBody>
      </p:sp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311700" y="4286833"/>
            <a:ext cx="8520600" cy="14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Caroline Waugh</a:t>
            </a:r>
            <a:r>
              <a:rPr b="1" baseline="30000" lang="en"/>
              <a:t>[1]</a:t>
            </a:r>
            <a:r>
              <a:rPr b="1" lang="en"/>
              <a:t>, Jorge Mares Zamora</a:t>
            </a:r>
            <a:r>
              <a:rPr b="1" baseline="30000" lang="en"/>
              <a:t>[1]</a:t>
            </a:r>
            <a:r>
              <a:rPr b="1" lang="en"/>
              <a:t>, and Chang-kwon Kang</a:t>
            </a:r>
            <a:r>
              <a:rPr b="1" baseline="30000" lang="en"/>
              <a:t>[2]</a:t>
            </a:r>
            <a:endParaRPr b="1" baseline="30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University of Alabama in Huntsville</a:t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Huntsville, Alabama</a:t>
            </a:r>
            <a:endParaRPr sz="2100"/>
          </a:p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2211750" y="6105433"/>
            <a:ext cx="4720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2025 AIAA Region II Student Conference, Greensboro, NC, April 4-6</a:t>
            </a:r>
            <a:endParaRPr sz="17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-42975" y="6462000"/>
            <a:ext cx="25659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[1] AIAA Student Member</a:t>
            </a:r>
            <a:endParaRPr sz="10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[2] AIAA Associate Fellow</a:t>
            </a:r>
            <a:endParaRPr sz="10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2"/>
          <p:cNvPicPr preferRelativeResize="0"/>
          <p:nvPr/>
        </p:nvPicPr>
        <p:blipFill rotWithShape="1">
          <a:blip r:embed="rId3">
            <a:alphaModFix/>
          </a:blip>
          <a:srcRect b="0" l="0" r="0" t="4789"/>
          <a:stretch/>
        </p:blipFill>
        <p:spPr>
          <a:xfrm>
            <a:off x="4961650" y="3036000"/>
            <a:ext cx="3960226" cy="28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311700" y="1435033"/>
            <a:ext cx="4155000" cy="22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u="sng"/>
              <a:t>Goal:</a:t>
            </a:r>
            <a:r>
              <a:rPr lang="en" sz="2000"/>
              <a:t> </a:t>
            </a:r>
            <a:r>
              <a:rPr lang="en" sz="2000"/>
              <a:t>Mimicking </a:t>
            </a:r>
            <a:r>
              <a:rPr lang="en" sz="2000"/>
              <a:t>the complex flight pattern of a butterfly while still maintaining feasibility on a smaller scale.</a:t>
            </a:r>
            <a:endParaRPr sz="2000"/>
          </a:p>
        </p:txBody>
      </p:sp>
      <p:sp>
        <p:nvSpPr>
          <p:cNvPr id="192" name="Google Shape;192;p22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22"/>
          <p:cNvSpPr txBox="1"/>
          <p:nvPr>
            <p:ph type="title"/>
          </p:nvPr>
        </p:nvSpPr>
        <p:spPr>
          <a:xfrm>
            <a:off x="1528200" y="98967"/>
            <a:ext cx="7844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BIMAV - Figure 8 Motion (</a:t>
            </a:r>
            <a:r>
              <a:rPr lang="en"/>
              <a:t>1/2</a:t>
            </a:r>
            <a:r>
              <a:rPr lang="en"/>
              <a:t>)</a:t>
            </a:r>
            <a:endParaRPr/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675" y="2897652"/>
            <a:ext cx="3909025" cy="293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/>
          <p:nvPr>
            <p:ph idx="2" type="body"/>
          </p:nvPr>
        </p:nvSpPr>
        <p:spPr>
          <a:xfrm>
            <a:off x="4665700" y="1364100"/>
            <a:ext cx="3999900" cy="16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u="sng"/>
              <a:t>Solution:</a:t>
            </a:r>
            <a:r>
              <a:rPr lang="en" sz="2000"/>
              <a:t> Use passive mechanisms to achieve complex wing motion with only one motor.</a:t>
            </a:r>
            <a:endParaRPr sz="2000"/>
          </a:p>
        </p:txBody>
      </p:sp>
      <p:sp>
        <p:nvSpPr>
          <p:cNvPr id="196" name="Google Shape;196;p22"/>
          <p:cNvSpPr txBox="1"/>
          <p:nvPr/>
        </p:nvSpPr>
        <p:spPr>
          <a:xfrm>
            <a:off x="0" y="6536375"/>
            <a:ext cx="8735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Figure 8 Diagram Image Source: Sansoy, Figure Eight Motion Drive, https://www.instructables.com/Figure-Eight-Motion-Drive/</a:t>
            </a:r>
            <a:endParaRPr sz="11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189300" y="9076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Flexible Wing Design</a:t>
            </a:r>
            <a:endParaRPr b="1"/>
          </a:p>
        </p:txBody>
      </p:sp>
      <p:sp>
        <p:nvSpPr>
          <p:cNvPr id="202" name="Google Shape;202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03" name="Google Shape;203;p23"/>
          <p:cNvSpPr txBox="1"/>
          <p:nvPr>
            <p:ph idx="2" type="body"/>
          </p:nvPr>
        </p:nvSpPr>
        <p:spPr>
          <a:xfrm>
            <a:off x="50157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Actual butterfly forewings feature a strong leading edge vein called the costal vein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~3/4 chord length down the wing, this vein greatly diminishes in size</a:t>
            </a:r>
            <a:endParaRPr sz="2400"/>
          </a:p>
        </p:txBody>
      </p:sp>
      <p:sp>
        <p:nvSpPr>
          <p:cNvPr id="204" name="Google Shape;204;p23"/>
          <p:cNvSpPr/>
          <p:nvPr/>
        </p:nvSpPr>
        <p:spPr>
          <a:xfrm rot="5400000">
            <a:off x="2691688" y="171750"/>
            <a:ext cx="2160000" cy="1537200"/>
          </a:xfrm>
          <a:prstGeom prst="diagStripe">
            <a:avLst>
              <a:gd fmla="val 82084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3"/>
          <p:cNvSpPr/>
          <p:nvPr/>
        </p:nvSpPr>
        <p:spPr>
          <a:xfrm rot="5400000">
            <a:off x="3394353" y="88800"/>
            <a:ext cx="1406100" cy="949200"/>
          </a:xfrm>
          <a:prstGeom prst="diagStripe">
            <a:avLst>
              <a:gd fmla="val 82084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3"/>
          <p:cNvSpPr/>
          <p:nvPr/>
        </p:nvSpPr>
        <p:spPr>
          <a:xfrm rot="5400000">
            <a:off x="3215238" y="129275"/>
            <a:ext cx="1508100" cy="1022100"/>
          </a:xfrm>
          <a:prstGeom prst="diagStripe">
            <a:avLst>
              <a:gd fmla="val 82084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23" title="IMG_86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4392154"/>
            <a:ext cx="3943149" cy="2228332"/>
          </a:xfrm>
          <a:prstGeom prst="rect">
            <a:avLst/>
          </a:prstGeom>
          <a:noFill/>
          <a:ln cap="flat" cmpd="sng" w="255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8" name="Google Shape;208;p23"/>
          <p:cNvCxnSpPr/>
          <p:nvPr/>
        </p:nvCxnSpPr>
        <p:spPr>
          <a:xfrm>
            <a:off x="2814928" y="4040169"/>
            <a:ext cx="143400" cy="869400"/>
          </a:xfrm>
          <a:prstGeom prst="straightConnector1">
            <a:avLst/>
          </a:prstGeom>
          <a:noFill/>
          <a:ln cap="flat" cmpd="sng" w="2550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09" name="Google Shape;209;p23"/>
          <p:cNvSpPr txBox="1"/>
          <p:nvPr/>
        </p:nvSpPr>
        <p:spPr>
          <a:xfrm>
            <a:off x="1943662" y="3198193"/>
            <a:ext cx="1664400" cy="84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2275" lIns="122275" spcFirstLastPara="1" rIns="122275" wrap="square" tIns="12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9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Leading Edge Vein</a:t>
            </a:r>
            <a:endParaRPr sz="1709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10" name="Google Shape;210;p23"/>
          <p:cNvCxnSpPr/>
          <p:nvPr/>
        </p:nvCxnSpPr>
        <p:spPr>
          <a:xfrm rot="10800000">
            <a:off x="1345500" y="4539225"/>
            <a:ext cx="970800" cy="513000"/>
          </a:xfrm>
          <a:prstGeom prst="straightConnector1">
            <a:avLst/>
          </a:prstGeom>
          <a:noFill/>
          <a:ln cap="flat" cmpd="sng" w="22700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211" name="Google Shape;211;p23"/>
          <p:cNvSpPr txBox="1"/>
          <p:nvPr/>
        </p:nvSpPr>
        <p:spPr>
          <a:xfrm rot="1682369">
            <a:off x="1473367" y="4508231"/>
            <a:ext cx="980259" cy="2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~4.2 cm</a:t>
            </a:r>
            <a:endParaRPr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12" name="Google Shape;212;p23"/>
          <p:cNvCxnSpPr/>
          <p:nvPr/>
        </p:nvCxnSpPr>
        <p:spPr>
          <a:xfrm rot="10800000">
            <a:off x="498250" y="4562350"/>
            <a:ext cx="1744800" cy="6639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213" name="Google Shape;213;p23"/>
          <p:cNvSpPr txBox="1"/>
          <p:nvPr/>
        </p:nvSpPr>
        <p:spPr>
          <a:xfrm rot="1439521">
            <a:off x="938309" y="4968647"/>
            <a:ext cx="1063920" cy="256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8550" lIns="128550" spcFirstLastPara="1" rIns="128550" wrap="square" tIns="128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~5.6 cm</a:t>
            </a:r>
            <a:endParaRPr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4"/>
          <p:cNvPicPr preferRelativeResize="0"/>
          <p:nvPr/>
        </p:nvPicPr>
        <p:blipFill rotWithShape="1">
          <a:blip r:embed="rId3">
            <a:alphaModFix/>
          </a:blip>
          <a:srcRect b="14617" l="0" r="0" t="0"/>
          <a:stretch/>
        </p:blipFill>
        <p:spPr>
          <a:xfrm>
            <a:off x="3392075" y="1371800"/>
            <a:ext cx="5592150" cy="20078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9" name="Google Shape;219;p24"/>
          <p:cNvSpPr txBox="1"/>
          <p:nvPr>
            <p:ph type="title"/>
          </p:nvPr>
        </p:nvSpPr>
        <p:spPr>
          <a:xfrm>
            <a:off x="1541025" y="98967"/>
            <a:ext cx="7392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Flexible Wing Design (</a:t>
            </a:r>
            <a:r>
              <a:rPr lang="en"/>
              <a:t>2/3</a:t>
            </a:r>
            <a:r>
              <a:rPr lang="en"/>
              <a:t>)</a:t>
            </a:r>
            <a:endParaRPr/>
          </a:p>
        </p:txBody>
      </p:sp>
      <p:sp>
        <p:nvSpPr>
          <p:cNvPr id="220" name="Google Shape;220;p24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" name="Google Shape;221;p24"/>
          <p:cNvSpPr txBox="1"/>
          <p:nvPr>
            <p:ph idx="1" type="body"/>
          </p:nvPr>
        </p:nvSpPr>
        <p:spPr>
          <a:xfrm>
            <a:off x="-69300" y="1511233"/>
            <a:ext cx="34410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carbon fiber rod that extends ~3/4 cord length down the wing was used as the leading edge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rest of the wings were made from a flexible plastic film material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1200"/>
              </a:spcAft>
              <a:buSzPts val="1800"/>
              <a:buChar char="●"/>
            </a:pPr>
            <a:r>
              <a:rPr lang="en"/>
              <a:t>A test wing was made with reflective markers for motion analysis.</a:t>
            </a:r>
            <a:endParaRPr/>
          </a:p>
        </p:txBody>
      </p:sp>
      <p:pic>
        <p:nvPicPr>
          <p:cNvPr id="222" name="Google Shape;2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389" y="3538770"/>
            <a:ext cx="4735165" cy="2360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24"/>
          <p:cNvCxnSpPr/>
          <p:nvPr/>
        </p:nvCxnSpPr>
        <p:spPr>
          <a:xfrm flipH="1">
            <a:off x="6461612" y="3726447"/>
            <a:ext cx="364200" cy="358500"/>
          </a:xfrm>
          <a:prstGeom prst="straightConnector1">
            <a:avLst/>
          </a:prstGeom>
          <a:noFill/>
          <a:ln cap="flat" cmpd="sng" w="76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4" name="Google Shape;224;p24"/>
          <p:cNvSpPr txBox="1"/>
          <p:nvPr/>
        </p:nvSpPr>
        <p:spPr>
          <a:xfrm>
            <a:off x="6375604" y="3276600"/>
            <a:ext cx="1474800" cy="450000"/>
          </a:xfrm>
          <a:prstGeom prst="rect">
            <a:avLst/>
          </a:prstGeom>
          <a:solidFill>
            <a:srgbClr val="D9D9D9"/>
          </a:solidFill>
          <a:ln cap="flat" cmpd="sng" w="153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3450" lIns="73450" spcFirstLastPara="1" rIns="73450" wrap="square" tIns="73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4">
                <a:latin typeface="Georgia"/>
                <a:ea typeface="Georgia"/>
                <a:cs typeface="Georgia"/>
                <a:sym typeface="Georgia"/>
              </a:rPr>
              <a:t>Leading Edge Marker (LE) </a:t>
            </a:r>
            <a:endParaRPr sz="1044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25" name="Google Shape;225;p24"/>
          <p:cNvCxnSpPr/>
          <p:nvPr/>
        </p:nvCxnSpPr>
        <p:spPr>
          <a:xfrm flipH="1">
            <a:off x="7646804" y="4533950"/>
            <a:ext cx="203700" cy="88500"/>
          </a:xfrm>
          <a:prstGeom prst="straightConnector1">
            <a:avLst/>
          </a:prstGeom>
          <a:noFill/>
          <a:ln cap="flat" cmpd="sng" w="76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6" name="Google Shape;226;p24"/>
          <p:cNvSpPr txBox="1"/>
          <p:nvPr/>
        </p:nvSpPr>
        <p:spPr>
          <a:xfrm>
            <a:off x="7850504" y="4289258"/>
            <a:ext cx="1246800" cy="450000"/>
          </a:xfrm>
          <a:prstGeom prst="rect">
            <a:avLst/>
          </a:prstGeom>
          <a:solidFill>
            <a:srgbClr val="D9D9D9"/>
          </a:solidFill>
          <a:ln cap="flat" cmpd="sng" w="153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3450" lIns="73450" spcFirstLastPara="1" rIns="73450" wrap="square" tIns="73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4">
                <a:latin typeface="Georgia"/>
                <a:ea typeface="Georgia"/>
                <a:cs typeface="Georgia"/>
                <a:sym typeface="Georgia"/>
              </a:rPr>
              <a:t>Wing Tip Marker (Tip)</a:t>
            </a:r>
            <a:endParaRPr sz="1044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27" name="Google Shape;227;p24"/>
          <p:cNvCxnSpPr>
            <a:stCxn id="228" idx="3"/>
          </p:cNvCxnSpPr>
          <p:nvPr/>
        </p:nvCxnSpPr>
        <p:spPr>
          <a:xfrm flipH="1" rot="10800000">
            <a:off x="5638556" y="5391334"/>
            <a:ext cx="406800" cy="49800"/>
          </a:xfrm>
          <a:prstGeom prst="straightConnector1">
            <a:avLst/>
          </a:prstGeom>
          <a:noFill/>
          <a:ln cap="flat" cmpd="sng" w="76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8" name="Google Shape;228;p24"/>
          <p:cNvSpPr txBox="1"/>
          <p:nvPr/>
        </p:nvSpPr>
        <p:spPr>
          <a:xfrm>
            <a:off x="4163756" y="5216134"/>
            <a:ext cx="1474800" cy="450000"/>
          </a:xfrm>
          <a:prstGeom prst="rect">
            <a:avLst/>
          </a:prstGeom>
          <a:solidFill>
            <a:srgbClr val="D9D9D9"/>
          </a:solidFill>
          <a:ln cap="flat" cmpd="sng" w="153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3450" lIns="73450" spcFirstLastPara="1" rIns="73450" wrap="square" tIns="73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4">
                <a:latin typeface="Georgia"/>
                <a:ea typeface="Georgia"/>
                <a:cs typeface="Georgia"/>
                <a:sym typeface="Georgia"/>
              </a:rPr>
              <a:t>Trailing Edge Marker (TE) </a:t>
            </a:r>
            <a:endParaRPr sz="1044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25"/>
          <p:cNvSpPr txBox="1"/>
          <p:nvPr>
            <p:ph type="title"/>
          </p:nvPr>
        </p:nvSpPr>
        <p:spPr>
          <a:xfrm>
            <a:off x="1541025" y="98967"/>
            <a:ext cx="7392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Flexible Wing Design (3/3)</a:t>
            </a:r>
            <a:endParaRPr/>
          </a:p>
        </p:txBody>
      </p:sp>
      <p:pic>
        <p:nvPicPr>
          <p:cNvPr id="235" name="Google Shape;235;p25" title="IMG_8650.jpg"/>
          <p:cNvPicPr preferRelativeResize="0"/>
          <p:nvPr/>
        </p:nvPicPr>
        <p:blipFill rotWithShape="1">
          <a:blip r:embed="rId3">
            <a:alphaModFix/>
          </a:blip>
          <a:srcRect b="13246" l="8994" r="13203" t="17472"/>
          <a:stretch/>
        </p:blipFill>
        <p:spPr>
          <a:xfrm>
            <a:off x="1107513" y="1244800"/>
            <a:ext cx="6928975" cy="4751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25"/>
          <p:cNvCxnSpPr/>
          <p:nvPr/>
        </p:nvCxnSpPr>
        <p:spPr>
          <a:xfrm>
            <a:off x="3007275" y="4258050"/>
            <a:ext cx="2948100" cy="1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237" name="Google Shape;237;p25"/>
          <p:cNvSpPr txBox="1"/>
          <p:nvPr/>
        </p:nvSpPr>
        <p:spPr>
          <a:xfrm>
            <a:off x="3955950" y="3849850"/>
            <a:ext cx="12321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5.6 cm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38" name="Google Shape;238;p25"/>
          <p:cNvCxnSpPr/>
          <p:nvPr/>
        </p:nvCxnSpPr>
        <p:spPr>
          <a:xfrm>
            <a:off x="2706100" y="3834850"/>
            <a:ext cx="51015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239" name="Google Shape;239;p25"/>
          <p:cNvSpPr txBox="1"/>
          <p:nvPr/>
        </p:nvSpPr>
        <p:spPr>
          <a:xfrm>
            <a:off x="3231475" y="3378500"/>
            <a:ext cx="12321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9</a:t>
            </a: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cm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/>
          <p:nvPr>
            <p:ph type="title"/>
          </p:nvPr>
        </p:nvSpPr>
        <p:spPr>
          <a:xfrm>
            <a:off x="1541025" y="98967"/>
            <a:ext cx="7392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Wing Motion </a:t>
            </a:r>
            <a:r>
              <a:rPr lang="en"/>
              <a:t>Analysis with Vicon</a:t>
            </a:r>
            <a:endParaRPr/>
          </a:p>
        </p:txBody>
      </p:sp>
      <p:sp>
        <p:nvSpPr>
          <p:cNvPr id="245" name="Google Shape;245;p26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6" name="Google Shape;2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4523" y="4095551"/>
            <a:ext cx="4285450" cy="19022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7" name="Google Shape;2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8225" y="1421700"/>
            <a:ext cx="3421751" cy="25662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8" name="Google Shape;24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350" y="1297024"/>
            <a:ext cx="4181050" cy="3135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9" name="Google Shape;249;p26"/>
          <p:cNvSpPr txBox="1"/>
          <p:nvPr/>
        </p:nvSpPr>
        <p:spPr>
          <a:xfrm>
            <a:off x="0" y="4432825"/>
            <a:ext cx="4624500" cy="16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 Vicon motion tracking camera system was used to record wing motion on a flapping test stand.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 Nano 17 force sensor was used to measure generated forces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50" name="Google Shape;250;p26"/>
          <p:cNvCxnSpPr>
            <a:stCxn id="251" idx="1"/>
          </p:cNvCxnSpPr>
          <p:nvPr/>
        </p:nvCxnSpPr>
        <p:spPr>
          <a:xfrm rot="10800000">
            <a:off x="2976225" y="3000600"/>
            <a:ext cx="488100" cy="65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1" name="Google Shape;251;p26"/>
          <p:cNvSpPr txBox="1"/>
          <p:nvPr/>
        </p:nvSpPr>
        <p:spPr>
          <a:xfrm>
            <a:off x="3464325" y="2842500"/>
            <a:ext cx="1835400" cy="446400"/>
          </a:xfrm>
          <a:prstGeom prst="rect">
            <a:avLst/>
          </a:prstGeom>
          <a:solidFill>
            <a:srgbClr val="D9D9D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Wing Flapper Stand</a:t>
            </a:r>
            <a:endParaRPr sz="1300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52" name="Google Shape;252;p26"/>
          <p:cNvCxnSpPr>
            <a:stCxn id="251" idx="3"/>
          </p:cNvCxnSpPr>
          <p:nvPr/>
        </p:nvCxnSpPr>
        <p:spPr>
          <a:xfrm flipH="1" rot="10800000">
            <a:off x="5299725" y="2975700"/>
            <a:ext cx="1945200" cy="90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26"/>
          <p:cNvCxnSpPr/>
          <p:nvPr/>
        </p:nvCxnSpPr>
        <p:spPr>
          <a:xfrm rot="10800000">
            <a:off x="3614475" y="2161700"/>
            <a:ext cx="348600" cy="78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p26"/>
          <p:cNvSpPr txBox="1"/>
          <p:nvPr/>
        </p:nvSpPr>
        <p:spPr>
          <a:xfrm>
            <a:off x="3963075" y="1905650"/>
            <a:ext cx="1665000" cy="620700"/>
          </a:xfrm>
          <a:prstGeom prst="rect">
            <a:avLst/>
          </a:prstGeom>
          <a:solidFill>
            <a:srgbClr val="D9D9D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Vicon Motion Tracking Cameras</a:t>
            </a:r>
            <a:endParaRPr sz="1300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55" name="Google Shape;255;p26"/>
          <p:cNvCxnSpPr>
            <a:stCxn id="254" idx="3"/>
          </p:cNvCxnSpPr>
          <p:nvPr/>
        </p:nvCxnSpPr>
        <p:spPr>
          <a:xfrm flipH="1" rot="10800000">
            <a:off x="5628075" y="2139500"/>
            <a:ext cx="300900" cy="76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" name="Google Shape;256;p26"/>
          <p:cNvSpPr txBox="1"/>
          <p:nvPr/>
        </p:nvSpPr>
        <p:spPr>
          <a:xfrm>
            <a:off x="3743150" y="3825400"/>
            <a:ext cx="1835400" cy="446400"/>
          </a:xfrm>
          <a:prstGeom prst="rect">
            <a:avLst/>
          </a:prstGeom>
          <a:solidFill>
            <a:srgbClr val="D9D9D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Wing Markers in Vicon Environment</a:t>
            </a:r>
            <a:endParaRPr sz="1300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57" name="Google Shape;257;p26"/>
          <p:cNvCxnSpPr/>
          <p:nvPr/>
        </p:nvCxnSpPr>
        <p:spPr>
          <a:xfrm>
            <a:off x="5154300" y="4239950"/>
            <a:ext cx="791700" cy="816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27"/>
          <p:cNvSpPr txBox="1"/>
          <p:nvPr>
            <p:ph type="title"/>
          </p:nvPr>
        </p:nvSpPr>
        <p:spPr>
          <a:xfrm>
            <a:off x="1541025" y="98967"/>
            <a:ext cx="7392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Wing Motion Angles</a:t>
            </a:r>
            <a:endParaRPr/>
          </a:p>
        </p:txBody>
      </p:sp>
      <p:pic>
        <p:nvPicPr>
          <p:cNvPr id="264" name="Google Shape;2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92" y="2251025"/>
            <a:ext cx="5300364" cy="2964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27"/>
          <p:cNvCxnSpPr/>
          <p:nvPr/>
        </p:nvCxnSpPr>
        <p:spPr>
          <a:xfrm>
            <a:off x="2794431" y="4085817"/>
            <a:ext cx="1946100" cy="669300"/>
          </a:xfrm>
          <a:prstGeom prst="straightConnector1">
            <a:avLst/>
          </a:prstGeom>
          <a:noFill/>
          <a:ln cap="flat" cmpd="sng" w="153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6" name="Google Shape;266;p27"/>
          <p:cNvCxnSpPr/>
          <p:nvPr/>
        </p:nvCxnSpPr>
        <p:spPr>
          <a:xfrm flipH="1">
            <a:off x="876735" y="4096032"/>
            <a:ext cx="1641900" cy="663900"/>
          </a:xfrm>
          <a:prstGeom prst="straightConnector1">
            <a:avLst/>
          </a:prstGeom>
          <a:noFill/>
          <a:ln cap="flat" cmpd="sng" w="153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7" name="Google Shape;267;p27"/>
          <p:cNvCxnSpPr/>
          <p:nvPr/>
        </p:nvCxnSpPr>
        <p:spPr>
          <a:xfrm flipH="1" rot="10800000">
            <a:off x="2671855" y="2512778"/>
            <a:ext cx="10200" cy="1476000"/>
          </a:xfrm>
          <a:prstGeom prst="straightConnector1">
            <a:avLst/>
          </a:prstGeom>
          <a:noFill/>
          <a:ln cap="flat" cmpd="sng" w="153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68" name="Google Shape;268;p27"/>
          <p:cNvSpPr/>
          <p:nvPr/>
        </p:nvSpPr>
        <p:spPr>
          <a:xfrm>
            <a:off x="2251144" y="4035247"/>
            <a:ext cx="63439" cy="160597"/>
          </a:xfrm>
          <a:custGeom>
            <a:rect b="b" l="l" r="r" t="t"/>
            <a:pathLst>
              <a:path extrusionOk="0" h="6950" w="3155">
                <a:moveTo>
                  <a:pt x="3155" y="0"/>
                </a:moveTo>
                <a:cubicBezTo>
                  <a:pt x="2890" y="144"/>
                  <a:pt x="2030" y="504"/>
                  <a:pt x="1567" y="863"/>
                </a:cubicBezTo>
                <a:cubicBezTo>
                  <a:pt x="1104" y="1222"/>
                  <a:pt x="639" y="1697"/>
                  <a:pt x="379" y="2152"/>
                </a:cubicBezTo>
                <a:cubicBezTo>
                  <a:pt x="119" y="2607"/>
                  <a:pt x="42" y="3031"/>
                  <a:pt x="7" y="3592"/>
                </a:cubicBezTo>
                <a:cubicBezTo>
                  <a:pt x="-27" y="4153"/>
                  <a:pt x="71" y="4957"/>
                  <a:pt x="172" y="5517"/>
                </a:cubicBezTo>
                <a:cubicBezTo>
                  <a:pt x="273" y="6077"/>
                  <a:pt x="539" y="6711"/>
                  <a:pt x="612" y="695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stealth"/>
            <a:tailEnd len="med" w="med" type="none"/>
          </a:ln>
        </p:spPr>
      </p:sp>
      <p:sp>
        <p:nvSpPr>
          <p:cNvPr id="269" name="Google Shape;269;p27"/>
          <p:cNvSpPr txBox="1"/>
          <p:nvPr/>
        </p:nvSpPr>
        <p:spPr>
          <a:xfrm>
            <a:off x="2131774" y="4110630"/>
            <a:ext cx="358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73525" lIns="73525" spcFirstLastPara="1" rIns="73525" wrap="square" tIns="735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5">
                <a:latin typeface="Times New Roman"/>
                <a:ea typeface="Times New Roman"/>
                <a:cs typeface="Times New Roman"/>
                <a:sym typeface="Times New Roman"/>
              </a:rPr>
              <a:t>𝛟</a:t>
            </a:r>
            <a:endParaRPr sz="146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0" name="Google Shape;270;p27"/>
          <p:cNvCxnSpPr/>
          <p:nvPr/>
        </p:nvCxnSpPr>
        <p:spPr>
          <a:xfrm rot="10800000">
            <a:off x="748980" y="3177348"/>
            <a:ext cx="1912500" cy="805800"/>
          </a:xfrm>
          <a:prstGeom prst="straightConnector1">
            <a:avLst/>
          </a:prstGeom>
          <a:noFill/>
          <a:ln cap="flat" cmpd="sng" w="15325">
            <a:solidFill>
              <a:srgbClr val="000000"/>
            </a:solidFill>
            <a:prstDash val="dash"/>
            <a:round/>
            <a:headEnd len="med" w="med" type="none"/>
            <a:tailEnd len="med" w="med" type="stealth"/>
          </a:ln>
        </p:spPr>
      </p:cxnSp>
      <p:sp>
        <p:nvSpPr>
          <p:cNvPr id="271" name="Google Shape;271;p27"/>
          <p:cNvSpPr/>
          <p:nvPr/>
        </p:nvSpPr>
        <p:spPr>
          <a:xfrm rot="-6559391">
            <a:off x="1880797" y="3545313"/>
            <a:ext cx="146874" cy="220495"/>
          </a:xfrm>
          <a:prstGeom prst="curvedRightArrow">
            <a:avLst>
              <a:gd fmla="val 26215" name="adj1"/>
              <a:gd fmla="val 59822" name="adj2"/>
              <a:gd fmla="val 25000" name="adj3"/>
            </a:avLst>
          </a:prstGeom>
          <a:solidFill>
            <a:srgbClr val="666666"/>
          </a:solidFill>
          <a:ln cap="flat" cmpd="sng" w="76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3525" lIns="73525" spcFirstLastPara="1" rIns="73525" wrap="square" tIns="73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6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2" name="Google Shape;272;p27"/>
          <p:cNvCxnSpPr/>
          <p:nvPr/>
        </p:nvCxnSpPr>
        <p:spPr>
          <a:xfrm>
            <a:off x="1830935" y="3633760"/>
            <a:ext cx="39300" cy="16200"/>
          </a:xfrm>
          <a:prstGeom prst="straightConnector1">
            <a:avLst/>
          </a:prstGeom>
          <a:noFill/>
          <a:ln cap="flat" cmpd="sng" w="153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27"/>
          <p:cNvSpPr txBox="1"/>
          <p:nvPr/>
        </p:nvSpPr>
        <p:spPr>
          <a:xfrm>
            <a:off x="1917055" y="3393200"/>
            <a:ext cx="5487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73525" lIns="73525" spcFirstLastPara="1" rIns="73525" wrap="square" tIns="735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5">
                <a:latin typeface="Times New Roman"/>
                <a:ea typeface="Times New Roman"/>
                <a:cs typeface="Times New Roman"/>
                <a:sym typeface="Times New Roman"/>
              </a:rPr>
              <a:t>𝝮</a:t>
            </a:r>
            <a:endParaRPr sz="146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4" name="Google Shape;274;p27"/>
          <p:cNvCxnSpPr/>
          <p:nvPr/>
        </p:nvCxnSpPr>
        <p:spPr>
          <a:xfrm rot="10800000">
            <a:off x="1023422" y="3287165"/>
            <a:ext cx="46500" cy="1402200"/>
          </a:xfrm>
          <a:prstGeom prst="straightConnector1">
            <a:avLst/>
          </a:prstGeom>
          <a:noFill/>
          <a:ln cap="flat" cmpd="sng" w="15325">
            <a:solidFill>
              <a:srgbClr val="000000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275" name="Google Shape;275;p27"/>
          <p:cNvCxnSpPr/>
          <p:nvPr/>
        </p:nvCxnSpPr>
        <p:spPr>
          <a:xfrm rot="10800000">
            <a:off x="65714" y="3134166"/>
            <a:ext cx="1451100" cy="545700"/>
          </a:xfrm>
          <a:prstGeom prst="straightConnector1">
            <a:avLst/>
          </a:prstGeom>
          <a:noFill/>
          <a:ln cap="flat" cmpd="sng" w="153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276" name="Google Shape;276;p27"/>
          <p:cNvPicPr preferRelativeResize="0"/>
          <p:nvPr/>
        </p:nvPicPr>
        <p:blipFill rotWithShape="1">
          <a:blip r:embed="rId4">
            <a:alphaModFix/>
          </a:blip>
          <a:srcRect b="0" l="47382" r="0" t="0"/>
          <a:stretch/>
        </p:blipFill>
        <p:spPr>
          <a:xfrm>
            <a:off x="5688339" y="1509299"/>
            <a:ext cx="3361086" cy="38602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27"/>
          <p:cNvCxnSpPr/>
          <p:nvPr/>
        </p:nvCxnSpPr>
        <p:spPr>
          <a:xfrm rot="10800000">
            <a:off x="5912866" y="1882605"/>
            <a:ext cx="3300" cy="660300"/>
          </a:xfrm>
          <a:prstGeom prst="straightConnector1">
            <a:avLst/>
          </a:prstGeom>
          <a:noFill/>
          <a:ln cap="flat" cmpd="sng" w="132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78" name="Google Shape;278;p27"/>
          <p:cNvSpPr/>
          <p:nvPr/>
        </p:nvSpPr>
        <p:spPr>
          <a:xfrm flipH="1" rot="-710689">
            <a:off x="6636486" y="2278749"/>
            <a:ext cx="88650" cy="244162"/>
          </a:xfrm>
          <a:custGeom>
            <a:rect b="b" l="l" r="r" t="t"/>
            <a:pathLst>
              <a:path extrusionOk="0" h="6950" w="3155">
                <a:moveTo>
                  <a:pt x="3155" y="0"/>
                </a:moveTo>
                <a:cubicBezTo>
                  <a:pt x="2890" y="144"/>
                  <a:pt x="2030" y="504"/>
                  <a:pt x="1567" y="863"/>
                </a:cubicBezTo>
                <a:cubicBezTo>
                  <a:pt x="1104" y="1222"/>
                  <a:pt x="639" y="1697"/>
                  <a:pt x="379" y="2152"/>
                </a:cubicBezTo>
                <a:cubicBezTo>
                  <a:pt x="119" y="2607"/>
                  <a:pt x="42" y="3031"/>
                  <a:pt x="7" y="3592"/>
                </a:cubicBezTo>
                <a:cubicBezTo>
                  <a:pt x="-27" y="4153"/>
                  <a:pt x="71" y="4957"/>
                  <a:pt x="172" y="5517"/>
                </a:cubicBezTo>
                <a:cubicBezTo>
                  <a:pt x="273" y="6077"/>
                  <a:pt x="539" y="6711"/>
                  <a:pt x="612" y="695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stealth"/>
            <a:tailEnd len="med" w="med" type="none"/>
          </a:ln>
        </p:spPr>
      </p:sp>
      <p:sp>
        <p:nvSpPr>
          <p:cNvPr id="279" name="Google Shape;279;p27"/>
          <p:cNvSpPr txBox="1"/>
          <p:nvPr/>
        </p:nvSpPr>
        <p:spPr>
          <a:xfrm>
            <a:off x="6416758" y="2003156"/>
            <a:ext cx="3219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6075" lIns="66075" spcFirstLastPara="1" rIns="66075" wrap="square" tIns="660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latin typeface="Times New Roman"/>
                <a:ea typeface="Times New Roman"/>
                <a:cs typeface="Times New Roman"/>
                <a:sym typeface="Times New Roman"/>
              </a:rPr>
              <a:t>𝛉</a:t>
            </a:r>
            <a:endParaRPr sz="146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0" name="Google Shape;280;p27"/>
          <p:cNvCxnSpPr/>
          <p:nvPr/>
        </p:nvCxnSpPr>
        <p:spPr>
          <a:xfrm flipH="1" rot="10800000">
            <a:off x="5912883" y="2443598"/>
            <a:ext cx="2660400" cy="99300"/>
          </a:xfrm>
          <a:prstGeom prst="straightConnector1">
            <a:avLst/>
          </a:prstGeom>
          <a:noFill/>
          <a:ln cap="flat" cmpd="sng" w="1377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81" name="Google Shape;281;p27"/>
          <p:cNvCxnSpPr/>
          <p:nvPr/>
        </p:nvCxnSpPr>
        <p:spPr>
          <a:xfrm flipH="1" rot="10800000">
            <a:off x="5912883" y="1682198"/>
            <a:ext cx="2274600" cy="860700"/>
          </a:xfrm>
          <a:prstGeom prst="straightConnector1">
            <a:avLst/>
          </a:prstGeom>
          <a:noFill/>
          <a:ln cap="flat" cmpd="sng" w="13775">
            <a:solidFill>
              <a:srgbClr val="000000"/>
            </a:solidFill>
            <a:prstDash val="dash"/>
            <a:round/>
            <a:headEnd len="med" w="med" type="none"/>
            <a:tailEnd len="med" w="med" type="stealth"/>
          </a:ln>
        </p:spPr>
      </p:cxnSp>
      <p:sp>
        <p:nvSpPr>
          <p:cNvPr id="282" name="Google Shape;282;p27"/>
          <p:cNvSpPr txBox="1"/>
          <p:nvPr/>
        </p:nvSpPr>
        <p:spPr>
          <a:xfrm>
            <a:off x="165650" y="1288600"/>
            <a:ext cx="40761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𝝮 = Feathering angle/angle of attack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𝛟 = Flap/Stroke angle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𝛉 = Deviation angle 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42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Google Shape;283;p27"/>
          <p:cNvSpPr txBox="1"/>
          <p:nvPr/>
        </p:nvSpPr>
        <p:spPr>
          <a:xfrm>
            <a:off x="4684724" y="4567480"/>
            <a:ext cx="358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73525" lIns="73525" spcFirstLastPara="1" rIns="73525" wrap="square" tIns="735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65"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endParaRPr b="1" sz="146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27"/>
          <p:cNvSpPr txBox="1"/>
          <p:nvPr/>
        </p:nvSpPr>
        <p:spPr>
          <a:xfrm>
            <a:off x="2518624" y="2162630"/>
            <a:ext cx="358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73525" lIns="73525" spcFirstLastPara="1" rIns="73525" wrap="square" tIns="735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65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146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27"/>
          <p:cNvSpPr txBox="1"/>
          <p:nvPr/>
        </p:nvSpPr>
        <p:spPr>
          <a:xfrm>
            <a:off x="612174" y="4617530"/>
            <a:ext cx="358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73525" lIns="73525" spcFirstLastPara="1" rIns="73525" wrap="square" tIns="735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65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 b="1" sz="146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28"/>
          <p:cNvSpPr txBox="1"/>
          <p:nvPr>
            <p:ph type="title"/>
          </p:nvPr>
        </p:nvSpPr>
        <p:spPr>
          <a:xfrm>
            <a:off x="490250" y="1187500"/>
            <a:ext cx="7755300" cy="486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Results</a:t>
            </a:r>
            <a:endParaRPr sz="5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9"/>
          <p:cNvPicPr preferRelativeResize="0"/>
          <p:nvPr/>
        </p:nvPicPr>
        <p:blipFill rotWithShape="1">
          <a:blip r:embed="rId3">
            <a:alphaModFix/>
          </a:blip>
          <a:srcRect b="0" l="0" r="0" t="5855"/>
          <a:stretch/>
        </p:blipFill>
        <p:spPr>
          <a:xfrm>
            <a:off x="2465150" y="1255119"/>
            <a:ext cx="6632200" cy="372798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9"/>
          <p:cNvSpPr txBox="1"/>
          <p:nvPr>
            <p:ph type="title"/>
          </p:nvPr>
        </p:nvSpPr>
        <p:spPr>
          <a:xfrm>
            <a:off x="1541025" y="98967"/>
            <a:ext cx="7392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Wing Motion Analysis (</a:t>
            </a:r>
            <a:r>
              <a:rPr lang="en"/>
              <a:t>1/2</a:t>
            </a:r>
            <a:r>
              <a:rPr lang="en"/>
              <a:t>)</a:t>
            </a:r>
            <a:endParaRPr/>
          </a:p>
        </p:txBody>
      </p:sp>
      <p:sp>
        <p:nvSpPr>
          <p:cNvPr id="298" name="Google Shape;298;p29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9" name="Google Shape;29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08" y="4583711"/>
            <a:ext cx="2658742" cy="1487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29"/>
          <p:cNvCxnSpPr/>
          <p:nvPr/>
        </p:nvCxnSpPr>
        <p:spPr>
          <a:xfrm>
            <a:off x="1368686" y="5504070"/>
            <a:ext cx="976200" cy="335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01" name="Google Shape;301;p29"/>
          <p:cNvCxnSpPr/>
          <p:nvPr/>
        </p:nvCxnSpPr>
        <p:spPr>
          <a:xfrm flipH="1">
            <a:off x="406842" y="5509194"/>
            <a:ext cx="823500" cy="333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02" name="Google Shape;302;p29"/>
          <p:cNvCxnSpPr/>
          <p:nvPr/>
        </p:nvCxnSpPr>
        <p:spPr>
          <a:xfrm flipH="1" rot="10800000">
            <a:off x="1307200" y="4714994"/>
            <a:ext cx="5100" cy="740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03" name="Google Shape;303;p29"/>
          <p:cNvSpPr/>
          <p:nvPr/>
        </p:nvSpPr>
        <p:spPr>
          <a:xfrm>
            <a:off x="1096174" y="5409876"/>
            <a:ext cx="52026" cy="149408"/>
          </a:xfrm>
          <a:custGeom>
            <a:rect b="b" l="l" r="r" t="t"/>
            <a:pathLst>
              <a:path extrusionOk="0" h="6950" w="3155">
                <a:moveTo>
                  <a:pt x="3155" y="0"/>
                </a:moveTo>
                <a:cubicBezTo>
                  <a:pt x="2890" y="144"/>
                  <a:pt x="2030" y="504"/>
                  <a:pt x="1567" y="863"/>
                </a:cubicBezTo>
                <a:cubicBezTo>
                  <a:pt x="1104" y="1222"/>
                  <a:pt x="639" y="1697"/>
                  <a:pt x="379" y="2152"/>
                </a:cubicBezTo>
                <a:cubicBezTo>
                  <a:pt x="119" y="2607"/>
                  <a:pt x="42" y="3031"/>
                  <a:pt x="7" y="3592"/>
                </a:cubicBezTo>
                <a:cubicBezTo>
                  <a:pt x="-27" y="4153"/>
                  <a:pt x="71" y="4957"/>
                  <a:pt x="172" y="5517"/>
                </a:cubicBezTo>
                <a:cubicBezTo>
                  <a:pt x="273" y="6077"/>
                  <a:pt x="539" y="6711"/>
                  <a:pt x="612" y="695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stealth"/>
            <a:tailEnd len="med" w="med" type="none"/>
          </a:ln>
        </p:spPr>
      </p:sp>
      <p:sp>
        <p:nvSpPr>
          <p:cNvPr id="304" name="Google Shape;304;p29"/>
          <p:cNvSpPr txBox="1"/>
          <p:nvPr/>
        </p:nvSpPr>
        <p:spPr>
          <a:xfrm>
            <a:off x="1036286" y="5516516"/>
            <a:ext cx="1797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875" lIns="36875" spcFirstLastPara="1" rIns="36875" wrap="square" tIns="368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34">
                <a:latin typeface="Georgia"/>
                <a:ea typeface="Georgia"/>
                <a:cs typeface="Georgia"/>
                <a:sym typeface="Georgia"/>
              </a:rPr>
              <a:t>𝛟</a:t>
            </a:r>
            <a:endParaRPr sz="1234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05" name="Google Shape;305;p29"/>
          <p:cNvCxnSpPr/>
          <p:nvPr/>
        </p:nvCxnSpPr>
        <p:spPr>
          <a:xfrm rot="10800000">
            <a:off x="342595" y="5048470"/>
            <a:ext cx="959400" cy="404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stealth"/>
          </a:ln>
        </p:spPr>
      </p:cxnSp>
      <p:sp>
        <p:nvSpPr>
          <p:cNvPr id="306" name="Google Shape;306;p29"/>
          <p:cNvSpPr/>
          <p:nvPr/>
        </p:nvSpPr>
        <p:spPr>
          <a:xfrm rot="-6549981">
            <a:off x="874105" y="5207088"/>
            <a:ext cx="111479" cy="134628"/>
          </a:xfrm>
          <a:prstGeom prst="curvedRightArrow">
            <a:avLst>
              <a:gd fmla="val 26215" name="adj1"/>
              <a:gd fmla="val 59822" name="adj2"/>
              <a:gd fmla="val 25000" name="adj3"/>
            </a:avLst>
          </a:prstGeom>
          <a:solidFill>
            <a:srgbClr val="666666"/>
          </a:solidFill>
          <a:ln cap="flat" cmpd="sng" w="38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875" lIns="36875" spcFirstLastPara="1" rIns="36875" wrap="square" tIns="36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4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7" name="Google Shape;307;p29"/>
          <p:cNvCxnSpPr/>
          <p:nvPr/>
        </p:nvCxnSpPr>
        <p:spPr>
          <a:xfrm>
            <a:off x="885380" y="5277311"/>
            <a:ext cx="19800" cy="8100"/>
          </a:xfrm>
          <a:prstGeom prst="straightConnector1">
            <a:avLst/>
          </a:prstGeom>
          <a:noFill/>
          <a:ln cap="flat" cmpd="sng" w="76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8" name="Google Shape;308;p29"/>
          <p:cNvSpPr txBox="1"/>
          <p:nvPr/>
        </p:nvSpPr>
        <p:spPr>
          <a:xfrm>
            <a:off x="928579" y="5065118"/>
            <a:ext cx="2751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875" lIns="36875" spcFirstLastPara="1" rIns="36875" wrap="square" tIns="368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34">
                <a:latin typeface="Georgia"/>
                <a:ea typeface="Georgia"/>
                <a:cs typeface="Georgia"/>
                <a:sym typeface="Georgia"/>
              </a:rPr>
              <a:t>𝝮</a:t>
            </a:r>
            <a:endParaRPr sz="1134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09" name="Google Shape;309;p29"/>
          <p:cNvCxnSpPr/>
          <p:nvPr/>
        </p:nvCxnSpPr>
        <p:spPr>
          <a:xfrm rot="10800000">
            <a:off x="480243" y="5103318"/>
            <a:ext cx="23400" cy="703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310" name="Google Shape;310;p29"/>
          <p:cNvCxnSpPr/>
          <p:nvPr/>
        </p:nvCxnSpPr>
        <p:spPr>
          <a:xfrm rot="10800000">
            <a:off x="11" y="5026539"/>
            <a:ext cx="727800" cy="273900"/>
          </a:xfrm>
          <a:prstGeom prst="straightConnector1">
            <a:avLst/>
          </a:prstGeom>
          <a:noFill/>
          <a:ln cap="flat" cmpd="sng" w="767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11" name="Google Shape;311;p29"/>
          <p:cNvSpPr txBox="1"/>
          <p:nvPr/>
        </p:nvSpPr>
        <p:spPr>
          <a:xfrm>
            <a:off x="2344865" y="5734929"/>
            <a:ext cx="1797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875" lIns="36875" spcFirstLastPara="1" rIns="36875" wrap="square" tIns="368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34">
                <a:latin typeface="Georgia"/>
                <a:ea typeface="Georgia"/>
                <a:cs typeface="Georgia"/>
                <a:sym typeface="Georgia"/>
              </a:rPr>
              <a:t>z</a:t>
            </a:r>
            <a:endParaRPr b="1" sz="1034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2" name="Google Shape;312;p29"/>
          <p:cNvSpPr txBox="1"/>
          <p:nvPr/>
        </p:nvSpPr>
        <p:spPr>
          <a:xfrm>
            <a:off x="1230336" y="4463171"/>
            <a:ext cx="1797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875" lIns="36875" spcFirstLastPara="1" rIns="36875" wrap="square" tIns="368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34">
                <a:latin typeface="Georgia"/>
                <a:ea typeface="Georgia"/>
                <a:cs typeface="Georgia"/>
                <a:sym typeface="Georgia"/>
              </a:rPr>
              <a:t>x</a:t>
            </a:r>
            <a:endParaRPr b="1" sz="1034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3" name="Google Shape;313;p29"/>
          <p:cNvSpPr txBox="1"/>
          <p:nvPr/>
        </p:nvSpPr>
        <p:spPr>
          <a:xfrm>
            <a:off x="274028" y="5770785"/>
            <a:ext cx="1797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875" lIns="36875" spcFirstLastPara="1" rIns="36875" wrap="square" tIns="368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34">
                <a:latin typeface="Georgia"/>
                <a:ea typeface="Georgia"/>
                <a:cs typeface="Georgia"/>
                <a:sym typeface="Georgia"/>
              </a:rPr>
              <a:t>y</a:t>
            </a:r>
            <a:endParaRPr b="1" sz="1034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4" name="Google Shape;314;p29"/>
          <p:cNvPicPr preferRelativeResize="0"/>
          <p:nvPr/>
        </p:nvPicPr>
        <p:blipFill rotWithShape="1">
          <a:blip r:embed="rId5">
            <a:alphaModFix/>
          </a:blip>
          <a:srcRect b="0" l="47382" r="0" t="0"/>
          <a:stretch/>
        </p:blipFill>
        <p:spPr>
          <a:xfrm rot="5400000">
            <a:off x="2979337" y="4700937"/>
            <a:ext cx="1335025" cy="1421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29"/>
          <p:cNvCxnSpPr/>
          <p:nvPr/>
        </p:nvCxnSpPr>
        <p:spPr>
          <a:xfrm rot="-5400000">
            <a:off x="4097778" y="4712343"/>
            <a:ext cx="1200" cy="243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16" name="Google Shape;316;p29"/>
          <p:cNvSpPr/>
          <p:nvPr/>
        </p:nvSpPr>
        <p:spPr>
          <a:xfrm flipH="1" rot="4740340">
            <a:off x="4045155" y="5352693"/>
            <a:ext cx="84247" cy="183242"/>
          </a:xfrm>
          <a:custGeom>
            <a:rect b="b" l="l" r="r" t="t"/>
            <a:pathLst>
              <a:path extrusionOk="0" h="6950" w="3155">
                <a:moveTo>
                  <a:pt x="3155" y="0"/>
                </a:moveTo>
                <a:cubicBezTo>
                  <a:pt x="2890" y="144"/>
                  <a:pt x="2030" y="504"/>
                  <a:pt x="1567" y="863"/>
                </a:cubicBezTo>
                <a:cubicBezTo>
                  <a:pt x="1104" y="1222"/>
                  <a:pt x="639" y="1697"/>
                  <a:pt x="379" y="2152"/>
                </a:cubicBezTo>
                <a:cubicBezTo>
                  <a:pt x="119" y="2607"/>
                  <a:pt x="42" y="3031"/>
                  <a:pt x="7" y="3592"/>
                </a:cubicBezTo>
                <a:cubicBezTo>
                  <a:pt x="-27" y="4153"/>
                  <a:pt x="71" y="4957"/>
                  <a:pt x="172" y="5517"/>
                </a:cubicBezTo>
                <a:cubicBezTo>
                  <a:pt x="273" y="6077"/>
                  <a:pt x="539" y="6711"/>
                  <a:pt x="612" y="6950"/>
                </a:cubicBezTo>
              </a:path>
            </a:pathLst>
          </a:custGeom>
          <a:noFill/>
          <a:ln cap="flat" cmpd="sng" w="7550">
            <a:solidFill>
              <a:srgbClr val="000000"/>
            </a:solidFill>
            <a:prstDash val="solid"/>
            <a:round/>
            <a:headEnd len="med" w="med" type="stealth"/>
            <a:tailEnd len="med" w="med" type="none"/>
          </a:ln>
        </p:spPr>
      </p:sp>
      <p:sp>
        <p:nvSpPr>
          <p:cNvPr id="317" name="Google Shape;317;p29"/>
          <p:cNvSpPr txBox="1"/>
          <p:nvPr/>
        </p:nvSpPr>
        <p:spPr>
          <a:xfrm>
            <a:off x="4206899" y="5199704"/>
            <a:ext cx="1281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6250" lIns="26250" spcFirstLastPara="1" rIns="26250" wrap="square" tIns="262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82">
                <a:latin typeface="Georgia"/>
                <a:ea typeface="Georgia"/>
                <a:cs typeface="Georgia"/>
                <a:sym typeface="Georgia"/>
              </a:rPr>
              <a:t>𝛉</a:t>
            </a:r>
            <a:endParaRPr sz="1182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18" name="Google Shape;318;p29"/>
          <p:cNvCxnSpPr/>
          <p:nvPr/>
        </p:nvCxnSpPr>
        <p:spPr>
          <a:xfrm flipH="1" rot="-5400000">
            <a:off x="3466881" y="5343139"/>
            <a:ext cx="1056600" cy="36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19" name="Google Shape;319;p29"/>
          <p:cNvCxnSpPr/>
          <p:nvPr/>
        </p:nvCxnSpPr>
        <p:spPr>
          <a:xfrm flipH="1" rot="-5400000">
            <a:off x="3683481" y="5126539"/>
            <a:ext cx="903600" cy="316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stealth"/>
          </a:ln>
        </p:spPr>
      </p:cxnSp>
      <p:sp>
        <p:nvSpPr>
          <p:cNvPr id="320" name="Google Shape;320;p29"/>
          <p:cNvSpPr txBox="1"/>
          <p:nvPr/>
        </p:nvSpPr>
        <p:spPr>
          <a:xfrm>
            <a:off x="4726525" y="5062450"/>
            <a:ext cx="32355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325" lIns="36325" spcFirstLastPara="1" rIns="36325" wrap="square" tIns="3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14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𝝮 = Feathering angle/angle of attack</a:t>
            </a:r>
            <a:endParaRPr sz="1314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14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𝛟 = Flap/Stroke angle</a:t>
            </a:r>
            <a:endParaRPr sz="1314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14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𝛉 = Deviation angle </a:t>
            </a:r>
            <a:endParaRPr sz="1314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7"/>
              <a:buFont typeface="Arial"/>
              <a:buNone/>
            </a:pPr>
            <a:r>
              <a:t/>
            </a:r>
            <a:endParaRPr sz="45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1" name="Google Shape;321;p29"/>
          <p:cNvSpPr txBox="1"/>
          <p:nvPr/>
        </p:nvSpPr>
        <p:spPr>
          <a:xfrm>
            <a:off x="187375" y="1406275"/>
            <a:ext cx="2003400" cy="29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Wing angles calculated using Vicon motion tracking data.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Flapping Frequency = 9 Hz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Vicon sampling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frequency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= 400 Hz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0"/>
          <p:cNvSpPr txBox="1"/>
          <p:nvPr>
            <p:ph type="title"/>
          </p:nvPr>
        </p:nvSpPr>
        <p:spPr>
          <a:xfrm>
            <a:off x="1541025" y="98967"/>
            <a:ext cx="7392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Wing Motion Analysis (2/2)</a:t>
            </a:r>
            <a:endParaRPr/>
          </a:p>
        </p:txBody>
      </p:sp>
      <p:pic>
        <p:nvPicPr>
          <p:cNvPr id="328" name="Google Shape;328;p30"/>
          <p:cNvPicPr preferRelativeResize="0"/>
          <p:nvPr/>
        </p:nvPicPr>
        <p:blipFill rotWithShape="1">
          <a:blip r:embed="rId3">
            <a:alphaModFix/>
          </a:blip>
          <a:srcRect b="15055" l="11964" r="0" t="18736"/>
          <a:stretch/>
        </p:blipFill>
        <p:spPr>
          <a:xfrm>
            <a:off x="1337775" y="1224500"/>
            <a:ext cx="6468451" cy="486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0"/>
          <p:cNvPicPr preferRelativeResize="0"/>
          <p:nvPr/>
        </p:nvPicPr>
        <p:blipFill rotWithShape="1">
          <a:blip r:embed="rId3">
            <a:alphaModFix/>
          </a:blip>
          <a:srcRect b="91372" l="90014" r="0" t="1060"/>
          <a:stretch/>
        </p:blipFill>
        <p:spPr>
          <a:xfrm>
            <a:off x="7444700" y="1278975"/>
            <a:ext cx="1586150" cy="120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"/>
          <p:cNvSpPr txBox="1"/>
          <p:nvPr>
            <p:ph idx="1" type="body"/>
          </p:nvPr>
        </p:nvSpPr>
        <p:spPr>
          <a:xfrm>
            <a:off x="75700" y="1185350"/>
            <a:ext cx="21723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Flapping frequency = 9 Hz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Force Sensor Sample Rate = 200 Hz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Average lift (F</a:t>
            </a:r>
            <a:r>
              <a:rPr lang="en" sz="1600">
                <a:solidFill>
                  <a:schemeClr val="dk1"/>
                </a:solidFill>
              </a:rPr>
              <a:t>x) from</a:t>
            </a:r>
            <a:r>
              <a:rPr lang="en">
                <a:solidFill>
                  <a:schemeClr val="dk1"/>
                </a:solidFill>
              </a:rPr>
              <a:t> t = 0.5 s to t = 0.75 s is </a:t>
            </a:r>
            <a:r>
              <a:rPr lang="en" u="sng">
                <a:solidFill>
                  <a:schemeClr val="dk1"/>
                </a:solidFill>
              </a:rPr>
              <a:t>0.698 g </a:t>
            </a:r>
            <a:r>
              <a:rPr lang="en">
                <a:solidFill>
                  <a:schemeClr val="dk1"/>
                </a:solidFill>
              </a:rPr>
              <a:t>upwards (Mass of BIMAV = 6.74 g)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1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6" name="Google Shape;33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575" y="1276612"/>
            <a:ext cx="6896425" cy="467747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1"/>
          <p:cNvSpPr txBox="1"/>
          <p:nvPr>
            <p:ph type="title"/>
          </p:nvPr>
        </p:nvSpPr>
        <p:spPr>
          <a:xfrm>
            <a:off x="1541025" y="98967"/>
            <a:ext cx="7392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Force Production Analysis</a:t>
            </a:r>
            <a:endParaRPr/>
          </a:p>
        </p:txBody>
      </p:sp>
      <p:pic>
        <p:nvPicPr>
          <p:cNvPr id="338" name="Google Shape;33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614" y="4817302"/>
            <a:ext cx="2241127" cy="1253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31"/>
          <p:cNvCxnSpPr/>
          <p:nvPr/>
        </p:nvCxnSpPr>
        <p:spPr>
          <a:xfrm>
            <a:off x="1202724" y="5593099"/>
            <a:ext cx="822900" cy="282900"/>
          </a:xfrm>
          <a:prstGeom prst="straightConnector1">
            <a:avLst/>
          </a:prstGeom>
          <a:noFill/>
          <a:ln cap="flat" cmpd="sng" w="647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40" name="Google Shape;340;p31"/>
          <p:cNvCxnSpPr/>
          <p:nvPr/>
        </p:nvCxnSpPr>
        <p:spPr>
          <a:xfrm flipH="1">
            <a:off x="391909" y="5597418"/>
            <a:ext cx="694200" cy="280800"/>
          </a:xfrm>
          <a:prstGeom prst="straightConnector1">
            <a:avLst/>
          </a:prstGeom>
          <a:noFill/>
          <a:ln cap="flat" cmpd="sng" w="647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41" name="Google Shape;341;p31"/>
          <p:cNvCxnSpPr/>
          <p:nvPr/>
        </p:nvCxnSpPr>
        <p:spPr>
          <a:xfrm flipH="1" rot="10800000">
            <a:off x="1150895" y="4928068"/>
            <a:ext cx="4200" cy="624000"/>
          </a:xfrm>
          <a:prstGeom prst="straightConnector1">
            <a:avLst/>
          </a:prstGeom>
          <a:noFill/>
          <a:ln cap="flat" cmpd="sng" w="647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42" name="Google Shape;342;p31"/>
          <p:cNvCxnSpPr/>
          <p:nvPr/>
        </p:nvCxnSpPr>
        <p:spPr>
          <a:xfrm rot="10800000">
            <a:off x="49010" y="5190453"/>
            <a:ext cx="613500" cy="231000"/>
          </a:xfrm>
          <a:prstGeom prst="straightConnector1">
            <a:avLst/>
          </a:prstGeom>
          <a:noFill/>
          <a:ln cap="flat" cmpd="sng" w="647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43" name="Google Shape;343;p31"/>
          <p:cNvSpPr txBox="1"/>
          <p:nvPr/>
        </p:nvSpPr>
        <p:spPr>
          <a:xfrm>
            <a:off x="2096065" y="5780152"/>
            <a:ext cx="1515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1075" lIns="31075" spcFirstLastPara="1" rIns="31075" wrap="square" tIns="310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9">
                <a:latin typeface="Georgia"/>
                <a:ea typeface="Georgia"/>
                <a:cs typeface="Georgia"/>
                <a:sym typeface="Georgia"/>
              </a:rPr>
              <a:t>z</a:t>
            </a:r>
            <a:endParaRPr b="1" sz="819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4" name="Google Shape;344;p31"/>
          <p:cNvSpPr txBox="1"/>
          <p:nvPr/>
        </p:nvSpPr>
        <p:spPr>
          <a:xfrm>
            <a:off x="1086104" y="4779927"/>
            <a:ext cx="1515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1075" lIns="31075" spcFirstLastPara="1" rIns="31075" wrap="square" tIns="310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9">
                <a:latin typeface="Georgia"/>
                <a:ea typeface="Georgia"/>
                <a:cs typeface="Georgia"/>
                <a:sym typeface="Georgia"/>
              </a:rPr>
              <a:t>x</a:t>
            </a:r>
            <a:endParaRPr b="1" sz="819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5" name="Google Shape;345;p31"/>
          <p:cNvSpPr txBox="1"/>
          <p:nvPr/>
        </p:nvSpPr>
        <p:spPr>
          <a:xfrm>
            <a:off x="280002" y="5817920"/>
            <a:ext cx="1515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1075" lIns="31075" spcFirstLastPara="1" rIns="31075" wrap="square" tIns="310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9">
                <a:latin typeface="Georgia"/>
                <a:ea typeface="Georgia"/>
                <a:cs typeface="Georgia"/>
                <a:sym typeface="Georgia"/>
              </a:rPr>
              <a:t>y</a:t>
            </a:r>
            <a:endParaRPr b="1" sz="819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0" y="1255875"/>
            <a:ext cx="4274674" cy="2863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>
            <p:ph type="title"/>
          </p:nvPr>
        </p:nvSpPr>
        <p:spPr>
          <a:xfrm>
            <a:off x="311700" y="2924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Introduction</a:t>
            </a:r>
            <a:endParaRPr b="1"/>
          </a:p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14"/>
          <p:cNvSpPr/>
          <p:nvPr/>
        </p:nvSpPr>
        <p:spPr>
          <a:xfrm rot="10800000">
            <a:off x="7524000" y="4499133"/>
            <a:ext cx="1620000" cy="1659300"/>
          </a:xfrm>
          <a:prstGeom prst="diagStripe">
            <a:avLst>
              <a:gd fmla="val 82084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 rot="10800000">
            <a:off x="8089500" y="5168167"/>
            <a:ext cx="1054500" cy="1024500"/>
          </a:xfrm>
          <a:prstGeom prst="diagStripe">
            <a:avLst>
              <a:gd fmla="val 82084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 rot="10800000">
            <a:off x="7992300" y="4970933"/>
            <a:ext cx="1151700" cy="1131600"/>
          </a:xfrm>
          <a:prstGeom prst="diagStripe">
            <a:avLst>
              <a:gd fmla="val 82084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2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p32"/>
          <p:cNvSpPr txBox="1"/>
          <p:nvPr>
            <p:ph type="title"/>
          </p:nvPr>
        </p:nvSpPr>
        <p:spPr>
          <a:xfrm>
            <a:off x="490250" y="1187500"/>
            <a:ext cx="7755300" cy="486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Concluding Remarks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 txBox="1"/>
          <p:nvPr>
            <p:ph type="title"/>
          </p:nvPr>
        </p:nvSpPr>
        <p:spPr>
          <a:xfrm>
            <a:off x="1541025" y="98967"/>
            <a:ext cx="7392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Concluding Remarks</a:t>
            </a:r>
            <a:endParaRPr/>
          </a:p>
        </p:txBody>
      </p:sp>
      <p:sp>
        <p:nvSpPr>
          <p:cNvPr id="357" name="Google Shape;357;p33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33"/>
          <p:cNvSpPr txBox="1"/>
          <p:nvPr>
            <p:ph idx="1" type="body"/>
          </p:nvPr>
        </p:nvSpPr>
        <p:spPr>
          <a:xfrm>
            <a:off x="311700" y="13334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designs are in the early stages of development, but show promise.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work includes continued development and implementation of the figure 8 drive, as well as looking into </a:t>
            </a:r>
            <a:r>
              <a:rPr lang="en"/>
              <a:t>mimicking</a:t>
            </a:r>
            <a:r>
              <a:rPr lang="en"/>
              <a:t> the other veins on a butterfly’s wing using a flexible material like TPU to allow for more intentional wing compression.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Additional future work includes testing with oncoming air flow and changing the test flapper orientation.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re-scaling and continued development of the designs, a first flight is also on the horizon.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The designs discussed show potential for being well suited for a Mars-environment flight design given the light mass, small size, and low power and frequency requirements.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4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4" name="Google Shape;364;p34"/>
          <p:cNvSpPr txBox="1"/>
          <p:nvPr>
            <p:ph type="title"/>
          </p:nvPr>
        </p:nvSpPr>
        <p:spPr>
          <a:xfrm>
            <a:off x="490250" y="1187500"/>
            <a:ext cx="7755300" cy="486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Questions?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1501725" y="98975"/>
            <a:ext cx="76863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50"/>
              <a:t>Biomimetics and Micro Aerial Vehicles (MAVs)</a:t>
            </a:r>
            <a:endParaRPr sz="2350"/>
          </a:p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311700" y="1435030"/>
            <a:ext cx="8520600" cy="18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MAV </a:t>
            </a:r>
            <a:r>
              <a:rPr lang="en"/>
              <a:t>- A small, portable type of </a:t>
            </a:r>
            <a:r>
              <a:rPr lang="en"/>
              <a:t>unmanned</a:t>
            </a:r>
            <a:r>
              <a:rPr lang="en"/>
              <a:t> aerial vehicle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Biomimetics/Bio-Inspired Design</a:t>
            </a:r>
            <a:r>
              <a:rPr lang="en"/>
              <a:t> - The imitation of features and systems found in nature. I.e. certain synthetic </a:t>
            </a:r>
            <a:r>
              <a:rPr lang="en"/>
              <a:t>materials and drugs, mechanical mechanisms inspired by anatomy, etc.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" name="Google Shape;11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00" y="3320224"/>
            <a:ext cx="2903750" cy="192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252950" y="5366050"/>
            <a:ext cx="27582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Festo eMotion Butterfly</a:t>
            </a:r>
            <a:r>
              <a:rPr baseline="30000" lang="en" sz="17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[1]</a:t>
            </a:r>
            <a:endParaRPr baseline="30000" sz="17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0" y="6084650"/>
            <a:ext cx="8636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[1]_</a:t>
            </a:r>
            <a:r>
              <a:rPr lang="en" sz="900" u="sng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https://www.festo.com/us/en/e/about-festo/research-and-development/bionic-learning-network/bionic-flying-objects/emotionbutterflies-id_33454/</a:t>
            </a:r>
            <a:r>
              <a:rPr lang="en" sz="9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9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[2] Zufferey, R., Tormo-Barbero, J., Feliu-Talegón, D. et al. How ornithopters can perch autonomously on a branch. Nat Commun 13, 7713 (2022). https://doi.org/10.1038/s41467-022-35356-5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[3] Matěj Karásek, Florian T. Muijres, Christophe De Wagter, Bart D.W. Remes, Guido C.H.E. de Croon: A tailless aerial robotic flapper reveals that flies use torque coupling in rapid banked turns. Science, Vol 361, Iss 6407, 2018. DOI: 10.1126/science.aat0350.</a:t>
            </a:r>
            <a:endParaRPr sz="9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7109" y="3320226"/>
            <a:ext cx="2871641" cy="18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6053825" y="5321675"/>
            <a:ext cx="27582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TU Delft DelFly Nimble</a:t>
            </a:r>
            <a:r>
              <a:rPr baseline="30000" lang="en" sz="17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[3]</a:t>
            </a:r>
            <a:endParaRPr baseline="30000" sz="17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5713" y="3320225"/>
            <a:ext cx="1915738" cy="1929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3160525" y="5343850"/>
            <a:ext cx="27582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GRIFFIN Ornithopter</a:t>
            </a:r>
            <a:r>
              <a:rPr baseline="30000" lang="en" sz="17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[2]</a:t>
            </a:r>
            <a:endParaRPr baseline="30000" sz="17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idx="2" type="body"/>
          </p:nvPr>
        </p:nvSpPr>
        <p:spPr>
          <a:xfrm>
            <a:off x="4945300" y="855589"/>
            <a:ext cx="3837000" cy="5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The Monarch butterfly, or </a:t>
            </a:r>
            <a:r>
              <a:rPr i="1" lang="en" sz="2200"/>
              <a:t>Danaus</a:t>
            </a:r>
            <a:r>
              <a:rPr i="1" lang="en" sz="2200"/>
              <a:t> plexippus,</a:t>
            </a:r>
            <a:r>
              <a:rPr lang="en" sz="2200"/>
              <a:t> is a relatively well studied species of butterfly.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It is arguably best known for its ~4000 km migration.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On average, they have a mass of ~0.5 g, a wingspan of ~9-10 cm, and a flapping frequency of 10 Hz.</a:t>
            </a:r>
            <a:endParaRPr sz="2200"/>
          </a:p>
        </p:txBody>
      </p:sp>
      <p:sp>
        <p:nvSpPr>
          <p:cNvPr id="131" name="Google Shape;131;p16"/>
          <p:cNvSpPr txBox="1"/>
          <p:nvPr>
            <p:ph type="title"/>
          </p:nvPr>
        </p:nvSpPr>
        <p:spPr>
          <a:xfrm>
            <a:off x="189975" y="1032467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Butterfly Flight - </a:t>
            </a:r>
            <a:r>
              <a:rPr b="1" i="1" lang="en"/>
              <a:t>Danaus Plexippus</a:t>
            </a:r>
            <a:endParaRPr b="1" i="1"/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 b="5124" l="1245" r="17894" t="17470"/>
          <a:stretch/>
        </p:blipFill>
        <p:spPr>
          <a:xfrm>
            <a:off x="189975" y="3231028"/>
            <a:ext cx="4045200" cy="2676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-32625" y="6593775"/>
            <a:ext cx="4490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Image Source: https://pixabay.com/photos/monarch-butterfly-insect-bug-4403142/</a:t>
            </a:r>
            <a:endParaRPr sz="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840"/>
              <a:t>Objective - From Nature to Innovation</a:t>
            </a:r>
            <a:endParaRPr b="1" sz="3840"/>
          </a:p>
        </p:txBody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>
            <a:off x="490250" y="1187500"/>
            <a:ext cx="7755300" cy="494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Butterfly Inspired Micro Aerial Vehicle (BIMAV)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Design</a:t>
            </a:r>
            <a:endParaRPr b="1"/>
          </a:p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1541025" y="98967"/>
            <a:ext cx="7392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BIMAV Base Design (1/3)</a:t>
            </a:r>
            <a:endParaRPr/>
          </a:p>
        </p:txBody>
      </p:sp>
      <p:sp>
        <p:nvSpPr>
          <p:cNvPr id="152" name="Google Shape;152;p19"/>
          <p:cNvSpPr txBox="1"/>
          <p:nvPr>
            <p:ph idx="1" type="body"/>
          </p:nvPr>
        </p:nvSpPr>
        <p:spPr>
          <a:xfrm>
            <a:off x="311700" y="4509958"/>
            <a:ext cx="3436800" cy="12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Based on Shinshu University’s robobutterfly</a:t>
            </a:r>
            <a:r>
              <a:rPr baseline="30000" lang="en" sz="2000"/>
              <a:t>[1]</a:t>
            </a:r>
            <a:endParaRPr baseline="30000" sz="2000"/>
          </a:p>
        </p:txBody>
      </p:sp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50" y="1795324"/>
            <a:ext cx="3908250" cy="26166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9100" y="1844257"/>
            <a:ext cx="3908250" cy="248521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/>
          <p:nvPr/>
        </p:nvSpPr>
        <p:spPr>
          <a:xfrm>
            <a:off x="4309275" y="2898300"/>
            <a:ext cx="802200" cy="48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5818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9"/>
          <p:cNvSpPr txBox="1"/>
          <p:nvPr>
            <p:ph idx="1" type="body"/>
          </p:nvPr>
        </p:nvSpPr>
        <p:spPr>
          <a:xfrm>
            <a:off x="4769675" y="4509958"/>
            <a:ext cx="4197300" cy="12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Modified to house an on-board </a:t>
            </a:r>
            <a:r>
              <a:rPr lang="en" sz="2000"/>
              <a:t>receiver</a:t>
            </a:r>
            <a:r>
              <a:rPr lang="en" sz="2000"/>
              <a:t> and battery, as well as connect to </a:t>
            </a:r>
            <a:r>
              <a:rPr lang="en" sz="2000"/>
              <a:t>flexible</a:t>
            </a:r>
            <a:r>
              <a:rPr lang="en" sz="2000"/>
              <a:t> wing prototypes</a:t>
            </a:r>
            <a:endParaRPr sz="2000"/>
          </a:p>
        </p:txBody>
      </p:sp>
      <p:sp>
        <p:nvSpPr>
          <p:cNvPr id="157" name="Google Shape;157;p19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0" y="6541850"/>
            <a:ext cx="8636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[1] </a:t>
            </a:r>
            <a:r>
              <a:rPr lang="en" sz="1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Aono, H. “Shinshu Butterfly”, private communication.</a:t>
            </a:r>
            <a:endParaRPr sz="12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1541025" y="98967"/>
            <a:ext cx="7392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BIMAV Base Design (2/3)</a:t>
            </a:r>
            <a:endParaRPr/>
          </a:p>
        </p:txBody>
      </p:sp>
      <p:sp>
        <p:nvSpPr>
          <p:cNvPr id="164" name="Google Shape;164;p20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20"/>
          <p:cNvSpPr txBox="1"/>
          <p:nvPr/>
        </p:nvSpPr>
        <p:spPr>
          <a:xfrm>
            <a:off x="5751175" y="3272775"/>
            <a:ext cx="2873700" cy="26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Designs were modeled in SolidWorks and prototypes were constructed using both SLA and FDM 3D printing techniques. </a:t>
            </a:r>
            <a:endParaRPr sz="2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98" y="1476061"/>
            <a:ext cx="4781251" cy="39577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20"/>
          <p:cNvCxnSpPr>
            <a:stCxn id="168" idx="2"/>
          </p:cNvCxnSpPr>
          <p:nvPr/>
        </p:nvCxnSpPr>
        <p:spPr>
          <a:xfrm>
            <a:off x="1124625" y="3356525"/>
            <a:ext cx="25200" cy="446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8" name="Google Shape;168;p20"/>
          <p:cNvSpPr txBox="1"/>
          <p:nvPr/>
        </p:nvSpPr>
        <p:spPr>
          <a:xfrm>
            <a:off x="206925" y="2796725"/>
            <a:ext cx="1835400" cy="559800"/>
          </a:xfrm>
          <a:prstGeom prst="rect">
            <a:avLst/>
          </a:prstGeom>
          <a:solidFill>
            <a:srgbClr val="D9D9D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Worm and Spur Gear Configuration</a:t>
            </a:r>
            <a:endParaRPr sz="1300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69" name="Google Shape;169;p20"/>
          <p:cNvCxnSpPr>
            <a:stCxn id="170" idx="1"/>
          </p:cNvCxnSpPr>
          <p:nvPr/>
        </p:nvCxnSpPr>
        <p:spPr>
          <a:xfrm rot="10800000">
            <a:off x="3117625" y="4090800"/>
            <a:ext cx="343500" cy="4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Google Shape;170;p20"/>
          <p:cNvSpPr txBox="1"/>
          <p:nvPr/>
        </p:nvSpPr>
        <p:spPr>
          <a:xfrm>
            <a:off x="3461125" y="3855300"/>
            <a:ext cx="1835400" cy="559800"/>
          </a:xfrm>
          <a:prstGeom prst="rect">
            <a:avLst/>
          </a:prstGeom>
          <a:solidFill>
            <a:srgbClr val="D9D9D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Plantraco Micro9 BFly Board</a:t>
            </a:r>
            <a:endParaRPr sz="1300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71" name="Google Shape;171;p20"/>
          <p:cNvCxnSpPr/>
          <p:nvPr/>
        </p:nvCxnSpPr>
        <p:spPr>
          <a:xfrm>
            <a:off x="2821825" y="2284925"/>
            <a:ext cx="563100" cy="308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p20"/>
          <p:cNvSpPr txBox="1"/>
          <p:nvPr/>
        </p:nvSpPr>
        <p:spPr>
          <a:xfrm>
            <a:off x="2089750" y="1931825"/>
            <a:ext cx="1106700" cy="353100"/>
          </a:xfrm>
          <a:prstGeom prst="rect">
            <a:avLst/>
          </a:prstGeom>
          <a:solidFill>
            <a:srgbClr val="D9D9D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Wing</a:t>
            </a: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3" name="Google Shape;173;p20"/>
          <p:cNvCxnSpPr/>
          <p:nvPr/>
        </p:nvCxnSpPr>
        <p:spPr>
          <a:xfrm flipH="1">
            <a:off x="4723375" y="2796725"/>
            <a:ext cx="789300" cy="82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4" name="Google Shape;174;p20"/>
          <p:cNvSpPr txBox="1"/>
          <p:nvPr/>
        </p:nvSpPr>
        <p:spPr>
          <a:xfrm>
            <a:off x="5226525" y="2450575"/>
            <a:ext cx="1835400" cy="559800"/>
          </a:xfrm>
          <a:prstGeom prst="rect">
            <a:avLst/>
          </a:prstGeom>
          <a:solidFill>
            <a:srgbClr val="D9D9D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Wing Leading Edge Carbon Fiber Rod</a:t>
            </a: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3878650" y="4672938"/>
            <a:ext cx="1532700" cy="373800"/>
          </a:xfrm>
          <a:prstGeom prst="rect">
            <a:avLst/>
          </a:prstGeom>
          <a:solidFill>
            <a:srgbClr val="D9D9D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eorgia"/>
                <a:ea typeface="Georgia"/>
                <a:cs typeface="Georgia"/>
                <a:sym typeface="Georgia"/>
              </a:rPr>
              <a:t>Lever Arm</a:t>
            </a:r>
            <a:endParaRPr sz="1300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76" name="Google Shape;176;p20"/>
          <p:cNvCxnSpPr>
            <a:stCxn id="175" idx="1"/>
          </p:cNvCxnSpPr>
          <p:nvPr/>
        </p:nvCxnSpPr>
        <p:spPr>
          <a:xfrm flipH="1">
            <a:off x="3475750" y="4859838"/>
            <a:ext cx="402900" cy="145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4658400" y="1567300"/>
            <a:ext cx="4439100" cy="386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fully assembled resin version weighs 6.55 g and the PLA version weighs 6.74g.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Resin version was too flexible and brittle for proper power transfer.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 sz="2000"/>
              <a:t>PLA version is more rigid, although current wings are too big for the motor to power them.</a:t>
            </a:r>
            <a:endParaRPr sz="2000"/>
          </a:p>
        </p:txBody>
      </p:sp>
      <p:sp>
        <p:nvSpPr>
          <p:cNvPr id="182" name="Google Shape;182;p21"/>
          <p:cNvSpPr txBox="1"/>
          <p:nvPr>
            <p:ph idx="12" type="sldNum"/>
          </p:nvPr>
        </p:nvSpPr>
        <p:spPr>
          <a:xfrm>
            <a:off x="8548658" y="64208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1"/>
          <p:cNvSpPr txBox="1"/>
          <p:nvPr>
            <p:ph type="title"/>
          </p:nvPr>
        </p:nvSpPr>
        <p:spPr>
          <a:xfrm>
            <a:off x="1541025" y="98967"/>
            <a:ext cx="7392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BIMAV Base Design (3/3)</a:t>
            </a:r>
            <a:endParaRPr/>
          </a:p>
        </p:txBody>
      </p:sp>
      <p:pic>
        <p:nvPicPr>
          <p:cNvPr descr="A hand holding a toy&#10;&#10;AI-generated content may be incorrect."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75" y="1912475"/>
            <a:ext cx="4569025" cy="16418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hand holding a small device&#10;&#10;AI-generated content may be incorrect." id="185" name="Google Shape;18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75" y="3614443"/>
            <a:ext cx="4569025" cy="1695832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