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</p:sldIdLst>
  <p:sldSz cy="5143500" cx="9144000"/>
  <p:notesSz cx="6858000" cy="9296400"/>
  <p:embeddedFontLst>
    <p:embeddedFont>
      <p:font typeface="Roboto"/>
      <p:regular r:id="rId44"/>
      <p:bold r:id="rId45"/>
      <p:italic r:id="rId46"/>
      <p:boldItalic r:id="rId47"/>
    </p:embeddedFont>
    <p:embeddedFont>
      <p:font typeface="Arial Narrow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38">
          <p15:clr>
            <a:srgbClr val="A4A3A4"/>
          </p15:clr>
        </p15:guide>
        <p15:guide id="2" pos="144">
          <p15:clr>
            <a:srgbClr val="A4A3A4"/>
          </p15:clr>
        </p15:guide>
        <p15:guide id="3" pos="5616">
          <p15:clr>
            <a:srgbClr val="747775"/>
          </p15:clr>
        </p15:guide>
        <p15:guide id="4" orient="horz" pos="962">
          <p15:clr>
            <a:srgbClr val="747775"/>
          </p15:clr>
        </p15:guide>
      </p15:sldGuideLst>
    </p:ext>
    <p:ext uri="GoogleSlidesCustomDataVersion2">
      <go:slidesCustomData xmlns:go="http://customooxmlschemas.google.com/" r:id="rId56" roundtripDataSignature="AMtx7mhyKjzFrjUtscPwR3wuIUPDG9+T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913D71-98F6-487E-A9CC-883629B6AB16}">
  <a:tblStyle styleId="{74913D71-98F6-487E-A9CC-883629B6AB1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38" orient="horz"/>
        <p:guide pos="144"/>
        <p:guide pos="5616"/>
        <p:guide pos="962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Roboto-regular.fntdata"/><Relationship Id="rId43" Type="http://schemas.openxmlformats.org/officeDocument/2006/relationships/slide" Target="slides/slide37.xml"/><Relationship Id="rId46" Type="http://schemas.openxmlformats.org/officeDocument/2006/relationships/font" Target="fonts/Roboto-italic.fntdata"/><Relationship Id="rId45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ArialNarrow-regular.fntdata"/><Relationship Id="rId47" Type="http://schemas.openxmlformats.org/officeDocument/2006/relationships/font" Target="fonts/Roboto-boldItalic.fntdata"/><Relationship Id="rId49" Type="http://schemas.openxmlformats.org/officeDocument/2006/relationships/font" Target="fonts/ArialNarrow-bold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alNarrow-boldItalic.fntdata"/><Relationship Id="rId50" Type="http://schemas.openxmlformats.org/officeDocument/2006/relationships/font" Target="fonts/ArialNarrow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5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4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56" Type="http://customschemas.google.com/relationships/presentationmetadata" Target="meta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1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5579" y="0"/>
            <a:ext cx="2972421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1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5579" y="8831264"/>
            <a:ext cx="2972421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" name="Google Shape;42;p1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70701185b_2_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70701185b_2_0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470701185b_2_0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70701185b_1_25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70701185b_1_253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3470701185b_1_253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70701185b_1_27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470701185b_1_27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3470701185b_1_27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70701185b_2_2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70701185b_2_21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3470701185b_2_21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470701185b_2_28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470701185b_2_28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470701185b_2_28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470701185b_2_3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470701185b_2_3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470701185b_2_3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70701185b_1_9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470701185b_1_90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3470701185b_1_90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470701185b_1_97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470701185b_1_97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470701185b_1_97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70701185b_1_10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70701185b_1_104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3470701185b_1_104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709fc67ae_3_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709fc67ae_3_0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4709fc67ae_3_0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470701185b_1_2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470701185b_1_2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g3470701185b_1_2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4709fc67ae_3_1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4709fc67ae_3_1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4709fc67ae_3_1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470701185b_1_11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470701185b_1_111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3470701185b_1_111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470701185b_1_118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470701185b_1_118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3470701185b_1_118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70701185b_1_12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470701185b_1_12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3470701185b_1_12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470701185b_1_13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470701185b_1_13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3470701185b_1_13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70701185b_1_139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470701185b_1_139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3470701185b_1_139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70701185b_1_146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470701185b_1_146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470701185b_1_146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4709fc67ae_1_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4709fc67ae_1_1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34709fc67ae_1_1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4709fc67ae_1_1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4709fc67ae_1_1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4709fc67ae_1_1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4709fc67ae_1_2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4709fc67ae_1_2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4709fc67ae_1_2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470c9bd1bc_3_2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470c9bd1bc_3_23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g3470c9bd1bc_3_23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4709fc67ae_1_39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4709fc67ae_1_39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34709fc67ae_1_39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4709fc67ae_1_5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4709fc67ae_1_53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34709fc67ae_1_53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4709fc67ae_1_62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34709fc67ae_1_62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34709fc67ae_1_62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470701185b_1_15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470701185b_1_153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g3470701185b_1_153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4709fc67ae_0_1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4709fc67ae_0_10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34709fc67ae_0_10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4709fc67ae_0_46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4709fc67ae_0_46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34709fc67ae_0_46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470701185b_1_160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3470701185b_1_160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470701185b_1_160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:notes"/>
          <p:cNvSpPr txBox="1"/>
          <p:nvPr>
            <p:ph idx="1" type="body"/>
          </p:nvPr>
        </p:nvSpPr>
        <p:spPr>
          <a:xfrm>
            <a:off x="914711" y="4416426"/>
            <a:ext cx="5028579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6" name="Google Shape;446;p3:notes"/>
          <p:cNvSpPr/>
          <p:nvPr>
            <p:ph idx="2" type="sldImg"/>
          </p:nvPr>
        </p:nvSpPr>
        <p:spPr>
          <a:xfrm>
            <a:off x="3302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70701185b_1_4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70701185b_1_4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3470701185b_1_4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70701185b_1_209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70701185b_1_209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470701185b_1_209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470701185b_1_217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470701185b_1_217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470701185b_1_217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70701185b_1_225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470701185b_1_225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470701185b_1_225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70701185b_1_233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470701185b_1_233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470701185b_1_233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70701185b_1_241:notes"/>
          <p:cNvSpPr/>
          <p:nvPr>
            <p:ph idx="2" type="sldImg"/>
          </p:nvPr>
        </p:nvSpPr>
        <p:spPr>
          <a:xfrm>
            <a:off x="3302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470701185b_1_241:notes"/>
          <p:cNvSpPr txBox="1"/>
          <p:nvPr>
            <p:ph idx="1" type="body"/>
          </p:nvPr>
        </p:nvSpPr>
        <p:spPr>
          <a:xfrm>
            <a:off x="914711" y="4416426"/>
            <a:ext cx="5028600" cy="4183200"/>
          </a:xfrm>
          <a:prstGeom prst="rect">
            <a:avLst/>
          </a:prstGeom>
        </p:spPr>
        <p:txBody>
          <a:bodyPr anchorCtr="0" anchor="t" bIns="46575" lIns="93150" spcFirstLastPara="1" rIns="93150" wrap="square" tIns="46575">
            <a:noAutofit/>
          </a:bodyPr>
          <a:lstStyle/>
          <a:p>
            <a:pPr indent="0" lvl="0" marL="0" rtl="0" algn="l">
              <a:spcBef>
                <a:spcPts val="27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3470701185b_1_241:notes"/>
          <p:cNvSpPr txBox="1"/>
          <p:nvPr>
            <p:ph idx="12" type="sldNum"/>
          </p:nvPr>
        </p:nvSpPr>
        <p:spPr>
          <a:xfrm>
            <a:off x="3885579" y="8831264"/>
            <a:ext cx="2972400" cy="465000"/>
          </a:xfrm>
          <a:prstGeom prst="rect">
            <a:avLst/>
          </a:prstGeom>
        </p:spPr>
        <p:txBody>
          <a:bodyPr anchorCtr="0" anchor="b" bIns="46575" lIns="93150" spcFirstLastPara="1" rIns="93150" wrap="square" tIns="46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5"/>
          <p:cNvSpPr txBox="1"/>
          <p:nvPr/>
        </p:nvSpPr>
        <p:spPr>
          <a:xfrm>
            <a:off x="0" y="2647950"/>
            <a:ext cx="9144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Author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Company/Organization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Name, Conference Dates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Conference Location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29B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6" name="Google Shape;26;p5"/>
          <p:cNvSpPr txBox="1"/>
          <p:nvPr/>
        </p:nvSpPr>
        <p:spPr>
          <a:xfrm>
            <a:off x="0" y="74295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Presentation 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230886" y="1123950"/>
            <a:ext cx="8686800" cy="3363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1B3D6C"/>
              </a:buClr>
              <a:buSzPts val="2100"/>
              <a:buFont typeface="Noto Sans Symbols"/>
              <a:buChar char="⮚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3D6C"/>
              </a:buClr>
              <a:buSzPts val="1800"/>
              <a:buFont typeface="Noto Sans Symbols"/>
              <a:buChar char="⮚"/>
              <a:defRPr/>
            </a:lvl3pPr>
            <a:lvl4pPr indent="-32385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/>
            </a:lvl4pPr>
            <a:lvl5pPr indent="-32385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rt and/or End slide" showMasterSp="0">
  <p:cSld name="Start and/or End slide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171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idx="1" type="body"/>
          </p:nvPr>
        </p:nvSpPr>
        <p:spPr>
          <a:xfrm>
            <a:off x="228600" y="1123950"/>
            <a:ext cx="39624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Char char="⮚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⮚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⮚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5" name="Google Shape;35;p8"/>
          <p:cNvSpPr txBox="1"/>
          <p:nvPr>
            <p:ph idx="2" type="body"/>
          </p:nvPr>
        </p:nvSpPr>
        <p:spPr>
          <a:xfrm>
            <a:off x="4495800" y="1123950"/>
            <a:ext cx="4419600" cy="3371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100"/>
              <a:buChar char="⮚"/>
              <a:defRPr sz="21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⮚"/>
              <a:defRPr sz="1800"/>
            </a:lvl2pPr>
            <a:lvl3pPr indent="-32385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⮚"/>
              <a:defRPr sz="1500"/>
            </a:lvl3pPr>
            <a:lvl4pPr indent="-314325" lvl="3" marL="1828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4pPr>
            <a:lvl5pPr indent="-314325" lvl="4" marL="22860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350"/>
              <a:buChar char="⮚"/>
              <a:defRPr sz="1350"/>
            </a:lvl5pPr>
            <a:lvl6pPr indent="-314325" lvl="5" marL="27432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indent="-314325" lvl="6" marL="32004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indent="-314325" lvl="7" marL="3657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indent="-314325" lvl="8" marL="41148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/>
        </p:txBody>
      </p:sp>
      <p:sp>
        <p:nvSpPr>
          <p:cNvPr id="36" name="Google Shape;36;p8"/>
          <p:cNvSpPr txBox="1"/>
          <p:nvPr>
            <p:ph idx="10" type="dt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1" type="ftr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8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"/>
              <a:buNone/>
              <a:defRPr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image" Target="../media/image2.png"/><Relationship Id="rId3" Type="http://schemas.openxmlformats.org/officeDocument/2006/relationships/image" Target="../media/image34.png"/><Relationship Id="rId4" Type="http://schemas.openxmlformats.org/officeDocument/2006/relationships/image" Target="../media/image5.png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286" y="19050"/>
            <a:ext cx="91417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"/>
          <p:cNvSpPr txBox="1"/>
          <p:nvPr>
            <p:ph idx="1" type="body"/>
          </p:nvPr>
        </p:nvSpPr>
        <p:spPr>
          <a:xfrm>
            <a:off x="230886" y="1123950"/>
            <a:ext cx="8686800" cy="33636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B3D6C"/>
              </a:buClr>
              <a:buSzPts val="2400"/>
              <a:buFont typeface="Noto Sans Symbols"/>
              <a:buChar char="⮚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1950" lvl="1" marL="914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1B3D6C"/>
              </a:buClr>
              <a:buSzPts val="2100"/>
              <a:buFont typeface="Noto Sans Symbols"/>
              <a:buChar char="⮚"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1B3D6C"/>
              </a:buClr>
              <a:buSzPts val="1800"/>
              <a:buFont typeface="Noto Sans Symbols"/>
              <a:buChar char="⮚"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2385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2385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1B3D6C"/>
              </a:buClr>
              <a:buSzPts val="1500"/>
              <a:buFont typeface="Noto Sans Symbols"/>
              <a:buChar char="⮚"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2385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32385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32385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32385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•"/>
              <a:defRPr b="0" i="0" sz="15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12" name="Google Shape;12;p4"/>
          <p:cNvSpPr/>
          <p:nvPr/>
        </p:nvSpPr>
        <p:spPr>
          <a:xfrm>
            <a:off x="1181100" y="4572000"/>
            <a:ext cx="1905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4"/>
          <p:cNvSpPr/>
          <p:nvPr/>
        </p:nvSpPr>
        <p:spPr>
          <a:xfrm>
            <a:off x="3181350" y="4572000"/>
            <a:ext cx="2895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4"/>
          <p:cNvSpPr txBox="1"/>
          <p:nvPr>
            <p:ph idx="10" type="dt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Google Shape;15;p4"/>
          <p:cNvSpPr txBox="1"/>
          <p:nvPr>
            <p:ph idx="11" type="ftr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2" type="sldNum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/>
          <p:cNvSpPr txBox="1"/>
          <p:nvPr>
            <p:ph type="title"/>
          </p:nvPr>
        </p:nvSpPr>
        <p:spPr>
          <a:xfrm>
            <a:off x="228600" y="144198"/>
            <a:ext cx="8686800" cy="514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0299" y="164493"/>
            <a:ext cx="593395" cy="3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b="20349" l="9351" r="7599" t="13473"/>
          <a:stretch/>
        </p:blipFill>
        <p:spPr>
          <a:xfrm>
            <a:off x="8450710" y="170826"/>
            <a:ext cx="293062" cy="30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2847" y="141687"/>
            <a:ext cx="326274" cy="337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5">
            <a:alphaModFix/>
          </a:blip>
          <a:srcRect b="2534" l="0" r="0" t="2543"/>
          <a:stretch/>
        </p:blipFill>
        <p:spPr>
          <a:xfrm>
            <a:off x="8760177" y="141675"/>
            <a:ext cx="231000" cy="3021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6"/>
    <p:sldLayoutId id="2147483650" r:id="rId7"/>
    <p:sldLayoutId id="2147483651" r:id="rId8"/>
    <p:sldLayoutId id="2147483652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/>
          <p:nvPr/>
        </p:nvSpPr>
        <p:spPr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-60556" y="2019300"/>
            <a:ext cx="9144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lang="en-US" sz="1600">
                <a:solidFill>
                  <a:schemeClr val="lt1"/>
                </a:solidFill>
              </a:rPr>
              <a:t>Jeffery Reeves, Michael Johns, Vasilios Ekimogloy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1" lang="en-US" sz="1600">
                <a:solidFill>
                  <a:schemeClr val="lt1"/>
                </a:solidFill>
              </a:rPr>
              <a:t>The University of Alabama in Huntsville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lang="en-US" sz="1600">
                <a:solidFill>
                  <a:schemeClr val="lt1"/>
                </a:solidFill>
              </a:rPr>
              <a:t>AIAA Region II Student Conference, 4/3/2025 - 4/4/2025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Copyright © by </a:t>
            </a:r>
            <a:r>
              <a:rPr lang="en-US" sz="1600">
                <a:solidFill>
                  <a:srgbClr val="FF0000"/>
                </a:solidFill>
                <a:latin typeface="Arial Narrow"/>
                <a:ea typeface="Arial Narrow"/>
                <a:cs typeface="Arial Narrow"/>
                <a:sym typeface="Arial Narrow"/>
              </a:rPr>
              <a:t>Jeffery Reeves</a:t>
            </a:r>
            <a:b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16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Published by the American Institute of Aeronautics and Astronautics, Inc., with permission.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br>
              <a:rPr b="0" i="0" lang="en-US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529B"/>
              </a:buClr>
              <a:buSzPts val="1600"/>
              <a:buFont typeface="Times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529B"/>
              </a:buClr>
              <a:buSzPts val="2400"/>
              <a:buFont typeface="Noto Sans Symbols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6" name="Google Shape;46;p1"/>
          <p:cNvSpPr txBox="1"/>
          <p:nvPr/>
        </p:nvSpPr>
        <p:spPr>
          <a:xfrm>
            <a:off x="0" y="742950"/>
            <a:ext cx="91440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800">
                <a:solidFill>
                  <a:schemeClr val="lt1"/>
                </a:solidFill>
              </a:rPr>
              <a:t>Progress Towards Hotfire of a Student-Built Liquid Bipropellant Rocket Engine</a:t>
            </a:r>
            <a:endParaRPr i="0" sz="18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470701185b_2_0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Prometheus</a:t>
            </a:r>
            <a:r>
              <a:rPr lang="en-US"/>
              <a:t> Engine (</a:t>
            </a:r>
            <a:r>
              <a:rPr lang="en-US"/>
              <a:t>1/3</a:t>
            </a:r>
            <a:r>
              <a:rPr lang="en-US"/>
              <a:t>)</a:t>
            </a:r>
            <a:endParaRPr/>
          </a:p>
        </p:txBody>
      </p:sp>
      <p:sp>
        <p:nvSpPr>
          <p:cNvPr id="148" name="Google Shape;148;g3470701185b_2_0"/>
          <p:cNvSpPr txBox="1"/>
          <p:nvPr>
            <p:ph idx="1" type="body"/>
          </p:nvPr>
        </p:nvSpPr>
        <p:spPr>
          <a:xfrm>
            <a:off x="338000" y="1518008"/>
            <a:ext cx="3962400" cy="222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Low-efficiency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Low-thrust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Verification </a:t>
            </a:r>
            <a:r>
              <a:rPr lang="en-US" sz="2400"/>
              <a:t>piece</a:t>
            </a:r>
            <a:r>
              <a:rPr lang="en-US" sz="2400"/>
              <a:t>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Designed for multiple test fires</a:t>
            </a:r>
            <a:endParaRPr sz="2400"/>
          </a:p>
        </p:txBody>
      </p:sp>
      <p:sp>
        <p:nvSpPr>
          <p:cNvPr id="149" name="Google Shape;149;g3470701185b_2_0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0" name="Google Shape;150;g3470701185b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250" y="825662"/>
            <a:ext cx="1932750" cy="34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470701185b_2_0"/>
          <p:cNvSpPr txBox="1"/>
          <p:nvPr/>
        </p:nvSpPr>
        <p:spPr>
          <a:xfrm>
            <a:off x="5690126" y="4223906"/>
            <a:ext cx="21450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Prometheus Engine </a:t>
            </a:r>
            <a:r>
              <a:rPr i="1"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</a:t>
            </a:r>
            <a:endParaRPr i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2" name="Google Shape;152;g3470701185b_2_0"/>
          <p:cNvSpPr/>
          <p:nvPr/>
        </p:nvSpPr>
        <p:spPr>
          <a:xfrm>
            <a:off x="346025" y="1013179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 Overview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70701185b_1_253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Prometheus</a:t>
            </a:r>
            <a:r>
              <a:rPr lang="en-US"/>
              <a:t> Engine </a:t>
            </a:r>
            <a:r>
              <a:rPr lang="en-US"/>
              <a:t>(2/3)</a:t>
            </a:r>
            <a:endParaRPr/>
          </a:p>
        </p:txBody>
      </p:sp>
      <p:sp>
        <p:nvSpPr>
          <p:cNvPr id="159" name="Google Shape;159;g3470701185b_1_253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160" name="Google Shape;160;g3470701185b_1_253"/>
          <p:cNvGraphicFramePr/>
          <p:nvPr/>
        </p:nvGraphicFramePr>
        <p:xfrm>
          <a:off x="1143000" y="1383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{74913D71-98F6-487E-A9CC-883629B6AB16}</a:tableStyleId>
              </a:tblPr>
              <a:tblGrid>
                <a:gridCol w="1737350"/>
                <a:gridCol w="1737350"/>
                <a:gridCol w="1737350"/>
                <a:gridCol w="1737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Propellant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Thrust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Chamber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Pressure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solidFill>
                      <a:srgbClr val="1B3D6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Oxygen/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Fuel Ratio</a:t>
                      </a:r>
                      <a:endParaRPr b="1" sz="2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solidFill>
                      <a:srgbClr val="1B3D6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Liquid Oxygen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/ 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Ethanol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~280 lbs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278 psi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</a:t>
                      </a:r>
                      <a:endParaRPr sz="2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70701185b_1_27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Prometheus</a:t>
            </a:r>
            <a:r>
              <a:rPr lang="en-US"/>
              <a:t> Engine </a:t>
            </a:r>
            <a:r>
              <a:rPr lang="en-US"/>
              <a:t>(3/3)</a:t>
            </a:r>
            <a:endParaRPr/>
          </a:p>
        </p:txBody>
      </p:sp>
      <p:sp>
        <p:nvSpPr>
          <p:cNvPr id="167" name="Google Shape;167;g3470701185b_1_27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8" name="Google Shape;168;g3470701185b_1_272"/>
          <p:cNvPicPr preferRelativeResize="0"/>
          <p:nvPr/>
        </p:nvPicPr>
        <p:blipFill rotWithShape="1">
          <a:blip r:embed="rId3">
            <a:alphaModFix/>
          </a:blip>
          <a:srcRect b="0" l="49806" r="0" t="0"/>
          <a:stretch/>
        </p:blipFill>
        <p:spPr>
          <a:xfrm>
            <a:off x="228600" y="1589118"/>
            <a:ext cx="3962400" cy="2441657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470701185b_1_272"/>
          <p:cNvSpPr txBox="1"/>
          <p:nvPr/>
        </p:nvSpPr>
        <p:spPr>
          <a:xfrm>
            <a:off x="768900" y="4133013"/>
            <a:ext cx="28818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Prometheus Engine Injector Cross Section</a:t>
            </a:r>
            <a:endParaRPr i="1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0" name="Google Shape;170;g3470701185b_1_272"/>
          <p:cNvSpPr txBox="1"/>
          <p:nvPr>
            <p:ph idx="2" type="body"/>
          </p:nvPr>
        </p:nvSpPr>
        <p:spPr>
          <a:xfrm>
            <a:off x="4589725" y="1544975"/>
            <a:ext cx="4419600" cy="218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Injector</a:t>
            </a:r>
            <a:endParaRPr sz="24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Top half - Stainless Steel 303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Bottom Half - Copper 110</a:t>
            </a:r>
            <a:endParaRPr sz="21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Nozzle</a:t>
            </a:r>
            <a:endParaRPr sz="24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Copper 110</a:t>
            </a:r>
            <a:endParaRPr sz="1500"/>
          </a:p>
        </p:txBody>
      </p:sp>
      <p:sp>
        <p:nvSpPr>
          <p:cNvPr id="171" name="Google Shape;171;g3470701185b_1_272"/>
          <p:cNvSpPr/>
          <p:nvPr/>
        </p:nvSpPr>
        <p:spPr>
          <a:xfrm>
            <a:off x="4589725" y="1013175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 Material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470701185b_2_21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Torch Igniter</a:t>
            </a:r>
            <a:endParaRPr/>
          </a:p>
        </p:txBody>
      </p:sp>
      <p:sp>
        <p:nvSpPr>
          <p:cNvPr id="178" name="Google Shape;178;g3470701185b_2_21"/>
          <p:cNvSpPr txBox="1"/>
          <p:nvPr>
            <p:ph idx="1" type="body"/>
          </p:nvPr>
        </p:nvSpPr>
        <p:spPr>
          <a:xfrm>
            <a:off x="230875" y="1609900"/>
            <a:ext cx="4596900" cy="2877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Custom</a:t>
            </a:r>
            <a:r>
              <a:rPr lang="en-US"/>
              <a:t> GOx/Propane torch igniter to allow for repeated refires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Material: Copper 110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Capable of reaching temperatures up to 1500K</a:t>
            </a:r>
            <a:endParaRPr/>
          </a:p>
        </p:txBody>
      </p:sp>
      <p:sp>
        <p:nvSpPr>
          <p:cNvPr id="179" name="Google Shape;179;g3470701185b_2_21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0" name="Google Shape;180;g3470701185b_2_21"/>
          <p:cNvPicPr preferRelativeResize="0"/>
          <p:nvPr/>
        </p:nvPicPr>
        <p:blipFill rotWithShape="1">
          <a:blip r:embed="rId3">
            <a:alphaModFix/>
          </a:blip>
          <a:srcRect b="17752" l="25378" r="19949" t="22291"/>
          <a:stretch/>
        </p:blipFill>
        <p:spPr>
          <a:xfrm>
            <a:off x="7029875" y="1341950"/>
            <a:ext cx="1504950" cy="219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470701185b_2_21"/>
          <p:cNvSpPr txBox="1"/>
          <p:nvPr/>
        </p:nvSpPr>
        <p:spPr>
          <a:xfrm>
            <a:off x="5368075" y="3532700"/>
            <a:ext cx="15048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Prometheus Engine Igniter Model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g3470701185b_2_21"/>
          <p:cNvSpPr txBox="1"/>
          <p:nvPr/>
        </p:nvSpPr>
        <p:spPr>
          <a:xfrm>
            <a:off x="7029950" y="3532700"/>
            <a:ext cx="15048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Prometheus Engine Igniter Prototype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3" name="Google Shape;183;g3470701185b_2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2588" y="1322363"/>
            <a:ext cx="1535785" cy="2229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470701185b_2_21"/>
          <p:cNvSpPr/>
          <p:nvPr/>
        </p:nvSpPr>
        <p:spPr>
          <a:xfrm>
            <a:off x="228600" y="1013176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Igniter Overview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70701185b_2_28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Mobile Test Stand</a:t>
            </a:r>
            <a:endParaRPr/>
          </a:p>
        </p:txBody>
      </p:sp>
      <p:sp>
        <p:nvSpPr>
          <p:cNvPr id="191" name="Google Shape;191;g3470701185b_2_28"/>
          <p:cNvSpPr txBox="1"/>
          <p:nvPr>
            <p:ph idx="1" type="body"/>
          </p:nvPr>
        </p:nvSpPr>
        <p:spPr>
          <a:xfrm>
            <a:off x="230875" y="1598150"/>
            <a:ext cx="4335900" cy="288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Fluid system designed to be installed inside a trailer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Maximum operating pressure of 1000 psi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Modular components allow for simple and swift setup/breakdown times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470701185b_2_28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3" name="Google Shape;193;g3470701185b_2_28"/>
          <p:cNvPicPr preferRelativeResize="0"/>
          <p:nvPr/>
        </p:nvPicPr>
        <p:blipFill rotWithShape="1">
          <a:blip r:embed="rId3">
            <a:alphaModFix/>
          </a:blip>
          <a:srcRect b="33727" l="28264" r="13588" t="34669"/>
          <a:stretch/>
        </p:blipFill>
        <p:spPr>
          <a:xfrm>
            <a:off x="4566763" y="1695125"/>
            <a:ext cx="4434975" cy="20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3470701185b_2_28"/>
          <p:cNvSpPr txBox="1"/>
          <p:nvPr/>
        </p:nvSpPr>
        <p:spPr>
          <a:xfrm>
            <a:off x="5520925" y="37619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Mobile Test Stand Model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g3470701185b_2_28"/>
          <p:cNvSpPr/>
          <p:nvPr/>
        </p:nvSpPr>
        <p:spPr>
          <a:xfrm>
            <a:off x="228600" y="1013176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MTS Overview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70701185b_2_3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Ethanol Cabinet</a:t>
            </a:r>
            <a:endParaRPr/>
          </a:p>
        </p:txBody>
      </p:sp>
      <p:sp>
        <p:nvSpPr>
          <p:cNvPr id="202" name="Google Shape;202;g3470701185b_2_35"/>
          <p:cNvSpPr txBox="1"/>
          <p:nvPr>
            <p:ph idx="1" type="body"/>
          </p:nvPr>
        </p:nvSpPr>
        <p:spPr>
          <a:xfrm>
            <a:off x="228600" y="1123950"/>
            <a:ext cx="39624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03" name="Google Shape;203;g3470701185b_2_3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g3470701185b_2_35"/>
          <p:cNvSpPr txBox="1"/>
          <p:nvPr>
            <p:ph idx="2" type="body"/>
          </p:nvPr>
        </p:nvSpPr>
        <p:spPr>
          <a:xfrm>
            <a:off x="4495800" y="1734600"/>
            <a:ext cx="4419600" cy="252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Pressurizes fuel to 415 psi for operation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Houses muscle pressure accumulation tank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Includes a 750 psi </a:t>
            </a:r>
            <a:r>
              <a:rPr lang="en-US" sz="2400"/>
              <a:t>relief</a:t>
            </a:r>
            <a:r>
              <a:rPr lang="en-US" sz="2400"/>
              <a:t> valve for equipment safety</a:t>
            </a:r>
            <a:endParaRPr sz="2400"/>
          </a:p>
        </p:txBody>
      </p:sp>
      <p:pic>
        <p:nvPicPr>
          <p:cNvPr id="205" name="Google Shape;205;g3470701185b_2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625" y="1123949"/>
            <a:ext cx="3570353" cy="33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470701185b_2_35"/>
          <p:cNvSpPr/>
          <p:nvPr/>
        </p:nvSpPr>
        <p:spPr>
          <a:xfrm>
            <a:off x="4495800" y="1010554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Cabinet Capabilities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7" name="Google Shape;207;g3470701185b_2_35"/>
          <p:cNvSpPr txBox="1"/>
          <p:nvPr/>
        </p:nvSpPr>
        <p:spPr>
          <a:xfrm>
            <a:off x="853500" y="44068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Ethanol Cabinet Model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70701185b_1_90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LOx Cabinet</a:t>
            </a:r>
            <a:endParaRPr/>
          </a:p>
        </p:txBody>
      </p:sp>
      <p:sp>
        <p:nvSpPr>
          <p:cNvPr id="214" name="Google Shape;214;g3470701185b_1_90"/>
          <p:cNvSpPr txBox="1"/>
          <p:nvPr>
            <p:ph idx="1" type="body"/>
          </p:nvPr>
        </p:nvSpPr>
        <p:spPr>
          <a:xfrm>
            <a:off x="228600" y="1711100"/>
            <a:ext cx="4142100" cy="278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Pressurizes oxidizer to 415 psi for operation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Houses purge system to clear run lines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Includes a 750 psi relief valve for equipment safety</a:t>
            </a:r>
            <a:endParaRPr/>
          </a:p>
        </p:txBody>
      </p:sp>
      <p:sp>
        <p:nvSpPr>
          <p:cNvPr id="215" name="Google Shape;215;g3470701185b_1_90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g3470701185b_1_90"/>
          <p:cNvSpPr txBox="1"/>
          <p:nvPr>
            <p:ph idx="2" type="body"/>
          </p:nvPr>
        </p:nvSpPr>
        <p:spPr>
          <a:xfrm>
            <a:off x="4495800" y="1123950"/>
            <a:ext cx="4419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217" name="Google Shape;217;g3470701185b_1_90"/>
          <p:cNvPicPr preferRelativeResize="0"/>
          <p:nvPr/>
        </p:nvPicPr>
        <p:blipFill rotWithShape="1">
          <a:blip r:embed="rId3">
            <a:alphaModFix/>
          </a:blip>
          <a:srcRect b="2676" l="0" r="0" t="0"/>
          <a:stretch/>
        </p:blipFill>
        <p:spPr>
          <a:xfrm>
            <a:off x="5065150" y="1028600"/>
            <a:ext cx="3280900" cy="346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g3470701185b_1_90"/>
          <p:cNvSpPr/>
          <p:nvPr/>
        </p:nvSpPr>
        <p:spPr>
          <a:xfrm>
            <a:off x="228600" y="1028601"/>
            <a:ext cx="3388500" cy="4992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Cabinet Capabilities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g3470701185b_1_90"/>
          <p:cNvSpPr txBox="1"/>
          <p:nvPr/>
        </p:nvSpPr>
        <p:spPr>
          <a:xfrm>
            <a:off x="5349300" y="44068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LOx Cabinet</a:t>
            </a: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Model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470701185b_1_97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Engine Thrust Structure</a:t>
            </a:r>
            <a:endParaRPr/>
          </a:p>
        </p:txBody>
      </p:sp>
      <p:sp>
        <p:nvSpPr>
          <p:cNvPr id="226" name="Google Shape;226;g3470701185b_1_97"/>
          <p:cNvSpPr txBox="1"/>
          <p:nvPr>
            <p:ph idx="1" type="body"/>
          </p:nvPr>
        </p:nvSpPr>
        <p:spPr>
          <a:xfrm>
            <a:off x="228600" y="1123950"/>
            <a:ext cx="39624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27" name="Google Shape;227;g3470701185b_1_97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8" name="Google Shape;228;g3470701185b_1_97"/>
          <p:cNvSpPr txBox="1"/>
          <p:nvPr>
            <p:ph idx="2" type="body"/>
          </p:nvPr>
        </p:nvSpPr>
        <p:spPr>
          <a:xfrm>
            <a:off x="4495800" y="1652400"/>
            <a:ext cx="4419600" cy="2843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Rated for 1000 pounds of thrust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Mounts for igniter hardware are found here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Includes four steel ground tethers for stability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Load cells in engine cage</a:t>
            </a:r>
            <a:endParaRPr sz="2400"/>
          </a:p>
        </p:txBody>
      </p:sp>
      <p:pic>
        <p:nvPicPr>
          <p:cNvPr id="229" name="Google Shape;229;g3470701185b_1_97"/>
          <p:cNvPicPr preferRelativeResize="0"/>
          <p:nvPr/>
        </p:nvPicPr>
        <p:blipFill rotWithShape="1">
          <a:blip r:embed="rId3">
            <a:alphaModFix/>
          </a:blip>
          <a:srcRect b="3999" l="0" r="0" t="6129"/>
          <a:stretch/>
        </p:blipFill>
        <p:spPr>
          <a:xfrm>
            <a:off x="447675" y="806438"/>
            <a:ext cx="3743325" cy="36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3470701185b_1_97"/>
          <p:cNvSpPr/>
          <p:nvPr/>
        </p:nvSpPr>
        <p:spPr>
          <a:xfrm>
            <a:off x="4495800" y="1010554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ETS Capabilities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g3470701185b_1_97"/>
          <p:cNvSpPr txBox="1"/>
          <p:nvPr/>
        </p:nvSpPr>
        <p:spPr>
          <a:xfrm>
            <a:off x="963038" y="44068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Engine Thrust Structure Model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70701185b_1_104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Custom </a:t>
            </a:r>
            <a:r>
              <a:rPr lang="en-US"/>
              <a:t>Control System</a:t>
            </a:r>
            <a:endParaRPr/>
          </a:p>
        </p:txBody>
      </p:sp>
      <p:sp>
        <p:nvSpPr>
          <p:cNvPr id="238" name="Google Shape;238;g3470701185b_1_104"/>
          <p:cNvSpPr txBox="1"/>
          <p:nvPr>
            <p:ph idx="1" type="body"/>
          </p:nvPr>
        </p:nvSpPr>
        <p:spPr>
          <a:xfrm>
            <a:off x="228600" y="1840275"/>
            <a:ext cx="3962400" cy="2662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Required to collect pressure, temperature, and thrust data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Modular and easily expandable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Utilizes common programming languages </a:t>
            </a:r>
            <a:r>
              <a:rPr lang="en-US" sz="2400"/>
              <a:t> </a:t>
            </a:r>
            <a:endParaRPr sz="2400"/>
          </a:p>
        </p:txBody>
      </p:sp>
      <p:sp>
        <p:nvSpPr>
          <p:cNvPr id="239" name="Google Shape;239;g3470701185b_1_104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0" name="Google Shape;240;g3470701185b_1_104"/>
          <p:cNvSpPr/>
          <p:nvPr/>
        </p:nvSpPr>
        <p:spPr>
          <a:xfrm>
            <a:off x="228600" y="1013175"/>
            <a:ext cx="37311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System</a:t>
            </a: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Overview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1" name="Google Shape;241;g3470701185b_1_104" title="Adobe Express - file.png"/>
          <p:cNvPicPr preferRelativeResize="0"/>
          <p:nvPr/>
        </p:nvPicPr>
        <p:blipFill rotWithShape="1">
          <a:blip r:embed="rId3">
            <a:alphaModFix/>
          </a:blip>
          <a:srcRect b="36825" l="25791" r="24656" t="31091"/>
          <a:stretch/>
        </p:blipFill>
        <p:spPr>
          <a:xfrm>
            <a:off x="4429525" y="1746325"/>
            <a:ext cx="4485873" cy="224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3470701185b_1_104"/>
          <p:cNvSpPr txBox="1"/>
          <p:nvPr/>
        </p:nvSpPr>
        <p:spPr>
          <a:xfrm>
            <a:off x="5316163" y="39324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System Enclosures (Trailer)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709fc67ae_3_0"/>
          <p:cNvSpPr txBox="1"/>
          <p:nvPr>
            <p:ph idx="2" type="body"/>
          </p:nvPr>
        </p:nvSpPr>
        <p:spPr>
          <a:xfrm>
            <a:off x="4495800" y="1664125"/>
            <a:ext cx="4419600" cy="262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Able to log ~2,000,000 data </a:t>
            </a:r>
            <a:r>
              <a:rPr lang="en-US" sz="2400"/>
              <a:t>points</a:t>
            </a:r>
            <a:r>
              <a:rPr lang="en-US" sz="2400"/>
              <a:t> per second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Utilizes</a:t>
            </a:r>
            <a:r>
              <a:rPr lang="en-US" sz="2400"/>
              <a:t> C++ for software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Uses industry-standard XLR </a:t>
            </a:r>
            <a:r>
              <a:rPr lang="en-US" sz="2400"/>
              <a:t>connectors</a:t>
            </a:r>
            <a:r>
              <a:rPr lang="en-US" sz="2400"/>
              <a:t> for ease of use and reliability</a:t>
            </a:r>
            <a:endParaRPr sz="2400"/>
          </a:p>
        </p:txBody>
      </p:sp>
      <p:sp>
        <p:nvSpPr>
          <p:cNvPr id="249" name="Google Shape;249;g34709fc67ae_3_0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g34709fc67ae_3_0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CCI Boards</a:t>
            </a:r>
            <a:endParaRPr/>
          </a:p>
        </p:txBody>
      </p:sp>
      <p:pic>
        <p:nvPicPr>
          <p:cNvPr id="251" name="Google Shape;251;g34709fc67ae_3_0" title="MTS Controller Block Diagrams-CCI Board.drawio.png"/>
          <p:cNvPicPr preferRelativeResize="0"/>
          <p:nvPr/>
        </p:nvPicPr>
        <p:blipFill rotWithShape="1">
          <a:blip r:embed="rId3">
            <a:alphaModFix/>
          </a:blip>
          <a:srcRect b="0" l="26144" r="0" t="0"/>
          <a:stretch/>
        </p:blipFill>
        <p:spPr>
          <a:xfrm>
            <a:off x="181625" y="1161800"/>
            <a:ext cx="4091675" cy="25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g34709fc67ae_3_0"/>
          <p:cNvSpPr/>
          <p:nvPr/>
        </p:nvSpPr>
        <p:spPr>
          <a:xfrm>
            <a:off x="4495800" y="1013175"/>
            <a:ext cx="37311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CCI Board Capabilities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3" name="Google Shape;253;g34709fc67ae_3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2325" y="3514948"/>
            <a:ext cx="1122800" cy="12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470701185b_1_2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Tartarus Project Introduction (1/2)</a:t>
            </a:r>
            <a:endParaRPr/>
          </a:p>
        </p:txBody>
      </p:sp>
      <p:sp>
        <p:nvSpPr>
          <p:cNvPr id="53" name="Google Shape;53;g3470701185b_1_2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g3470701185b_1_25"/>
          <p:cNvSpPr txBox="1"/>
          <p:nvPr/>
        </p:nvSpPr>
        <p:spPr>
          <a:xfrm>
            <a:off x="228600" y="1767000"/>
            <a:ext cx="4881000" cy="22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1949"/>
              </a:buClr>
              <a:buSzPts val="2400"/>
              <a:buFont typeface="Helvetica Neue"/>
              <a:buChar char="-"/>
            </a:pPr>
            <a:r>
              <a:rPr lang="en-US" sz="2400">
                <a:solidFill>
                  <a:srgbClr val="0219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provide opportunities for hands-on liquid propulsion experience</a:t>
            </a:r>
            <a:r>
              <a:rPr lang="en-US" sz="2400">
                <a:solidFill>
                  <a:srgbClr val="02194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for UAH students covering all facets of the project design lifecycle </a:t>
            </a:r>
            <a:endParaRPr sz="2400">
              <a:solidFill>
                <a:srgbClr val="02194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5" name="Google Shape;55;g3470701185b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850" y="1399439"/>
            <a:ext cx="3911552" cy="260706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g3470701185b_1_25"/>
          <p:cNvSpPr txBox="1"/>
          <p:nvPr/>
        </p:nvSpPr>
        <p:spPr>
          <a:xfrm>
            <a:off x="5630025" y="4006500"/>
            <a:ext cx="2659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021949"/>
                </a:solidFill>
              </a:rPr>
              <a:t>Safety briefing before cold flow</a:t>
            </a:r>
            <a:endParaRPr i="1">
              <a:solidFill>
                <a:srgbClr val="021949"/>
              </a:solidFill>
            </a:endParaRPr>
          </a:p>
        </p:txBody>
      </p:sp>
      <p:sp>
        <p:nvSpPr>
          <p:cNvPr id="57" name="Google Shape;57;g3470701185b_1_25"/>
          <p:cNvSpPr/>
          <p:nvPr/>
        </p:nvSpPr>
        <p:spPr>
          <a:xfrm>
            <a:off x="228600" y="1252500"/>
            <a:ext cx="23898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Objective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709fc67ae_3_1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0" name="Google Shape;260;g34709fc67ae_3_1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User Interface</a:t>
            </a:r>
            <a:endParaRPr/>
          </a:p>
        </p:txBody>
      </p:sp>
      <p:sp>
        <p:nvSpPr>
          <p:cNvPr id="261" name="Google Shape;261;g34709fc67ae_3_12"/>
          <p:cNvSpPr/>
          <p:nvPr/>
        </p:nvSpPr>
        <p:spPr>
          <a:xfrm>
            <a:off x="240000" y="1013175"/>
            <a:ext cx="39624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User Interface Capabilities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2" name="Google Shape;262;g34709fc67ae_3_12"/>
          <p:cNvSpPr txBox="1"/>
          <p:nvPr>
            <p:ph idx="1" type="body"/>
          </p:nvPr>
        </p:nvSpPr>
        <p:spPr>
          <a:xfrm>
            <a:off x="228600" y="1631600"/>
            <a:ext cx="3962400" cy="254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Shown to the right is our interactive P&amp;ID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Provides simple locating and actuation of solenoid valves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Includes live camera feed and live pressure/ temperature data</a:t>
            </a:r>
            <a:endParaRPr sz="2400"/>
          </a:p>
        </p:txBody>
      </p:sp>
      <p:pic>
        <p:nvPicPr>
          <p:cNvPr id="263" name="Google Shape;263;g34709fc67ae_3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950" y="1197463"/>
            <a:ext cx="4725312" cy="274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4709fc67ae_3_12"/>
          <p:cNvSpPr txBox="1"/>
          <p:nvPr/>
        </p:nvSpPr>
        <p:spPr>
          <a:xfrm>
            <a:off x="5318300" y="38751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P&amp;ID User Interface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70701185b_1_111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Establishing </a:t>
            </a:r>
            <a:r>
              <a:rPr lang="en-US"/>
              <a:t>Requirements</a:t>
            </a:r>
            <a:endParaRPr/>
          </a:p>
        </p:txBody>
      </p:sp>
      <p:sp>
        <p:nvSpPr>
          <p:cNvPr id="271" name="Google Shape;271;g3470701185b_1_111"/>
          <p:cNvSpPr txBox="1"/>
          <p:nvPr>
            <p:ph idx="1" type="body"/>
          </p:nvPr>
        </p:nvSpPr>
        <p:spPr>
          <a:xfrm>
            <a:off x="230875" y="1527675"/>
            <a:ext cx="8686800" cy="295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Visual Diagrams representing both </a:t>
            </a:r>
            <a:r>
              <a:rPr lang="en-US"/>
              <a:t>components</a:t>
            </a:r>
            <a:r>
              <a:rPr lang="en-US"/>
              <a:t> and tasks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Include both high fidelity description of high priority items and leave room for </a:t>
            </a:r>
            <a:r>
              <a:rPr lang="en-US"/>
              <a:t>development</a:t>
            </a:r>
            <a:r>
              <a:rPr lang="en-US"/>
              <a:t> of living documents for future tasks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Provide overarching timeline representation to utilize Rolling Wave Schedule effectively</a:t>
            </a:r>
            <a:endParaRPr/>
          </a:p>
        </p:txBody>
      </p:sp>
      <p:sp>
        <p:nvSpPr>
          <p:cNvPr id="272" name="Google Shape;272;g3470701185b_1_111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3" name="Google Shape;273;g3470701185b_1_111"/>
          <p:cNvSpPr/>
          <p:nvPr/>
        </p:nvSpPr>
        <p:spPr>
          <a:xfrm>
            <a:off x="230875" y="1013325"/>
            <a:ext cx="39714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Management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70701185b_1_118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Gantt Charts</a:t>
            </a:r>
            <a:endParaRPr/>
          </a:p>
        </p:txBody>
      </p:sp>
      <p:sp>
        <p:nvSpPr>
          <p:cNvPr id="280" name="Google Shape;280;g3470701185b_1_118"/>
          <p:cNvSpPr txBox="1"/>
          <p:nvPr>
            <p:ph idx="1" type="body"/>
          </p:nvPr>
        </p:nvSpPr>
        <p:spPr>
          <a:xfrm>
            <a:off x="228600" y="1640650"/>
            <a:ext cx="4322400" cy="239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Visual </a:t>
            </a:r>
            <a:r>
              <a:rPr lang="en-US"/>
              <a:t>timeline</a:t>
            </a:r>
            <a:r>
              <a:rPr lang="en-US"/>
              <a:t> of project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Linked to other system management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Automatic/Manual updates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Living document to check work progress against</a:t>
            </a:r>
            <a:endParaRPr/>
          </a:p>
        </p:txBody>
      </p:sp>
      <p:sp>
        <p:nvSpPr>
          <p:cNvPr id="281" name="Google Shape;281;g3470701185b_1_118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2" name="Google Shape;282;g3470701185b_1_118"/>
          <p:cNvPicPr preferRelativeResize="0"/>
          <p:nvPr/>
        </p:nvPicPr>
        <p:blipFill rotWithShape="1">
          <a:blip r:embed="rId3">
            <a:alphaModFix/>
          </a:blip>
          <a:srcRect b="6638" l="0" r="4223" t="0"/>
          <a:stretch/>
        </p:blipFill>
        <p:spPr>
          <a:xfrm>
            <a:off x="4653400" y="1334875"/>
            <a:ext cx="4322527" cy="19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470701185b_1_118"/>
          <p:cNvSpPr txBox="1"/>
          <p:nvPr/>
        </p:nvSpPr>
        <p:spPr>
          <a:xfrm>
            <a:off x="5458350" y="33336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Tartarus Master Testing and Fabrication Gantt Chart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g3470701185b_1_118"/>
          <p:cNvSpPr/>
          <p:nvPr/>
        </p:nvSpPr>
        <p:spPr>
          <a:xfrm>
            <a:off x="230875" y="10132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70701185b_1_12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Product </a:t>
            </a:r>
            <a:r>
              <a:rPr lang="en-US"/>
              <a:t>Breakdown</a:t>
            </a:r>
            <a:r>
              <a:rPr lang="en-US"/>
              <a:t> Structure (PBS)</a:t>
            </a:r>
            <a:endParaRPr/>
          </a:p>
        </p:txBody>
      </p:sp>
      <p:sp>
        <p:nvSpPr>
          <p:cNvPr id="291" name="Google Shape;291;g3470701185b_1_125"/>
          <p:cNvSpPr txBox="1"/>
          <p:nvPr>
            <p:ph idx="1" type="body"/>
          </p:nvPr>
        </p:nvSpPr>
        <p:spPr>
          <a:xfrm>
            <a:off x="228600" y="1654638"/>
            <a:ext cx="4323000" cy="229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Used to track physical components &amp; integration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Master chart used as a ‘web’ of components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Nested component tracking numbers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3470701185b_1_12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3" name="Google Shape;293;g3470701185b_1_125" title="Screenshot 2025-04-02 at 8.19.13 PM.png"/>
          <p:cNvPicPr preferRelativeResize="0"/>
          <p:nvPr/>
        </p:nvPicPr>
        <p:blipFill rotWithShape="1">
          <a:blip r:embed="rId3">
            <a:alphaModFix/>
          </a:blip>
          <a:srcRect b="0" l="2453" r="3913" t="0"/>
          <a:stretch/>
        </p:blipFill>
        <p:spPr>
          <a:xfrm>
            <a:off x="5930283" y="2360378"/>
            <a:ext cx="3085324" cy="16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470701185b_1_125"/>
          <p:cNvSpPr txBox="1"/>
          <p:nvPr/>
        </p:nvSpPr>
        <p:spPr>
          <a:xfrm>
            <a:off x="5318300" y="40317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PBS of sections 1.4.2 and 1.4.1.3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95" name="Google Shape;295;g3470701185b_1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8150" y="1161259"/>
            <a:ext cx="2060475" cy="18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3470701185b_1_125"/>
          <p:cNvSpPr txBox="1"/>
          <p:nvPr/>
        </p:nvSpPr>
        <p:spPr>
          <a:xfrm>
            <a:off x="4422088" y="88951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PBS Master Chart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g3470701185b_1_125"/>
          <p:cNvSpPr/>
          <p:nvPr/>
        </p:nvSpPr>
        <p:spPr>
          <a:xfrm>
            <a:off x="230875" y="10132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470701185b_1_13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Work Breakdown Structure (WBS)</a:t>
            </a:r>
            <a:endParaRPr/>
          </a:p>
        </p:txBody>
      </p:sp>
      <p:sp>
        <p:nvSpPr>
          <p:cNvPr id="304" name="Google Shape;304;g3470701185b_1_132"/>
          <p:cNvSpPr txBox="1"/>
          <p:nvPr>
            <p:ph idx="1" type="body"/>
          </p:nvPr>
        </p:nvSpPr>
        <p:spPr>
          <a:xfrm>
            <a:off x="228600" y="1581925"/>
            <a:ext cx="3500700" cy="26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Organizes tasks &amp; responsibilities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Base for Gantt chart milestones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Tracks progress, task dependency, and member workload</a:t>
            </a:r>
            <a:endParaRPr/>
          </a:p>
        </p:txBody>
      </p:sp>
      <p:sp>
        <p:nvSpPr>
          <p:cNvPr id="305" name="Google Shape;305;g3470701185b_1_13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6" name="Google Shape;306;g3470701185b_1_132" title="Screenshot 2025-04-02 at 8.31.0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425" y="987220"/>
            <a:ext cx="5183300" cy="229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470701185b_1_132"/>
          <p:cNvSpPr txBox="1"/>
          <p:nvPr/>
        </p:nvSpPr>
        <p:spPr>
          <a:xfrm>
            <a:off x="5051775" y="328260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WBS for MTS Fabrication and Design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g3470701185b_1_132"/>
          <p:cNvSpPr/>
          <p:nvPr/>
        </p:nvSpPr>
        <p:spPr>
          <a:xfrm>
            <a:off x="230875" y="1013175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70701185b_1_139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Safety</a:t>
            </a:r>
            <a:r>
              <a:rPr lang="en-US"/>
              <a:t> Analysis Scope</a:t>
            </a:r>
            <a:endParaRPr/>
          </a:p>
        </p:txBody>
      </p:sp>
      <p:sp>
        <p:nvSpPr>
          <p:cNvPr id="315" name="Google Shape;315;g3470701185b_1_139"/>
          <p:cNvSpPr txBox="1"/>
          <p:nvPr>
            <p:ph idx="1" type="body"/>
          </p:nvPr>
        </p:nvSpPr>
        <p:spPr>
          <a:xfrm>
            <a:off x="228600" y="1605425"/>
            <a:ext cx="8686800" cy="2391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Analytical safety is a series of industrial tools used to analyze and document safety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Forms a better understanding of safety practices in engineering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Helps establish confidence of system safety in advisors and reviewers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470701185b_1_139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" name="Google Shape;317;g3470701185b_1_139"/>
          <p:cNvSpPr/>
          <p:nvPr/>
        </p:nvSpPr>
        <p:spPr>
          <a:xfrm>
            <a:off x="230875" y="10132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470701185b_1_146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System </a:t>
            </a:r>
            <a:r>
              <a:rPr lang="en-US"/>
              <a:t>Safety</a:t>
            </a:r>
            <a:r>
              <a:rPr lang="en-US"/>
              <a:t> Analysis</a:t>
            </a:r>
            <a:endParaRPr/>
          </a:p>
        </p:txBody>
      </p:sp>
      <p:sp>
        <p:nvSpPr>
          <p:cNvPr id="324" name="Google Shape;324;g3470701185b_1_146"/>
          <p:cNvSpPr txBox="1"/>
          <p:nvPr>
            <p:ph idx="1" type="body"/>
          </p:nvPr>
        </p:nvSpPr>
        <p:spPr>
          <a:xfrm>
            <a:off x="228600" y="1527675"/>
            <a:ext cx="3962400" cy="182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Hazard Analysis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FMEA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Risk Analysis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Component </a:t>
            </a:r>
            <a:r>
              <a:rPr lang="en-US"/>
              <a:t>redesign or Design Acceptance</a:t>
            </a:r>
            <a:endParaRPr/>
          </a:p>
        </p:txBody>
      </p:sp>
      <p:sp>
        <p:nvSpPr>
          <p:cNvPr id="325" name="Google Shape;325;g3470701185b_1_146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6" name="Google Shape;326;g3470701185b_1_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625" y="816575"/>
            <a:ext cx="3642774" cy="350144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470701185b_1_146"/>
          <p:cNvSpPr txBox="1"/>
          <p:nvPr/>
        </p:nvSpPr>
        <p:spPr>
          <a:xfrm>
            <a:off x="5600700" y="417000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Safety Analysis Workflow Diagram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g3470701185b_1_146"/>
          <p:cNvSpPr txBox="1"/>
          <p:nvPr>
            <p:ph idx="2" type="body"/>
          </p:nvPr>
        </p:nvSpPr>
        <p:spPr>
          <a:xfrm>
            <a:off x="4495800" y="1123950"/>
            <a:ext cx="4419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29" name="Google Shape;329;g3470701185b_1_146"/>
          <p:cNvSpPr/>
          <p:nvPr/>
        </p:nvSpPr>
        <p:spPr>
          <a:xfrm>
            <a:off x="228600" y="1013175"/>
            <a:ext cx="37758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Analysis Process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709fc67ae_1_1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Hazard Identification &amp; Analysis</a:t>
            </a:r>
            <a:endParaRPr/>
          </a:p>
        </p:txBody>
      </p:sp>
      <p:sp>
        <p:nvSpPr>
          <p:cNvPr id="336" name="Google Shape;336;g34709fc67ae_1_1"/>
          <p:cNvSpPr txBox="1"/>
          <p:nvPr>
            <p:ph idx="1" type="body"/>
          </p:nvPr>
        </p:nvSpPr>
        <p:spPr>
          <a:xfrm>
            <a:off x="228600" y="1613500"/>
            <a:ext cx="8686800" cy="323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A hazard is a potential source of harm or damage to personnel, land, or equipment ​​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3"/>
                </a:solidFill>
              </a:rPr>
              <a:t>Purpose</a:t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Brainstorming</a:t>
            </a:r>
            <a:r>
              <a:rPr lang="en-US"/>
              <a:t> possible failures of design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Pulling from OSHA and MIL standards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b="1" lang="en-US"/>
              <a:t>33 </a:t>
            </a:r>
            <a:r>
              <a:rPr lang="en-US"/>
              <a:t>total end-effect hazards have been Identified for </a:t>
            </a:r>
            <a:r>
              <a:rPr i="1" lang="en-US"/>
              <a:t>Tartarus</a:t>
            </a:r>
            <a:endParaRPr i="1"/>
          </a:p>
        </p:txBody>
      </p:sp>
      <p:sp>
        <p:nvSpPr>
          <p:cNvPr id="337" name="Google Shape;337;g34709fc67ae_1_1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g34709fc67ae_1_1"/>
          <p:cNvSpPr/>
          <p:nvPr/>
        </p:nvSpPr>
        <p:spPr>
          <a:xfrm>
            <a:off x="230875" y="1013175"/>
            <a:ext cx="2965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Hazard Definition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g34709fc67ae_1_1"/>
          <p:cNvSpPr/>
          <p:nvPr/>
        </p:nvSpPr>
        <p:spPr>
          <a:xfrm>
            <a:off x="230875" y="2621525"/>
            <a:ext cx="2965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Identifying Hazards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4709fc67ae_1_1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Failure Modes and Effects Analysis </a:t>
            </a:r>
            <a:endParaRPr/>
          </a:p>
        </p:txBody>
      </p:sp>
      <p:sp>
        <p:nvSpPr>
          <p:cNvPr id="346" name="Google Shape;346;g34709fc67ae_1_15"/>
          <p:cNvSpPr txBox="1"/>
          <p:nvPr>
            <p:ph idx="1" type="body"/>
          </p:nvPr>
        </p:nvSpPr>
        <p:spPr>
          <a:xfrm>
            <a:off x="228600" y="1593675"/>
            <a:ext cx="8686800" cy="220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Record and analyze all </a:t>
            </a:r>
            <a:r>
              <a:rPr lang="en-US"/>
              <a:t>possible</a:t>
            </a:r>
            <a:r>
              <a:rPr lang="en-US"/>
              <a:t> failures of a system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Failure </a:t>
            </a:r>
            <a:r>
              <a:rPr lang="en-US"/>
              <a:t>analysis:</a:t>
            </a:r>
            <a:r>
              <a:rPr lang="en-US"/>
              <a:t> determining </a:t>
            </a:r>
            <a:r>
              <a:rPr i="1" lang="en-US"/>
              <a:t>how </a:t>
            </a:r>
            <a:r>
              <a:rPr lang="en-US"/>
              <a:t>a part fails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Risk analysis: </a:t>
            </a:r>
            <a:r>
              <a:rPr lang="en-US"/>
              <a:t>determining</a:t>
            </a:r>
            <a:r>
              <a:rPr lang="en-US"/>
              <a:t> </a:t>
            </a:r>
            <a:r>
              <a:rPr i="1" lang="en-US"/>
              <a:t>effects </a:t>
            </a:r>
            <a:r>
              <a:rPr lang="en-US"/>
              <a:t>of a part failing</a:t>
            </a:r>
            <a:endParaRPr/>
          </a:p>
        </p:txBody>
      </p:sp>
      <p:sp>
        <p:nvSpPr>
          <p:cNvPr id="347" name="Google Shape;347;g34709fc67ae_1_1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8" name="Google Shape;348;g34709fc67ae_1_15"/>
          <p:cNvSpPr/>
          <p:nvPr/>
        </p:nvSpPr>
        <p:spPr>
          <a:xfrm>
            <a:off x="230875" y="1002548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9" name="Google Shape;349;g34709fc67ae_1_15"/>
          <p:cNvSpPr/>
          <p:nvPr/>
        </p:nvSpPr>
        <p:spPr>
          <a:xfrm>
            <a:off x="230875" y="23145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Main Components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4709fc67ae_1_2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FMEA Worksheet</a:t>
            </a:r>
            <a:endParaRPr/>
          </a:p>
        </p:txBody>
      </p:sp>
      <p:sp>
        <p:nvSpPr>
          <p:cNvPr id="356" name="Google Shape;356;g34709fc67ae_1_2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7" name="Google Shape;357;g34709fc67ae_1_22"/>
          <p:cNvPicPr preferRelativeResize="0"/>
          <p:nvPr/>
        </p:nvPicPr>
        <p:blipFill rotWithShape="1">
          <a:blip r:embed="rId3">
            <a:alphaModFix/>
          </a:blip>
          <a:srcRect b="44732" l="4688" r="4104" t="8509"/>
          <a:stretch/>
        </p:blipFill>
        <p:spPr>
          <a:xfrm>
            <a:off x="102550" y="874776"/>
            <a:ext cx="8938926" cy="33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34709fc67ae_1_22"/>
          <p:cNvSpPr txBox="1"/>
          <p:nvPr/>
        </p:nvSpPr>
        <p:spPr>
          <a:xfrm>
            <a:off x="3215688" y="42180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Failure Modes and Effects Analysis Full Worksheet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70c9bd1bc_3_23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Tartarus Project Introduction (2/2)</a:t>
            </a:r>
            <a:endParaRPr/>
          </a:p>
        </p:txBody>
      </p:sp>
      <p:sp>
        <p:nvSpPr>
          <p:cNvPr id="64" name="Google Shape;64;g3470c9bd1bc_3_23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" name="Google Shape;65;g3470c9bd1bc_3_23"/>
          <p:cNvSpPr txBox="1"/>
          <p:nvPr/>
        </p:nvSpPr>
        <p:spPr>
          <a:xfrm>
            <a:off x="907488" y="4189938"/>
            <a:ext cx="2742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021949"/>
                </a:solidFill>
              </a:rPr>
              <a:t>A visit from our sponsor AVCO</a:t>
            </a:r>
            <a:endParaRPr i="1">
              <a:solidFill>
                <a:srgbClr val="021949"/>
              </a:solidFill>
            </a:endParaRPr>
          </a:p>
        </p:txBody>
      </p:sp>
      <p:sp>
        <p:nvSpPr>
          <p:cNvPr id="66" name="Google Shape;66;g3470c9bd1bc_3_23"/>
          <p:cNvSpPr txBox="1"/>
          <p:nvPr>
            <p:ph idx="2" type="body"/>
          </p:nvPr>
        </p:nvSpPr>
        <p:spPr>
          <a:xfrm>
            <a:off x="4616325" y="1436450"/>
            <a:ext cx="4419600" cy="306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21949"/>
              </a:buClr>
              <a:buSzPts val="2400"/>
              <a:buFont typeface="Helvetica Neue"/>
              <a:buChar char="-"/>
            </a:pPr>
            <a:r>
              <a:rPr b="1" lang="en-US" sz="2400">
                <a:solidFill>
                  <a:srgbClr val="021949"/>
                </a:solidFill>
              </a:rPr>
              <a:t>Controls</a:t>
            </a:r>
            <a:r>
              <a:rPr lang="en-US" sz="2400">
                <a:solidFill>
                  <a:srgbClr val="021949"/>
                </a:solidFill>
              </a:rPr>
              <a:t>: data acquisition and system control</a:t>
            </a:r>
            <a:endParaRPr sz="2400">
              <a:solidFill>
                <a:srgbClr val="021949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21949"/>
              </a:buClr>
              <a:buSzPts val="2400"/>
              <a:buFont typeface="Helvetica Neue"/>
              <a:buChar char="-"/>
            </a:pPr>
            <a:r>
              <a:rPr b="1" lang="en-US" sz="2400">
                <a:solidFill>
                  <a:srgbClr val="021949"/>
                </a:solidFill>
              </a:rPr>
              <a:t>Fluids</a:t>
            </a:r>
            <a:r>
              <a:rPr lang="en-US" sz="2400">
                <a:solidFill>
                  <a:srgbClr val="021949"/>
                </a:solidFill>
              </a:rPr>
              <a:t>: plumbing and ground systems</a:t>
            </a:r>
            <a:endParaRPr sz="2400">
              <a:solidFill>
                <a:srgbClr val="021949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21949"/>
              </a:buClr>
              <a:buSzPts val="2400"/>
              <a:buFont typeface="Helvetica Neue"/>
              <a:buChar char="-"/>
            </a:pPr>
            <a:r>
              <a:rPr b="1" lang="en-US" sz="2400">
                <a:solidFill>
                  <a:srgbClr val="021949"/>
                </a:solidFill>
              </a:rPr>
              <a:t>Propulsion</a:t>
            </a:r>
            <a:r>
              <a:rPr lang="en-US" sz="2400">
                <a:solidFill>
                  <a:srgbClr val="021949"/>
                </a:solidFill>
              </a:rPr>
              <a:t>: engine design, modeling, and analysis</a:t>
            </a:r>
            <a:endParaRPr sz="2400">
              <a:solidFill>
                <a:srgbClr val="021949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1949"/>
              </a:buClr>
              <a:buSzPts val="2400"/>
              <a:buFont typeface="Helvetica Neue"/>
              <a:buChar char="-"/>
            </a:pPr>
            <a:r>
              <a:rPr b="1" lang="en-US" sz="2400">
                <a:solidFill>
                  <a:srgbClr val="021949"/>
                </a:solidFill>
              </a:rPr>
              <a:t>SE&amp;O</a:t>
            </a:r>
            <a:r>
              <a:rPr lang="en-US" sz="2400">
                <a:solidFill>
                  <a:srgbClr val="021949"/>
                </a:solidFill>
              </a:rPr>
              <a:t>: scheduling and systems management</a:t>
            </a:r>
            <a:endParaRPr sz="2400">
              <a:solidFill>
                <a:srgbClr val="02194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3470c9bd1bc_3_23"/>
          <p:cNvSpPr/>
          <p:nvPr/>
        </p:nvSpPr>
        <p:spPr>
          <a:xfrm>
            <a:off x="4667500" y="921950"/>
            <a:ext cx="23898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Subteams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" name="Google Shape;68;g3470c9bd1bc_3_23" title="IMG_075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701" y="1436450"/>
            <a:ext cx="3610491" cy="270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4709fc67ae_1_39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Risk Analysis</a:t>
            </a:r>
            <a:endParaRPr/>
          </a:p>
        </p:txBody>
      </p:sp>
      <p:sp>
        <p:nvSpPr>
          <p:cNvPr id="365" name="Google Shape;365;g34709fc67ae_1_39"/>
          <p:cNvSpPr txBox="1"/>
          <p:nvPr>
            <p:ph idx="1" type="body"/>
          </p:nvPr>
        </p:nvSpPr>
        <p:spPr>
          <a:xfrm>
            <a:off x="228600" y="1504000"/>
            <a:ext cx="4805700" cy="336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Identify the effects of a failure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Quantify the safety of system components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Determine necessary safety actions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480"/>
              </a:spcBef>
              <a:spcAft>
                <a:spcPts val="1000"/>
              </a:spcAft>
              <a:buSzPts val="2400"/>
              <a:buChar char="-"/>
            </a:pPr>
            <a:r>
              <a:rPr lang="en-US"/>
              <a:t>A risk is the </a:t>
            </a:r>
            <a:r>
              <a:rPr i="1" lang="en-US"/>
              <a:t>probability </a:t>
            </a:r>
            <a:r>
              <a:rPr lang="en-US"/>
              <a:t>x </a:t>
            </a:r>
            <a:r>
              <a:rPr i="1" lang="en-US"/>
              <a:t>severity </a:t>
            </a:r>
            <a:r>
              <a:rPr lang="en-US"/>
              <a:t>of a hazard </a:t>
            </a:r>
            <a:r>
              <a:rPr lang="en-US"/>
              <a:t>occurring</a:t>
            </a:r>
            <a:endParaRPr/>
          </a:p>
        </p:txBody>
      </p:sp>
      <p:sp>
        <p:nvSpPr>
          <p:cNvPr id="366" name="Google Shape;366;g34709fc67ae_1_39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g34709fc67ae_1_39"/>
          <p:cNvSpPr txBox="1"/>
          <p:nvPr/>
        </p:nvSpPr>
        <p:spPr>
          <a:xfrm>
            <a:off x="6897400" y="3792938"/>
            <a:ext cx="14166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</a:rPr>
              <a:t>  </a:t>
            </a:r>
            <a:r>
              <a:rPr b="1" lang="en-US" sz="1300">
                <a:solidFill>
                  <a:schemeClr val="dk1"/>
                </a:solidFill>
              </a:rPr>
              <a:t>Watch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368" name="Google Shape;368;g34709fc67ae_1_39"/>
          <p:cNvSpPr txBox="1"/>
          <p:nvPr/>
        </p:nvSpPr>
        <p:spPr>
          <a:xfrm>
            <a:off x="5582150" y="3792938"/>
            <a:ext cx="14166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</a:rPr>
              <a:t>  Mitigate</a:t>
            </a:r>
            <a:endParaRPr b="1" sz="1300">
              <a:solidFill>
                <a:schemeClr val="dk1"/>
              </a:solidFill>
            </a:endParaRPr>
          </a:p>
        </p:txBody>
      </p:sp>
      <p:sp>
        <p:nvSpPr>
          <p:cNvPr id="369" name="Google Shape;369;g34709fc67ae_1_39"/>
          <p:cNvSpPr/>
          <p:nvPr/>
        </p:nvSpPr>
        <p:spPr>
          <a:xfrm>
            <a:off x="5338225" y="3860588"/>
            <a:ext cx="208200" cy="208200"/>
          </a:xfrm>
          <a:prstGeom prst="rect">
            <a:avLst/>
          </a:prstGeom>
          <a:solidFill>
            <a:srgbClr val="E93232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34709fc67ae_1_39"/>
          <p:cNvSpPr/>
          <p:nvPr/>
        </p:nvSpPr>
        <p:spPr>
          <a:xfrm>
            <a:off x="6653475" y="3855800"/>
            <a:ext cx="208200" cy="208200"/>
          </a:xfrm>
          <a:prstGeom prst="rect">
            <a:avLst/>
          </a:prstGeom>
          <a:solidFill>
            <a:srgbClr val="FFD966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g34709fc67ae_1_39"/>
          <p:cNvSpPr/>
          <p:nvPr/>
        </p:nvSpPr>
        <p:spPr>
          <a:xfrm>
            <a:off x="7955025" y="3855788"/>
            <a:ext cx="208200" cy="208200"/>
          </a:xfrm>
          <a:prstGeom prst="rect">
            <a:avLst/>
          </a:prstGeom>
          <a:solidFill>
            <a:srgbClr val="00A027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34709fc67ae_1_39"/>
          <p:cNvSpPr txBox="1"/>
          <p:nvPr/>
        </p:nvSpPr>
        <p:spPr>
          <a:xfrm>
            <a:off x="8229300" y="3792938"/>
            <a:ext cx="831600" cy="33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chemeClr val="dk1"/>
                </a:solidFill>
              </a:rPr>
              <a:t>Accept</a:t>
            </a:r>
            <a:endParaRPr b="1" sz="1300">
              <a:solidFill>
                <a:schemeClr val="dk1"/>
              </a:solidFill>
            </a:endParaRPr>
          </a:p>
        </p:txBody>
      </p:sp>
      <p:pic>
        <p:nvPicPr>
          <p:cNvPr id="373" name="Google Shape;373;g34709fc67ae_1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7519" y="984923"/>
            <a:ext cx="3817175" cy="266072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34709fc67ae_1_39"/>
          <p:cNvSpPr txBox="1"/>
          <p:nvPr/>
        </p:nvSpPr>
        <p:spPr>
          <a:xfrm>
            <a:off x="5719800" y="41674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Condensed Risk Matrix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g34709fc67ae_1_39"/>
          <p:cNvSpPr/>
          <p:nvPr/>
        </p:nvSpPr>
        <p:spPr>
          <a:xfrm>
            <a:off x="230875" y="9895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g34709fc67ae_1_39"/>
          <p:cNvSpPr/>
          <p:nvPr/>
        </p:nvSpPr>
        <p:spPr>
          <a:xfrm>
            <a:off x="230875" y="33966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Risk Definition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709fc67ae_1_53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Risk Analysis Definitions</a:t>
            </a:r>
            <a:endParaRPr/>
          </a:p>
        </p:txBody>
      </p:sp>
      <p:sp>
        <p:nvSpPr>
          <p:cNvPr id="383" name="Google Shape;383;g34709fc67ae_1_53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4" name="Google Shape;384;g34709fc67ae_1_53"/>
          <p:cNvSpPr txBox="1"/>
          <p:nvPr>
            <p:ph idx="1" type="body"/>
          </p:nvPr>
        </p:nvSpPr>
        <p:spPr>
          <a:xfrm>
            <a:off x="228600" y="1394050"/>
            <a:ext cx="8686800" cy="113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3 categories: </a:t>
            </a:r>
            <a:r>
              <a:rPr lang="en-US"/>
              <a:t>personnel</a:t>
            </a:r>
            <a:r>
              <a:rPr lang="en-US"/>
              <a:t>, hardware, mission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Ranges to low, medium, and high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Determined by research and analysis</a:t>
            </a:r>
            <a:endParaRPr/>
          </a:p>
        </p:txBody>
      </p:sp>
      <p:sp>
        <p:nvSpPr>
          <p:cNvPr id="385" name="Google Shape;385;g34709fc67ae_1_53"/>
          <p:cNvSpPr txBox="1"/>
          <p:nvPr>
            <p:ph idx="4294967295" type="body"/>
          </p:nvPr>
        </p:nvSpPr>
        <p:spPr>
          <a:xfrm>
            <a:off x="228600" y="2729377"/>
            <a:ext cx="5776800" cy="201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Purely qualitative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Range based on whether component is COTS or custom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Determined by testing and research</a:t>
            </a:r>
            <a:endParaRPr/>
          </a:p>
        </p:txBody>
      </p:sp>
      <p:sp>
        <p:nvSpPr>
          <p:cNvPr id="386" name="Google Shape;386;g34709fc67ae_1_53"/>
          <p:cNvSpPr/>
          <p:nvPr/>
        </p:nvSpPr>
        <p:spPr>
          <a:xfrm>
            <a:off x="228600" y="87955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Severity 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g34709fc67ae_1_53"/>
          <p:cNvSpPr/>
          <p:nvPr/>
        </p:nvSpPr>
        <p:spPr>
          <a:xfrm>
            <a:off x="228600" y="2592375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Probability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709fc67ae_1_62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Test Organization</a:t>
            </a:r>
            <a:endParaRPr/>
          </a:p>
        </p:txBody>
      </p:sp>
      <p:sp>
        <p:nvSpPr>
          <p:cNvPr id="394" name="Google Shape;394;g34709fc67ae_1_62"/>
          <p:cNvSpPr txBox="1"/>
          <p:nvPr>
            <p:ph idx="1" type="body"/>
          </p:nvPr>
        </p:nvSpPr>
        <p:spPr>
          <a:xfrm>
            <a:off x="228600" y="1635450"/>
            <a:ext cx="3962400" cy="267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Bundle of all relevant system info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Standard operating procedure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System design documents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FMEA/RA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Contingency / emergency SOPs</a:t>
            </a:r>
            <a:endParaRPr/>
          </a:p>
        </p:txBody>
      </p:sp>
      <p:sp>
        <p:nvSpPr>
          <p:cNvPr id="395" name="Google Shape;395;g34709fc67ae_1_62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96" name="Google Shape;396;g34709fc67ae_1_62"/>
          <p:cNvPicPr preferRelativeResize="0"/>
          <p:nvPr/>
        </p:nvPicPr>
        <p:blipFill rotWithShape="1">
          <a:blip r:embed="rId3">
            <a:alphaModFix/>
          </a:blip>
          <a:srcRect b="2458" l="0" r="0" t="0"/>
          <a:stretch/>
        </p:blipFill>
        <p:spPr>
          <a:xfrm>
            <a:off x="5624975" y="829076"/>
            <a:ext cx="3017763" cy="356647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34709fc67ae_1_62"/>
          <p:cNvSpPr txBox="1"/>
          <p:nvPr/>
        </p:nvSpPr>
        <p:spPr>
          <a:xfrm>
            <a:off x="5777538" y="4309362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Cold Flow Test SOP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8" name="Google Shape;398;g34709fc67ae_1_62"/>
          <p:cNvSpPr txBox="1"/>
          <p:nvPr>
            <p:ph idx="2" type="body"/>
          </p:nvPr>
        </p:nvSpPr>
        <p:spPr>
          <a:xfrm>
            <a:off x="4495800" y="1123950"/>
            <a:ext cx="4419600" cy="337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2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399" name="Google Shape;399;g34709fc67ae_1_62"/>
          <p:cNvSpPr/>
          <p:nvPr/>
        </p:nvSpPr>
        <p:spPr>
          <a:xfrm>
            <a:off x="230875" y="1002548"/>
            <a:ext cx="36351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</a:t>
            </a: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Preparation</a:t>
            </a: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Packet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470701185b_1_153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Industry and Student Connections</a:t>
            </a:r>
            <a:endParaRPr/>
          </a:p>
        </p:txBody>
      </p:sp>
      <p:sp>
        <p:nvSpPr>
          <p:cNvPr id="406" name="Google Shape;406;g3470701185b_1_153"/>
          <p:cNvSpPr txBox="1"/>
          <p:nvPr>
            <p:ph idx="1" type="body"/>
          </p:nvPr>
        </p:nvSpPr>
        <p:spPr>
          <a:xfrm>
            <a:off x="228600" y="1521888"/>
            <a:ext cx="3962400" cy="303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1950" lvl="0" marL="457200" rtl="0" algn="l">
              <a:spcBef>
                <a:spcPts val="42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AVCO</a:t>
            </a:r>
            <a:endParaRPr sz="24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Providing LOx-rated valves and solenoids for our use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YJSP</a:t>
            </a:r>
            <a:endParaRPr sz="24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 sz="2100"/>
              <a:t>Student connection in which we can discuss various topics like design changes and more</a:t>
            </a:r>
            <a:endParaRPr sz="2100"/>
          </a:p>
        </p:txBody>
      </p:sp>
      <p:sp>
        <p:nvSpPr>
          <p:cNvPr id="407" name="Google Shape;407;g3470701185b_1_153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8" name="Google Shape;408;g3470701185b_1_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9850" y="989498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470701185b_1_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7775" y="2503973"/>
            <a:ext cx="3033105" cy="2137328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3470701185b_1_153"/>
          <p:cNvSpPr/>
          <p:nvPr/>
        </p:nvSpPr>
        <p:spPr>
          <a:xfrm>
            <a:off x="228600" y="1013175"/>
            <a:ext cx="3388500" cy="5088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Connections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4709fc67ae_0_10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Progress (</a:t>
            </a:r>
            <a:r>
              <a:rPr lang="en-US"/>
              <a:t>1/2</a:t>
            </a:r>
            <a:r>
              <a:rPr lang="en-US"/>
              <a:t>)</a:t>
            </a:r>
            <a:endParaRPr/>
          </a:p>
        </p:txBody>
      </p:sp>
      <p:sp>
        <p:nvSpPr>
          <p:cNvPr id="417" name="Google Shape;417;g34709fc67ae_0_10"/>
          <p:cNvSpPr txBox="1"/>
          <p:nvPr>
            <p:ph idx="1" type="body"/>
          </p:nvPr>
        </p:nvSpPr>
        <p:spPr>
          <a:xfrm>
            <a:off x="228600" y="1506625"/>
            <a:ext cx="3962400" cy="227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 u="sng"/>
              <a:t>January to Current</a:t>
            </a:r>
            <a:r>
              <a:rPr lang="en-US" sz="2400"/>
              <a:t>: Test stand assembly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Ethanol cabinet structure complete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LOx cabinet structure nearing completion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/>
              <a:t>ETS structure almost complete</a:t>
            </a:r>
            <a:endParaRPr sz="2400"/>
          </a:p>
        </p:txBody>
      </p:sp>
      <p:sp>
        <p:nvSpPr>
          <p:cNvPr id="418" name="Google Shape;418;g34709fc67ae_0_10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19" name="Google Shape;419;g34709fc67ae_0_10"/>
          <p:cNvSpPr txBox="1"/>
          <p:nvPr>
            <p:ph idx="2" type="body"/>
          </p:nvPr>
        </p:nvSpPr>
        <p:spPr>
          <a:xfrm>
            <a:off x="4495800" y="1506625"/>
            <a:ext cx="4419600" cy="227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20"/>
              </a:spcBef>
              <a:spcAft>
                <a:spcPts val="0"/>
              </a:spcAft>
              <a:buSzPts val="2400"/>
              <a:buChar char="-"/>
            </a:pPr>
            <a:r>
              <a:rPr lang="en-US" sz="2400" u="sng"/>
              <a:t>Spring 2024</a:t>
            </a:r>
            <a:r>
              <a:rPr lang="en-US" sz="2400"/>
              <a:t>: Prototype injector Cold Flow test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u="sng"/>
              <a:t>March 2025</a:t>
            </a:r>
            <a:r>
              <a:rPr lang="en-US" sz="2400"/>
              <a:t>: 3D printed injector Cold Flow test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u="sng"/>
              <a:t>March 2025</a:t>
            </a:r>
            <a:r>
              <a:rPr lang="en-US" sz="2400"/>
              <a:t>: Igniter test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 sz="2400" u="sng"/>
              <a:t>April 2025</a:t>
            </a:r>
            <a:r>
              <a:rPr lang="en-US" sz="2400"/>
              <a:t>: Targeted date for improved igniter test</a:t>
            </a:r>
            <a:endParaRPr sz="2400"/>
          </a:p>
        </p:txBody>
      </p:sp>
      <p:sp>
        <p:nvSpPr>
          <p:cNvPr id="420" name="Google Shape;420;g34709fc67ae_0_10"/>
          <p:cNvSpPr/>
          <p:nvPr/>
        </p:nvSpPr>
        <p:spPr>
          <a:xfrm>
            <a:off x="515550" y="1013225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Assembly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g34709fc67ae_0_10"/>
          <p:cNvSpPr/>
          <p:nvPr/>
        </p:nvSpPr>
        <p:spPr>
          <a:xfrm>
            <a:off x="5011350" y="1013225"/>
            <a:ext cx="33885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Testing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4709fc67ae_0_46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8" name="Google Shape;428;g34709fc67ae_0_46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Progress (2/2)</a:t>
            </a:r>
            <a:endParaRPr/>
          </a:p>
        </p:txBody>
      </p:sp>
      <p:pic>
        <p:nvPicPr>
          <p:cNvPr id="429" name="Google Shape;429;g34709fc67ae_0_46"/>
          <p:cNvPicPr preferRelativeResize="0"/>
          <p:nvPr/>
        </p:nvPicPr>
        <p:blipFill rotWithShape="1">
          <a:blip r:embed="rId3">
            <a:alphaModFix/>
          </a:blip>
          <a:srcRect b="7476" l="21050" r="19952" t="13578"/>
          <a:stretch/>
        </p:blipFill>
        <p:spPr>
          <a:xfrm>
            <a:off x="404750" y="994013"/>
            <a:ext cx="3288100" cy="32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4709fc67ae_0_46"/>
          <p:cNvSpPr txBox="1"/>
          <p:nvPr/>
        </p:nvSpPr>
        <p:spPr>
          <a:xfrm>
            <a:off x="692488" y="429382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 Stand Structural Progress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1" name="Google Shape;431;g34709fc67ae_0_46" title="Frame-23-03-2024-08-36-27.png"/>
          <p:cNvPicPr preferRelativeResize="0"/>
          <p:nvPr/>
        </p:nvPicPr>
        <p:blipFill rotWithShape="1">
          <a:blip r:embed="rId4">
            <a:alphaModFix/>
          </a:blip>
          <a:srcRect b="24448" l="0" r="0" t="21701"/>
          <a:stretch/>
        </p:blipFill>
        <p:spPr>
          <a:xfrm>
            <a:off x="4450125" y="853100"/>
            <a:ext cx="3995551" cy="161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4709fc67ae_0_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463" y="2872425"/>
            <a:ext cx="3966866" cy="159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4709fc67ae_0_46"/>
          <p:cNvSpPr txBox="1"/>
          <p:nvPr/>
        </p:nvSpPr>
        <p:spPr>
          <a:xfrm>
            <a:off x="5091588" y="2552675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Above: Cold Flow Test, Below: Igniter Test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4" name="Google Shape;434;g34709fc67ae_0_46"/>
          <p:cNvSpPr txBox="1"/>
          <p:nvPr>
            <p:ph idx="1" type="body"/>
          </p:nvPr>
        </p:nvSpPr>
        <p:spPr>
          <a:xfrm>
            <a:off x="230886" y="1123950"/>
            <a:ext cx="8686800" cy="336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3470701185b_1_160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441" name="Google Shape;441;g3470701185b_1_160"/>
          <p:cNvSpPr txBox="1"/>
          <p:nvPr>
            <p:ph idx="1" type="body"/>
          </p:nvPr>
        </p:nvSpPr>
        <p:spPr>
          <a:xfrm>
            <a:off x="230875" y="1527675"/>
            <a:ext cx="8686800" cy="2959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Targeting hotfire for late September of 2025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Continue test stand and control system assembly throughout the end of April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High-level system tests in August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The team is confident in meeting the hotfire timeline</a:t>
            </a:r>
            <a:endParaRPr/>
          </a:p>
        </p:txBody>
      </p:sp>
      <p:sp>
        <p:nvSpPr>
          <p:cNvPr id="442" name="Google Shape;442;g3470701185b_1_160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3" name="Google Shape;443;g3470701185b_1_160"/>
          <p:cNvSpPr/>
          <p:nvPr/>
        </p:nvSpPr>
        <p:spPr>
          <a:xfrm>
            <a:off x="230875" y="1009072"/>
            <a:ext cx="58074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Closing</a:t>
            </a: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Remarks and Future Plans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70701185b_1_4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Team Structure</a:t>
            </a:r>
            <a:endParaRPr/>
          </a:p>
        </p:txBody>
      </p:sp>
      <p:sp>
        <p:nvSpPr>
          <p:cNvPr id="75" name="Google Shape;75;g3470701185b_1_4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6" name="Google Shape;76;g3470701185b_1_4"/>
          <p:cNvSpPr/>
          <p:nvPr/>
        </p:nvSpPr>
        <p:spPr>
          <a:xfrm>
            <a:off x="3802943" y="104960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219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Project Lead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7" name="Google Shape;77;g3470701185b_1_4"/>
          <p:cNvSpPr/>
          <p:nvPr/>
        </p:nvSpPr>
        <p:spPr>
          <a:xfrm>
            <a:off x="5021790" y="2350501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Controls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8" name="Google Shape;78;g3470701185b_1_4"/>
          <p:cNvSpPr/>
          <p:nvPr/>
        </p:nvSpPr>
        <p:spPr>
          <a:xfrm>
            <a:off x="311697" y="2350501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Propulsion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" name="Google Shape;79;g3470701185b_1_4"/>
          <p:cNvSpPr/>
          <p:nvPr/>
        </p:nvSpPr>
        <p:spPr>
          <a:xfrm>
            <a:off x="311700" y="3225947"/>
            <a:ext cx="1538100" cy="921600"/>
          </a:xfrm>
          <a:prstGeom prst="roundRect">
            <a:avLst>
              <a:gd fmla="val 0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Responsibilities</a:t>
            </a:r>
            <a:endParaRPr i="1" sz="10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Engine Design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Engine Development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0" name="Google Shape;80;g3470701185b_1_4"/>
          <p:cNvSpPr/>
          <p:nvPr/>
        </p:nvSpPr>
        <p:spPr>
          <a:xfrm>
            <a:off x="5021800" y="3250197"/>
            <a:ext cx="1538100" cy="921600"/>
          </a:xfrm>
          <a:prstGeom prst="roundRect">
            <a:avLst>
              <a:gd fmla="val 0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Responsibilities</a:t>
            </a:r>
            <a:endParaRPr i="1" sz="10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Controls System Design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Data Collection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1" name="Google Shape;81;g3470701185b_1_4"/>
          <p:cNvCxnSpPr>
            <a:stCxn id="82" idx="2"/>
            <a:endCxn id="77" idx="0"/>
          </p:cNvCxnSpPr>
          <p:nvPr/>
        </p:nvCxnSpPr>
        <p:spPr>
          <a:xfrm flipH="1" rot="-5400000">
            <a:off x="5047643" y="1607250"/>
            <a:ext cx="267600" cy="1218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" name="Google Shape;83;g3470701185b_1_4"/>
          <p:cNvCxnSpPr>
            <a:stCxn id="78" idx="0"/>
            <a:endCxn id="82" idx="2"/>
          </p:cNvCxnSpPr>
          <p:nvPr/>
        </p:nvCxnSpPr>
        <p:spPr>
          <a:xfrm rot="-5400000">
            <a:off x="2692497" y="471151"/>
            <a:ext cx="267600" cy="349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" name="Google Shape;84;g3470701185b_1_4"/>
          <p:cNvCxnSpPr>
            <a:stCxn id="79" idx="0"/>
            <a:endCxn id="78" idx="2"/>
          </p:cNvCxnSpPr>
          <p:nvPr/>
        </p:nvCxnSpPr>
        <p:spPr>
          <a:xfrm rot="-5400000">
            <a:off x="864600" y="3009197"/>
            <a:ext cx="432900" cy="6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g3470701185b_1_4"/>
          <p:cNvCxnSpPr>
            <a:stCxn id="77" idx="2"/>
            <a:endCxn id="80" idx="0"/>
          </p:cNvCxnSpPr>
          <p:nvPr/>
        </p:nvCxnSpPr>
        <p:spPr>
          <a:xfrm flipH="1" rot="-5400000">
            <a:off x="5562540" y="3021301"/>
            <a:ext cx="457200" cy="600"/>
          </a:xfrm>
          <a:prstGeom prst="bentConnector3">
            <a:avLst>
              <a:gd fmla="val 4999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" name="Google Shape;82;g3470701185b_1_4"/>
          <p:cNvSpPr/>
          <p:nvPr/>
        </p:nvSpPr>
        <p:spPr>
          <a:xfrm>
            <a:off x="3802943" y="1640400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Chief Engineer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86" name="Google Shape;86;g3470701185b_1_4"/>
          <p:cNvCxnSpPr>
            <a:stCxn id="82" idx="0"/>
            <a:endCxn id="76" idx="2"/>
          </p:cNvCxnSpPr>
          <p:nvPr/>
        </p:nvCxnSpPr>
        <p:spPr>
          <a:xfrm rot="-5400000">
            <a:off x="4498193" y="1566000"/>
            <a:ext cx="148200" cy="600"/>
          </a:xfrm>
          <a:prstGeom prst="bentConnector3">
            <a:avLst>
              <a:gd fmla="val 50034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g3470701185b_1_4"/>
          <p:cNvSpPr/>
          <p:nvPr/>
        </p:nvSpPr>
        <p:spPr>
          <a:xfrm>
            <a:off x="2580672" y="2350501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Fluids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88" name="Google Shape;88;g3470701185b_1_4"/>
          <p:cNvCxnSpPr>
            <a:stCxn id="87" idx="0"/>
            <a:endCxn id="82" idx="2"/>
          </p:cNvCxnSpPr>
          <p:nvPr/>
        </p:nvCxnSpPr>
        <p:spPr>
          <a:xfrm rot="-5400000">
            <a:off x="3827022" y="1605601"/>
            <a:ext cx="267600" cy="1222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" name="Google Shape;89;g3470701185b_1_4"/>
          <p:cNvSpPr/>
          <p:nvPr/>
        </p:nvSpPr>
        <p:spPr>
          <a:xfrm>
            <a:off x="2580675" y="3225950"/>
            <a:ext cx="1538100" cy="921600"/>
          </a:xfrm>
          <a:prstGeom prst="roundRect">
            <a:avLst>
              <a:gd fmla="val 0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Responsibilities</a:t>
            </a:r>
            <a:endParaRPr i="1" sz="10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Test Stand Design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Test Stand Construction and Maintenance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0" name="Google Shape;90;g3470701185b_1_4"/>
          <p:cNvCxnSpPr>
            <a:stCxn id="87" idx="2"/>
            <a:endCxn id="89" idx="0"/>
          </p:cNvCxnSpPr>
          <p:nvPr/>
        </p:nvCxnSpPr>
        <p:spPr>
          <a:xfrm flipH="1" rot="-5400000">
            <a:off x="3133572" y="3009151"/>
            <a:ext cx="432900" cy="600"/>
          </a:xfrm>
          <a:prstGeom prst="bentConnector3">
            <a:avLst>
              <a:gd fmla="val 50004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1" name="Google Shape;91;g3470701185b_1_4"/>
          <p:cNvSpPr/>
          <p:nvPr/>
        </p:nvSpPr>
        <p:spPr>
          <a:xfrm>
            <a:off x="7331940" y="2350476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Systems Engineering and Operations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2" name="Google Shape;92;g3470701185b_1_4"/>
          <p:cNvSpPr/>
          <p:nvPr/>
        </p:nvSpPr>
        <p:spPr>
          <a:xfrm>
            <a:off x="7331950" y="3267309"/>
            <a:ext cx="1538100" cy="921600"/>
          </a:xfrm>
          <a:prstGeom prst="roundRect">
            <a:avLst>
              <a:gd fmla="val 0" name="adj"/>
            </a:avLst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Responsibilities</a:t>
            </a:r>
            <a:endParaRPr i="1" sz="1000" u="sng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Safety Analysis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Schedule and Work Flow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- Media Relations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93" name="Google Shape;93;g3470701185b_1_4"/>
          <p:cNvCxnSpPr>
            <a:stCxn id="91" idx="2"/>
            <a:endCxn id="92" idx="0"/>
          </p:cNvCxnSpPr>
          <p:nvPr/>
        </p:nvCxnSpPr>
        <p:spPr>
          <a:xfrm flipH="1" rot="-5400000">
            <a:off x="7864140" y="3029826"/>
            <a:ext cx="474300" cy="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g3470701185b_1_4"/>
          <p:cNvCxnSpPr>
            <a:stCxn id="82" idx="2"/>
            <a:endCxn id="91" idx="0"/>
          </p:cNvCxnSpPr>
          <p:nvPr/>
        </p:nvCxnSpPr>
        <p:spPr>
          <a:xfrm flipH="1" rot="-5400000">
            <a:off x="6202643" y="452250"/>
            <a:ext cx="267600" cy="3528900"/>
          </a:xfrm>
          <a:prstGeom prst="bentConnector3">
            <a:avLst>
              <a:gd fmla="val 49996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470701185b_1_209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Original Project Scope</a:t>
            </a:r>
            <a:endParaRPr/>
          </a:p>
        </p:txBody>
      </p:sp>
      <p:sp>
        <p:nvSpPr>
          <p:cNvPr id="101" name="Google Shape;101;g3470701185b_1_209"/>
          <p:cNvSpPr txBox="1"/>
          <p:nvPr>
            <p:ph idx="1" type="body"/>
          </p:nvPr>
        </p:nvSpPr>
        <p:spPr>
          <a:xfrm>
            <a:off x="230875" y="1504000"/>
            <a:ext cx="8686800" cy="29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>
                <a:highlight>
                  <a:schemeClr val="lt1"/>
                </a:highlight>
              </a:rPr>
              <a:t>800 pound-thrust engine</a:t>
            </a:r>
            <a:endParaRPr>
              <a:highlight>
                <a:schemeClr val="lt1"/>
              </a:highlight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>
                <a:highlight>
                  <a:schemeClr val="lt1"/>
                </a:highlight>
              </a:rPr>
              <a:t>Nitrous oxide / ethane propellants</a:t>
            </a:r>
            <a:endParaRPr>
              <a:highlight>
                <a:schemeClr val="lt1"/>
              </a:highlight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>
                <a:highlight>
                  <a:schemeClr val="lt1"/>
                </a:highlight>
              </a:rPr>
              <a:t>Film-cooled</a:t>
            </a:r>
            <a:endParaRPr>
              <a:highlight>
                <a:schemeClr val="lt1"/>
              </a:highlight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>
                <a:highlight>
                  <a:schemeClr val="lt1"/>
                </a:highlight>
              </a:rPr>
              <a:t>Stainless steel engine material</a:t>
            </a:r>
            <a:endParaRPr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Engine to be placed on a rocket 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capable of flying 30,000 ft at </a:t>
            </a:r>
            <a:endParaRPr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-US"/>
              <a:t>Spaceport America Cup</a:t>
            </a:r>
            <a:endParaRPr/>
          </a:p>
        </p:txBody>
      </p:sp>
      <p:sp>
        <p:nvSpPr>
          <p:cNvPr id="102" name="Google Shape;102;g3470701185b_1_209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g3470701185b_1_209"/>
          <p:cNvSpPr/>
          <p:nvPr/>
        </p:nvSpPr>
        <p:spPr>
          <a:xfrm>
            <a:off x="230875" y="1013200"/>
            <a:ext cx="23898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Original System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4" name="Google Shape;104;g3470701185b_1_209"/>
          <p:cNvPicPr preferRelativeResize="0"/>
          <p:nvPr/>
        </p:nvPicPr>
        <p:blipFill rotWithShape="1">
          <a:blip r:embed="rId3">
            <a:alphaModFix/>
          </a:blip>
          <a:srcRect b="0" l="0" r="0" t="4761"/>
          <a:stretch/>
        </p:blipFill>
        <p:spPr>
          <a:xfrm>
            <a:off x="5941475" y="848576"/>
            <a:ext cx="2797776" cy="33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3470701185b_1_209"/>
          <p:cNvSpPr txBox="1"/>
          <p:nvPr/>
        </p:nvSpPr>
        <p:spPr>
          <a:xfrm>
            <a:off x="5984063" y="4179750"/>
            <a:ext cx="27126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Original</a:t>
            </a:r>
            <a:r>
              <a:rPr i="1" lang="en-US" sz="104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Test Stand</a:t>
            </a:r>
            <a:endParaRPr i="1" sz="104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70701185b_1_217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Project Scope (</a:t>
            </a:r>
            <a:r>
              <a:rPr lang="en-US"/>
              <a:t>1/3</a:t>
            </a:r>
            <a:r>
              <a:rPr lang="en-US"/>
              <a:t>)</a:t>
            </a:r>
            <a:endParaRPr/>
          </a:p>
        </p:txBody>
      </p:sp>
      <p:sp>
        <p:nvSpPr>
          <p:cNvPr id="112" name="Google Shape;112;g3470701185b_1_217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g3470701185b_1_217"/>
          <p:cNvSpPr/>
          <p:nvPr/>
        </p:nvSpPr>
        <p:spPr>
          <a:xfrm>
            <a:off x="230875" y="1013175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Rescope Phase 1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4" name="Google Shape;114;g3470701185b_1_217"/>
          <p:cNvSpPr txBox="1"/>
          <p:nvPr>
            <p:ph idx="1" type="body"/>
          </p:nvPr>
        </p:nvSpPr>
        <p:spPr>
          <a:xfrm>
            <a:off x="230875" y="1504000"/>
            <a:ext cx="8686800" cy="29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Design small-scale engine, </a:t>
            </a:r>
            <a:r>
              <a:rPr lang="en-US">
                <a:highlight>
                  <a:schemeClr val="lt1"/>
                </a:highlight>
              </a:rPr>
              <a:t>~280 lbf</a:t>
            </a:r>
            <a:r>
              <a:rPr lang="en-US"/>
              <a:t> thrust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Design and manufacture a long term engine test stand fluid system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Create, apply, and perfect safety analyses and testing procedures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Use hotfire data to verify engine design models and simulations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470701185b_1_225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New Project Scope (2/3)</a:t>
            </a:r>
            <a:endParaRPr/>
          </a:p>
        </p:txBody>
      </p:sp>
      <p:sp>
        <p:nvSpPr>
          <p:cNvPr id="121" name="Google Shape;121;g3470701185b_1_225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g3470701185b_1_225"/>
          <p:cNvSpPr/>
          <p:nvPr/>
        </p:nvSpPr>
        <p:spPr>
          <a:xfrm>
            <a:off x="230875" y="10132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Rescope Phase 2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g3470701185b_1_225"/>
          <p:cNvSpPr txBox="1"/>
          <p:nvPr>
            <p:ph idx="1" type="body"/>
          </p:nvPr>
        </p:nvSpPr>
        <p:spPr>
          <a:xfrm>
            <a:off x="230875" y="1504000"/>
            <a:ext cx="8686800" cy="29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Ongoing experimentation and research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Development of more powerful engines by researching varying factors, ie. </a:t>
            </a:r>
            <a:r>
              <a:rPr lang="en-US">
                <a:highlight>
                  <a:schemeClr val="lt1"/>
                </a:highlight>
              </a:rPr>
              <a:t>injector, cooling, materials, etc.</a:t>
            </a:r>
            <a:endParaRPr>
              <a:highlight>
                <a:schemeClr val="lt1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Intended </a:t>
            </a:r>
            <a:r>
              <a:rPr lang="en-US">
                <a:highlight>
                  <a:schemeClr val="lt1"/>
                </a:highlight>
              </a:rPr>
              <a:t>mainstay of project,</a:t>
            </a:r>
            <a:r>
              <a:rPr lang="en-US"/>
              <a:t> alloted for further development of engine/pressurized systems research and experimentation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70701185b_1_233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New Project Scope (3/3)</a:t>
            </a:r>
            <a:endParaRPr/>
          </a:p>
        </p:txBody>
      </p:sp>
      <p:sp>
        <p:nvSpPr>
          <p:cNvPr id="130" name="Google Shape;130;g3470701185b_1_233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" name="Google Shape;131;g3470701185b_1_233"/>
          <p:cNvSpPr/>
          <p:nvPr/>
        </p:nvSpPr>
        <p:spPr>
          <a:xfrm>
            <a:off x="230875" y="1013200"/>
            <a:ext cx="2784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Rescope Phase 3</a:t>
            </a:r>
            <a:endParaRPr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g3470701185b_1_233"/>
          <p:cNvSpPr txBox="1"/>
          <p:nvPr>
            <p:ph idx="1" type="body"/>
          </p:nvPr>
        </p:nvSpPr>
        <p:spPr>
          <a:xfrm>
            <a:off x="230875" y="1504000"/>
            <a:ext cx="8686800" cy="29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Parallel to Phase 2 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Using information from data and experience from Phase 2, compete in the liquid division of Spaceport America Cup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Continued research in flight hardware to develop more </a:t>
            </a:r>
            <a:r>
              <a:rPr lang="en-US"/>
              <a:t>efficient</a:t>
            </a:r>
            <a:r>
              <a:rPr lang="en-US"/>
              <a:t> and powerful engines and rockets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70701185b_1_241"/>
          <p:cNvSpPr txBox="1"/>
          <p:nvPr>
            <p:ph type="title"/>
          </p:nvPr>
        </p:nvSpPr>
        <p:spPr>
          <a:xfrm>
            <a:off x="228600" y="144198"/>
            <a:ext cx="8686800" cy="51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Current Phase</a:t>
            </a:r>
            <a:endParaRPr/>
          </a:p>
        </p:txBody>
      </p:sp>
      <p:sp>
        <p:nvSpPr>
          <p:cNvPr id="139" name="Google Shape;139;g3470701185b_1_241"/>
          <p:cNvSpPr txBox="1"/>
          <p:nvPr>
            <p:ph idx="1" type="body"/>
          </p:nvPr>
        </p:nvSpPr>
        <p:spPr>
          <a:xfrm>
            <a:off x="230875" y="1504000"/>
            <a:ext cx="8686800" cy="298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As of 04/02/2025, all systems for hotfire campaign have passed Preliminary and Critical Design Reviews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August 2024 - </a:t>
            </a:r>
            <a:r>
              <a:rPr i="1" lang="en-US"/>
              <a:t>Prometheus </a:t>
            </a:r>
            <a:r>
              <a:rPr lang="en-US"/>
              <a:t>Engine CDR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January 2025 - Mobile Test Stand CDR</a:t>
            </a:r>
            <a:endParaRPr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-US"/>
              <a:t>March 2025 - Control System CDR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Manufacturing and testing have already begun with hotfire set to occur in late </a:t>
            </a:r>
            <a:r>
              <a:rPr lang="en-US">
                <a:highlight>
                  <a:schemeClr val="lt1"/>
                </a:highlight>
              </a:rPr>
              <a:t>September of 2025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40" name="Google Shape;140;g3470701185b_1_241"/>
          <p:cNvSpPr txBox="1"/>
          <p:nvPr>
            <p:ph idx="12" type="sldNum"/>
          </p:nvPr>
        </p:nvSpPr>
        <p:spPr>
          <a:xfrm>
            <a:off x="228600" y="4629150"/>
            <a:ext cx="914400" cy="17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" name="Google Shape;141;g3470701185b_1_241"/>
          <p:cNvSpPr/>
          <p:nvPr/>
        </p:nvSpPr>
        <p:spPr>
          <a:xfrm>
            <a:off x="230875" y="1013200"/>
            <a:ext cx="3270900" cy="514500"/>
          </a:xfrm>
          <a:prstGeom prst="rect">
            <a:avLst/>
          </a:prstGeom>
          <a:solidFill>
            <a:srgbClr val="1B3D6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Phase 1 - </a:t>
            </a:r>
            <a:r>
              <a:rPr i="1" lang="en-US" sz="2400">
                <a:solidFill>
                  <a:schemeClr val="accent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Prometheus</a:t>
            </a:r>
            <a:endParaRPr i="1" sz="2400">
              <a:solidFill>
                <a:schemeClr val="accent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Bill Seymore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