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Lexend"/>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exend-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Lexend-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47898129c1_4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47898129c1_4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47898129c1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347898129c1_1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47898129c1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47898129c1_1_1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47898129c1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47898129c1_1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47898129c1_14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47898129c1_142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7898129c1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47898129c1_1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47898129c1_14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47898129c1_142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47898129c1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47898129c1_1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47898129c1_14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347898129c1_14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47898129c1_14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47898129c1_142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47898129c1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47898129c1_1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47898129c1_53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347898129c1_53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47898129c1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347898129c1_1_2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47898129c1_14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347898129c1_14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47898129c1_53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347898129c1_53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47898129c1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347898129c1_2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47898129c1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47898129c1_1_2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47898129c1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347898129c1_1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47898129c1_14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347898129c1_141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47898129c1_53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347898129c1_53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47898129c1_1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347898129c1_1_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47898129c1_5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347898129c1_53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47898129c1_4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47898129c1_4_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47898129c1_14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47898129c1_14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47898129c1_5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47898129c1_53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47898129c1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347898129c1_1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47898129c1_5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347898129c1_53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47898129c1_14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347898129c1_141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 name="Google Shape;62;p15"/>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63" name="Google Shape;63;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6"/>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6"/>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 name="Google Shape;70;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 name="Google Shape;75;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2" name="Google Shape;82;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1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6" name="Google Shape;86;p19"/>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7" name="Google Shape;87;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3" name="Google Shape;93;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5" name="Google Shape;95;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2"/>
          <p:cNvSpPr/>
          <p:nvPr>
            <p:ph idx="2" type="pic"/>
          </p:nvPr>
        </p:nvSpPr>
        <p:spPr>
          <a:xfrm>
            <a:off x="3887391" y="740569"/>
            <a:ext cx="4629150" cy="3655219"/>
          </a:xfrm>
          <a:prstGeom prst="rect">
            <a:avLst/>
          </a:prstGeom>
          <a:noFill/>
          <a:ln>
            <a:noFill/>
          </a:ln>
        </p:spPr>
      </p:sp>
      <p:sp>
        <p:nvSpPr>
          <p:cNvPr id="109" name="Google Shape;10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png"/><Relationship Id="rId10" Type="http://schemas.openxmlformats.org/officeDocument/2006/relationships/image" Target="../media/image18.png"/><Relationship Id="rId9" Type="http://schemas.openxmlformats.org/officeDocument/2006/relationships/image" Target="../media/image27.png"/><Relationship Id="rId5" Type="http://schemas.openxmlformats.org/officeDocument/2006/relationships/image" Target="../media/image12.png"/><Relationship Id="rId6" Type="http://schemas.openxmlformats.org/officeDocument/2006/relationships/image" Target="../media/image22.png"/><Relationship Id="rId7" Type="http://schemas.openxmlformats.org/officeDocument/2006/relationships/image" Target="../media/image16.png"/><Relationship Id="rId8"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1.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4.jpg"/><Relationship Id="rId6"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5.jpg"/><Relationship Id="rId6"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25"/>
          <p:cNvSpPr txBox="1"/>
          <p:nvPr>
            <p:ph type="title"/>
          </p:nvPr>
        </p:nvSpPr>
        <p:spPr>
          <a:xfrm>
            <a:off x="383425" y="769375"/>
            <a:ext cx="5261400" cy="19713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 sz="2800">
                <a:solidFill>
                  <a:schemeClr val="lt1"/>
                </a:solidFill>
                <a:latin typeface="Lexend"/>
                <a:ea typeface="Lexend"/>
                <a:cs typeface="Lexend"/>
                <a:sym typeface="Lexend"/>
              </a:rPr>
              <a:t>Investigating Photovoltaic Efficiency and Durability in Low​ Earth Orbit Through Nanosatellite Payload Design​</a:t>
            </a:r>
            <a:endParaRPr sz="2800">
              <a:solidFill>
                <a:schemeClr val="lt1"/>
              </a:solidFill>
              <a:latin typeface="Lexend"/>
              <a:ea typeface="Lexend"/>
              <a:cs typeface="Lexend"/>
              <a:sym typeface="Lexend"/>
            </a:endParaRPr>
          </a:p>
        </p:txBody>
      </p:sp>
      <p:sp>
        <p:nvSpPr>
          <p:cNvPr id="130" name="Google Shape;130;p25"/>
          <p:cNvSpPr txBox="1"/>
          <p:nvPr>
            <p:ph idx="1" type="body"/>
          </p:nvPr>
        </p:nvSpPr>
        <p:spPr>
          <a:xfrm>
            <a:off x="383425" y="4294950"/>
            <a:ext cx="5820900" cy="507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None/>
            </a:pPr>
            <a:r>
              <a:rPr lang="en" sz="1700">
                <a:solidFill>
                  <a:schemeClr val="lt1"/>
                </a:solidFill>
                <a:latin typeface="Lexend"/>
                <a:ea typeface="Lexend"/>
                <a:cs typeface="Lexend"/>
                <a:sym typeface="Lexend"/>
              </a:rPr>
              <a:t>Damian Nguyen, Kerry Tang, Ryan McCrory</a:t>
            </a:r>
            <a:r>
              <a:rPr lang="en" sz="1700">
                <a:solidFill>
                  <a:schemeClr val="lt1"/>
                </a:solidFill>
                <a:latin typeface="Lexend"/>
                <a:ea typeface="Lexend"/>
                <a:cs typeface="Lexend"/>
                <a:sym typeface="Lexend"/>
              </a:rPr>
              <a:t>, </a:t>
            </a:r>
            <a:endParaRPr sz="1700">
              <a:solidFill>
                <a:schemeClr val="lt1"/>
              </a:solidFill>
              <a:latin typeface="Lexend"/>
              <a:ea typeface="Lexend"/>
              <a:cs typeface="Lexend"/>
              <a:sym typeface="Lexend"/>
            </a:endParaRPr>
          </a:p>
          <a:p>
            <a:pPr indent="0" lvl="0" marL="0" rtl="0" algn="l">
              <a:spcBef>
                <a:spcPts val="0"/>
              </a:spcBef>
              <a:spcAft>
                <a:spcPts val="0"/>
              </a:spcAft>
              <a:buClr>
                <a:schemeClr val="dk1"/>
              </a:buClr>
              <a:buSzPts val="1100"/>
              <a:buNone/>
            </a:pPr>
            <a:r>
              <a:rPr lang="en" sz="1700">
                <a:solidFill>
                  <a:schemeClr val="lt1"/>
                </a:solidFill>
                <a:latin typeface="Lexend"/>
                <a:ea typeface="Lexend"/>
                <a:cs typeface="Lexend"/>
                <a:sym typeface="Lexend"/>
              </a:rPr>
              <a:t>Jasper Scherz, </a:t>
            </a:r>
            <a:r>
              <a:rPr lang="en" sz="1700">
                <a:solidFill>
                  <a:schemeClr val="lt1"/>
                </a:solidFill>
                <a:latin typeface="Lexend"/>
                <a:ea typeface="Lexend"/>
                <a:cs typeface="Lexend"/>
                <a:sym typeface="Lexend"/>
              </a:rPr>
              <a:t>Brayden Pallera, and José R. Pastrana ​</a:t>
            </a:r>
            <a:endParaRPr sz="1700">
              <a:solidFill>
                <a:schemeClr val="lt1"/>
              </a:solidFill>
              <a:latin typeface="Lexend"/>
              <a:ea typeface="Lexend"/>
              <a:cs typeface="Lexend"/>
              <a:sym typeface="Lexend"/>
            </a:endParaRPr>
          </a:p>
        </p:txBody>
      </p:sp>
      <p:pic>
        <p:nvPicPr>
          <p:cNvPr descr="Icon&#10;&#10;Description automatically generated" id="131" name="Google Shape;131;p25"/>
          <p:cNvPicPr preferRelativeResize="0"/>
          <p:nvPr/>
        </p:nvPicPr>
        <p:blipFill rotWithShape="1">
          <a:blip r:embed="rId4">
            <a:alphaModFix/>
          </a:blip>
          <a:srcRect b="0" l="0" r="0" t="0"/>
          <a:stretch/>
        </p:blipFill>
        <p:spPr>
          <a:xfrm>
            <a:off x="6730788" y="686119"/>
            <a:ext cx="2413211" cy="804404"/>
          </a:xfrm>
          <a:prstGeom prst="rect">
            <a:avLst/>
          </a:prstGeom>
          <a:noFill/>
          <a:ln>
            <a:noFill/>
          </a:ln>
        </p:spPr>
      </p:pic>
      <p:pic>
        <p:nvPicPr>
          <p:cNvPr descr="Icon&#10;&#10;Description automatically generated" id="132" name="Google Shape;132;p25"/>
          <p:cNvPicPr preferRelativeResize="0"/>
          <p:nvPr/>
        </p:nvPicPr>
        <p:blipFill rotWithShape="1">
          <a:blip r:embed="rId5">
            <a:alphaModFix/>
          </a:blip>
          <a:srcRect b="16349" l="24713" r="7928" t="13237"/>
          <a:stretch/>
        </p:blipFill>
        <p:spPr>
          <a:xfrm rot="10800000">
            <a:off x="5917000" y="0"/>
            <a:ext cx="3227000" cy="3576675"/>
          </a:xfrm>
          <a:prstGeom prst="rect">
            <a:avLst/>
          </a:prstGeom>
          <a:noFill/>
          <a:ln>
            <a:noFill/>
          </a:ln>
        </p:spPr>
      </p:pic>
      <p:sp>
        <p:nvSpPr>
          <p:cNvPr id="133" name="Google Shape;133;p25"/>
          <p:cNvSpPr txBox="1"/>
          <p:nvPr>
            <p:ph idx="1" type="body"/>
          </p:nvPr>
        </p:nvSpPr>
        <p:spPr>
          <a:xfrm>
            <a:off x="383425" y="2872350"/>
            <a:ext cx="4610100" cy="278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None/>
            </a:pPr>
            <a:r>
              <a:rPr lang="en" sz="1200">
                <a:solidFill>
                  <a:schemeClr val="lt1"/>
                </a:solidFill>
                <a:latin typeface="Lexend"/>
                <a:ea typeface="Lexend"/>
                <a:cs typeface="Lexend"/>
                <a:sym typeface="Lexend"/>
              </a:rPr>
              <a:t>Rhodes College Department of Physics &amp; Computer Science</a:t>
            </a:r>
            <a:endParaRPr sz="1200">
              <a:solidFill>
                <a:schemeClr val="lt1"/>
              </a:solidFill>
              <a:latin typeface="Lexend"/>
              <a:ea typeface="Lexend"/>
              <a:cs typeface="Lexend"/>
              <a:sym typeface="Lexe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4. Payload Overview</a:t>
            </a:r>
            <a:endParaRPr>
              <a:solidFill>
                <a:srgbClr val="262626"/>
              </a:solidFill>
              <a:latin typeface="Arial"/>
              <a:ea typeface="Arial"/>
              <a:cs typeface="Arial"/>
              <a:sym typeface="Arial"/>
            </a:endParaRPr>
          </a:p>
        </p:txBody>
      </p:sp>
      <p:cxnSp>
        <p:nvCxnSpPr>
          <p:cNvPr id="229" name="Google Shape;229;p34"/>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230" name="Google Shape;230;p34"/>
          <p:cNvGrpSpPr/>
          <p:nvPr/>
        </p:nvGrpSpPr>
        <p:grpSpPr>
          <a:xfrm>
            <a:off x="0" y="4604587"/>
            <a:ext cx="9197634" cy="410308"/>
            <a:chOff x="0" y="6139449"/>
            <a:chExt cx="12263512" cy="547077"/>
          </a:xfrm>
        </p:grpSpPr>
        <p:sp>
          <p:nvSpPr>
            <p:cNvPr id="231" name="Google Shape;231;p34"/>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32" name="Google Shape;232;p34"/>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33" name="Google Shape;233;p34"/>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234" name="Google Shape;234;p34"/>
          <p:cNvSpPr txBox="1"/>
          <p:nvPr/>
        </p:nvSpPr>
        <p:spPr>
          <a:xfrm>
            <a:off x="628650" y="1293725"/>
            <a:ext cx="3525300" cy="3140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Two main structures make up the payload, mounted on the +Z side: </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The “Sandwich” - the electromechanical assembly that houses the perovskites and other experimental components</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The AMU Board - Houses the Aerospace Measurement Unit (AMU)</a:t>
            </a:r>
            <a:endParaRPr sz="1600">
              <a:solidFill>
                <a:schemeClr val="dk1"/>
              </a:solidFill>
            </a:endParaRPr>
          </a:p>
        </p:txBody>
      </p:sp>
      <p:pic>
        <p:nvPicPr>
          <p:cNvPr id="235" name="Google Shape;235;p34" title="ISIS Stack.png"/>
          <p:cNvPicPr preferRelativeResize="0"/>
          <p:nvPr/>
        </p:nvPicPr>
        <p:blipFill rotWithShape="1">
          <a:blip r:embed="rId5">
            <a:alphaModFix/>
          </a:blip>
          <a:srcRect b="3783" l="2978" r="0" t="5702"/>
          <a:stretch/>
        </p:blipFill>
        <p:spPr>
          <a:xfrm>
            <a:off x="4572000" y="1227474"/>
            <a:ext cx="4263625" cy="2869199"/>
          </a:xfrm>
          <a:prstGeom prst="rect">
            <a:avLst/>
          </a:prstGeom>
          <a:noFill/>
          <a:ln>
            <a:noFill/>
          </a:ln>
        </p:spPr>
      </p:pic>
      <p:sp>
        <p:nvSpPr>
          <p:cNvPr id="236" name="Google Shape;236;p34"/>
          <p:cNvSpPr txBox="1"/>
          <p:nvPr/>
        </p:nvSpPr>
        <p:spPr>
          <a:xfrm>
            <a:off x="4899788" y="4100475"/>
            <a:ext cx="3234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RHOK-SAT Internal PCB Stack</a:t>
            </a:r>
            <a:endParaRPr sz="16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5. The “Sandwich”</a:t>
            </a:r>
            <a:endParaRPr>
              <a:solidFill>
                <a:srgbClr val="262626"/>
              </a:solidFill>
              <a:latin typeface="Arial"/>
              <a:ea typeface="Arial"/>
              <a:cs typeface="Arial"/>
              <a:sym typeface="Arial"/>
            </a:endParaRPr>
          </a:p>
        </p:txBody>
      </p:sp>
      <p:cxnSp>
        <p:nvCxnSpPr>
          <p:cNvPr id="242" name="Google Shape;242;p35"/>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243" name="Google Shape;243;p35"/>
          <p:cNvGrpSpPr/>
          <p:nvPr/>
        </p:nvGrpSpPr>
        <p:grpSpPr>
          <a:xfrm>
            <a:off x="0" y="4604587"/>
            <a:ext cx="9197634" cy="410308"/>
            <a:chOff x="0" y="6139449"/>
            <a:chExt cx="12263512" cy="547077"/>
          </a:xfrm>
        </p:grpSpPr>
        <p:sp>
          <p:nvSpPr>
            <p:cNvPr id="244" name="Google Shape;244;p35"/>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45" name="Google Shape;245;p35"/>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46" name="Google Shape;246;p35"/>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247" name="Google Shape;247;p35" title="sandwich.png"/>
          <p:cNvPicPr preferRelativeResize="0"/>
          <p:nvPr/>
        </p:nvPicPr>
        <p:blipFill>
          <a:blip r:embed="rId5">
            <a:alphaModFix/>
          </a:blip>
          <a:stretch>
            <a:fillRect/>
          </a:stretch>
        </p:blipFill>
        <p:spPr>
          <a:xfrm>
            <a:off x="1091187" y="1268050"/>
            <a:ext cx="7015251" cy="2960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5. The “Sandwich” - </a:t>
            </a:r>
            <a:r>
              <a:rPr lang="en">
                <a:solidFill>
                  <a:srgbClr val="262626"/>
                </a:solidFill>
                <a:latin typeface="Arial"/>
                <a:ea typeface="Arial"/>
                <a:cs typeface="Arial"/>
                <a:sym typeface="Arial"/>
              </a:rPr>
              <a:t>Pogo Board (ACIGS)</a:t>
            </a:r>
            <a:endParaRPr>
              <a:solidFill>
                <a:srgbClr val="262626"/>
              </a:solidFill>
              <a:latin typeface="Arial"/>
              <a:ea typeface="Arial"/>
              <a:cs typeface="Arial"/>
              <a:sym typeface="Arial"/>
            </a:endParaRPr>
          </a:p>
        </p:txBody>
      </p:sp>
      <p:cxnSp>
        <p:nvCxnSpPr>
          <p:cNvPr id="253" name="Google Shape;253;p36"/>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254" name="Google Shape;254;p36"/>
          <p:cNvGrpSpPr/>
          <p:nvPr/>
        </p:nvGrpSpPr>
        <p:grpSpPr>
          <a:xfrm>
            <a:off x="0" y="4604587"/>
            <a:ext cx="9197634" cy="410308"/>
            <a:chOff x="0" y="6139449"/>
            <a:chExt cx="12263512" cy="547077"/>
          </a:xfrm>
        </p:grpSpPr>
        <p:sp>
          <p:nvSpPr>
            <p:cNvPr id="255" name="Google Shape;255;p36"/>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56" name="Google Shape;256;p36"/>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57" name="Google Shape;257;p36"/>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258" name="Google Shape;258;p36" title="image.png"/>
          <p:cNvPicPr preferRelativeResize="0"/>
          <p:nvPr/>
        </p:nvPicPr>
        <p:blipFill rotWithShape="1">
          <a:blip r:embed="rId5">
            <a:alphaModFix/>
          </a:blip>
          <a:srcRect b="0" l="1816" r="0" t="0"/>
          <a:stretch/>
        </p:blipFill>
        <p:spPr>
          <a:xfrm>
            <a:off x="3408600" y="1502350"/>
            <a:ext cx="5659799" cy="2201750"/>
          </a:xfrm>
          <a:prstGeom prst="rect">
            <a:avLst/>
          </a:prstGeom>
          <a:noFill/>
          <a:ln>
            <a:noFill/>
          </a:ln>
        </p:spPr>
      </p:pic>
      <p:sp>
        <p:nvSpPr>
          <p:cNvPr id="259" name="Google Shape;259;p36"/>
          <p:cNvSpPr txBox="1"/>
          <p:nvPr/>
        </p:nvSpPr>
        <p:spPr>
          <a:xfrm>
            <a:off x="336250" y="1255150"/>
            <a:ext cx="3000000" cy="2893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ACIGS is printed on a small (10 x 10 mm) and thin stainless steel piece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Positive (Backside) - Conductive </a:t>
            </a:r>
            <a:r>
              <a:rPr lang="en" sz="1600">
                <a:solidFill>
                  <a:schemeClr val="dk1"/>
                </a:solidFill>
              </a:rPr>
              <a:t>Epoxy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Negative (Horizontal slit) - </a:t>
            </a:r>
            <a:r>
              <a:rPr lang="en" sz="1600">
                <a:solidFill>
                  <a:schemeClr val="dk1"/>
                </a:solidFill>
              </a:rPr>
              <a:t>“P-Connector” with teeth that precisely contact the cell, avoiding short circuit</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Countersunk a hole to attach it by screw</a:t>
            </a:r>
            <a:endParaRPr sz="1600">
              <a:solidFill>
                <a:schemeClr val="dk1"/>
              </a:solidFill>
            </a:endParaRPr>
          </a:p>
        </p:txBody>
      </p:sp>
      <p:sp>
        <p:nvSpPr>
          <p:cNvPr id="260" name="Google Shape;260;p36"/>
          <p:cNvSpPr txBox="1"/>
          <p:nvPr/>
        </p:nvSpPr>
        <p:spPr>
          <a:xfrm>
            <a:off x="4662998" y="3938388"/>
            <a:ext cx="368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P-Connector Design and </a:t>
            </a:r>
            <a:r>
              <a:rPr lang="en" sz="1500">
                <a:solidFill>
                  <a:schemeClr val="dk1"/>
                </a:solidFill>
              </a:rPr>
              <a:t>Integration</a:t>
            </a:r>
            <a:endParaRPr sz="1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txBox="1"/>
          <p:nvPr>
            <p:ph type="title"/>
          </p:nvPr>
        </p:nvSpPr>
        <p:spPr>
          <a:xfrm>
            <a:off x="628650" y="273850"/>
            <a:ext cx="85155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3000">
                <a:solidFill>
                  <a:srgbClr val="262626"/>
                </a:solidFill>
                <a:latin typeface="Arial"/>
                <a:ea typeface="Arial"/>
                <a:cs typeface="Arial"/>
                <a:sym typeface="Arial"/>
              </a:rPr>
              <a:t>5. The “Sandwich” - </a:t>
            </a:r>
            <a:r>
              <a:rPr lang="en" sz="3000">
                <a:solidFill>
                  <a:srgbClr val="262626"/>
                </a:solidFill>
                <a:latin typeface="Arial"/>
                <a:ea typeface="Arial"/>
                <a:cs typeface="Arial"/>
                <a:sym typeface="Arial"/>
              </a:rPr>
              <a:t>Pogo Board (Perovskites)</a:t>
            </a:r>
            <a:endParaRPr sz="3000">
              <a:solidFill>
                <a:srgbClr val="262626"/>
              </a:solidFill>
              <a:latin typeface="Arial"/>
              <a:ea typeface="Arial"/>
              <a:cs typeface="Arial"/>
              <a:sym typeface="Arial"/>
            </a:endParaRPr>
          </a:p>
        </p:txBody>
      </p:sp>
      <p:cxnSp>
        <p:nvCxnSpPr>
          <p:cNvPr id="266" name="Google Shape;266;p37"/>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267" name="Google Shape;267;p37"/>
          <p:cNvGrpSpPr/>
          <p:nvPr/>
        </p:nvGrpSpPr>
        <p:grpSpPr>
          <a:xfrm>
            <a:off x="0" y="4604587"/>
            <a:ext cx="9197634" cy="410308"/>
            <a:chOff x="0" y="6139449"/>
            <a:chExt cx="12263512" cy="547077"/>
          </a:xfrm>
        </p:grpSpPr>
        <p:sp>
          <p:nvSpPr>
            <p:cNvPr id="268" name="Google Shape;268;p37"/>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69" name="Google Shape;269;p37"/>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70" name="Google Shape;270;p37"/>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271" name="Google Shape;271;p37"/>
          <p:cNvSpPr txBox="1"/>
          <p:nvPr/>
        </p:nvSpPr>
        <p:spPr>
          <a:xfrm>
            <a:off x="460175" y="1283375"/>
            <a:ext cx="2705100" cy="3083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lang="en" sz="1800">
                <a:solidFill>
                  <a:schemeClr val="dk1"/>
                </a:solidFill>
              </a:rPr>
              <a:t>Cannot use glue, tape, or solder due to the perovskite cells’ physical limitations</a:t>
            </a:r>
            <a:endParaRPr sz="1800">
              <a:solidFill>
                <a:schemeClr val="dk1"/>
              </a:solidFill>
            </a:endParaRPr>
          </a:p>
          <a:p>
            <a:pPr indent="-342900" lvl="0" marL="457200" rtl="0" algn="l">
              <a:spcBef>
                <a:spcPts val="1000"/>
              </a:spcBef>
              <a:spcAft>
                <a:spcPts val="1000"/>
              </a:spcAft>
              <a:buClr>
                <a:schemeClr val="dk1"/>
              </a:buClr>
              <a:buSzPts val="1800"/>
              <a:buChar char="●"/>
            </a:pPr>
            <a:r>
              <a:rPr lang="en" sz="1800">
                <a:solidFill>
                  <a:schemeClr val="dk1"/>
                </a:solidFill>
              </a:rPr>
              <a:t>Pogo-pins, Gold - coated, spring-loaded pins were selected to be the dry connectors</a:t>
            </a:r>
            <a:endParaRPr sz="1800">
              <a:solidFill>
                <a:schemeClr val="dk1"/>
              </a:solidFill>
            </a:endParaRPr>
          </a:p>
        </p:txBody>
      </p:sp>
      <p:pic>
        <p:nvPicPr>
          <p:cNvPr id="272" name="Google Shape;272;p37" title="PogoPins.png"/>
          <p:cNvPicPr preferRelativeResize="0"/>
          <p:nvPr/>
        </p:nvPicPr>
        <p:blipFill rotWithShape="1">
          <a:blip r:embed="rId5">
            <a:alphaModFix/>
          </a:blip>
          <a:srcRect b="-9" l="0" r="0" t="4077"/>
          <a:stretch/>
        </p:blipFill>
        <p:spPr>
          <a:xfrm>
            <a:off x="3426475" y="1591326"/>
            <a:ext cx="5451851" cy="1690250"/>
          </a:xfrm>
          <a:prstGeom prst="rect">
            <a:avLst/>
          </a:prstGeom>
          <a:noFill/>
          <a:ln>
            <a:noFill/>
          </a:ln>
        </p:spPr>
      </p:pic>
      <p:sp>
        <p:nvSpPr>
          <p:cNvPr id="273" name="Google Shape;273;p37"/>
          <p:cNvSpPr txBox="1"/>
          <p:nvPr/>
        </p:nvSpPr>
        <p:spPr>
          <a:xfrm>
            <a:off x="3955350" y="3437525"/>
            <a:ext cx="439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Pogo Pins Connection Scheme to Perovskite Device</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5. The “Sandwich” - </a:t>
            </a:r>
            <a:r>
              <a:rPr lang="en">
                <a:solidFill>
                  <a:srgbClr val="262626"/>
                </a:solidFill>
                <a:latin typeface="Arial"/>
                <a:ea typeface="Arial"/>
                <a:cs typeface="Arial"/>
                <a:sym typeface="Arial"/>
              </a:rPr>
              <a:t>Top Plate</a:t>
            </a:r>
            <a:endParaRPr>
              <a:solidFill>
                <a:srgbClr val="262626"/>
              </a:solidFill>
              <a:latin typeface="Arial"/>
              <a:ea typeface="Arial"/>
              <a:cs typeface="Arial"/>
              <a:sym typeface="Arial"/>
            </a:endParaRPr>
          </a:p>
        </p:txBody>
      </p:sp>
      <p:cxnSp>
        <p:nvCxnSpPr>
          <p:cNvPr id="279" name="Google Shape;279;p38"/>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280" name="Google Shape;280;p38"/>
          <p:cNvGrpSpPr/>
          <p:nvPr/>
        </p:nvGrpSpPr>
        <p:grpSpPr>
          <a:xfrm>
            <a:off x="0" y="4604587"/>
            <a:ext cx="9197634" cy="410308"/>
            <a:chOff x="0" y="6139449"/>
            <a:chExt cx="12263512" cy="547077"/>
          </a:xfrm>
        </p:grpSpPr>
        <p:sp>
          <p:nvSpPr>
            <p:cNvPr id="281" name="Google Shape;281;p38"/>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82" name="Google Shape;282;p38"/>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83" name="Google Shape;283;p38"/>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284" name="Google Shape;284;p38" title="Top-Plate.png"/>
          <p:cNvPicPr preferRelativeResize="0"/>
          <p:nvPr/>
        </p:nvPicPr>
        <p:blipFill>
          <a:blip r:embed="rId5">
            <a:alphaModFix/>
          </a:blip>
          <a:stretch>
            <a:fillRect/>
          </a:stretch>
        </p:blipFill>
        <p:spPr>
          <a:xfrm>
            <a:off x="3444225" y="1568663"/>
            <a:ext cx="5071124" cy="1914119"/>
          </a:xfrm>
          <a:prstGeom prst="rect">
            <a:avLst/>
          </a:prstGeom>
          <a:noFill/>
          <a:ln>
            <a:noFill/>
          </a:ln>
        </p:spPr>
      </p:pic>
      <p:sp>
        <p:nvSpPr>
          <p:cNvPr id="285" name="Google Shape;285;p38"/>
          <p:cNvSpPr txBox="1"/>
          <p:nvPr/>
        </p:nvSpPr>
        <p:spPr>
          <a:xfrm>
            <a:off x="368300" y="1202875"/>
            <a:ext cx="3130800" cy="3109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lang="en" sz="1900">
                <a:solidFill>
                  <a:schemeClr val="dk1"/>
                </a:solidFill>
              </a:rPr>
              <a:t>Maintains a low profil</a:t>
            </a:r>
            <a:r>
              <a:rPr lang="en" sz="1900">
                <a:solidFill>
                  <a:schemeClr val="dk1"/>
                </a:solidFill>
              </a:rPr>
              <a:t>e </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Six square pockets (For perovskite devices)</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Six </a:t>
            </a:r>
            <a:r>
              <a:rPr lang="en" sz="1900">
                <a:solidFill>
                  <a:schemeClr val="dk1"/>
                </a:solidFill>
              </a:rPr>
              <a:t>aperture</a:t>
            </a:r>
            <a:r>
              <a:rPr lang="en" sz="1900">
                <a:solidFill>
                  <a:schemeClr val="dk1"/>
                </a:solidFill>
              </a:rPr>
              <a:t> holes for each perovskite devices and a sun sensor </a:t>
            </a:r>
            <a:r>
              <a:rPr lang="en" sz="1900">
                <a:solidFill>
                  <a:schemeClr val="dk1"/>
                </a:solidFill>
              </a:rPr>
              <a:t>aperture</a:t>
            </a:r>
            <a:r>
              <a:rPr lang="en" sz="1900">
                <a:solidFill>
                  <a:schemeClr val="dk1"/>
                </a:solidFill>
              </a:rPr>
              <a:t> for consistent area of illumination</a:t>
            </a:r>
            <a:endParaRPr sz="1900">
              <a:solidFill>
                <a:schemeClr val="dk1"/>
              </a:solidFill>
            </a:endParaRPr>
          </a:p>
        </p:txBody>
      </p:sp>
      <p:sp>
        <p:nvSpPr>
          <p:cNvPr id="286" name="Google Shape;286;p38"/>
          <p:cNvSpPr txBox="1"/>
          <p:nvPr/>
        </p:nvSpPr>
        <p:spPr>
          <a:xfrm>
            <a:off x="3444225" y="3515181"/>
            <a:ext cx="464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From Resin Prototype to Aluminum Top Plate</a:t>
            </a:r>
            <a:endParaRPr sz="16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2800">
                <a:solidFill>
                  <a:srgbClr val="262626"/>
                </a:solidFill>
                <a:latin typeface="Arial"/>
                <a:ea typeface="Arial"/>
                <a:cs typeface="Arial"/>
                <a:sym typeface="Arial"/>
              </a:rPr>
              <a:t>6. AMU (Aerospace Measurement Unit)</a:t>
            </a:r>
            <a:endParaRPr sz="2800">
              <a:solidFill>
                <a:srgbClr val="262626"/>
              </a:solidFill>
              <a:latin typeface="Arial"/>
              <a:ea typeface="Arial"/>
              <a:cs typeface="Arial"/>
              <a:sym typeface="Arial"/>
            </a:endParaRPr>
          </a:p>
        </p:txBody>
      </p:sp>
      <p:cxnSp>
        <p:nvCxnSpPr>
          <p:cNvPr id="292" name="Google Shape;292;p39"/>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293" name="Google Shape;293;p39"/>
          <p:cNvGrpSpPr/>
          <p:nvPr/>
        </p:nvGrpSpPr>
        <p:grpSpPr>
          <a:xfrm>
            <a:off x="0" y="4604587"/>
            <a:ext cx="9197634" cy="410308"/>
            <a:chOff x="0" y="6139449"/>
            <a:chExt cx="12263512" cy="547077"/>
          </a:xfrm>
        </p:grpSpPr>
        <p:sp>
          <p:nvSpPr>
            <p:cNvPr id="294" name="Google Shape;294;p39"/>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95" name="Google Shape;295;p39"/>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96" name="Google Shape;296;p39"/>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297" name="Google Shape;297;p39"/>
          <p:cNvSpPr txBox="1"/>
          <p:nvPr/>
        </p:nvSpPr>
        <p:spPr>
          <a:xfrm>
            <a:off x="628650" y="3076225"/>
            <a:ext cx="4262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298" name="Google Shape;298;p39"/>
          <p:cNvSpPr txBox="1"/>
          <p:nvPr/>
        </p:nvSpPr>
        <p:spPr>
          <a:xfrm>
            <a:off x="664125" y="1232063"/>
            <a:ext cx="3223800" cy="31863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Char char="●"/>
            </a:pPr>
            <a:r>
              <a:rPr lang="en" sz="1500">
                <a:solidFill>
                  <a:schemeClr val="dk1"/>
                </a:solidFill>
              </a:rPr>
              <a:t>Capable of </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I-V sweeps</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Sunsensor measurements</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Temperature measurements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Non-volatile EPPROM (Electrically erasable programmable read-only memory)</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Calibrated with help of representative from Aerospace Corporation</a:t>
            </a:r>
            <a:endParaRPr sz="1500">
              <a:solidFill>
                <a:schemeClr val="dk1"/>
              </a:solidFill>
            </a:endParaRPr>
          </a:p>
        </p:txBody>
      </p:sp>
      <p:pic>
        <p:nvPicPr>
          <p:cNvPr id="299" name="Google Shape;299;p39" title="AMUPCB.png"/>
          <p:cNvPicPr preferRelativeResize="0"/>
          <p:nvPr/>
        </p:nvPicPr>
        <p:blipFill rotWithShape="1">
          <a:blip r:embed="rId5">
            <a:alphaModFix/>
          </a:blip>
          <a:srcRect b="0" l="2683" r="8742" t="0"/>
          <a:stretch/>
        </p:blipFill>
        <p:spPr>
          <a:xfrm>
            <a:off x="3790375" y="1416925"/>
            <a:ext cx="4627425" cy="1888517"/>
          </a:xfrm>
          <a:prstGeom prst="rect">
            <a:avLst/>
          </a:prstGeom>
          <a:noFill/>
          <a:ln>
            <a:noFill/>
          </a:ln>
        </p:spPr>
      </p:pic>
      <p:sp>
        <p:nvSpPr>
          <p:cNvPr id="300" name="Google Shape;300;p39"/>
          <p:cNvSpPr txBox="1"/>
          <p:nvPr/>
        </p:nvSpPr>
        <p:spPr>
          <a:xfrm>
            <a:off x="3790375" y="3174561"/>
            <a:ext cx="4571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dk1"/>
                </a:solidFill>
              </a:rPr>
              <a:t>AMU</a:t>
            </a:r>
            <a:r>
              <a:rPr lang="en" sz="1300">
                <a:solidFill>
                  <a:schemeClr val="dk1"/>
                </a:solidFill>
              </a:rPr>
              <a:t> - Programmable “All-in-one” microcontroller used to characterize the photovoltaic cells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(Manufactured by Aerospace Corporation)</a:t>
            </a:r>
            <a:endParaRPr sz="13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6. AMU Board</a:t>
            </a:r>
            <a:endParaRPr>
              <a:solidFill>
                <a:srgbClr val="262626"/>
              </a:solidFill>
              <a:latin typeface="Arial"/>
              <a:ea typeface="Arial"/>
              <a:cs typeface="Arial"/>
              <a:sym typeface="Arial"/>
            </a:endParaRPr>
          </a:p>
        </p:txBody>
      </p:sp>
      <p:cxnSp>
        <p:nvCxnSpPr>
          <p:cNvPr id="306" name="Google Shape;306;p40"/>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307" name="Google Shape;307;p40"/>
          <p:cNvGrpSpPr/>
          <p:nvPr/>
        </p:nvGrpSpPr>
        <p:grpSpPr>
          <a:xfrm>
            <a:off x="0" y="4604587"/>
            <a:ext cx="9197634" cy="410308"/>
            <a:chOff x="0" y="6139449"/>
            <a:chExt cx="12263512" cy="547077"/>
          </a:xfrm>
        </p:grpSpPr>
        <p:sp>
          <p:nvSpPr>
            <p:cNvPr id="308" name="Google Shape;308;p40"/>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309" name="Google Shape;309;p40"/>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310" name="Google Shape;310;p40"/>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311" name="Google Shape;311;p40"/>
          <p:cNvSpPr txBox="1"/>
          <p:nvPr/>
        </p:nvSpPr>
        <p:spPr>
          <a:xfrm>
            <a:off x="628650" y="3076225"/>
            <a:ext cx="4262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312" name="Google Shape;312;p40"/>
          <p:cNvSpPr txBox="1"/>
          <p:nvPr/>
        </p:nvSpPr>
        <p:spPr>
          <a:xfrm>
            <a:off x="628650" y="1166100"/>
            <a:ext cx="3292500" cy="3140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4 AMUs are mounted on each side of the board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60-pin Molex Connector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I2C, a two-wire serial communication protocol</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Six out of eight AMUs measure the perovskite devices, the seventh measures the ACIGS cell, and the last, collects angle measurements from the sun sensor</a:t>
            </a:r>
            <a:endParaRPr sz="1600">
              <a:solidFill>
                <a:schemeClr val="dk1"/>
              </a:solidFill>
            </a:endParaRPr>
          </a:p>
        </p:txBody>
      </p:sp>
      <p:pic>
        <p:nvPicPr>
          <p:cNvPr id="313" name="Google Shape;313;p40"/>
          <p:cNvPicPr preferRelativeResize="0"/>
          <p:nvPr/>
        </p:nvPicPr>
        <p:blipFill>
          <a:blip r:embed="rId5">
            <a:alphaModFix/>
          </a:blip>
          <a:stretch>
            <a:fillRect/>
          </a:stretch>
        </p:blipFill>
        <p:spPr>
          <a:xfrm>
            <a:off x="4572000" y="1268056"/>
            <a:ext cx="3391222" cy="30317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 name="Shape 317"/>
        <p:cNvGrpSpPr/>
        <p:nvPr/>
      </p:nvGrpSpPr>
      <p:grpSpPr>
        <a:xfrm>
          <a:off x="0" y="0"/>
          <a:ext cx="0" cy="0"/>
          <a:chOff x="0" y="0"/>
          <a:chExt cx="0" cy="0"/>
        </a:xfrm>
      </p:grpSpPr>
      <p:sp>
        <p:nvSpPr>
          <p:cNvPr id="318" name="Google Shape;318;p41"/>
          <p:cNvSpPr txBox="1"/>
          <p:nvPr>
            <p:ph type="title"/>
          </p:nvPr>
        </p:nvSpPr>
        <p:spPr>
          <a:xfrm>
            <a:off x="942850" y="2126850"/>
            <a:ext cx="3507600" cy="6735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 sz="4000">
                <a:solidFill>
                  <a:schemeClr val="lt1"/>
                </a:solidFill>
                <a:latin typeface="Lexend"/>
                <a:ea typeface="Lexend"/>
                <a:cs typeface="Lexend"/>
                <a:sym typeface="Lexend"/>
              </a:rPr>
              <a:t>7. Circuits</a:t>
            </a:r>
            <a:endParaRPr sz="4000">
              <a:solidFill>
                <a:schemeClr val="lt1"/>
              </a:solidFill>
              <a:latin typeface="Lexend"/>
              <a:ea typeface="Lexend"/>
              <a:cs typeface="Lexend"/>
              <a:sym typeface="Lexend"/>
            </a:endParaRPr>
          </a:p>
        </p:txBody>
      </p:sp>
      <p:pic>
        <p:nvPicPr>
          <p:cNvPr descr="Icon&#10;&#10;Description automatically generated" id="319" name="Google Shape;319;p41"/>
          <p:cNvPicPr preferRelativeResize="0"/>
          <p:nvPr/>
        </p:nvPicPr>
        <p:blipFill rotWithShape="1">
          <a:blip r:embed="rId4">
            <a:alphaModFix/>
          </a:blip>
          <a:srcRect b="0" l="0" r="0" t="0"/>
          <a:stretch/>
        </p:blipFill>
        <p:spPr>
          <a:xfrm>
            <a:off x="6730788" y="686119"/>
            <a:ext cx="2413211" cy="804404"/>
          </a:xfrm>
          <a:prstGeom prst="rect">
            <a:avLst/>
          </a:prstGeom>
          <a:noFill/>
          <a:ln>
            <a:noFill/>
          </a:ln>
        </p:spPr>
      </p:pic>
      <p:pic>
        <p:nvPicPr>
          <p:cNvPr descr="Icon&#10;&#10;Description automatically generated" id="320" name="Google Shape;320;p41"/>
          <p:cNvPicPr preferRelativeResize="0"/>
          <p:nvPr/>
        </p:nvPicPr>
        <p:blipFill rotWithShape="1">
          <a:blip r:embed="rId5">
            <a:alphaModFix/>
          </a:blip>
          <a:srcRect b="16349" l="24713" r="7928" t="13237"/>
          <a:stretch/>
        </p:blipFill>
        <p:spPr>
          <a:xfrm rot="10800000">
            <a:off x="5917000" y="0"/>
            <a:ext cx="3227000" cy="3576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7.Circuitry - Original Measurement Circuit</a:t>
            </a:r>
            <a:endParaRPr>
              <a:solidFill>
                <a:srgbClr val="262626"/>
              </a:solidFill>
              <a:latin typeface="Arial"/>
              <a:ea typeface="Arial"/>
              <a:cs typeface="Arial"/>
              <a:sym typeface="Arial"/>
            </a:endParaRPr>
          </a:p>
        </p:txBody>
      </p:sp>
      <p:cxnSp>
        <p:nvCxnSpPr>
          <p:cNvPr id="326" name="Google Shape;326;p42"/>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327" name="Google Shape;327;p42"/>
          <p:cNvGrpSpPr/>
          <p:nvPr/>
        </p:nvGrpSpPr>
        <p:grpSpPr>
          <a:xfrm>
            <a:off x="0" y="4604587"/>
            <a:ext cx="9197634" cy="410308"/>
            <a:chOff x="0" y="6139449"/>
            <a:chExt cx="12263512" cy="547077"/>
          </a:xfrm>
        </p:grpSpPr>
        <p:sp>
          <p:nvSpPr>
            <p:cNvPr id="328" name="Google Shape;328;p42"/>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329" name="Google Shape;329;p42"/>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330" name="Google Shape;330;p42"/>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331" name="Google Shape;331;p42"/>
          <p:cNvSpPr txBox="1"/>
          <p:nvPr/>
        </p:nvSpPr>
        <p:spPr>
          <a:xfrm>
            <a:off x="628650" y="1268050"/>
            <a:ext cx="5061000" cy="3324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Char char="●"/>
            </a:pPr>
            <a:r>
              <a:rPr lang="en" sz="1700">
                <a:solidFill>
                  <a:schemeClr val="dk1"/>
                </a:solidFill>
              </a:rPr>
              <a:t>8-Channel Multiplexer - Would have allowed 36 pixels with same number of AMUs</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Manipulation of bit field correspond to binary inputs of the MUX</a:t>
            </a:r>
            <a:endParaRPr sz="1700">
              <a:solidFill>
                <a:schemeClr val="dk1"/>
              </a:solidFill>
            </a:endParaRPr>
          </a:p>
          <a:p>
            <a:pPr indent="0" lvl="0" marL="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Cross talk threatened reliability of data</a:t>
            </a:r>
            <a:endParaRPr sz="1700">
              <a:solidFill>
                <a:schemeClr val="dk1"/>
              </a:solidFill>
            </a:endParaRPr>
          </a:p>
          <a:p>
            <a:pPr indent="0" lvl="0" marL="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Alternative: Relays </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Typically too large </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Mechanical parts are not encouraged in space </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Less is sometimes more </a:t>
            </a:r>
            <a:endParaRPr sz="1700">
              <a:solidFill>
                <a:schemeClr val="dk1"/>
              </a:solidFill>
            </a:endParaRPr>
          </a:p>
        </p:txBody>
      </p:sp>
      <p:pic>
        <p:nvPicPr>
          <p:cNvPr id="332" name="Google Shape;332;p42"/>
          <p:cNvPicPr preferRelativeResize="0"/>
          <p:nvPr/>
        </p:nvPicPr>
        <p:blipFill>
          <a:blip r:embed="rId5">
            <a:alphaModFix/>
          </a:blip>
          <a:stretch>
            <a:fillRect/>
          </a:stretch>
        </p:blipFill>
        <p:spPr>
          <a:xfrm>
            <a:off x="5806700" y="1309344"/>
            <a:ext cx="2464807" cy="30317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2800">
                <a:solidFill>
                  <a:srgbClr val="262626"/>
                </a:solidFill>
                <a:latin typeface="Arial"/>
                <a:ea typeface="Arial"/>
                <a:cs typeface="Arial"/>
                <a:sym typeface="Arial"/>
              </a:rPr>
              <a:t>7. Circuitry - Single Pixel Measurement Circuit</a:t>
            </a:r>
            <a:endParaRPr sz="2800">
              <a:solidFill>
                <a:srgbClr val="262626"/>
              </a:solidFill>
              <a:latin typeface="Arial"/>
              <a:ea typeface="Arial"/>
              <a:cs typeface="Arial"/>
              <a:sym typeface="Arial"/>
            </a:endParaRPr>
          </a:p>
        </p:txBody>
      </p:sp>
      <p:cxnSp>
        <p:nvCxnSpPr>
          <p:cNvPr id="338" name="Google Shape;338;p43"/>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339" name="Google Shape;339;p43"/>
          <p:cNvGrpSpPr/>
          <p:nvPr/>
        </p:nvGrpSpPr>
        <p:grpSpPr>
          <a:xfrm>
            <a:off x="0" y="4604587"/>
            <a:ext cx="9197634" cy="410308"/>
            <a:chOff x="0" y="6139449"/>
            <a:chExt cx="12263512" cy="547077"/>
          </a:xfrm>
        </p:grpSpPr>
        <p:sp>
          <p:nvSpPr>
            <p:cNvPr id="340" name="Google Shape;340;p43"/>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341" name="Google Shape;341;p43"/>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342" name="Google Shape;342;p43"/>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343" name="Google Shape;343;p43"/>
          <p:cNvSpPr txBox="1"/>
          <p:nvPr/>
        </p:nvSpPr>
        <p:spPr>
          <a:xfrm>
            <a:off x="628650" y="1268050"/>
            <a:ext cx="4460100" cy="281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lang="en" sz="1900">
                <a:solidFill>
                  <a:schemeClr val="dk1"/>
                </a:solidFill>
              </a:rPr>
              <a:t>4-Wire Measurement connection scheme across a single pixel</a:t>
            </a:r>
            <a:endParaRPr sz="1900">
              <a:solidFill>
                <a:schemeClr val="dk1"/>
              </a:solidFill>
            </a:endParaRPr>
          </a:p>
          <a:p>
            <a:pPr indent="0" lvl="0" marL="457200" rtl="0" algn="l">
              <a:spcBef>
                <a:spcPts val="0"/>
              </a:spcBef>
              <a:spcAft>
                <a:spcPts val="0"/>
              </a:spcAft>
              <a:buNone/>
            </a:pPr>
            <a:r>
              <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AMU uses an internal variable resistor to take measurements in steps</a:t>
            </a:r>
            <a:endParaRPr sz="1900">
              <a:solidFill>
                <a:schemeClr val="dk1"/>
              </a:solidFill>
            </a:endParaRPr>
          </a:p>
          <a:p>
            <a:pPr indent="0" lvl="0" marL="457200" rtl="0" algn="l">
              <a:spcBef>
                <a:spcPts val="0"/>
              </a:spcBef>
              <a:spcAft>
                <a:spcPts val="0"/>
              </a:spcAft>
              <a:buNone/>
            </a:pPr>
            <a:r>
              <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High resistance - Measures VOC</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Minimal resistance - Measures ISC</a:t>
            </a:r>
            <a:endParaRPr sz="1900">
              <a:solidFill>
                <a:schemeClr val="dk1"/>
              </a:solidFill>
            </a:endParaRPr>
          </a:p>
        </p:txBody>
      </p:sp>
      <p:pic>
        <p:nvPicPr>
          <p:cNvPr id="344" name="Google Shape;344;p43" title="Circuit.png"/>
          <p:cNvPicPr preferRelativeResize="0"/>
          <p:nvPr/>
        </p:nvPicPr>
        <p:blipFill>
          <a:blip r:embed="rId5">
            <a:alphaModFix/>
          </a:blip>
          <a:stretch>
            <a:fillRect/>
          </a:stretch>
        </p:blipFill>
        <p:spPr>
          <a:xfrm>
            <a:off x="5493047" y="1268051"/>
            <a:ext cx="2331999" cy="2339451"/>
          </a:xfrm>
          <a:prstGeom prst="rect">
            <a:avLst/>
          </a:prstGeom>
          <a:noFill/>
          <a:ln>
            <a:noFill/>
          </a:ln>
        </p:spPr>
      </p:pic>
      <p:sp>
        <p:nvSpPr>
          <p:cNvPr id="345" name="Google Shape;345;p43"/>
          <p:cNvSpPr txBox="1"/>
          <p:nvPr/>
        </p:nvSpPr>
        <p:spPr>
          <a:xfrm>
            <a:off x="5435900" y="3648075"/>
            <a:ext cx="269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Example of the circuit in a single slot (</a:t>
            </a:r>
            <a:r>
              <a:rPr lang="en" sz="1200">
                <a:solidFill>
                  <a:schemeClr val="dk1"/>
                </a:solidFill>
              </a:rPr>
              <a:t>Designed in EAGLE CAD)</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62626"/>
              </a:buClr>
              <a:buSzPts val="3300"/>
              <a:buFont typeface="Arial"/>
              <a:buNone/>
            </a:pPr>
            <a:r>
              <a:rPr lang="en">
                <a:solidFill>
                  <a:srgbClr val="262626"/>
                </a:solidFill>
                <a:latin typeface="Arial"/>
                <a:ea typeface="Arial"/>
                <a:cs typeface="Arial"/>
                <a:sym typeface="Arial"/>
              </a:rPr>
              <a:t>Table of Contents</a:t>
            </a:r>
            <a:endParaRPr/>
          </a:p>
        </p:txBody>
      </p:sp>
      <p:cxnSp>
        <p:nvCxnSpPr>
          <p:cNvPr id="139" name="Google Shape;139;p26"/>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140" name="Google Shape;140;p26"/>
          <p:cNvGrpSpPr/>
          <p:nvPr/>
        </p:nvGrpSpPr>
        <p:grpSpPr>
          <a:xfrm>
            <a:off x="0" y="4604587"/>
            <a:ext cx="9197634" cy="410308"/>
            <a:chOff x="0" y="6139449"/>
            <a:chExt cx="12263512" cy="547077"/>
          </a:xfrm>
        </p:grpSpPr>
        <p:sp>
          <p:nvSpPr>
            <p:cNvPr id="141" name="Google Shape;141;p26"/>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142" name="Google Shape;142;p26"/>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143" name="Google Shape;143;p26"/>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144" name="Google Shape;144;p26"/>
          <p:cNvSpPr txBox="1"/>
          <p:nvPr/>
        </p:nvSpPr>
        <p:spPr>
          <a:xfrm>
            <a:off x="584025" y="1162900"/>
            <a:ext cx="2683200" cy="3324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AutoNum type="arabicPeriod"/>
            </a:pPr>
            <a:r>
              <a:rPr lang="en" sz="1700">
                <a:solidFill>
                  <a:schemeClr val="dk1"/>
                </a:solidFill>
              </a:rPr>
              <a:t>Mission</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Main Challenges</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Photovoltaic Materials</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Payload Overview</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The “Sandwich”</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Pogo Board</a:t>
            </a:r>
            <a:endParaRPr sz="1700">
              <a:solidFill>
                <a:schemeClr val="dk1"/>
              </a:solidFill>
            </a:endParaRPr>
          </a:p>
          <a:p>
            <a:pPr indent="-336550" lvl="1" marL="914400" rtl="0" algn="l">
              <a:spcBef>
                <a:spcPts val="0"/>
              </a:spcBef>
              <a:spcAft>
                <a:spcPts val="0"/>
              </a:spcAft>
              <a:buClr>
                <a:schemeClr val="dk1"/>
              </a:buClr>
              <a:buSzPts val="1700"/>
              <a:buChar char="○"/>
            </a:pPr>
            <a:r>
              <a:rPr lang="en" sz="1700">
                <a:solidFill>
                  <a:schemeClr val="dk1"/>
                </a:solidFill>
              </a:rPr>
              <a:t>Top Plate</a:t>
            </a:r>
            <a:endParaRPr sz="18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AMU Board</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Circuits</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Other Experiments</a:t>
            </a:r>
            <a:endParaRPr sz="1700">
              <a:solidFill>
                <a:schemeClr val="dk1"/>
              </a:solidFill>
            </a:endParaRPr>
          </a:p>
          <a:p>
            <a:pPr indent="-336550" lvl="0" marL="457200" rtl="0" algn="l">
              <a:spcBef>
                <a:spcPts val="0"/>
              </a:spcBef>
              <a:spcAft>
                <a:spcPts val="0"/>
              </a:spcAft>
              <a:buClr>
                <a:schemeClr val="dk1"/>
              </a:buClr>
              <a:buSzPts val="1700"/>
              <a:buAutoNum type="arabicPeriod"/>
            </a:pPr>
            <a:r>
              <a:rPr lang="en" sz="1700">
                <a:solidFill>
                  <a:schemeClr val="dk1"/>
                </a:solidFill>
              </a:rPr>
              <a:t>Conclusion</a:t>
            </a:r>
            <a:endParaRPr sz="1700">
              <a:solidFill>
                <a:schemeClr val="dk1"/>
              </a:solidFill>
            </a:endParaRPr>
          </a:p>
        </p:txBody>
      </p:sp>
      <p:pic>
        <p:nvPicPr>
          <p:cNvPr id="145" name="Google Shape;145;p26"/>
          <p:cNvPicPr preferRelativeResize="0"/>
          <p:nvPr/>
        </p:nvPicPr>
        <p:blipFill>
          <a:blip r:embed="rId5">
            <a:alphaModFix/>
          </a:blip>
          <a:stretch>
            <a:fillRect/>
          </a:stretch>
        </p:blipFill>
        <p:spPr>
          <a:xfrm>
            <a:off x="3330525" y="1366964"/>
            <a:ext cx="5184822" cy="29164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nvSpPr>
        <p:spPr>
          <a:xfrm>
            <a:off x="664125" y="1162925"/>
            <a:ext cx="4137300" cy="31863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Char char="●"/>
            </a:pPr>
            <a:r>
              <a:rPr lang="en" sz="1500">
                <a:solidFill>
                  <a:schemeClr val="dk1"/>
                </a:solidFill>
              </a:rPr>
              <a:t>Perovskites left exposed to light will degrade without a load to discharge</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Cover unused pixels with silver Kapton</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Could use AMU’s internal resistor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Inverted switch (Default state ON</a:t>
            </a:r>
            <a:r>
              <a:rPr lang="en" sz="1500">
                <a:solidFill>
                  <a:schemeClr val="dk1"/>
                </a:solidFill>
              </a:rPr>
              <a:t>)</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Controlled via Metal-Oxide-Semiconductor Field Effect Transistor (MOSFET) HTR pin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S</a:t>
            </a:r>
            <a:r>
              <a:rPr lang="en" sz="1500">
                <a:solidFill>
                  <a:schemeClr val="dk1"/>
                </a:solidFill>
              </a:rPr>
              <a:t>hunt resistance, so removed on measured single pixel</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Kept on other pixels to keep substrate alive</a:t>
            </a:r>
            <a:endParaRPr sz="1600">
              <a:solidFill>
                <a:schemeClr val="dk1"/>
              </a:solidFill>
            </a:endParaRPr>
          </a:p>
        </p:txBody>
      </p:sp>
      <p:sp>
        <p:nvSpPr>
          <p:cNvPr id="351" name="Google Shape;351;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7. Circuitry - Resistor Circuit​</a:t>
            </a:r>
            <a:endParaRPr>
              <a:solidFill>
                <a:srgbClr val="262626"/>
              </a:solidFill>
              <a:latin typeface="Arial"/>
              <a:ea typeface="Arial"/>
              <a:cs typeface="Arial"/>
              <a:sym typeface="Arial"/>
            </a:endParaRPr>
          </a:p>
        </p:txBody>
      </p:sp>
      <p:cxnSp>
        <p:nvCxnSpPr>
          <p:cNvPr id="352" name="Google Shape;352;p44"/>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353" name="Google Shape;353;p44"/>
          <p:cNvGrpSpPr/>
          <p:nvPr/>
        </p:nvGrpSpPr>
        <p:grpSpPr>
          <a:xfrm>
            <a:off x="0" y="4604587"/>
            <a:ext cx="9197634" cy="410308"/>
            <a:chOff x="0" y="6139449"/>
            <a:chExt cx="12263512" cy="547077"/>
          </a:xfrm>
        </p:grpSpPr>
        <p:sp>
          <p:nvSpPr>
            <p:cNvPr id="354" name="Google Shape;354;p44"/>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355" name="Google Shape;355;p44"/>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356" name="Google Shape;356;p44"/>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357" name="Google Shape;357;p44" title="Resistor Circuit.png"/>
          <p:cNvPicPr preferRelativeResize="0"/>
          <p:nvPr/>
        </p:nvPicPr>
        <p:blipFill>
          <a:blip r:embed="rId5">
            <a:alphaModFix/>
          </a:blip>
          <a:stretch>
            <a:fillRect/>
          </a:stretch>
        </p:blipFill>
        <p:spPr>
          <a:xfrm>
            <a:off x="4873038" y="1268044"/>
            <a:ext cx="2924175" cy="2466975"/>
          </a:xfrm>
          <a:prstGeom prst="rect">
            <a:avLst/>
          </a:prstGeom>
          <a:noFill/>
          <a:ln>
            <a:noFill/>
          </a:ln>
        </p:spPr>
      </p:pic>
      <p:sp>
        <p:nvSpPr>
          <p:cNvPr id="358" name="Google Shape;358;p44"/>
          <p:cNvSpPr txBox="1"/>
          <p:nvPr/>
        </p:nvSpPr>
        <p:spPr>
          <a:xfrm>
            <a:off x="4873050" y="3563225"/>
            <a:ext cx="2986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Labeled Resistor Circuit</a:t>
            </a:r>
            <a:endParaRPr sz="1300">
              <a:solidFill>
                <a:schemeClr val="dk1"/>
              </a:solidFill>
            </a:endParaRPr>
          </a:p>
          <a:p>
            <a:pPr indent="0" lvl="0" marL="0" rtl="0" algn="l">
              <a:spcBef>
                <a:spcPts val="0"/>
              </a:spcBef>
              <a:spcAft>
                <a:spcPts val="0"/>
              </a:spcAft>
              <a:buNone/>
            </a:pPr>
            <a:r>
              <a:rPr lang="en" sz="1300">
                <a:solidFill>
                  <a:schemeClr val="dk1"/>
                </a:solidFill>
              </a:rPr>
              <a:t>470 ohm resistive load - </a:t>
            </a:r>
            <a:r>
              <a:rPr lang="en" sz="1300">
                <a:solidFill>
                  <a:schemeClr val="dk1"/>
                </a:solidFill>
              </a:rPr>
              <a:t>Chosen since average resistance where peak power occurs </a:t>
            </a:r>
            <a:endParaRPr sz="13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p45"/>
          <p:cNvSpPr txBox="1"/>
          <p:nvPr>
            <p:ph type="title"/>
          </p:nvPr>
        </p:nvSpPr>
        <p:spPr>
          <a:xfrm>
            <a:off x="942850" y="2429225"/>
            <a:ext cx="3507600" cy="6735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 sz="4000">
                <a:solidFill>
                  <a:schemeClr val="lt1"/>
                </a:solidFill>
                <a:latin typeface="Lexend"/>
                <a:ea typeface="Lexend"/>
                <a:cs typeface="Lexend"/>
                <a:sym typeface="Lexend"/>
              </a:rPr>
              <a:t>8. Other experiments</a:t>
            </a:r>
            <a:endParaRPr sz="4000">
              <a:solidFill>
                <a:schemeClr val="lt1"/>
              </a:solidFill>
              <a:latin typeface="Lexend"/>
              <a:ea typeface="Lexend"/>
              <a:cs typeface="Lexend"/>
              <a:sym typeface="Lexend"/>
            </a:endParaRPr>
          </a:p>
        </p:txBody>
      </p:sp>
      <p:pic>
        <p:nvPicPr>
          <p:cNvPr descr="Icon&#10;&#10;Description automatically generated" id="364" name="Google Shape;364;p45"/>
          <p:cNvPicPr preferRelativeResize="0"/>
          <p:nvPr/>
        </p:nvPicPr>
        <p:blipFill rotWithShape="1">
          <a:blip r:embed="rId4">
            <a:alphaModFix/>
          </a:blip>
          <a:srcRect b="0" l="0" r="0" t="0"/>
          <a:stretch/>
        </p:blipFill>
        <p:spPr>
          <a:xfrm>
            <a:off x="6730788" y="686119"/>
            <a:ext cx="2413211" cy="804404"/>
          </a:xfrm>
          <a:prstGeom prst="rect">
            <a:avLst/>
          </a:prstGeom>
          <a:noFill/>
          <a:ln>
            <a:noFill/>
          </a:ln>
        </p:spPr>
      </p:pic>
      <p:pic>
        <p:nvPicPr>
          <p:cNvPr descr="Icon&#10;&#10;Description automatically generated" id="365" name="Google Shape;365;p45"/>
          <p:cNvPicPr preferRelativeResize="0"/>
          <p:nvPr/>
        </p:nvPicPr>
        <p:blipFill rotWithShape="1">
          <a:blip r:embed="rId5">
            <a:alphaModFix/>
          </a:blip>
          <a:srcRect b="16349" l="24713" r="7928" t="13237"/>
          <a:stretch/>
        </p:blipFill>
        <p:spPr>
          <a:xfrm rot="10800000">
            <a:off x="5917000" y="0"/>
            <a:ext cx="3227000" cy="3576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Sunsensor​</a:t>
            </a:r>
            <a:endParaRPr>
              <a:solidFill>
                <a:srgbClr val="262626"/>
              </a:solidFill>
              <a:latin typeface="Arial"/>
              <a:ea typeface="Arial"/>
              <a:cs typeface="Arial"/>
              <a:sym typeface="Arial"/>
            </a:endParaRPr>
          </a:p>
        </p:txBody>
      </p:sp>
      <p:cxnSp>
        <p:nvCxnSpPr>
          <p:cNvPr id="371" name="Google Shape;371;p46"/>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372" name="Google Shape;372;p46"/>
          <p:cNvGrpSpPr/>
          <p:nvPr/>
        </p:nvGrpSpPr>
        <p:grpSpPr>
          <a:xfrm>
            <a:off x="0" y="4604587"/>
            <a:ext cx="9197634" cy="410308"/>
            <a:chOff x="0" y="6139449"/>
            <a:chExt cx="12263512" cy="547077"/>
          </a:xfrm>
        </p:grpSpPr>
        <p:sp>
          <p:nvSpPr>
            <p:cNvPr id="373" name="Google Shape;373;p46"/>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374" name="Google Shape;374;p46"/>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375" name="Google Shape;375;p46"/>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376" name="Google Shape;376;p46"/>
          <p:cNvSpPr txBox="1"/>
          <p:nvPr/>
        </p:nvSpPr>
        <p:spPr>
          <a:xfrm>
            <a:off x="628650" y="1268050"/>
            <a:ext cx="3844500" cy="2924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Char char="●"/>
            </a:pPr>
            <a:r>
              <a:rPr lang="en" sz="1700">
                <a:solidFill>
                  <a:schemeClr val="dk1"/>
                </a:solidFill>
              </a:rPr>
              <a:t>Why integrate a sun sensor?</a:t>
            </a:r>
            <a:endParaRPr sz="1700">
              <a:solidFill>
                <a:schemeClr val="dk1"/>
              </a:solidFill>
            </a:endParaRPr>
          </a:p>
          <a:p>
            <a:pPr indent="-336550" lvl="1" marL="914400" rtl="0" algn="l">
              <a:spcBef>
                <a:spcPts val="1000"/>
              </a:spcBef>
              <a:spcAft>
                <a:spcPts val="0"/>
              </a:spcAft>
              <a:buClr>
                <a:schemeClr val="dk1"/>
              </a:buClr>
              <a:buSzPts val="1700"/>
              <a:buChar char="○"/>
            </a:pPr>
            <a:r>
              <a:rPr lang="en" sz="1700">
                <a:solidFill>
                  <a:schemeClr val="dk1"/>
                </a:solidFill>
              </a:rPr>
              <a:t>Unlike Keithley 2400 SMU, AMU is a passive circuit that relies on the cell’s voltages</a:t>
            </a:r>
            <a:endParaRPr sz="1700">
              <a:solidFill>
                <a:schemeClr val="dk1"/>
              </a:solidFill>
            </a:endParaRPr>
          </a:p>
          <a:p>
            <a:pPr indent="-336550" lvl="0" marL="457200" rtl="0" algn="l">
              <a:spcBef>
                <a:spcPts val="1000"/>
              </a:spcBef>
              <a:spcAft>
                <a:spcPts val="0"/>
              </a:spcAft>
              <a:buClr>
                <a:schemeClr val="dk1"/>
              </a:buClr>
              <a:buSzPts val="1700"/>
              <a:buChar char="●"/>
            </a:pPr>
            <a:r>
              <a:rPr lang="en" sz="1700">
                <a:solidFill>
                  <a:schemeClr val="dk1"/>
                </a:solidFill>
              </a:rPr>
              <a:t>Sun sensor acts as the trigger for the measurement procedure when light is within an angular threshold </a:t>
            </a:r>
            <a:endParaRPr sz="1700">
              <a:solidFill>
                <a:schemeClr val="dk1"/>
              </a:solidFill>
            </a:endParaRPr>
          </a:p>
          <a:p>
            <a:pPr indent="0" lvl="0" marL="457200" rtl="0" algn="l">
              <a:spcBef>
                <a:spcPts val="1000"/>
              </a:spcBef>
              <a:spcAft>
                <a:spcPts val="1000"/>
              </a:spcAft>
              <a:buNone/>
            </a:pPr>
            <a:r>
              <a:rPr lang="en" sz="1700">
                <a:solidFill>
                  <a:schemeClr val="dk1"/>
                </a:solidFill>
              </a:rPr>
              <a:t>(-25° to 25°) </a:t>
            </a:r>
            <a:endParaRPr sz="1700">
              <a:solidFill>
                <a:schemeClr val="dk1"/>
              </a:solidFill>
            </a:endParaRPr>
          </a:p>
        </p:txBody>
      </p:sp>
      <p:pic>
        <p:nvPicPr>
          <p:cNvPr id="377" name="Google Shape;377;p46"/>
          <p:cNvPicPr preferRelativeResize="0"/>
          <p:nvPr/>
        </p:nvPicPr>
        <p:blipFill>
          <a:blip r:embed="rId5">
            <a:alphaModFix/>
          </a:blip>
          <a:stretch>
            <a:fillRect/>
          </a:stretch>
        </p:blipFill>
        <p:spPr>
          <a:xfrm>
            <a:off x="4973800" y="1456099"/>
            <a:ext cx="3297700" cy="2464375"/>
          </a:xfrm>
          <a:prstGeom prst="rect">
            <a:avLst/>
          </a:prstGeom>
          <a:noFill/>
          <a:ln>
            <a:noFill/>
          </a:ln>
        </p:spPr>
      </p:pic>
      <p:sp>
        <p:nvSpPr>
          <p:cNvPr id="378" name="Google Shape;378;p46"/>
          <p:cNvSpPr txBox="1"/>
          <p:nvPr/>
        </p:nvSpPr>
        <p:spPr>
          <a:xfrm>
            <a:off x="4878875" y="3974575"/>
            <a:ext cx="3348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300">
                <a:solidFill>
                  <a:schemeClr val="dk1"/>
                </a:solidFill>
              </a:rPr>
              <a:t>TO-5 Quad Photodiode without </a:t>
            </a:r>
            <a:r>
              <a:rPr lang="en" sz="1300">
                <a:solidFill>
                  <a:schemeClr val="dk1"/>
                </a:solidFill>
              </a:rPr>
              <a:t>aperture</a:t>
            </a:r>
            <a:r>
              <a:rPr lang="en" sz="1300">
                <a:solidFill>
                  <a:schemeClr val="dk1"/>
                </a:solidFill>
              </a:rPr>
              <a:t> (Quarter for scale)</a:t>
            </a:r>
            <a:endParaRPr sz="13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2900">
                <a:solidFill>
                  <a:srgbClr val="262626"/>
                </a:solidFill>
                <a:latin typeface="Arial"/>
                <a:ea typeface="Arial"/>
                <a:cs typeface="Arial"/>
                <a:sym typeface="Arial"/>
              </a:rPr>
              <a:t>Mapping</a:t>
            </a:r>
            <a:r>
              <a:rPr lang="en" sz="2900">
                <a:solidFill>
                  <a:srgbClr val="262626"/>
                </a:solidFill>
                <a:latin typeface="Arial"/>
                <a:ea typeface="Arial"/>
                <a:cs typeface="Arial"/>
                <a:sym typeface="Arial"/>
              </a:rPr>
              <a:t> Voltage Ratios to Angles</a:t>
            </a:r>
            <a:endParaRPr sz="2900">
              <a:solidFill>
                <a:srgbClr val="262626"/>
              </a:solidFill>
              <a:latin typeface="Arial"/>
              <a:ea typeface="Arial"/>
              <a:cs typeface="Arial"/>
              <a:sym typeface="Arial"/>
            </a:endParaRPr>
          </a:p>
        </p:txBody>
      </p:sp>
      <p:cxnSp>
        <p:nvCxnSpPr>
          <p:cNvPr id="384" name="Google Shape;384;p47"/>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385" name="Google Shape;385;p47"/>
          <p:cNvGrpSpPr/>
          <p:nvPr/>
        </p:nvGrpSpPr>
        <p:grpSpPr>
          <a:xfrm>
            <a:off x="0" y="4604587"/>
            <a:ext cx="9197634" cy="410308"/>
            <a:chOff x="0" y="6139449"/>
            <a:chExt cx="12263512" cy="547077"/>
          </a:xfrm>
        </p:grpSpPr>
        <p:sp>
          <p:nvSpPr>
            <p:cNvPr id="386" name="Google Shape;386;p47"/>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387" name="Google Shape;387;p47"/>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388" name="Google Shape;388;p47"/>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389" name="Google Shape;389;p47"/>
          <p:cNvSpPr txBox="1"/>
          <p:nvPr/>
        </p:nvSpPr>
        <p:spPr>
          <a:xfrm>
            <a:off x="882525" y="2094388"/>
            <a:ext cx="4366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solidFill>
                <a:schemeClr val="dk1"/>
              </a:solidFill>
            </a:endParaRPr>
          </a:p>
        </p:txBody>
      </p:sp>
      <p:pic>
        <p:nvPicPr>
          <p:cNvPr descr="P_{ratio}=\frac{\left(V_{TL}+V_{TR}\right)-\left(V_{BL}+V_{BR}\right)}{V_{TL}+V_{TR}+V_{BL}+V_{BR}}&#10;%a8498c7d-2104-4a76-9ab4-cbbe1c613799" id="390" name="Google Shape;390;p47"/>
          <p:cNvPicPr preferRelativeResize="0"/>
          <p:nvPr/>
        </p:nvPicPr>
        <p:blipFill>
          <a:blip r:embed="rId5">
            <a:alphaModFix/>
          </a:blip>
          <a:stretch>
            <a:fillRect/>
          </a:stretch>
        </p:blipFill>
        <p:spPr>
          <a:xfrm>
            <a:off x="977763" y="2190075"/>
            <a:ext cx="3238500" cy="428625"/>
          </a:xfrm>
          <a:prstGeom prst="rect">
            <a:avLst/>
          </a:prstGeom>
          <a:noFill/>
          <a:ln>
            <a:noFill/>
          </a:ln>
        </p:spPr>
      </p:pic>
      <p:pic>
        <p:nvPicPr>
          <p:cNvPr descr="R_{ratio}=\frac{\left(V_{TL}+V_{BL}\right)-\left(V_{TR}+V_{BR}\right)}{V_{TL}+V_{TR}+V_{BL}+V_{BR}}&#10;%eb637d96-7aa0-48e5-a32f-2d7497843b2f" id="391" name="Google Shape;391;p47"/>
          <p:cNvPicPr preferRelativeResize="0"/>
          <p:nvPr/>
        </p:nvPicPr>
        <p:blipFill>
          <a:blip r:embed="rId6">
            <a:alphaModFix/>
          </a:blip>
          <a:stretch>
            <a:fillRect/>
          </a:stretch>
        </p:blipFill>
        <p:spPr>
          <a:xfrm>
            <a:off x="963475" y="2678925"/>
            <a:ext cx="3267075" cy="428625"/>
          </a:xfrm>
          <a:prstGeom prst="rect">
            <a:avLst/>
          </a:prstGeom>
          <a:noFill/>
          <a:ln>
            <a:noFill/>
          </a:ln>
        </p:spPr>
      </p:pic>
      <p:pic>
        <p:nvPicPr>
          <p:cNvPr id="392" name="Google Shape;392;p47" title="Labeled Quad Photo Diode(1).png"/>
          <p:cNvPicPr preferRelativeResize="0"/>
          <p:nvPr/>
        </p:nvPicPr>
        <p:blipFill>
          <a:blip r:embed="rId7">
            <a:alphaModFix/>
          </a:blip>
          <a:stretch>
            <a:fillRect/>
          </a:stretch>
        </p:blipFill>
        <p:spPr>
          <a:xfrm>
            <a:off x="5395239" y="1301975"/>
            <a:ext cx="2422811" cy="2311151"/>
          </a:xfrm>
          <a:prstGeom prst="rect">
            <a:avLst/>
          </a:prstGeom>
          <a:noFill/>
          <a:ln>
            <a:noFill/>
          </a:ln>
        </p:spPr>
      </p:pic>
      <p:sp>
        <p:nvSpPr>
          <p:cNvPr id="393" name="Google Shape;393;p47"/>
          <p:cNvSpPr txBox="1"/>
          <p:nvPr/>
        </p:nvSpPr>
        <p:spPr>
          <a:xfrm>
            <a:off x="5492450" y="3701025"/>
            <a:ext cx="2228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Labeled Quad Photodiode</a:t>
            </a:r>
            <a:endParaRPr sz="1500">
              <a:solidFill>
                <a:schemeClr val="dk1"/>
              </a:solidFill>
              <a:latin typeface="Calibri"/>
              <a:ea typeface="Calibri"/>
              <a:cs typeface="Calibri"/>
              <a:sym typeface="Calibri"/>
            </a:endParaRPr>
          </a:p>
        </p:txBody>
      </p:sp>
      <p:pic>
        <p:nvPicPr>
          <p:cNvPr descr="P_{ATAN}=\arctan\left(P_{Ratio}A_{Ratio}\right)&#10;%70de55ad-6c41-4cb0-ad4e-9acf4e4efbc4" id="394" name="Google Shape;394;p47"/>
          <p:cNvPicPr preferRelativeResize="0"/>
          <p:nvPr/>
        </p:nvPicPr>
        <p:blipFill>
          <a:blip r:embed="rId8">
            <a:alphaModFix/>
          </a:blip>
          <a:stretch>
            <a:fillRect/>
          </a:stretch>
        </p:blipFill>
        <p:spPr>
          <a:xfrm>
            <a:off x="930160" y="3762934"/>
            <a:ext cx="2950426" cy="245506"/>
          </a:xfrm>
          <a:prstGeom prst="rect">
            <a:avLst/>
          </a:prstGeom>
          <a:noFill/>
          <a:ln>
            <a:noFill/>
          </a:ln>
        </p:spPr>
      </p:pic>
      <p:pic>
        <p:nvPicPr>
          <p:cNvPr descr="R_{ATAN}=\arctan\left(R_{Ratio}A_{Ratio}\right)&#10;%4905bb03-a4ef-4995-bbe2-1dfed2966a09" id="395" name="Google Shape;395;p47"/>
          <p:cNvPicPr preferRelativeResize="0"/>
          <p:nvPr/>
        </p:nvPicPr>
        <p:blipFill>
          <a:blip r:embed="rId9">
            <a:alphaModFix/>
          </a:blip>
          <a:stretch>
            <a:fillRect/>
          </a:stretch>
        </p:blipFill>
        <p:spPr>
          <a:xfrm>
            <a:off x="930160" y="4085730"/>
            <a:ext cx="3004350" cy="245506"/>
          </a:xfrm>
          <a:prstGeom prst="rect">
            <a:avLst/>
          </a:prstGeom>
          <a:noFill/>
          <a:ln>
            <a:noFill/>
          </a:ln>
        </p:spPr>
      </p:pic>
      <p:pic>
        <p:nvPicPr>
          <p:cNvPr descr="A_{Ratio}=\frac{HVAL}{RVAL}&#10;%4d71012e-69a6-4052-8fb0-4449d0b21861" id="396" name="Google Shape;396;p47"/>
          <p:cNvPicPr preferRelativeResize="0"/>
          <p:nvPr/>
        </p:nvPicPr>
        <p:blipFill>
          <a:blip r:embed="rId10">
            <a:alphaModFix/>
          </a:blip>
          <a:stretch>
            <a:fillRect/>
          </a:stretch>
        </p:blipFill>
        <p:spPr>
          <a:xfrm>
            <a:off x="1542573" y="3251111"/>
            <a:ext cx="1779500" cy="368259"/>
          </a:xfrm>
          <a:prstGeom prst="rect">
            <a:avLst/>
          </a:prstGeom>
          <a:noFill/>
          <a:ln>
            <a:noFill/>
          </a:ln>
        </p:spPr>
      </p:pic>
      <p:sp>
        <p:nvSpPr>
          <p:cNvPr id="397" name="Google Shape;397;p47"/>
          <p:cNvSpPr txBox="1"/>
          <p:nvPr/>
        </p:nvSpPr>
        <p:spPr>
          <a:xfrm>
            <a:off x="485700" y="1124788"/>
            <a:ext cx="4162500" cy="969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1000"/>
              </a:spcAft>
              <a:buClr>
                <a:schemeClr val="dk1"/>
              </a:buClr>
              <a:buSzPts val="1700"/>
              <a:buChar char="●"/>
            </a:pPr>
            <a:r>
              <a:rPr lang="en" sz="1700">
                <a:solidFill>
                  <a:schemeClr val="dk1"/>
                </a:solidFill>
              </a:rPr>
              <a:t>Voltages on each of the four diode quadrants help determine top plate angle to the Sun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Sunsensor​ Calibration</a:t>
            </a:r>
            <a:endParaRPr>
              <a:solidFill>
                <a:srgbClr val="262626"/>
              </a:solidFill>
              <a:latin typeface="Arial"/>
              <a:ea typeface="Arial"/>
              <a:cs typeface="Arial"/>
              <a:sym typeface="Arial"/>
            </a:endParaRPr>
          </a:p>
        </p:txBody>
      </p:sp>
      <p:cxnSp>
        <p:nvCxnSpPr>
          <p:cNvPr id="403" name="Google Shape;403;p48"/>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404" name="Google Shape;404;p48"/>
          <p:cNvGrpSpPr/>
          <p:nvPr/>
        </p:nvGrpSpPr>
        <p:grpSpPr>
          <a:xfrm>
            <a:off x="0" y="4604587"/>
            <a:ext cx="9197634" cy="410308"/>
            <a:chOff x="0" y="6139449"/>
            <a:chExt cx="12263512" cy="547077"/>
          </a:xfrm>
        </p:grpSpPr>
        <p:sp>
          <p:nvSpPr>
            <p:cNvPr id="405" name="Google Shape;405;p48"/>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406" name="Google Shape;406;p48"/>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407" name="Google Shape;407;p48"/>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408" name="Google Shape;408;p48" title="SunsensorJig.png"/>
          <p:cNvPicPr preferRelativeResize="0"/>
          <p:nvPr/>
        </p:nvPicPr>
        <p:blipFill>
          <a:blip r:embed="rId5">
            <a:alphaModFix/>
          </a:blip>
          <a:stretch>
            <a:fillRect/>
          </a:stretch>
        </p:blipFill>
        <p:spPr>
          <a:xfrm>
            <a:off x="4926700" y="1192486"/>
            <a:ext cx="3162975" cy="2331600"/>
          </a:xfrm>
          <a:prstGeom prst="rect">
            <a:avLst/>
          </a:prstGeom>
          <a:noFill/>
          <a:ln>
            <a:noFill/>
          </a:ln>
        </p:spPr>
      </p:pic>
      <p:sp>
        <p:nvSpPr>
          <p:cNvPr id="409" name="Google Shape;409;p48"/>
          <p:cNvSpPr txBox="1"/>
          <p:nvPr/>
        </p:nvSpPr>
        <p:spPr>
          <a:xfrm>
            <a:off x="4845825" y="3578013"/>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Sun Sensor Calibration Mount - Flat-Sat (left), EYAS (right)</a:t>
            </a:r>
            <a:endParaRPr/>
          </a:p>
        </p:txBody>
      </p:sp>
      <p:sp>
        <p:nvSpPr>
          <p:cNvPr id="410" name="Google Shape;410;p48"/>
          <p:cNvSpPr txBox="1"/>
          <p:nvPr/>
        </p:nvSpPr>
        <p:spPr>
          <a:xfrm>
            <a:off x="681850" y="1114475"/>
            <a:ext cx="3731400" cy="1800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Char char="●"/>
            </a:pPr>
            <a:r>
              <a:rPr lang="en" sz="1500">
                <a:solidFill>
                  <a:schemeClr val="dk1"/>
                </a:solidFill>
              </a:rPr>
              <a:t>Mount Flat-SAT parallel to EYAS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Arduino program captures raw voltage values from both sun sensors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Data analysis using Pandas data frames and filters to remove outliers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Curve fit to get corrected values</a:t>
            </a:r>
            <a:endParaRPr sz="1500">
              <a:solidFill>
                <a:schemeClr val="dk1"/>
              </a:solidFill>
            </a:endParaRPr>
          </a:p>
        </p:txBody>
      </p:sp>
      <p:pic>
        <p:nvPicPr>
          <p:cNvPr descr="P=Ax^3+Bx^2+Cx+D&#10;%d568cccb-4b34-4c39-af89-1cdc940678b2" id="411" name="Google Shape;411;p48"/>
          <p:cNvPicPr preferRelativeResize="0"/>
          <p:nvPr/>
        </p:nvPicPr>
        <p:blipFill>
          <a:blip r:embed="rId6">
            <a:alphaModFix/>
          </a:blip>
          <a:stretch>
            <a:fillRect/>
          </a:stretch>
        </p:blipFill>
        <p:spPr>
          <a:xfrm>
            <a:off x="1159800" y="2915363"/>
            <a:ext cx="3200400" cy="257175"/>
          </a:xfrm>
          <a:prstGeom prst="rect">
            <a:avLst/>
          </a:prstGeom>
          <a:noFill/>
          <a:ln>
            <a:noFill/>
          </a:ln>
        </p:spPr>
      </p:pic>
      <p:pic>
        <p:nvPicPr>
          <p:cNvPr descr="R=Ax^3+Bx^2+Cx+D&#10;%ab02ad52-e23b-4977-976f-a2c61d1f91cc" id="412" name="Google Shape;412;p48"/>
          <p:cNvPicPr preferRelativeResize="0"/>
          <p:nvPr/>
        </p:nvPicPr>
        <p:blipFill>
          <a:blip r:embed="rId7">
            <a:alphaModFix/>
          </a:blip>
          <a:stretch>
            <a:fillRect/>
          </a:stretch>
        </p:blipFill>
        <p:spPr>
          <a:xfrm>
            <a:off x="1159800" y="3325888"/>
            <a:ext cx="3200400" cy="257175"/>
          </a:xfrm>
          <a:prstGeom prst="rect">
            <a:avLst/>
          </a:prstGeom>
          <a:noFill/>
          <a:ln>
            <a:noFill/>
          </a:ln>
        </p:spPr>
      </p:pic>
      <p:pic>
        <p:nvPicPr>
          <p:cNvPr descr="\theta=\sqrt{R^2+P^2}&#10;%79db852c-d464-44e1-b677-4b1359f5b7b1" id="413" name="Google Shape;413;p48"/>
          <p:cNvPicPr preferRelativeResize="0"/>
          <p:nvPr/>
        </p:nvPicPr>
        <p:blipFill>
          <a:blip r:embed="rId8">
            <a:alphaModFix/>
          </a:blip>
          <a:stretch>
            <a:fillRect/>
          </a:stretch>
        </p:blipFill>
        <p:spPr>
          <a:xfrm>
            <a:off x="1874175" y="3888813"/>
            <a:ext cx="1771650" cy="304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Vibration Test​</a:t>
            </a:r>
            <a:endParaRPr>
              <a:solidFill>
                <a:srgbClr val="262626"/>
              </a:solidFill>
              <a:latin typeface="Arial"/>
              <a:ea typeface="Arial"/>
              <a:cs typeface="Arial"/>
              <a:sym typeface="Arial"/>
            </a:endParaRPr>
          </a:p>
        </p:txBody>
      </p:sp>
      <p:cxnSp>
        <p:nvCxnSpPr>
          <p:cNvPr id="419" name="Google Shape;419;p49"/>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420" name="Google Shape;420;p49"/>
          <p:cNvGrpSpPr/>
          <p:nvPr/>
        </p:nvGrpSpPr>
        <p:grpSpPr>
          <a:xfrm>
            <a:off x="0" y="4604587"/>
            <a:ext cx="9197634" cy="410308"/>
            <a:chOff x="0" y="6139449"/>
            <a:chExt cx="12263512" cy="547077"/>
          </a:xfrm>
        </p:grpSpPr>
        <p:sp>
          <p:nvSpPr>
            <p:cNvPr id="421" name="Google Shape;421;p49"/>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422" name="Google Shape;422;p49"/>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423" name="Google Shape;423;p49"/>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424" name="Google Shape;424;p49" title="Vibe Test.JPG"/>
          <p:cNvPicPr preferRelativeResize="0"/>
          <p:nvPr/>
        </p:nvPicPr>
        <p:blipFill>
          <a:blip r:embed="rId5">
            <a:alphaModFix/>
          </a:blip>
          <a:stretch>
            <a:fillRect/>
          </a:stretch>
        </p:blipFill>
        <p:spPr>
          <a:xfrm>
            <a:off x="4941675" y="1417049"/>
            <a:ext cx="3573673" cy="2381864"/>
          </a:xfrm>
          <a:prstGeom prst="rect">
            <a:avLst/>
          </a:prstGeom>
          <a:noFill/>
          <a:ln>
            <a:noFill/>
          </a:ln>
        </p:spPr>
      </p:pic>
      <p:pic>
        <p:nvPicPr>
          <p:cNvPr id="425" name="Google Shape;425;p49"/>
          <p:cNvPicPr preferRelativeResize="0"/>
          <p:nvPr/>
        </p:nvPicPr>
        <p:blipFill>
          <a:blip r:embed="rId6">
            <a:alphaModFix/>
          </a:blip>
          <a:stretch>
            <a:fillRect/>
          </a:stretch>
        </p:blipFill>
        <p:spPr>
          <a:xfrm>
            <a:off x="621963" y="2905250"/>
            <a:ext cx="4020211" cy="1107688"/>
          </a:xfrm>
          <a:prstGeom prst="rect">
            <a:avLst/>
          </a:prstGeom>
          <a:noFill/>
          <a:ln>
            <a:noFill/>
          </a:ln>
        </p:spPr>
      </p:pic>
      <p:sp>
        <p:nvSpPr>
          <p:cNvPr id="426" name="Google Shape;426;p49"/>
          <p:cNvSpPr txBox="1"/>
          <p:nvPr/>
        </p:nvSpPr>
        <p:spPr>
          <a:xfrm>
            <a:off x="628650" y="1268050"/>
            <a:ext cx="42627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lang="en" sz="1800">
                <a:solidFill>
                  <a:schemeClr val="dk1"/>
                </a:solidFill>
              </a:rPr>
              <a:t>Vibration along three axes (X, Y, Z) inside a retired deployer unit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Simulates conditions that satellite will experience in Cygnus while en route to the ISS</a:t>
            </a:r>
            <a:endParaRPr sz="1800">
              <a:solidFill>
                <a:schemeClr val="dk1"/>
              </a:solidFill>
            </a:endParaRPr>
          </a:p>
        </p:txBody>
      </p:sp>
      <p:sp>
        <p:nvSpPr>
          <p:cNvPr id="427" name="Google Shape;427;p49"/>
          <p:cNvSpPr txBox="1"/>
          <p:nvPr/>
        </p:nvSpPr>
        <p:spPr>
          <a:xfrm>
            <a:off x="4846900" y="3798925"/>
            <a:ext cx="3763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RHOK-SAT in deployer while mounted on the vibration apparatus </a:t>
            </a:r>
            <a:endParaRPr sz="1300">
              <a:solidFill>
                <a:schemeClr val="dk1"/>
              </a:solidFill>
            </a:endParaRPr>
          </a:p>
        </p:txBody>
      </p:sp>
      <p:sp>
        <p:nvSpPr>
          <p:cNvPr id="428" name="Google Shape;428;p49"/>
          <p:cNvSpPr txBox="1"/>
          <p:nvPr/>
        </p:nvSpPr>
        <p:spPr>
          <a:xfrm>
            <a:off x="988375" y="4080225"/>
            <a:ext cx="3287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Nanoracks deployer with panels removed</a:t>
            </a:r>
            <a:endParaRPr sz="13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p50"/>
          <p:cNvSpPr txBox="1"/>
          <p:nvPr>
            <p:ph type="title"/>
          </p:nvPr>
        </p:nvSpPr>
        <p:spPr>
          <a:xfrm>
            <a:off x="912600" y="2235000"/>
            <a:ext cx="3507600" cy="6735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 sz="4000">
                <a:solidFill>
                  <a:schemeClr val="lt1"/>
                </a:solidFill>
                <a:latin typeface="Lexend"/>
                <a:ea typeface="Lexend"/>
                <a:cs typeface="Lexend"/>
                <a:sym typeface="Lexend"/>
              </a:rPr>
              <a:t>Conclusion</a:t>
            </a:r>
            <a:endParaRPr sz="4000">
              <a:solidFill>
                <a:schemeClr val="lt1"/>
              </a:solidFill>
              <a:latin typeface="Lexend"/>
              <a:ea typeface="Lexend"/>
              <a:cs typeface="Lexend"/>
              <a:sym typeface="Lexend"/>
            </a:endParaRPr>
          </a:p>
        </p:txBody>
      </p:sp>
      <p:pic>
        <p:nvPicPr>
          <p:cNvPr descr="Icon&#10;&#10;Description automatically generated" id="434" name="Google Shape;434;p50"/>
          <p:cNvPicPr preferRelativeResize="0"/>
          <p:nvPr/>
        </p:nvPicPr>
        <p:blipFill rotWithShape="1">
          <a:blip r:embed="rId4">
            <a:alphaModFix/>
          </a:blip>
          <a:srcRect b="0" l="0" r="0" t="0"/>
          <a:stretch/>
        </p:blipFill>
        <p:spPr>
          <a:xfrm>
            <a:off x="6730788" y="686119"/>
            <a:ext cx="2413211" cy="804404"/>
          </a:xfrm>
          <a:prstGeom prst="rect">
            <a:avLst/>
          </a:prstGeom>
          <a:noFill/>
          <a:ln>
            <a:noFill/>
          </a:ln>
        </p:spPr>
      </p:pic>
      <p:pic>
        <p:nvPicPr>
          <p:cNvPr descr="Icon&#10;&#10;Description automatically generated" id="435" name="Google Shape;435;p50"/>
          <p:cNvPicPr preferRelativeResize="0"/>
          <p:nvPr/>
        </p:nvPicPr>
        <p:blipFill rotWithShape="1">
          <a:blip r:embed="rId5">
            <a:alphaModFix/>
          </a:blip>
          <a:srcRect b="16349" l="24713" r="7928" t="13237"/>
          <a:stretch/>
        </p:blipFill>
        <p:spPr>
          <a:xfrm rot="10800000">
            <a:off x="5917000" y="0"/>
            <a:ext cx="3227000" cy="3576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solidFill>
                  <a:srgbClr val="262626"/>
                </a:solidFill>
                <a:latin typeface="Arial"/>
                <a:ea typeface="Arial"/>
                <a:cs typeface="Arial"/>
                <a:sym typeface="Arial"/>
              </a:rPr>
              <a:t>RHOKY IS GOING TO SPACE!</a:t>
            </a:r>
            <a:endParaRPr>
              <a:solidFill>
                <a:srgbClr val="262626"/>
              </a:solidFill>
              <a:latin typeface="Arial"/>
              <a:ea typeface="Arial"/>
              <a:cs typeface="Arial"/>
              <a:sym typeface="Arial"/>
            </a:endParaRPr>
          </a:p>
        </p:txBody>
      </p:sp>
      <p:cxnSp>
        <p:nvCxnSpPr>
          <p:cNvPr id="441" name="Google Shape;441;p51"/>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442" name="Google Shape;442;p51"/>
          <p:cNvGrpSpPr/>
          <p:nvPr/>
        </p:nvGrpSpPr>
        <p:grpSpPr>
          <a:xfrm>
            <a:off x="0" y="4604587"/>
            <a:ext cx="9197634" cy="410308"/>
            <a:chOff x="0" y="6139449"/>
            <a:chExt cx="12263512" cy="547077"/>
          </a:xfrm>
        </p:grpSpPr>
        <p:sp>
          <p:nvSpPr>
            <p:cNvPr id="443" name="Google Shape;443;p51"/>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444" name="Google Shape;444;p51"/>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445" name="Google Shape;445;p51"/>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446" name="Google Shape;446;p51" title="FM.jpg"/>
          <p:cNvPicPr preferRelativeResize="0"/>
          <p:nvPr/>
        </p:nvPicPr>
        <p:blipFill>
          <a:blip r:embed="rId5">
            <a:alphaModFix/>
          </a:blip>
          <a:stretch>
            <a:fillRect/>
          </a:stretch>
        </p:blipFill>
        <p:spPr>
          <a:xfrm>
            <a:off x="4026825" y="1273750"/>
            <a:ext cx="4244675" cy="2829075"/>
          </a:xfrm>
          <a:prstGeom prst="rect">
            <a:avLst/>
          </a:prstGeom>
          <a:noFill/>
          <a:ln>
            <a:noFill/>
          </a:ln>
        </p:spPr>
      </p:pic>
      <p:pic>
        <p:nvPicPr>
          <p:cNvPr id="447" name="Google Shape;447;p51" title="IMG_8905.JPG"/>
          <p:cNvPicPr preferRelativeResize="0"/>
          <p:nvPr/>
        </p:nvPicPr>
        <p:blipFill rotWithShape="1">
          <a:blip r:embed="rId6">
            <a:alphaModFix/>
          </a:blip>
          <a:srcRect b="0" l="20282" r="20204" t="15690"/>
          <a:stretch/>
        </p:blipFill>
        <p:spPr>
          <a:xfrm>
            <a:off x="775250" y="1268051"/>
            <a:ext cx="2953851" cy="27889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2"/>
          <p:cNvSpPr txBox="1"/>
          <p:nvPr>
            <p:ph type="title"/>
          </p:nvPr>
        </p:nvSpPr>
        <p:spPr>
          <a:xfrm>
            <a:off x="537925" y="65800"/>
            <a:ext cx="7253700" cy="706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2800">
                <a:solidFill>
                  <a:srgbClr val="262626"/>
                </a:solidFill>
                <a:latin typeface="Arial"/>
                <a:ea typeface="Arial"/>
                <a:cs typeface="Arial"/>
                <a:sym typeface="Arial"/>
              </a:rPr>
              <a:t>Special Thanks</a:t>
            </a:r>
            <a:endParaRPr sz="2800">
              <a:solidFill>
                <a:srgbClr val="262626"/>
              </a:solidFill>
              <a:latin typeface="Arial"/>
              <a:ea typeface="Arial"/>
              <a:cs typeface="Arial"/>
              <a:sym typeface="Arial"/>
            </a:endParaRPr>
          </a:p>
        </p:txBody>
      </p:sp>
      <p:cxnSp>
        <p:nvCxnSpPr>
          <p:cNvPr id="453" name="Google Shape;453;p52"/>
          <p:cNvCxnSpPr/>
          <p:nvPr/>
        </p:nvCxnSpPr>
        <p:spPr>
          <a:xfrm>
            <a:off x="628650" y="77199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454" name="Google Shape;454;p52"/>
          <p:cNvGrpSpPr/>
          <p:nvPr/>
        </p:nvGrpSpPr>
        <p:grpSpPr>
          <a:xfrm>
            <a:off x="0" y="4604587"/>
            <a:ext cx="9197634" cy="410308"/>
            <a:chOff x="0" y="6139449"/>
            <a:chExt cx="12263512" cy="547077"/>
          </a:xfrm>
        </p:grpSpPr>
        <p:sp>
          <p:nvSpPr>
            <p:cNvPr id="455" name="Google Shape;455;p52"/>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456" name="Google Shape;456;p52"/>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457" name="Google Shape;457;p52"/>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458" name="Google Shape;458;p52"/>
          <p:cNvSpPr txBox="1"/>
          <p:nvPr/>
        </p:nvSpPr>
        <p:spPr>
          <a:xfrm>
            <a:off x="537925" y="810450"/>
            <a:ext cx="4840800" cy="384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850">
                <a:latin typeface="Lexend"/>
                <a:ea typeface="Lexend"/>
                <a:cs typeface="Lexend"/>
                <a:sym typeface="Lexend"/>
              </a:rPr>
              <a:t>RHOK-SAT is funded through a generous gift from Dr. Charles Robertson, NASA’s CSLI program, the Mac Armour Fellowship, the Gene Haas Foundation, and the Society of Physics Students Chapter Research Award.</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RHOK-SAT is advised by Dr. Bentley Burnham, Dr. Brent Hoffmeister, Dr. Ann Viano, Mr. Lanre Obadina, and Dr. Phillip Kirlin, all of Rhodes College; Rhodes College alumnus Mr. Brad Hensley; and former project director Mr. Joseph McPherson.</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Special thanks to Kelly Schutt and Joey Luther from the National Renewable Energy Laboratory (NREL) in Golden, Colorado, for major technical collaboration and providing the project with numerous perovskite solar cell devices for both testing and deployment.</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The AMUs were designed and provided by Colin Mann from The Aerospace Corporation in El Segundo, California.</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Vibe test procedures and mission management were handled by Brenden Swanik at Nanoracks/Voyager Technologies in Huntsville, Alabama.</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The ACIGS solar cell material was provided by Dr. Dmitry Poplavskyy from MiaSolé Hi-Tech Corp. and processed by Hadi Afshari.</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The team is grateful for the support of the Photovoltaic Materials and Devices Group at the University of Oklahoma and University at Buffalo; Dr. Ian R. Sellers, Dr. Brandon K. Durant, Hadi Afshari, Sergio A. Chacon, and Megh N. Khanal. Dr. Bibhudutta Rout conducts solar cell irradiation at the University of North Texas.</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The team is also grateful for the epoxy procedure advising by Mrs. Shira Weiner at MasterBond.</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The satellite structure and subsystems were provided by ISISpace in Delft, Netherlands.</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 Other student contributors to the project include Mallory Miller, Ella Luking, Anas Matar, Hien Chau, and Kamil</a:t>
            </a:r>
            <a:endParaRPr sz="850">
              <a:latin typeface="Lexend"/>
              <a:ea typeface="Lexend"/>
              <a:cs typeface="Lexend"/>
              <a:sym typeface="Lexend"/>
            </a:endParaRPr>
          </a:p>
          <a:p>
            <a:pPr indent="0" lvl="0" marL="0" rtl="0" algn="just">
              <a:spcBef>
                <a:spcPts val="0"/>
              </a:spcBef>
              <a:spcAft>
                <a:spcPts val="0"/>
              </a:spcAft>
              <a:buNone/>
            </a:pPr>
            <a:r>
              <a:rPr lang="en" sz="850">
                <a:latin typeface="Lexend"/>
                <a:ea typeface="Lexend"/>
                <a:cs typeface="Lexend"/>
                <a:sym typeface="Lexend"/>
              </a:rPr>
              <a:t>Yousuf. Past contributors include Marouf Mohammad Paul, Zheng Yu Wong, William Butler, Albert Nguyen, Benjamin Wilson, Jess Hamer, Olivia Kaufmann, Mark Ellenberger, Giuliana Hofheins, Elijah Matlock, Johane Boff, and Raeba Roy.</a:t>
            </a:r>
            <a:endParaRPr sz="850">
              <a:latin typeface="Lexend"/>
              <a:ea typeface="Lexend"/>
              <a:cs typeface="Lexend"/>
              <a:sym typeface="Lexend"/>
            </a:endParaRPr>
          </a:p>
        </p:txBody>
      </p:sp>
      <p:pic>
        <p:nvPicPr>
          <p:cNvPr id="459" name="Google Shape;459;p52" title="IMG_9012.JPG"/>
          <p:cNvPicPr preferRelativeResize="0"/>
          <p:nvPr/>
        </p:nvPicPr>
        <p:blipFill>
          <a:blip r:embed="rId5">
            <a:alphaModFix/>
          </a:blip>
          <a:stretch>
            <a:fillRect/>
          </a:stretch>
        </p:blipFill>
        <p:spPr>
          <a:xfrm>
            <a:off x="5480537" y="1290475"/>
            <a:ext cx="3343386" cy="2162331"/>
          </a:xfrm>
          <a:prstGeom prst="rect">
            <a:avLst/>
          </a:prstGeom>
          <a:noFill/>
          <a:ln>
            <a:noFill/>
          </a:ln>
        </p:spPr>
      </p:pic>
      <p:sp>
        <p:nvSpPr>
          <p:cNvPr id="460" name="Google Shape;460;p52"/>
          <p:cNvSpPr txBox="1"/>
          <p:nvPr/>
        </p:nvSpPr>
        <p:spPr>
          <a:xfrm>
            <a:off x="5453350" y="3452810"/>
            <a:ext cx="3397800" cy="400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latin typeface="Lexend"/>
                <a:ea typeface="Lexend"/>
                <a:cs typeface="Lexend"/>
                <a:sym typeface="Lexend"/>
              </a:rPr>
              <a:t>Final Integration in Houston, Texas</a:t>
            </a:r>
            <a:endParaRPr>
              <a:latin typeface="Lexend"/>
              <a:ea typeface="Lexend"/>
              <a:cs typeface="Lexend"/>
              <a:sym typeface="Lexe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62626"/>
              </a:buClr>
              <a:buSzPts val="3300"/>
              <a:buFont typeface="Arial"/>
              <a:buNone/>
            </a:pPr>
            <a:r>
              <a:rPr lang="en">
                <a:solidFill>
                  <a:srgbClr val="262626"/>
                </a:solidFill>
                <a:latin typeface="Arial"/>
                <a:ea typeface="Arial"/>
                <a:cs typeface="Arial"/>
                <a:sym typeface="Arial"/>
              </a:rPr>
              <a:t>1. </a:t>
            </a:r>
            <a:r>
              <a:rPr lang="en">
                <a:solidFill>
                  <a:srgbClr val="262626"/>
                </a:solidFill>
                <a:latin typeface="Arial"/>
                <a:ea typeface="Arial"/>
                <a:cs typeface="Arial"/>
                <a:sym typeface="Arial"/>
              </a:rPr>
              <a:t>Mission of RHOK-SAT</a:t>
            </a:r>
            <a:endParaRPr/>
          </a:p>
        </p:txBody>
      </p:sp>
      <p:cxnSp>
        <p:nvCxnSpPr>
          <p:cNvPr id="151" name="Google Shape;151;p27"/>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152" name="Google Shape;152;p27"/>
          <p:cNvGrpSpPr/>
          <p:nvPr/>
        </p:nvGrpSpPr>
        <p:grpSpPr>
          <a:xfrm>
            <a:off x="0" y="4604587"/>
            <a:ext cx="9197634" cy="410308"/>
            <a:chOff x="0" y="6139449"/>
            <a:chExt cx="12263512" cy="547077"/>
          </a:xfrm>
        </p:grpSpPr>
        <p:sp>
          <p:nvSpPr>
            <p:cNvPr id="153" name="Google Shape;153;p27"/>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154" name="Google Shape;154;p27"/>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155" name="Google Shape;155;p27"/>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156" name="Google Shape;156;p27"/>
          <p:cNvSpPr txBox="1"/>
          <p:nvPr/>
        </p:nvSpPr>
        <p:spPr>
          <a:xfrm>
            <a:off x="628650" y="1220525"/>
            <a:ext cx="4216500" cy="3319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Char char="●"/>
            </a:pPr>
            <a:r>
              <a:rPr lang="en" sz="1700">
                <a:solidFill>
                  <a:schemeClr val="dk1"/>
                </a:solidFill>
              </a:rPr>
              <a:t>1U CubeSat Nanosatellite </a:t>
            </a:r>
            <a:endParaRPr sz="1700">
              <a:solidFill>
                <a:schemeClr val="dk1"/>
              </a:solidFill>
            </a:endParaRPr>
          </a:p>
          <a:p>
            <a:pPr indent="-336550" lvl="0" marL="457200" rtl="0" algn="l">
              <a:spcBef>
                <a:spcPts val="1000"/>
              </a:spcBef>
              <a:spcAft>
                <a:spcPts val="0"/>
              </a:spcAft>
              <a:buClr>
                <a:schemeClr val="dk1"/>
              </a:buClr>
              <a:buSzPts val="1700"/>
              <a:buChar char="●"/>
            </a:pPr>
            <a:r>
              <a:rPr lang="en" sz="1700">
                <a:solidFill>
                  <a:schemeClr val="dk1"/>
                </a:solidFill>
              </a:rPr>
              <a:t>Collaborative project between Rhodes College, the University of Oklahoma, and the National Renewable Energy Lab (NREL)</a:t>
            </a:r>
            <a:endParaRPr sz="1700">
              <a:solidFill>
                <a:schemeClr val="dk1"/>
              </a:solidFill>
            </a:endParaRPr>
          </a:p>
          <a:p>
            <a:pPr indent="-336550" lvl="0" marL="457200" rtl="0" algn="l">
              <a:spcBef>
                <a:spcPts val="1000"/>
              </a:spcBef>
              <a:spcAft>
                <a:spcPts val="1000"/>
              </a:spcAft>
              <a:buClr>
                <a:schemeClr val="dk1"/>
              </a:buClr>
              <a:buSzPts val="1700"/>
              <a:buChar char="●"/>
            </a:pPr>
            <a:r>
              <a:rPr lang="en" sz="1700">
                <a:solidFill>
                  <a:schemeClr val="dk1"/>
                </a:solidFill>
              </a:rPr>
              <a:t>Goal: To characterize and measure the degradation of six perovskite solar cells in low Earth orbit (LEO) in comparison to a reference ACIGS (silver-alloyed copper</a:t>
            </a:r>
            <a:r>
              <a:rPr lang="en" sz="1700">
                <a:solidFill>
                  <a:schemeClr val="dk1"/>
                </a:solidFill>
              </a:rPr>
              <a:t>, </a:t>
            </a:r>
            <a:r>
              <a:rPr lang="en" sz="1700">
                <a:solidFill>
                  <a:schemeClr val="dk1"/>
                </a:solidFill>
              </a:rPr>
              <a:t>indium</a:t>
            </a:r>
            <a:r>
              <a:rPr lang="en" sz="1700">
                <a:solidFill>
                  <a:schemeClr val="dk1"/>
                </a:solidFill>
              </a:rPr>
              <a:t>, </a:t>
            </a:r>
            <a:r>
              <a:rPr lang="en" sz="1700">
                <a:solidFill>
                  <a:schemeClr val="dk1"/>
                </a:solidFill>
              </a:rPr>
              <a:t>gallium, selenide) control cell</a:t>
            </a:r>
            <a:endParaRPr sz="1700">
              <a:solidFill>
                <a:schemeClr val="dk1"/>
              </a:solidFill>
            </a:endParaRPr>
          </a:p>
        </p:txBody>
      </p:sp>
      <p:pic>
        <p:nvPicPr>
          <p:cNvPr id="157" name="Google Shape;157;p27" title="RHOK-SAT In Deployer.png"/>
          <p:cNvPicPr preferRelativeResize="0"/>
          <p:nvPr/>
        </p:nvPicPr>
        <p:blipFill>
          <a:blip r:embed="rId5">
            <a:alphaModFix/>
          </a:blip>
          <a:stretch>
            <a:fillRect/>
          </a:stretch>
        </p:blipFill>
        <p:spPr>
          <a:xfrm>
            <a:off x="5047650" y="1220531"/>
            <a:ext cx="3267901" cy="30317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62626"/>
              </a:buClr>
              <a:buSzPts val="3300"/>
              <a:buFont typeface="Arial"/>
              <a:buNone/>
            </a:pPr>
            <a:r>
              <a:rPr lang="en">
                <a:solidFill>
                  <a:srgbClr val="262626"/>
                </a:solidFill>
                <a:latin typeface="Arial"/>
                <a:ea typeface="Arial"/>
                <a:cs typeface="Arial"/>
                <a:sym typeface="Arial"/>
              </a:rPr>
              <a:t>2. Main Challenges </a:t>
            </a:r>
            <a:endParaRPr/>
          </a:p>
        </p:txBody>
      </p:sp>
      <p:cxnSp>
        <p:nvCxnSpPr>
          <p:cNvPr id="163" name="Google Shape;163;p28"/>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164" name="Google Shape;164;p28"/>
          <p:cNvGrpSpPr/>
          <p:nvPr/>
        </p:nvGrpSpPr>
        <p:grpSpPr>
          <a:xfrm>
            <a:off x="0" y="4604587"/>
            <a:ext cx="9197633" cy="410308"/>
            <a:chOff x="0" y="6139449"/>
            <a:chExt cx="12263511" cy="547077"/>
          </a:xfrm>
        </p:grpSpPr>
        <p:sp>
          <p:nvSpPr>
            <p:cNvPr id="165" name="Google Shape;165;p28"/>
            <p:cNvSpPr/>
            <p:nvPr/>
          </p:nvSpPr>
          <p:spPr>
            <a:xfrm>
              <a:off x="0" y="6176963"/>
              <a:ext cx="12192000" cy="491067"/>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166" name="Google Shape;166;p28"/>
            <p:cNvPicPr preferRelativeResize="0"/>
            <p:nvPr/>
          </p:nvPicPr>
          <p:blipFill rotWithShape="1">
            <a:blip r:embed="rId3">
              <a:alphaModFix/>
            </a:blip>
            <a:srcRect b="0" l="0" r="0" t="0"/>
            <a:stretch/>
          </p:blipFill>
          <p:spPr>
            <a:xfrm>
              <a:off x="10622280" y="6139449"/>
              <a:ext cx="1641231" cy="547077"/>
            </a:xfrm>
            <a:prstGeom prst="rect">
              <a:avLst/>
            </a:prstGeom>
            <a:noFill/>
            <a:ln>
              <a:noFill/>
            </a:ln>
          </p:spPr>
        </p:pic>
      </p:grpSp>
      <p:pic>
        <p:nvPicPr>
          <p:cNvPr descr="Shape, logo&#10;&#10;Description automatically generated" id="167" name="Google Shape;167;p28"/>
          <p:cNvPicPr preferRelativeResize="0"/>
          <p:nvPr/>
        </p:nvPicPr>
        <p:blipFill rotWithShape="1">
          <a:blip r:embed="rId4">
            <a:alphaModFix/>
          </a:blip>
          <a:srcRect b="15091" l="19855" r="0" t="0"/>
          <a:stretch/>
        </p:blipFill>
        <p:spPr>
          <a:xfrm rot="10800000">
            <a:off x="8271505" y="0"/>
            <a:ext cx="872495" cy="772001"/>
          </a:xfrm>
          <a:prstGeom prst="rect">
            <a:avLst/>
          </a:prstGeom>
          <a:noFill/>
          <a:ln>
            <a:noFill/>
          </a:ln>
        </p:spPr>
      </p:pic>
      <p:sp>
        <p:nvSpPr>
          <p:cNvPr id="168" name="Google Shape;168;p28"/>
          <p:cNvSpPr txBox="1"/>
          <p:nvPr/>
        </p:nvSpPr>
        <p:spPr>
          <a:xfrm>
            <a:off x="540425" y="1350375"/>
            <a:ext cx="4524300" cy="2134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Char char="●"/>
            </a:pPr>
            <a:r>
              <a:rPr lang="en" sz="2200">
                <a:solidFill>
                  <a:schemeClr val="dk1"/>
                </a:solidFill>
              </a:rPr>
              <a:t>Small f</a:t>
            </a:r>
            <a:r>
              <a:rPr lang="en" sz="2200">
                <a:solidFill>
                  <a:schemeClr val="dk1"/>
                </a:solidFill>
              </a:rPr>
              <a:t>orm factor (10 cm x 10 cm x 11 cm) </a:t>
            </a:r>
            <a:endParaRPr sz="2200">
              <a:solidFill>
                <a:schemeClr val="dk1"/>
              </a:solidFill>
            </a:endParaRPr>
          </a:p>
          <a:p>
            <a:pPr indent="-368300" lvl="0" marL="457200" rtl="0" algn="l">
              <a:spcBef>
                <a:spcPts val="1000"/>
              </a:spcBef>
              <a:spcAft>
                <a:spcPts val="0"/>
              </a:spcAft>
              <a:buClr>
                <a:schemeClr val="dk1"/>
              </a:buClr>
              <a:buSzPts val="2200"/>
              <a:buChar char="●"/>
            </a:pPr>
            <a:r>
              <a:rPr lang="en" sz="2200">
                <a:solidFill>
                  <a:schemeClr val="dk1"/>
                </a:solidFill>
              </a:rPr>
              <a:t>Designing around the specific requirements of novel cells</a:t>
            </a:r>
            <a:endParaRPr sz="2200">
              <a:solidFill>
                <a:schemeClr val="dk1"/>
              </a:solidFill>
            </a:endParaRPr>
          </a:p>
          <a:p>
            <a:pPr indent="-368300" lvl="0" marL="457200" rtl="0" algn="l">
              <a:spcBef>
                <a:spcPts val="1000"/>
              </a:spcBef>
              <a:spcAft>
                <a:spcPts val="1000"/>
              </a:spcAft>
              <a:buClr>
                <a:schemeClr val="dk1"/>
              </a:buClr>
              <a:buSzPts val="2200"/>
              <a:buChar char="●"/>
            </a:pPr>
            <a:r>
              <a:rPr lang="en" sz="2200">
                <a:solidFill>
                  <a:schemeClr val="dk1"/>
                </a:solidFill>
              </a:rPr>
              <a:t>No formal engineering program </a:t>
            </a:r>
            <a:endParaRPr sz="2200">
              <a:solidFill>
                <a:schemeClr val="dk1"/>
              </a:solidFill>
            </a:endParaRPr>
          </a:p>
        </p:txBody>
      </p:sp>
      <p:pic>
        <p:nvPicPr>
          <p:cNvPr id="169" name="Google Shape;169;p28" title="FM stowed .jpg"/>
          <p:cNvPicPr preferRelativeResize="0"/>
          <p:nvPr/>
        </p:nvPicPr>
        <p:blipFill>
          <a:blip r:embed="rId5">
            <a:alphaModFix/>
          </a:blip>
          <a:stretch>
            <a:fillRect/>
          </a:stretch>
        </p:blipFill>
        <p:spPr>
          <a:xfrm>
            <a:off x="5178050" y="1420416"/>
            <a:ext cx="2743683" cy="30317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p29"/>
          <p:cNvSpPr txBox="1"/>
          <p:nvPr>
            <p:ph type="title"/>
          </p:nvPr>
        </p:nvSpPr>
        <p:spPr>
          <a:xfrm>
            <a:off x="942850" y="2490400"/>
            <a:ext cx="4365000" cy="6735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 sz="4000">
                <a:solidFill>
                  <a:schemeClr val="lt1"/>
                </a:solidFill>
                <a:latin typeface="Lexend"/>
                <a:ea typeface="Lexend"/>
                <a:cs typeface="Lexend"/>
                <a:sym typeface="Lexend"/>
              </a:rPr>
              <a:t>3. Photovoltaic </a:t>
            </a:r>
            <a:endParaRPr sz="4000">
              <a:solidFill>
                <a:schemeClr val="lt1"/>
              </a:solidFill>
              <a:latin typeface="Lexend"/>
              <a:ea typeface="Lexend"/>
              <a:cs typeface="Lexend"/>
              <a:sym typeface="Lexend"/>
            </a:endParaRPr>
          </a:p>
          <a:p>
            <a:pPr indent="0" lvl="0" marL="0" rtl="0" algn="l">
              <a:spcBef>
                <a:spcPts val="0"/>
              </a:spcBef>
              <a:spcAft>
                <a:spcPts val="0"/>
              </a:spcAft>
              <a:buClr>
                <a:schemeClr val="dk1"/>
              </a:buClr>
              <a:buSzPts val="990"/>
              <a:buFont typeface="Arial"/>
              <a:buNone/>
            </a:pPr>
            <a:r>
              <a:rPr lang="en" sz="4000">
                <a:solidFill>
                  <a:schemeClr val="lt1"/>
                </a:solidFill>
                <a:latin typeface="Lexend"/>
                <a:ea typeface="Lexend"/>
                <a:cs typeface="Lexend"/>
                <a:sym typeface="Lexend"/>
              </a:rPr>
              <a:t>Materials</a:t>
            </a:r>
            <a:r>
              <a:rPr lang="en" sz="4000">
                <a:solidFill>
                  <a:schemeClr val="lt1"/>
                </a:solidFill>
                <a:latin typeface="Lexend"/>
                <a:ea typeface="Lexend"/>
                <a:cs typeface="Lexend"/>
                <a:sym typeface="Lexend"/>
              </a:rPr>
              <a:t>​</a:t>
            </a:r>
            <a:endParaRPr sz="4000">
              <a:solidFill>
                <a:schemeClr val="lt1"/>
              </a:solidFill>
              <a:latin typeface="Lexend"/>
              <a:ea typeface="Lexend"/>
              <a:cs typeface="Lexend"/>
              <a:sym typeface="Lexend"/>
            </a:endParaRPr>
          </a:p>
        </p:txBody>
      </p:sp>
      <p:pic>
        <p:nvPicPr>
          <p:cNvPr descr="Icon&#10;&#10;Description automatically generated" id="175" name="Google Shape;175;p29"/>
          <p:cNvPicPr preferRelativeResize="0"/>
          <p:nvPr/>
        </p:nvPicPr>
        <p:blipFill rotWithShape="1">
          <a:blip r:embed="rId4">
            <a:alphaModFix/>
          </a:blip>
          <a:srcRect b="0" l="0" r="0" t="0"/>
          <a:stretch/>
        </p:blipFill>
        <p:spPr>
          <a:xfrm>
            <a:off x="6730788" y="686119"/>
            <a:ext cx="2413211" cy="804404"/>
          </a:xfrm>
          <a:prstGeom prst="rect">
            <a:avLst/>
          </a:prstGeom>
          <a:noFill/>
          <a:ln>
            <a:noFill/>
          </a:ln>
        </p:spPr>
      </p:pic>
      <p:pic>
        <p:nvPicPr>
          <p:cNvPr descr="Icon&#10;&#10;Description automatically generated" id="176" name="Google Shape;176;p29"/>
          <p:cNvPicPr preferRelativeResize="0"/>
          <p:nvPr/>
        </p:nvPicPr>
        <p:blipFill rotWithShape="1">
          <a:blip r:embed="rId5">
            <a:alphaModFix/>
          </a:blip>
          <a:srcRect b="16349" l="24713" r="7928" t="13237"/>
          <a:stretch/>
        </p:blipFill>
        <p:spPr>
          <a:xfrm rot="10800000">
            <a:off x="5917000" y="0"/>
            <a:ext cx="3227000" cy="3576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62626"/>
              </a:buClr>
              <a:buSzPts val="3300"/>
              <a:buFont typeface="Arial"/>
              <a:buNone/>
            </a:pPr>
            <a:r>
              <a:rPr lang="en">
                <a:solidFill>
                  <a:srgbClr val="262626"/>
                </a:solidFill>
                <a:latin typeface="Arial"/>
                <a:ea typeface="Arial"/>
                <a:cs typeface="Arial"/>
                <a:sym typeface="Arial"/>
              </a:rPr>
              <a:t>Perovskite Devices</a:t>
            </a:r>
            <a:endParaRPr/>
          </a:p>
        </p:txBody>
      </p:sp>
      <p:cxnSp>
        <p:nvCxnSpPr>
          <p:cNvPr id="182" name="Google Shape;182;p30"/>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183" name="Google Shape;183;p30"/>
          <p:cNvGrpSpPr/>
          <p:nvPr/>
        </p:nvGrpSpPr>
        <p:grpSpPr>
          <a:xfrm>
            <a:off x="0" y="4604587"/>
            <a:ext cx="9197634" cy="410308"/>
            <a:chOff x="0" y="6139449"/>
            <a:chExt cx="12263512" cy="547077"/>
          </a:xfrm>
        </p:grpSpPr>
        <p:sp>
          <p:nvSpPr>
            <p:cNvPr id="184" name="Google Shape;184;p30"/>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185" name="Google Shape;185;p30"/>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186" name="Google Shape;186;p30"/>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187" name="Google Shape;187;p30"/>
          <p:cNvPicPr preferRelativeResize="0"/>
          <p:nvPr/>
        </p:nvPicPr>
        <p:blipFill>
          <a:blip r:embed="rId5">
            <a:alphaModFix/>
          </a:blip>
          <a:stretch>
            <a:fillRect/>
          </a:stretch>
        </p:blipFill>
        <p:spPr>
          <a:xfrm>
            <a:off x="5791900" y="1180338"/>
            <a:ext cx="2501437" cy="2304534"/>
          </a:xfrm>
          <a:prstGeom prst="rect">
            <a:avLst/>
          </a:prstGeom>
          <a:noFill/>
          <a:ln>
            <a:noFill/>
          </a:ln>
        </p:spPr>
      </p:pic>
      <p:sp>
        <p:nvSpPr>
          <p:cNvPr id="188" name="Google Shape;188;p30"/>
          <p:cNvSpPr txBox="1"/>
          <p:nvPr/>
        </p:nvSpPr>
        <p:spPr>
          <a:xfrm>
            <a:off x="5681838" y="3484863"/>
            <a:ext cx="2833500" cy="985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300" u="sng">
                <a:solidFill>
                  <a:schemeClr val="dk1"/>
                </a:solidFill>
              </a:rPr>
              <a:t>Sample Perovskite Device</a:t>
            </a:r>
            <a:endParaRPr sz="1300" u="sng">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1. Active Perovskite Area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2. Negative Electrode</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3. Common Positive</a:t>
            </a:r>
            <a:endParaRPr sz="1300">
              <a:solidFill>
                <a:schemeClr val="dk1"/>
              </a:solidFill>
            </a:endParaRPr>
          </a:p>
        </p:txBody>
      </p:sp>
      <p:sp>
        <p:nvSpPr>
          <p:cNvPr id="189" name="Google Shape;189;p30"/>
          <p:cNvSpPr txBox="1"/>
          <p:nvPr/>
        </p:nvSpPr>
        <p:spPr>
          <a:xfrm>
            <a:off x="428775" y="1717025"/>
            <a:ext cx="2626500" cy="2401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Higher efficiency than conventional silicon cells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High radiation tolerance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Self-healing property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Inexpensive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Fast to produce (print on glass substrates)</a:t>
            </a:r>
            <a:endParaRPr sz="1600">
              <a:solidFill>
                <a:schemeClr val="dk1"/>
              </a:solidFill>
            </a:endParaRPr>
          </a:p>
        </p:txBody>
      </p:sp>
      <p:sp>
        <p:nvSpPr>
          <p:cNvPr id="190" name="Google Shape;190;p30"/>
          <p:cNvSpPr txBox="1"/>
          <p:nvPr/>
        </p:nvSpPr>
        <p:spPr>
          <a:xfrm>
            <a:off x="628650" y="1209113"/>
            <a:ext cx="3000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u="sng">
                <a:solidFill>
                  <a:schemeClr val="dk1"/>
                </a:solidFill>
              </a:rPr>
              <a:t>Exciting Qualities:</a:t>
            </a:r>
            <a:endParaRPr sz="2100" u="sng">
              <a:solidFill>
                <a:schemeClr val="dk1"/>
              </a:solidFill>
            </a:endParaRPr>
          </a:p>
        </p:txBody>
      </p:sp>
      <p:sp>
        <p:nvSpPr>
          <p:cNvPr id="191" name="Google Shape;191;p30"/>
          <p:cNvSpPr txBox="1"/>
          <p:nvPr/>
        </p:nvSpPr>
        <p:spPr>
          <a:xfrm>
            <a:off x="3208950" y="1688238"/>
            <a:ext cx="2552400" cy="2647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Extremely delicate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Sensitive to humidity and prolonged exposure to heat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Requires dry connection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How does one interact with these pixels to measure them? </a:t>
            </a:r>
            <a:endParaRPr sz="1600">
              <a:solidFill>
                <a:schemeClr val="dk1"/>
              </a:solidFill>
            </a:endParaRPr>
          </a:p>
        </p:txBody>
      </p:sp>
      <p:sp>
        <p:nvSpPr>
          <p:cNvPr id="192" name="Google Shape;192;p30"/>
          <p:cNvSpPr txBox="1"/>
          <p:nvPr/>
        </p:nvSpPr>
        <p:spPr>
          <a:xfrm>
            <a:off x="3297775" y="1180338"/>
            <a:ext cx="3000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u="sng">
                <a:solidFill>
                  <a:schemeClr val="dk1"/>
                </a:solidFill>
              </a:rPr>
              <a:t>Challenges:</a:t>
            </a:r>
            <a:endParaRPr sz="2100" u="sng">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62626"/>
              </a:buClr>
              <a:buSzPts val="3300"/>
              <a:buFont typeface="Arial"/>
              <a:buNone/>
            </a:pPr>
            <a:r>
              <a:rPr lang="en">
                <a:solidFill>
                  <a:srgbClr val="262626"/>
                </a:solidFill>
                <a:latin typeface="Arial"/>
                <a:ea typeface="Arial"/>
                <a:cs typeface="Arial"/>
                <a:sym typeface="Arial"/>
              </a:rPr>
              <a:t>I-V Curve</a:t>
            </a:r>
            <a:endParaRPr/>
          </a:p>
        </p:txBody>
      </p:sp>
      <p:cxnSp>
        <p:nvCxnSpPr>
          <p:cNvPr id="198" name="Google Shape;198;p31"/>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199" name="Google Shape;199;p31"/>
          <p:cNvGrpSpPr/>
          <p:nvPr/>
        </p:nvGrpSpPr>
        <p:grpSpPr>
          <a:xfrm>
            <a:off x="0" y="4604587"/>
            <a:ext cx="9197634" cy="410308"/>
            <a:chOff x="0" y="6139449"/>
            <a:chExt cx="12263512" cy="547077"/>
          </a:xfrm>
        </p:grpSpPr>
        <p:sp>
          <p:nvSpPr>
            <p:cNvPr id="200" name="Google Shape;200;p31"/>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01" name="Google Shape;201;p31"/>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02" name="Google Shape;202;p31"/>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pic>
        <p:nvPicPr>
          <p:cNvPr id="203" name="Google Shape;203;p31" title="IVSweep.png"/>
          <p:cNvPicPr preferRelativeResize="0"/>
          <p:nvPr/>
        </p:nvPicPr>
        <p:blipFill>
          <a:blip r:embed="rId5">
            <a:alphaModFix/>
          </a:blip>
          <a:stretch>
            <a:fillRect/>
          </a:stretch>
        </p:blipFill>
        <p:spPr>
          <a:xfrm>
            <a:off x="3889475" y="1268044"/>
            <a:ext cx="4382015" cy="3031743"/>
          </a:xfrm>
          <a:prstGeom prst="rect">
            <a:avLst/>
          </a:prstGeom>
          <a:noFill/>
          <a:ln>
            <a:noFill/>
          </a:ln>
        </p:spPr>
      </p:pic>
      <p:sp>
        <p:nvSpPr>
          <p:cNvPr id="204" name="Google Shape;204;p31"/>
          <p:cNvSpPr txBox="1"/>
          <p:nvPr/>
        </p:nvSpPr>
        <p:spPr>
          <a:xfrm>
            <a:off x="628650" y="1314875"/>
            <a:ext cx="2958000" cy="27039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VOC - Open circuit voltage</a:t>
            </a:r>
            <a:endParaRPr sz="2100">
              <a:solidFill>
                <a:schemeClr val="dk1"/>
              </a:solidFill>
              <a:latin typeface="Calibri"/>
              <a:ea typeface="Calibri"/>
              <a:cs typeface="Calibri"/>
              <a:sym typeface="Calibri"/>
            </a:endParaRPr>
          </a:p>
          <a:p>
            <a:pPr indent="-361950" lvl="0" marL="457200" rtl="0" algn="l">
              <a:spcBef>
                <a:spcPts val="100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ISC - Short circuit current</a:t>
            </a:r>
            <a:endParaRPr sz="2100">
              <a:solidFill>
                <a:schemeClr val="dk1"/>
              </a:solidFill>
              <a:latin typeface="Calibri"/>
              <a:ea typeface="Calibri"/>
              <a:cs typeface="Calibri"/>
              <a:sym typeface="Calibri"/>
            </a:endParaRPr>
          </a:p>
          <a:p>
            <a:pPr indent="-361950" lvl="0" marL="457200" rtl="0" algn="l">
              <a:spcBef>
                <a:spcPts val="1000"/>
              </a:spcBef>
              <a:spcAft>
                <a:spcPts val="1000"/>
              </a:spcAft>
              <a:buClr>
                <a:schemeClr val="dk1"/>
              </a:buClr>
              <a:buSzPts val="2100"/>
              <a:buFont typeface="Calibri"/>
              <a:buChar char="●"/>
            </a:pPr>
            <a:r>
              <a:rPr lang="en" sz="2100">
                <a:solidFill>
                  <a:schemeClr val="dk1"/>
                </a:solidFill>
                <a:latin typeface="Calibri"/>
                <a:ea typeface="Calibri"/>
                <a:cs typeface="Calibri"/>
                <a:sym typeface="Calibri"/>
              </a:rPr>
              <a:t>With these parameters, we can measure power</a:t>
            </a:r>
            <a:endParaRPr sz="21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62626"/>
              </a:buClr>
              <a:buSzPts val="3300"/>
              <a:buFont typeface="Arial"/>
              <a:buNone/>
            </a:pPr>
            <a:r>
              <a:rPr lang="en">
                <a:solidFill>
                  <a:srgbClr val="262626"/>
                </a:solidFill>
                <a:latin typeface="Arial"/>
                <a:ea typeface="Arial"/>
                <a:cs typeface="Arial"/>
                <a:sym typeface="Arial"/>
              </a:rPr>
              <a:t>Determining Efficiency</a:t>
            </a:r>
            <a:endParaRPr/>
          </a:p>
        </p:txBody>
      </p:sp>
      <p:cxnSp>
        <p:nvCxnSpPr>
          <p:cNvPr id="210" name="Google Shape;210;p32"/>
          <p:cNvCxnSpPr/>
          <p:nvPr/>
        </p:nvCxnSpPr>
        <p:spPr>
          <a:xfrm>
            <a:off x="628650" y="1045845"/>
            <a:ext cx="7886700" cy="0"/>
          </a:xfrm>
          <a:prstGeom prst="straightConnector1">
            <a:avLst/>
          </a:prstGeom>
          <a:noFill/>
          <a:ln cap="flat" cmpd="sng" w="76200">
            <a:solidFill>
              <a:srgbClr val="3F3F3F"/>
            </a:solidFill>
            <a:prstDash val="solid"/>
            <a:miter lim="800000"/>
            <a:headEnd len="sm" w="sm" type="none"/>
            <a:tailEnd len="sm" w="sm" type="none"/>
          </a:ln>
        </p:spPr>
      </p:cxnSp>
      <p:grpSp>
        <p:nvGrpSpPr>
          <p:cNvPr id="211" name="Google Shape;211;p32"/>
          <p:cNvGrpSpPr/>
          <p:nvPr/>
        </p:nvGrpSpPr>
        <p:grpSpPr>
          <a:xfrm>
            <a:off x="0" y="4604587"/>
            <a:ext cx="9197634" cy="410308"/>
            <a:chOff x="0" y="6139449"/>
            <a:chExt cx="12263512" cy="547077"/>
          </a:xfrm>
        </p:grpSpPr>
        <p:sp>
          <p:nvSpPr>
            <p:cNvPr id="212" name="Google Shape;212;p32"/>
            <p:cNvSpPr/>
            <p:nvPr/>
          </p:nvSpPr>
          <p:spPr>
            <a:xfrm>
              <a:off x="0" y="6176963"/>
              <a:ext cx="12192000" cy="491100"/>
            </a:xfrm>
            <a:prstGeom prst="rect">
              <a:avLst/>
            </a:prstGeom>
            <a:gradFill>
              <a:gsLst>
                <a:gs pos="0">
                  <a:srgbClr val="C00000"/>
                </a:gs>
                <a:gs pos="100000">
                  <a:srgbClr val="171616"/>
                </a:gs>
              </a:gsLst>
              <a:lin ang="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213" name="Google Shape;213;p32"/>
            <p:cNvPicPr preferRelativeResize="0"/>
            <p:nvPr/>
          </p:nvPicPr>
          <p:blipFill rotWithShape="1">
            <a:blip r:embed="rId3">
              <a:alphaModFix/>
            </a:blip>
            <a:srcRect b="0" l="0" r="0" t="0"/>
            <a:stretch/>
          </p:blipFill>
          <p:spPr>
            <a:xfrm>
              <a:off x="10622280" y="6139449"/>
              <a:ext cx="1641232" cy="547077"/>
            </a:xfrm>
            <a:prstGeom prst="rect">
              <a:avLst/>
            </a:prstGeom>
            <a:noFill/>
            <a:ln>
              <a:noFill/>
            </a:ln>
          </p:spPr>
        </p:pic>
      </p:grpSp>
      <p:pic>
        <p:nvPicPr>
          <p:cNvPr descr="Shape, logo&#10;&#10;Description automatically generated" id="214" name="Google Shape;214;p32"/>
          <p:cNvPicPr preferRelativeResize="0"/>
          <p:nvPr/>
        </p:nvPicPr>
        <p:blipFill rotWithShape="1">
          <a:blip r:embed="rId4">
            <a:alphaModFix/>
          </a:blip>
          <a:srcRect b="15088" l="19852" r="0" t="0"/>
          <a:stretch/>
        </p:blipFill>
        <p:spPr>
          <a:xfrm rot="10800000">
            <a:off x="8271504" y="0"/>
            <a:ext cx="872496" cy="772001"/>
          </a:xfrm>
          <a:prstGeom prst="rect">
            <a:avLst/>
          </a:prstGeom>
          <a:noFill/>
          <a:ln>
            <a:noFill/>
          </a:ln>
        </p:spPr>
      </p:pic>
      <p:sp>
        <p:nvSpPr>
          <p:cNvPr id="215" name="Google Shape;215;p32"/>
          <p:cNvSpPr txBox="1"/>
          <p:nvPr/>
        </p:nvSpPr>
        <p:spPr>
          <a:xfrm>
            <a:off x="628650" y="1819263"/>
            <a:ext cx="2858100" cy="19293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Fill Factor (FF) - Ratio between VOC, ISC, and power</a:t>
            </a:r>
            <a:endParaRPr sz="2100">
              <a:solidFill>
                <a:schemeClr val="dk1"/>
              </a:solidFill>
              <a:latin typeface="Calibri"/>
              <a:ea typeface="Calibri"/>
              <a:cs typeface="Calibri"/>
              <a:sym typeface="Calibri"/>
            </a:endParaRPr>
          </a:p>
          <a:p>
            <a:pPr indent="-361950" lvl="0" marL="457200" rtl="0" algn="l">
              <a:spcBef>
                <a:spcPts val="1000"/>
              </a:spcBef>
              <a:spcAft>
                <a:spcPts val="1000"/>
              </a:spcAft>
              <a:buClr>
                <a:schemeClr val="dk1"/>
              </a:buClr>
              <a:buSzPts val="2100"/>
              <a:buFont typeface="Calibri"/>
              <a:buChar char="●"/>
            </a:pPr>
            <a:r>
              <a:rPr lang="en" sz="2100">
                <a:solidFill>
                  <a:schemeClr val="dk1"/>
                </a:solidFill>
                <a:latin typeface="Calibri"/>
                <a:ea typeface="Calibri"/>
                <a:cs typeface="Calibri"/>
                <a:sym typeface="Calibri"/>
              </a:rPr>
              <a:t>FF helps determine efficiency.</a:t>
            </a:r>
            <a:endParaRPr sz="2100">
              <a:solidFill>
                <a:schemeClr val="dk1"/>
              </a:solidFill>
              <a:latin typeface="Calibri"/>
              <a:ea typeface="Calibri"/>
              <a:cs typeface="Calibri"/>
              <a:sym typeface="Calibri"/>
            </a:endParaRPr>
          </a:p>
        </p:txBody>
      </p:sp>
      <p:pic>
        <p:nvPicPr>
          <p:cNvPr id="216" name="Google Shape;216;p32"/>
          <p:cNvPicPr preferRelativeResize="0"/>
          <p:nvPr/>
        </p:nvPicPr>
        <p:blipFill>
          <a:blip r:embed="rId5">
            <a:alphaModFix/>
          </a:blip>
          <a:stretch>
            <a:fillRect/>
          </a:stretch>
        </p:blipFill>
        <p:spPr>
          <a:xfrm>
            <a:off x="3486750" y="1238275"/>
            <a:ext cx="5310689" cy="32335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33"/>
          <p:cNvSpPr txBox="1"/>
          <p:nvPr>
            <p:ph type="title"/>
          </p:nvPr>
        </p:nvSpPr>
        <p:spPr>
          <a:xfrm>
            <a:off x="942850" y="2126850"/>
            <a:ext cx="3507600" cy="6735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 sz="4000">
                <a:solidFill>
                  <a:schemeClr val="lt1"/>
                </a:solidFill>
                <a:latin typeface="Lexend"/>
                <a:ea typeface="Lexend"/>
                <a:cs typeface="Lexend"/>
                <a:sym typeface="Lexend"/>
              </a:rPr>
              <a:t>4. Payload</a:t>
            </a:r>
            <a:endParaRPr sz="4000">
              <a:solidFill>
                <a:schemeClr val="lt1"/>
              </a:solidFill>
              <a:latin typeface="Lexend"/>
              <a:ea typeface="Lexend"/>
              <a:cs typeface="Lexend"/>
              <a:sym typeface="Lexend"/>
            </a:endParaRPr>
          </a:p>
        </p:txBody>
      </p:sp>
      <p:pic>
        <p:nvPicPr>
          <p:cNvPr descr="Icon&#10;&#10;Description automatically generated" id="222" name="Google Shape;222;p33"/>
          <p:cNvPicPr preferRelativeResize="0"/>
          <p:nvPr/>
        </p:nvPicPr>
        <p:blipFill rotWithShape="1">
          <a:blip r:embed="rId4">
            <a:alphaModFix/>
          </a:blip>
          <a:srcRect b="0" l="0" r="0" t="0"/>
          <a:stretch/>
        </p:blipFill>
        <p:spPr>
          <a:xfrm>
            <a:off x="6730788" y="686119"/>
            <a:ext cx="2413211" cy="804404"/>
          </a:xfrm>
          <a:prstGeom prst="rect">
            <a:avLst/>
          </a:prstGeom>
          <a:noFill/>
          <a:ln>
            <a:noFill/>
          </a:ln>
        </p:spPr>
      </p:pic>
      <p:pic>
        <p:nvPicPr>
          <p:cNvPr descr="Icon&#10;&#10;Description automatically generated" id="223" name="Google Shape;223;p33"/>
          <p:cNvPicPr preferRelativeResize="0"/>
          <p:nvPr/>
        </p:nvPicPr>
        <p:blipFill rotWithShape="1">
          <a:blip r:embed="rId5">
            <a:alphaModFix/>
          </a:blip>
          <a:srcRect b="16349" l="24713" r="7928" t="13237"/>
          <a:stretch/>
        </p:blipFill>
        <p:spPr>
          <a:xfrm rot="10800000">
            <a:off x="5917000" y="0"/>
            <a:ext cx="3227000" cy="3576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